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Ênfas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2" autoAdjust="0"/>
    <p:restoredTop sz="94660"/>
  </p:normalViewPr>
  <p:slideViewPr>
    <p:cSldViewPr snapToGrid="0">
      <p:cViewPr varScale="1">
        <p:scale>
          <a:sx n="86" d="100"/>
          <a:sy n="86" d="100"/>
        </p:scale>
        <p:origin x="557"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051D4-51F9-475E-9B39-3E5D9439EA0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B32E2EDF-FE77-4E70-8BE6-247D3E1A0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E3FED6DB-F4AC-4ED3-AD43-EABF0108F55B}"/>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5" name="Espaço Reservado para Rodapé 4">
            <a:extLst>
              <a:ext uri="{FF2B5EF4-FFF2-40B4-BE49-F238E27FC236}">
                <a16:creationId xmlns:a16="http://schemas.microsoft.com/office/drawing/2014/main" id="{895E5028-EEAB-4F22-AA21-F2CD55445A7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DA2F3911-2DFE-497E-AE9C-5D862AFEF08F}"/>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417992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F72F0-32D8-42F3-9F01-3826E1D2401E}"/>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CCC4D3F0-7081-415E-A226-546E99E1DA8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612510A-AB5D-45B4-9B55-4A4E347A1A99}"/>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5" name="Espaço Reservado para Rodapé 4">
            <a:extLst>
              <a:ext uri="{FF2B5EF4-FFF2-40B4-BE49-F238E27FC236}">
                <a16:creationId xmlns:a16="http://schemas.microsoft.com/office/drawing/2014/main" id="{92CB5AE7-EE3B-40BE-A2C2-BDE0CE1B0CF6}"/>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E0193B5-2757-45A3-B046-389BDC14836B}"/>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342418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611FD2-AF55-463F-91AF-44ABC839C3A0}"/>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90F7FEFA-12F2-46F3-ACDD-4F4AAD860937}"/>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A9AAF124-BEA7-47F1-AA08-31D3D3F238BE}"/>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5" name="Espaço Reservado para Rodapé 4">
            <a:extLst>
              <a:ext uri="{FF2B5EF4-FFF2-40B4-BE49-F238E27FC236}">
                <a16:creationId xmlns:a16="http://schemas.microsoft.com/office/drawing/2014/main" id="{8193F0E5-4C97-40B5-B088-E668401A333E}"/>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39384E03-3371-4492-9E1B-BF705DB01064}"/>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14876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36FAD-55D5-4BE9-8671-4A9AEA0D0636}"/>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9526EF4F-658D-4C50-8249-FA6401F57F8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F9C198D7-488A-4EB8-B0C4-9EAB684B56D0}"/>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5" name="Espaço Reservado para Rodapé 4">
            <a:extLst>
              <a:ext uri="{FF2B5EF4-FFF2-40B4-BE49-F238E27FC236}">
                <a16:creationId xmlns:a16="http://schemas.microsoft.com/office/drawing/2014/main" id="{DC38AD05-DE79-42AE-89E7-3331664BC20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0E811B9B-3E26-46DE-872D-66AAEC4657F1}"/>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363663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C38A5-F407-4BB6-A028-C3B7EC42D1C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3CE3C1FC-5EC5-4A94-A982-AB70CA45C3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12EB3F27-BE7B-4A6E-A4F7-19450680C773}"/>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5" name="Espaço Reservado para Rodapé 4">
            <a:extLst>
              <a:ext uri="{FF2B5EF4-FFF2-40B4-BE49-F238E27FC236}">
                <a16:creationId xmlns:a16="http://schemas.microsoft.com/office/drawing/2014/main" id="{9E90A336-49F3-48C5-9EB4-8FA8341B205E}"/>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9F2E1890-6339-4A1C-8076-D4BEA6ECA0FF}"/>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337754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04AA5-E6D1-4DF7-8A78-9805B2DEA92B}"/>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4C7E366B-E36C-4482-80DC-728ACE0EA4A7}"/>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A84A289F-F611-4C69-999F-7B1D5F3A886A}"/>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6FB99B7E-C10C-4B41-BE03-7D1B9A293186}"/>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6" name="Espaço Reservado para Rodapé 5">
            <a:extLst>
              <a:ext uri="{FF2B5EF4-FFF2-40B4-BE49-F238E27FC236}">
                <a16:creationId xmlns:a16="http://schemas.microsoft.com/office/drawing/2014/main" id="{17668D2B-CB20-4303-B360-0D7E0B0AF99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279C49A1-E05F-48AF-A926-A11BA7ADC8ED}"/>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377277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ECD5C-EA96-47AA-A515-66C4F1A7649C}"/>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47CEA93F-E467-4627-8551-AFA36E3EC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22D7D912-8E4B-46CB-9C8B-9D2B5D208395}"/>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02E9E0B1-6416-4A2B-B8AA-6029AE911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7B40025C-AE6E-4BC3-A47A-A8F74C92B5FF}"/>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2EF395B4-225B-416B-A121-A42AAFADD96D}"/>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8" name="Espaço Reservado para Rodapé 7">
            <a:extLst>
              <a:ext uri="{FF2B5EF4-FFF2-40B4-BE49-F238E27FC236}">
                <a16:creationId xmlns:a16="http://schemas.microsoft.com/office/drawing/2014/main" id="{207834D4-C310-4E29-A0F2-FEBFEA7C0108}"/>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B897DF3D-3B4A-4789-AD45-F7D247F672BE}"/>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183554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ABAC0-41E4-4156-BD72-FBE9E05BD07B}"/>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EEB97EC4-FE06-448F-9092-39E6AA203EA5}"/>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4" name="Espaço Reservado para Rodapé 3">
            <a:extLst>
              <a:ext uri="{FF2B5EF4-FFF2-40B4-BE49-F238E27FC236}">
                <a16:creationId xmlns:a16="http://schemas.microsoft.com/office/drawing/2014/main" id="{803C2E6A-6EB8-4C8A-BD22-6CC38B2BA618}"/>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8B7D3407-544A-4D2F-80FC-CB6930B1887E}"/>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42718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2506758-67BE-4784-9293-372268307B42}"/>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3" name="Espaço Reservado para Rodapé 2">
            <a:extLst>
              <a:ext uri="{FF2B5EF4-FFF2-40B4-BE49-F238E27FC236}">
                <a16:creationId xmlns:a16="http://schemas.microsoft.com/office/drawing/2014/main" id="{8315AACF-DC13-4849-BA83-9A117CFC496C}"/>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90D9A166-6888-442F-8CC9-EB6714BA25A3}"/>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382727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1E94A-FD1B-4755-B976-5D632DDE3BF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6B0FBD42-2678-483B-8124-3D2109FFD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84E23E49-CE65-49D5-AB52-E2E36FCE5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C23278EC-DF29-4558-8397-E7C0037B6BAF}"/>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6" name="Espaço Reservado para Rodapé 5">
            <a:extLst>
              <a:ext uri="{FF2B5EF4-FFF2-40B4-BE49-F238E27FC236}">
                <a16:creationId xmlns:a16="http://schemas.microsoft.com/office/drawing/2014/main" id="{51C222A6-080C-47D6-A069-436D28A7A0A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4B425FBD-71DB-4059-971B-11BA2D6298F7}"/>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165069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81CD5-7725-49AF-B964-D63EF112D1F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39EBDAF5-4834-47E3-BF9C-E2F2C8656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A189C1BC-4C1D-4320-B171-3EFE7FC0A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56DB83E-6C43-4720-A526-7596A1625E68}"/>
              </a:ext>
            </a:extLst>
          </p:cNvPr>
          <p:cNvSpPr>
            <a:spLocks noGrp="1"/>
          </p:cNvSpPr>
          <p:nvPr>
            <p:ph type="dt" sz="half" idx="10"/>
          </p:nvPr>
        </p:nvSpPr>
        <p:spPr/>
        <p:txBody>
          <a:bodyPr/>
          <a:lstStyle/>
          <a:p>
            <a:fld id="{E35AC5FB-DEE6-4298-8617-00B5A0600B10}" type="datetimeFigureOut">
              <a:rPr lang="en-US" smtClean="0"/>
              <a:t>3/29/2022</a:t>
            </a:fld>
            <a:endParaRPr lang="en-US"/>
          </a:p>
        </p:txBody>
      </p:sp>
      <p:sp>
        <p:nvSpPr>
          <p:cNvPr id="6" name="Espaço Reservado para Rodapé 5">
            <a:extLst>
              <a:ext uri="{FF2B5EF4-FFF2-40B4-BE49-F238E27FC236}">
                <a16:creationId xmlns:a16="http://schemas.microsoft.com/office/drawing/2014/main" id="{C99741FB-B529-4E61-BEDF-27DC20766EDA}"/>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AB8BB3DE-C0D3-40BA-BD36-3901A09E939B}"/>
              </a:ext>
            </a:extLst>
          </p:cNvPr>
          <p:cNvSpPr>
            <a:spLocks noGrp="1"/>
          </p:cNvSpPr>
          <p:nvPr>
            <p:ph type="sldNum" sz="quarter" idx="12"/>
          </p:nvPr>
        </p:nvSpPr>
        <p:spPr/>
        <p:txBody>
          <a:bodyPr/>
          <a:lstStyle/>
          <a:p>
            <a:fld id="{1C595BDA-C2BB-4A4E-9B8E-098FD13B0EB6}" type="slidenum">
              <a:rPr lang="en-US" smtClean="0"/>
              <a:t>‹nº›</a:t>
            </a:fld>
            <a:endParaRPr lang="en-US"/>
          </a:p>
        </p:txBody>
      </p:sp>
    </p:spTree>
    <p:extLst>
      <p:ext uri="{BB962C8B-B14F-4D97-AF65-F5344CB8AC3E}">
        <p14:creationId xmlns:p14="http://schemas.microsoft.com/office/powerpoint/2010/main" val="218881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86AC910-74AE-44C4-9076-4533C5F75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CE95B18B-9F79-4192-956E-32E72EEE4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C55AA278-EDDA-4F13-AA73-9956F3CA2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AC5FB-DEE6-4298-8617-00B5A0600B10}" type="datetimeFigureOut">
              <a:rPr lang="en-US" smtClean="0"/>
              <a:t>3/29/2022</a:t>
            </a:fld>
            <a:endParaRPr lang="en-US"/>
          </a:p>
        </p:txBody>
      </p:sp>
      <p:sp>
        <p:nvSpPr>
          <p:cNvPr id="5" name="Espaço Reservado para Rodapé 4">
            <a:extLst>
              <a:ext uri="{FF2B5EF4-FFF2-40B4-BE49-F238E27FC236}">
                <a16:creationId xmlns:a16="http://schemas.microsoft.com/office/drawing/2014/main" id="{842FEBC8-E763-424E-B5CC-C56DB4C4F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a:extLst>
              <a:ext uri="{FF2B5EF4-FFF2-40B4-BE49-F238E27FC236}">
                <a16:creationId xmlns:a16="http://schemas.microsoft.com/office/drawing/2014/main" id="{56969F3A-D68E-46D1-A1A2-8BBC0D297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95BDA-C2BB-4A4E-9B8E-098FD13B0EB6}" type="slidenum">
              <a:rPr lang="en-US" smtClean="0"/>
              <a:t>‹nº›</a:t>
            </a:fld>
            <a:endParaRPr lang="en-US"/>
          </a:p>
        </p:txBody>
      </p:sp>
    </p:spTree>
    <p:extLst>
      <p:ext uri="{BB962C8B-B14F-4D97-AF65-F5344CB8AC3E}">
        <p14:creationId xmlns:p14="http://schemas.microsoft.com/office/powerpoint/2010/main" val="7628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5013B-DD14-4525-A50F-67A1737292D8}"/>
              </a:ext>
            </a:extLst>
          </p:cNvPr>
          <p:cNvSpPr>
            <a:spLocks noGrp="1"/>
          </p:cNvSpPr>
          <p:nvPr>
            <p:ph type="ctrTitle"/>
          </p:nvPr>
        </p:nvSpPr>
        <p:spPr/>
        <p:txBody>
          <a:bodyPr/>
          <a:lstStyle/>
          <a:p>
            <a:r>
              <a:rPr lang="pt-BR" dirty="0"/>
              <a:t>Estrutura de Dados</a:t>
            </a:r>
            <a:endParaRPr lang="en-US" dirty="0"/>
          </a:p>
        </p:txBody>
      </p:sp>
      <p:sp>
        <p:nvSpPr>
          <p:cNvPr id="3" name="Subtítulo 2">
            <a:extLst>
              <a:ext uri="{FF2B5EF4-FFF2-40B4-BE49-F238E27FC236}">
                <a16:creationId xmlns:a16="http://schemas.microsoft.com/office/drawing/2014/main" id="{27C2A199-E7A2-4937-8D41-6FA8E0429A8C}"/>
              </a:ext>
            </a:extLst>
          </p:cNvPr>
          <p:cNvSpPr>
            <a:spLocks noGrp="1"/>
          </p:cNvSpPr>
          <p:nvPr>
            <p:ph type="subTitle" idx="1"/>
          </p:nvPr>
        </p:nvSpPr>
        <p:spPr/>
        <p:txBody>
          <a:bodyPr/>
          <a:lstStyle/>
          <a:p>
            <a:r>
              <a:rPr lang="pt-BR" dirty="0"/>
              <a:t>Alexandre Ribeiro </a:t>
            </a:r>
          </a:p>
          <a:p>
            <a:r>
              <a:rPr lang="pt-BR" dirty="0"/>
              <a:t>Aula 9 – Fila Dinâmica</a:t>
            </a:r>
            <a:endParaRPr lang="en-US" dirty="0"/>
          </a:p>
        </p:txBody>
      </p:sp>
      <p:pic>
        <p:nvPicPr>
          <p:cNvPr id="1026" name="Picture 2" descr="Image result for estrutura de dados">
            <a:extLst>
              <a:ext uri="{FF2B5EF4-FFF2-40B4-BE49-F238E27FC236}">
                <a16:creationId xmlns:a16="http://schemas.microsoft.com/office/drawing/2014/main" id="{27AECF5E-0BED-4E41-9C03-0B7259DC6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985" y="4144962"/>
            <a:ext cx="4021381" cy="223113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F2A56136-C35A-4A93-8CFF-ECC3EDE8B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34" y="5918649"/>
            <a:ext cx="4134893" cy="739574"/>
          </a:xfrm>
          <a:prstGeom prst="rect">
            <a:avLst/>
          </a:prstGeom>
        </p:spPr>
      </p:pic>
    </p:spTree>
    <p:extLst>
      <p:ext uri="{BB962C8B-B14F-4D97-AF65-F5344CB8AC3E}">
        <p14:creationId xmlns:p14="http://schemas.microsoft.com/office/powerpoint/2010/main" val="224527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0B0805D-61FE-4D91-990A-0138A96CD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478" y="3409055"/>
            <a:ext cx="5005662" cy="2092060"/>
          </a:xfrm>
          <a:prstGeom prst="rect">
            <a:avLst/>
          </a:prstGeom>
        </p:spPr>
      </p:pic>
      <p:sp>
        <p:nvSpPr>
          <p:cNvPr id="2" name="CaixaDeTexto 1">
            <a:extLst>
              <a:ext uri="{FF2B5EF4-FFF2-40B4-BE49-F238E27FC236}">
                <a16:creationId xmlns:a16="http://schemas.microsoft.com/office/drawing/2014/main" id="{2A06938B-818A-4050-878C-98E9ABFA2FCE}"/>
              </a:ext>
            </a:extLst>
          </p:cNvPr>
          <p:cNvSpPr txBox="1"/>
          <p:nvPr/>
        </p:nvSpPr>
        <p:spPr>
          <a:xfrm>
            <a:off x="852256" y="852257"/>
            <a:ext cx="9641150" cy="1384995"/>
          </a:xfrm>
          <a:prstGeom prst="rect">
            <a:avLst/>
          </a:prstGeom>
          <a:noFill/>
        </p:spPr>
        <p:txBody>
          <a:bodyPr wrap="square" rtlCol="0">
            <a:spAutoFit/>
          </a:bodyPr>
          <a:lstStyle/>
          <a:p>
            <a:r>
              <a:rPr lang="pt-BR" sz="3200" dirty="0"/>
              <a:t>Implementação Fila </a:t>
            </a:r>
          </a:p>
          <a:p>
            <a:pPr marL="457200" indent="-457200">
              <a:buAutoNum type="arabicParenR"/>
            </a:pPr>
            <a:endParaRPr lang="pt-BR" sz="2400" dirty="0"/>
          </a:p>
          <a:p>
            <a:r>
              <a:rPr lang="pt-BR" sz="2800" dirty="0">
                <a:highlight>
                  <a:srgbClr val="FFFF00"/>
                </a:highlight>
              </a:rPr>
              <a:t>Prioridade tem prioridade</a:t>
            </a:r>
          </a:p>
        </p:txBody>
      </p:sp>
      <p:pic>
        <p:nvPicPr>
          <p:cNvPr id="3" name="Imagem 2">
            <a:extLst>
              <a:ext uri="{FF2B5EF4-FFF2-40B4-BE49-F238E27FC236}">
                <a16:creationId xmlns:a16="http://schemas.microsoft.com/office/drawing/2014/main" id="{8FE67F4E-D600-4746-B881-35A06FB59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67" y="5803239"/>
            <a:ext cx="4134893" cy="739574"/>
          </a:xfrm>
          <a:prstGeom prst="rect">
            <a:avLst/>
          </a:prstGeom>
        </p:spPr>
      </p:pic>
      <p:sp>
        <p:nvSpPr>
          <p:cNvPr id="4" name="Seta: para Cima 3">
            <a:extLst>
              <a:ext uri="{FF2B5EF4-FFF2-40B4-BE49-F238E27FC236}">
                <a16:creationId xmlns:a16="http://schemas.microsoft.com/office/drawing/2014/main" id="{9906B54E-D3E1-465C-B1F6-3FB55318DD8B}"/>
              </a:ext>
            </a:extLst>
          </p:cNvPr>
          <p:cNvSpPr/>
          <p:nvPr/>
        </p:nvSpPr>
        <p:spPr>
          <a:xfrm>
            <a:off x="10281684" y="4438138"/>
            <a:ext cx="584790" cy="8513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Cima 5">
            <a:extLst>
              <a:ext uri="{FF2B5EF4-FFF2-40B4-BE49-F238E27FC236}">
                <a16:creationId xmlns:a16="http://schemas.microsoft.com/office/drawing/2014/main" id="{55256913-3F7B-48EF-BD4C-4DC685036E63}"/>
              </a:ext>
            </a:extLst>
          </p:cNvPr>
          <p:cNvSpPr/>
          <p:nvPr/>
        </p:nvSpPr>
        <p:spPr>
          <a:xfrm>
            <a:off x="1062452" y="4294552"/>
            <a:ext cx="701749" cy="992256"/>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73C815A3-2DEB-41B2-BC67-7BC9DBD253E5}"/>
              </a:ext>
            </a:extLst>
          </p:cNvPr>
          <p:cNvSpPr txBox="1"/>
          <p:nvPr/>
        </p:nvSpPr>
        <p:spPr>
          <a:xfrm>
            <a:off x="9893595" y="3744116"/>
            <a:ext cx="1360967" cy="461665"/>
          </a:xfrm>
          <a:prstGeom prst="rect">
            <a:avLst/>
          </a:prstGeom>
          <a:noFill/>
        </p:spPr>
        <p:txBody>
          <a:bodyPr wrap="square" rtlCol="0">
            <a:spAutoFit/>
          </a:bodyPr>
          <a:lstStyle/>
          <a:p>
            <a:r>
              <a:rPr lang="pt-BR" sz="2400" dirty="0"/>
              <a:t>Inicio fila</a:t>
            </a:r>
          </a:p>
        </p:txBody>
      </p:sp>
      <p:sp>
        <p:nvSpPr>
          <p:cNvPr id="8" name="CaixaDeTexto 7">
            <a:extLst>
              <a:ext uri="{FF2B5EF4-FFF2-40B4-BE49-F238E27FC236}">
                <a16:creationId xmlns:a16="http://schemas.microsoft.com/office/drawing/2014/main" id="{045B8849-895C-43CE-837F-B06E10C31000}"/>
              </a:ext>
            </a:extLst>
          </p:cNvPr>
          <p:cNvSpPr txBox="1"/>
          <p:nvPr/>
        </p:nvSpPr>
        <p:spPr>
          <a:xfrm>
            <a:off x="658414" y="3911254"/>
            <a:ext cx="1360967" cy="461665"/>
          </a:xfrm>
          <a:prstGeom prst="rect">
            <a:avLst/>
          </a:prstGeom>
          <a:noFill/>
        </p:spPr>
        <p:txBody>
          <a:bodyPr wrap="square" rtlCol="0">
            <a:spAutoFit/>
          </a:bodyPr>
          <a:lstStyle/>
          <a:p>
            <a:r>
              <a:rPr lang="pt-BR" sz="2400" dirty="0"/>
              <a:t>fim fila</a:t>
            </a:r>
          </a:p>
        </p:txBody>
      </p:sp>
      <p:pic>
        <p:nvPicPr>
          <p:cNvPr id="1026" name="Picture 2" descr="Lei da preferência em qualquer fila no Ceará é aprovada pela Assembleia">
            <a:extLst>
              <a:ext uri="{FF2B5EF4-FFF2-40B4-BE49-F238E27FC236}">
                <a16:creationId xmlns:a16="http://schemas.microsoft.com/office/drawing/2014/main" id="{956259F0-DB26-4C1B-9699-FBFFE95A0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417" y="3891038"/>
            <a:ext cx="2245178" cy="140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36C7983-11A0-4121-8818-2F0C2C32E59D}"/>
              </a:ext>
            </a:extLst>
          </p:cNvPr>
          <p:cNvSpPr txBox="1"/>
          <p:nvPr/>
        </p:nvSpPr>
        <p:spPr>
          <a:xfrm>
            <a:off x="639192" y="887767"/>
            <a:ext cx="9809825" cy="5078313"/>
          </a:xfrm>
          <a:prstGeom prst="rect">
            <a:avLst/>
          </a:prstGeom>
          <a:noFill/>
        </p:spPr>
        <p:txBody>
          <a:bodyPr wrap="square" rtlCol="0">
            <a:spAutoFit/>
          </a:bodyPr>
          <a:lstStyle/>
          <a:p>
            <a:pPr algn="just"/>
            <a:r>
              <a:rPr lang="pt-BR" sz="3600" dirty="0"/>
              <a:t>1 - Crie uma função para inserir elementos em uma fila de prioridades, cuja os maiores valores sempre serão inseridos no inicio da fila. Você poderá utilizar qualquer das estruturas dinâmicas para auxiliar nesta operação.</a:t>
            </a:r>
          </a:p>
          <a:p>
            <a:pPr algn="just"/>
            <a:endParaRPr lang="pt-BR" sz="3600" dirty="0"/>
          </a:p>
          <a:p>
            <a:pPr algn="just"/>
            <a:r>
              <a:rPr lang="pt-BR" sz="3600" dirty="0"/>
              <a:t>2 – Crie uma função para excluir um elemento informado de uma fila </a:t>
            </a:r>
            <a:r>
              <a:rPr lang="pt-BR" sz="3600"/>
              <a:t>de prioridades.</a:t>
            </a:r>
            <a:endParaRPr lang="pt-BR" sz="3600" dirty="0"/>
          </a:p>
          <a:p>
            <a:pPr algn="just"/>
            <a:r>
              <a:rPr lang="pt-BR" sz="3600" dirty="0"/>
              <a:t>  </a:t>
            </a:r>
          </a:p>
        </p:txBody>
      </p:sp>
    </p:spTree>
    <p:extLst>
      <p:ext uri="{BB962C8B-B14F-4D97-AF65-F5344CB8AC3E}">
        <p14:creationId xmlns:p14="http://schemas.microsoft.com/office/powerpoint/2010/main" val="386773260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4718</TotalTime>
  <Words>74</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vt:i4>
      </vt:variant>
    </vt:vector>
  </HeadingPairs>
  <TitlesOfParts>
    <vt:vector size="7" baseType="lpstr">
      <vt:lpstr>Arial</vt:lpstr>
      <vt:lpstr>Calibri</vt:lpstr>
      <vt:lpstr>Calibri Light</vt:lpstr>
      <vt:lpstr>Tema do Office</vt:lpstr>
      <vt:lpstr>Estrutura de Dados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Estrutura de Dados</dc:title>
  <dc:creator>Alexandre junior</dc:creator>
  <cp:lastModifiedBy>Alexandre_note</cp:lastModifiedBy>
  <cp:revision>197</cp:revision>
  <dcterms:created xsi:type="dcterms:W3CDTF">2018-07-23T18:29:18Z</dcterms:created>
  <dcterms:modified xsi:type="dcterms:W3CDTF">2022-03-29T22:45:13Z</dcterms:modified>
</cp:coreProperties>
</file>