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523fd98d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523fd98d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5286ee5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5286ee5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5286ee5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5286ee5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525244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525244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5286ee5d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5286ee5d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5286ee5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5286ee5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5286ee5d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5286ee5d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5286ee5d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5286ee5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5286ee5d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5286ee5d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5286ee5d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5286ee5d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523fd98d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523fd98d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5286ee5d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5286ee5d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52f1c85e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52f1c85e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5286ee5d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15286ee5d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523fd98d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523fd98d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523fd98d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523fd98d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523fd98d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523fd98d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52f1c85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52f1c85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5286ee5d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5286ee5d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52f1c85e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52f1c85e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5286ee5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5286ee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Analysis with Marketing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Analytics of IFood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2"/>
            <a:ext cx="4242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Renatha Vieira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 Santos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Analysis and 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FCUP - 2024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 - Categorical x Categorical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13" y="1631475"/>
            <a:ext cx="8616375" cy="30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1989675" y="4626550"/>
            <a:ext cx="4164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 Fig 4. Proportion of Associated Categorical Variable</a:t>
            </a:r>
            <a:endParaRPr sz="9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3814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 - Numerical x Categorical (N classes)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46500" y="1482925"/>
            <a:ext cx="78510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Kruskal-Wallis test to conduct bivariate analysis between the level of education, marital status,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the other numerical variables - non normality, 5 classes per variable.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Education level: statistically significant difference in the medians of these variables among different levels of education: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Amount spent in products;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Number of purchases done and the channels to do so;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Customer Days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Nº teen and kid at home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25" y="424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 - Numerical x Categorical (N classes)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25" y="1641325"/>
            <a:ext cx="794385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414550" y="1314750"/>
            <a:ext cx="1833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Few examples: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932825" y="4784575"/>
            <a:ext cx="451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Fig 5. Numerical Variables by Level of Education</a:t>
            </a:r>
            <a:endParaRPr sz="9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 - Numerical x Binary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10500" y="1395975"/>
            <a:ext cx="792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conducted the Mann-Whitney U test to analyze the relationship between our categorical binary variables and numerical data.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Market campaigns analysis: spotlight only the numerical variables</a:t>
            </a: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demonstrated the</a:t>
            </a: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strongest association with each campaign.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75" y="2698550"/>
            <a:ext cx="8426851" cy="19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1629300" y="4542375"/>
            <a:ext cx="5885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Fig 6. </a:t>
            </a:r>
            <a:r>
              <a:rPr lang="pt-BR" sz="950">
                <a:highlight>
                  <a:srgbClr val="FFFFFF"/>
                </a:highlight>
              </a:rPr>
              <a:t>Box-plot of Campaign acceptance versus the numerical variable with stronger association</a:t>
            </a:r>
            <a:endParaRPr sz="9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 - Numerical x Numerical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25" y="1409125"/>
            <a:ext cx="7151749" cy="36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-66450" y="1237775"/>
            <a:ext cx="8341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Pearson Correlation Matrix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01250" y="4776800"/>
            <a:ext cx="32673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Fig 7. Correlation Matrix</a:t>
            </a:r>
            <a:endParaRPr sz="950">
              <a:highlight>
                <a:srgbClr val="FFFFFF"/>
              </a:highlight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7233450" y="1693075"/>
            <a:ext cx="19611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 Income: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  Amount spent;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 Campaign Acceptance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 Web visits;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 Kidhome;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 Purchase in Deals;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b="1"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Kidhome: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Amount spent;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 Web visits;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 Purchase in Deals;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 - Numerical x Numerical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947" y="1424225"/>
            <a:ext cx="5666154" cy="33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1809475" y="4779575"/>
            <a:ext cx="5595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Fig 8. </a:t>
            </a:r>
            <a:r>
              <a:rPr lang="pt-BR" sz="950">
                <a:highlight>
                  <a:srgbClr val="FFFFFF"/>
                </a:highlight>
              </a:rPr>
              <a:t>Scatter Plots of Relationships between Total Amount Spent and the Most Correlated Variables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Multivariate Analysis - PCA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665400" y="1323725"/>
            <a:ext cx="39066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Significant correlations between the numerical variables;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From the total variance of 20 variables, the first 5 components </a:t>
            </a: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explains</a:t>
            </a: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70,23% of variance.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Kaiser’s criterion ( eigenvalues &gt; 1)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Pearson’s criterion (80% exp. variance)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Cattell</a:t>
            </a: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’s criterion ( Elbow rule)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200" y="1323713"/>
            <a:ext cx="4069776" cy="35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242" y="3171175"/>
            <a:ext cx="2012008" cy="15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-154600" y="4712425"/>
            <a:ext cx="50628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Fig. 9 Explained Variance and Principal Components.</a:t>
            </a:r>
            <a:endParaRPr sz="950">
              <a:highlight>
                <a:srgbClr val="FFFFFF"/>
              </a:highlight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3827700" y="4712425"/>
            <a:ext cx="53163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Table 2. Principal </a:t>
            </a:r>
            <a:r>
              <a:rPr lang="pt-BR" sz="950">
                <a:highlight>
                  <a:srgbClr val="FFFFFF"/>
                </a:highlight>
              </a:rPr>
              <a:t>components, eigenvalues and explained variance.</a:t>
            </a:r>
            <a:endParaRPr sz="9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Multivariate Analysis - PCA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75" y="1507975"/>
            <a:ext cx="734377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1950400" y="4715450"/>
            <a:ext cx="5737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Fig. 10 Correlation matrix of Principal components and original variables.</a:t>
            </a:r>
            <a:endParaRPr sz="9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Multivariate Analysis - PCA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300" y="1365929"/>
            <a:ext cx="4113025" cy="357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311725" y="1481025"/>
            <a:ext cx="426030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1st Principal Component: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+"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Income;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+"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Amount spent in the delivery platform;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+"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Campaigns acceptance;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Kids at home;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-"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Website visits;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⇒ Customers with more money, spend more and have higher campaign acceptance. Possibly they have less kids at home and does less visits to the platform website.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2nd Principal Component -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+"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Teens at home;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+"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customers have mature age;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+"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Customer Days;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+"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Purchases in deals;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+"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Usage of web platform;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⇒ Customers with higher age, have teens at home and possibly does more deal purchases.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4874375" y="4815150"/>
            <a:ext cx="31344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Fig 11. Principal components 1 and 2</a:t>
            </a:r>
            <a:endParaRPr sz="9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Multivariate Analysis - PCA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505700"/>
            <a:ext cx="4475100" cy="3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/>
              <a:t>The 3rd Principal Component: </a:t>
            </a:r>
            <a:endParaRPr sz="1250"/>
          </a:p>
          <a:p>
            <a:pPr indent="-30202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pt-BR" sz="1250"/>
              <a:t>Customer Days;</a:t>
            </a:r>
            <a:endParaRPr sz="1250"/>
          </a:p>
          <a:p>
            <a:pPr indent="-3020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pt-BR" sz="1250"/>
              <a:t>NumWebVisitsMonth; </a:t>
            </a:r>
            <a:endParaRPr sz="1250"/>
          </a:p>
          <a:p>
            <a:pPr indent="-3020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pt-BR" sz="1250"/>
              <a:t>Kids at home;</a:t>
            </a:r>
            <a:endParaRPr sz="1250"/>
          </a:p>
          <a:p>
            <a:pPr indent="-3020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pt-BR" sz="1250"/>
              <a:t>Deal purchases;</a:t>
            </a:r>
            <a:endParaRPr sz="1250"/>
          </a:p>
          <a:p>
            <a:pPr indent="-3020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250"/>
              <a:t>Age and Teens at home;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50"/>
              <a:t>⇒ Customers with kids at home does more visits to the website and purchases in deals. These customers are younger.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50"/>
              <a:t>The 4th Principal Component:</a:t>
            </a:r>
            <a:endParaRPr sz="1250"/>
          </a:p>
          <a:p>
            <a:pPr indent="-30202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pt-BR" sz="1250"/>
              <a:t>Campaign acceptance;</a:t>
            </a:r>
            <a:endParaRPr sz="1250"/>
          </a:p>
          <a:p>
            <a:pPr indent="-3020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pt-BR" sz="1250"/>
              <a:t>Wine products;</a:t>
            </a:r>
            <a:endParaRPr sz="1250"/>
          </a:p>
          <a:p>
            <a:pPr indent="-3020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250"/>
              <a:t>Traditional products;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50"/>
              <a:t>⇒ We can interpret that the campaign acceptance is correlated with the customer profile that spend money in wines. This contrast with those customers that spent on the other product types</a:t>
            </a:r>
            <a:r>
              <a:rPr lang="pt-BR"/>
              <a:t>.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425" y="1341450"/>
            <a:ext cx="3874250" cy="33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5262025" y="4655175"/>
            <a:ext cx="31344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Fig 12. Principal components 3 and 4</a:t>
            </a:r>
            <a:endParaRPr sz="9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understanding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This dataset was originally presented to potential data analysts as a trial dataset at iFood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is the largest food delivery business in Brazil and Latin America and one of Brazil major successful technology startups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The</a:t>
            </a:r>
            <a:r>
              <a:rPr lang="pt-BR"/>
              <a:t> dataset includes more than 2,000 rows: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demographic attributes;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sales information;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the acceptance of six different marketing campaigns;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the amounts spent on different food and goods via delivery;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customer complaints;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32400" y="1505700"/>
            <a:ext cx="39999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25"/>
              <a:t>24 variables</a:t>
            </a:r>
            <a:endParaRPr sz="825"/>
          </a:p>
          <a:p>
            <a:pPr indent="-280987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25"/>
              <a:buChar char="●"/>
            </a:pPr>
            <a:r>
              <a:rPr lang="pt-BR" sz="825"/>
              <a:t>Numerical Discrete:</a:t>
            </a:r>
            <a:endParaRPr sz="825"/>
          </a:p>
          <a:p>
            <a:pPr indent="-28098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○"/>
            </a:pPr>
            <a:r>
              <a:rPr lang="pt-BR" sz="825"/>
              <a:t>AcceptedCmpOverall;</a:t>
            </a:r>
            <a:endParaRPr sz="825"/>
          </a:p>
          <a:p>
            <a:pPr indent="-28098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○"/>
            </a:pPr>
            <a:r>
              <a:rPr lang="pt-BR" sz="825"/>
              <a:t>Customer_Days</a:t>
            </a:r>
            <a:endParaRPr sz="825"/>
          </a:p>
          <a:p>
            <a:pPr indent="-28098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○"/>
            </a:pPr>
            <a:r>
              <a:rPr lang="pt-BR" sz="825"/>
              <a:t>Kidhome</a:t>
            </a:r>
            <a:endParaRPr sz="825"/>
          </a:p>
          <a:p>
            <a:pPr indent="-28098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○"/>
            </a:pPr>
            <a:r>
              <a:rPr lang="pt-BR" sz="825"/>
              <a:t>Teenhome</a:t>
            </a:r>
            <a:endParaRPr sz="825"/>
          </a:p>
          <a:p>
            <a:pPr indent="-28098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○"/>
            </a:pPr>
            <a:r>
              <a:rPr lang="pt-BR" sz="825"/>
              <a:t>Income</a:t>
            </a:r>
            <a:endParaRPr sz="825"/>
          </a:p>
          <a:p>
            <a:pPr indent="-28098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○"/>
            </a:pPr>
            <a:r>
              <a:rPr lang="pt-BR" sz="825"/>
              <a:t>MntFishProducts, MntMeatProducts, MntFruit, MntSweetProducts, MntWines, MntGoldProds, MntTotal, MntRegularProds;</a:t>
            </a:r>
            <a:endParaRPr sz="825"/>
          </a:p>
          <a:p>
            <a:pPr indent="-28098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○"/>
            </a:pPr>
            <a:r>
              <a:rPr lang="pt-BR" sz="825"/>
              <a:t>NumDealsPurchases, NumCatalogPurchases, NumStorePurchases, NumWebPurchases;</a:t>
            </a:r>
            <a:endParaRPr sz="825"/>
          </a:p>
          <a:p>
            <a:pPr indent="-28098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○"/>
            </a:pPr>
            <a:r>
              <a:rPr lang="pt-BR" sz="825"/>
              <a:t>NumWebVisitsMonth</a:t>
            </a:r>
            <a:endParaRPr sz="825"/>
          </a:p>
          <a:p>
            <a:pPr indent="-28098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○"/>
            </a:pPr>
            <a:r>
              <a:rPr lang="pt-BR" sz="825"/>
              <a:t>Recency</a:t>
            </a:r>
            <a:endParaRPr sz="825"/>
          </a:p>
          <a:p>
            <a:pPr indent="-28098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○"/>
            </a:pPr>
            <a:r>
              <a:rPr lang="pt-BR" sz="825"/>
              <a:t>Age</a:t>
            </a:r>
            <a:endParaRPr sz="825"/>
          </a:p>
          <a:p>
            <a:pPr indent="-28098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●"/>
            </a:pPr>
            <a:r>
              <a:rPr lang="pt-BR" sz="825"/>
              <a:t>Categorical Nominal:</a:t>
            </a:r>
            <a:endParaRPr sz="825"/>
          </a:p>
          <a:p>
            <a:pPr indent="-28098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○"/>
            </a:pPr>
            <a:r>
              <a:rPr lang="pt-BR" sz="825"/>
              <a:t>Marital Status;</a:t>
            </a:r>
            <a:endParaRPr sz="825"/>
          </a:p>
          <a:p>
            <a:pPr indent="-28098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●"/>
            </a:pPr>
            <a:r>
              <a:rPr lang="pt-BR" sz="825"/>
              <a:t>Categorical Ordinal:</a:t>
            </a:r>
            <a:endParaRPr sz="825"/>
          </a:p>
          <a:p>
            <a:pPr indent="-28098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○"/>
            </a:pPr>
            <a:r>
              <a:rPr lang="pt-BR" sz="825"/>
              <a:t>Education level;</a:t>
            </a:r>
            <a:endParaRPr sz="825"/>
          </a:p>
          <a:p>
            <a:pPr indent="-28098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●"/>
            </a:pPr>
            <a:r>
              <a:rPr lang="pt-BR" sz="825"/>
              <a:t>Binary:</a:t>
            </a:r>
            <a:endParaRPr sz="825"/>
          </a:p>
          <a:p>
            <a:pPr indent="-28098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○"/>
            </a:pPr>
            <a:r>
              <a:rPr lang="pt-BR" sz="825"/>
              <a:t>Complain;</a:t>
            </a:r>
            <a:endParaRPr sz="825"/>
          </a:p>
          <a:p>
            <a:pPr indent="-28098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Char char="○"/>
            </a:pPr>
            <a:r>
              <a:rPr lang="pt-BR" sz="825"/>
              <a:t>Campaign 1-6</a:t>
            </a:r>
            <a:endParaRPr sz="82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Multivariate Analysis - </a:t>
            </a:r>
            <a:r>
              <a:rPr lang="pt-BR"/>
              <a:t>Clustering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72525"/>
            <a:ext cx="5515815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115" y="1473013"/>
            <a:ext cx="3011659" cy="19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/>
        </p:nvSpPr>
        <p:spPr>
          <a:xfrm>
            <a:off x="5415075" y="4487950"/>
            <a:ext cx="3928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Fig 13, Agglomerative Hierarchical Clustering Dendrogram: Customer Segmentation </a:t>
            </a:r>
            <a:r>
              <a:rPr lang="pt-BR" sz="950">
                <a:highlight>
                  <a:srgbClr val="FFFFFF"/>
                </a:highlight>
              </a:rPr>
              <a:t>Analysis</a:t>
            </a:r>
            <a:endParaRPr sz="950">
              <a:highlight>
                <a:srgbClr val="FFFFFF"/>
              </a:highlight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5725225" y="3501450"/>
            <a:ext cx="3329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Fig 14. Silhouette index - Cluster determination.</a:t>
            </a:r>
            <a:endParaRPr sz="9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Multivariate Analysis - Clustering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24271" t="0"/>
          <a:stretch/>
        </p:blipFill>
        <p:spPr>
          <a:xfrm>
            <a:off x="5151761" y="1846521"/>
            <a:ext cx="3714238" cy="191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50" y="1541450"/>
            <a:ext cx="5027191" cy="3277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75587" r="0" t="50789"/>
          <a:stretch/>
        </p:blipFill>
        <p:spPr>
          <a:xfrm>
            <a:off x="6554164" y="3875840"/>
            <a:ext cx="1197324" cy="94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 rotWithShape="1">
          <a:blip r:embed="rId3">
            <a:alphaModFix/>
          </a:blip>
          <a:srcRect b="50789" l="75587" r="0" t="0"/>
          <a:stretch/>
        </p:blipFill>
        <p:spPr>
          <a:xfrm>
            <a:off x="5305240" y="3842548"/>
            <a:ext cx="1197324" cy="94331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1775850" y="4785850"/>
            <a:ext cx="5592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Fig 15.  Cluster-wise Distribution: Box Plots</a:t>
            </a:r>
            <a:endParaRPr sz="9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Conclusion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 rotWithShape="1">
          <a:blip r:embed="rId3">
            <a:alphaModFix/>
          </a:blip>
          <a:srcRect b="13895" l="0" r="0" t="12586"/>
          <a:stretch/>
        </p:blipFill>
        <p:spPr>
          <a:xfrm>
            <a:off x="534125" y="1547290"/>
            <a:ext cx="8075750" cy="3339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Univariate Analysis - Categorical Variables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93525" y="1939900"/>
            <a:ext cx="2367300" cy="2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1% of  customers complained;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Low </a:t>
            </a: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campaign</a:t>
            </a: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acceptance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Campaign 2 higher rejection;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Campaign 6 higher acceptance;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225" y="1277025"/>
            <a:ext cx="6078374" cy="280540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305368" y="4234825"/>
            <a:ext cx="2461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Fig 1. Univariate Analysis of Consumer Behavior </a:t>
            </a:r>
            <a:endParaRPr sz="9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Univariate Analysis - Categorical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0" y="2207900"/>
            <a:ext cx="21291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majority of customers have at least a Graduation;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Also the majority of customers are couples (together or married);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650" y="1465300"/>
            <a:ext cx="6710101" cy="302892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565600" y="4539250"/>
            <a:ext cx="621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Fig 2. Univariate Analysis of Consumer’s Demographics Data</a:t>
            </a:r>
            <a:endParaRPr sz="9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Univariate Analysis - Numerical Variables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523325" y="2354825"/>
            <a:ext cx="41709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Shapiro-Wilk tests were conducted for all variables: None of the variables follow a normal distribution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401" y="1333450"/>
            <a:ext cx="2846549" cy="35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2227250" y="4309475"/>
            <a:ext cx="4896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Fig 3. QQ-Plot with the reference to the diagonal of Normal</a:t>
            </a:r>
            <a:endParaRPr sz="95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distribution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Univariate Analysis - Numerical Variables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800" y="1429438"/>
            <a:ext cx="4949588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11725" y="2571750"/>
            <a:ext cx="29238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 occurrence of outliers in the amount spent values.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Different customer profiles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352300" y="4559175"/>
            <a:ext cx="3588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Fig 4. Boxplots of numerical variables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Univariate Analysis - Numerical Variables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078775" y="3629175"/>
            <a:ext cx="2439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Table 1. Summary statistics of numerical variables</a:t>
            </a:r>
            <a:endParaRPr sz="950">
              <a:highlight>
                <a:srgbClr val="FFFFFF"/>
              </a:highlight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0" y="1433829"/>
            <a:ext cx="8182800" cy="2275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07350" y="4018875"/>
            <a:ext cx="81828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Amount of products purchased: CV &gt; 100% = high variation of amount of products purchase behaviour;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Monthly purchases by channels: Store is the most important purchase channel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mean Age of customers is 51 years;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Kidhome/Teenhome: at least 50% of the customers don’t have kids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Univariate Analysis - Numerical Variables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39961" l="0" r="0" t="0"/>
          <a:stretch/>
        </p:blipFill>
        <p:spPr>
          <a:xfrm>
            <a:off x="422037" y="1338825"/>
            <a:ext cx="4745672" cy="33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25104" t="60036"/>
          <a:stretch/>
        </p:blipFill>
        <p:spPr>
          <a:xfrm>
            <a:off x="5167709" y="1338825"/>
            <a:ext cx="3554254" cy="224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20073" l="74454" r="0" t="60036"/>
          <a:stretch/>
        </p:blipFill>
        <p:spPr>
          <a:xfrm>
            <a:off x="5167708" y="3583477"/>
            <a:ext cx="1212295" cy="1117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74454" r="0" t="80110"/>
          <a:stretch/>
        </p:blipFill>
        <p:spPr>
          <a:xfrm>
            <a:off x="6348569" y="3583477"/>
            <a:ext cx="1212295" cy="111713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3109225" y="4753800"/>
            <a:ext cx="2925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highlight>
                  <a:srgbClr val="FFFFFF"/>
                </a:highlight>
              </a:rPr>
              <a:t>Kurtosis and Skewness of numerical variables</a:t>
            </a:r>
            <a:endParaRPr sz="9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Bivariate Analysis - Categorical x Categorical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402025" y="1654150"/>
            <a:ext cx="834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Chi-square independence test indicated association between the categories: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Campaign 6 acceptance: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Marital status: Single customers had higher acceptance;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Education level : Higher is the education level, higher was the campaign acceptance;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Campaign 4 </a:t>
            </a: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acceptance</a:t>
            </a: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Education </a:t>
            </a: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level</a:t>
            </a: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Higher is the education level, higher was the campaign acceptance</a:t>
            </a: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Those customers with basic education, had almost total rejection.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8A011B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