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AFBE30-C82D-4FB8-B541-24D5D20E6F24}">
  <a:tblStyle styleId="{23AFBE30-C82D-4FB8-B541-24D5D20E6F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aaf3cb28ab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aaf3cb28ab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abb7b7dfbc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abb7b7dfbc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af3cb28a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af3cb28a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af3cb28ab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af3cb28ab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aaf3cb28a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aaf3cb28a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af3cb28ab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aaf3cb28ab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aaf3cb28ab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aaf3cb28ab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bb7b7dfbc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abb7b7dfbc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abb7b7dfb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abb7b7dfb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aaf3cb28ab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aaf3cb28ab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62000" y="663681"/>
            <a:ext cx="4717500" cy="2823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pt-BR"/>
              <a:t>Intro to Data Science | Long assignment 2023/2024 - Churn problem</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Davi Santos (UP202310061)</a:t>
            </a:r>
            <a:endParaRPr/>
          </a:p>
          <a:p>
            <a:pPr indent="0" lvl="0" marL="0" rtl="0" algn="l">
              <a:spcBef>
                <a:spcPts val="0"/>
              </a:spcBef>
              <a:spcAft>
                <a:spcPts val="0"/>
              </a:spcAft>
              <a:buNone/>
            </a:pPr>
            <a:r>
              <a:rPr lang="pt-BR"/>
              <a:t>Ana Isabel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pt-BR">
                <a:solidFill>
                  <a:srgbClr val="212121"/>
                </a:solidFill>
                <a:highlight>
                  <a:schemeClr val="lt1"/>
                </a:highlight>
                <a:latin typeface="Nunito"/>
                <a:ea typeface="Nunito"/>
                <a:cs typeface="Nunito"/>
                <a:sym typeface="Nunito"/>
              </a:rPr>
              <a:t>Evaluation and Main Conclusions</a:t>
            </a:r>
            <a:endParaRPr>
              <a:latin typeface="Nunito"/>
              <a:ea typeface="Nunito"/>
              <a:cs typeface="Nunito"/>
              <a:sym typeface="Nunito"/>
            </a:endParaRPr>
          </a:p>
          <a:p>
            <a:pPr indent="0" lvl="0" marL="0" rtl="0" algn="l">
              <a:spcBef>
                <a:spcPts val="1200"/>
              </a:spcBef>
              <a:spcAft>
                <a:spcPts val="0"/>
              </a:spcAft>
              <a:buNone/>
            </a:pPr>
            <a:r>
              <a:t/>
            </a:r>
            <a:endParaRPr/>
          </a:p>
        </p:txBody>
      </p:sp>
      <p:sp>
        <p:nvSpPr>
          <p:cNvPr id="337" name="Google Shape;337;p22"/>
          <p:cNvSpPr txBox="1"/>
          <p:nvPr>
            <p:ph idx="1" type="body"/>
          </p:nvPr>
        </p:nvSpPr>
        <p:spPr>
          <a:xfrm>
            <a:off x="789750" y="1312300"/>
            <a:ext cx="7564500" cy="3099600"/>
          </a:xfrm>
          <a:prstGeom prst="rect">
            <a:avLst/>
          </a:prstGeom>
        </p:spPr>
        <p:txBody>
          <a:bodyPr anchorCtr="0" anchor="t" bIns="91425" lIns="91425" spcFirstLastPara="1" rIns="91425" wrap="square" tIns="91425">
            <a:noAutofit/>
          </a:bodyPr>
          <a:lstStyle/>
          <a:p>
            <a:pPr indent="0" lvl="0" marL="0" rtl="0" algn="just">
              <a:spcBef>
                <a:spcPts val="900"/>
              </a:spcBef>
              <a:spcAft>
                <a:spcPts val="0"/>
              </a:spcAft>
              <a:buSzPts val="688"/>
              <a:buNone/>
            </a:pPr>
            <a:r>
              <a:rPr lang="pt-BR" sz="1393">
                <a:solidFill>
                  <a:srgbClr val="212121"/>
                </a:solidFill>
                <a:highlight>
                  <a:srgbClr val="FFFFFF"/>
                </a:highlight>
              </a:rPr>
              <a:t>Mis-classification Problem:</a:t>
            </a:r>
            <a:endParaRPr sz="1393">
              <a:solidFill>
                <a:srgbClr val="212121"/>
              </a:solidFill>
              <a:highlight>
                <a:srgbClr val="FFFFFF"/>
              </a:highlight>
            </a:endParaRPr>
          </a:p>
          <a:p>
            <a:pPr indent="0" lvl="0" marL="0" rtl="0" algn="just">
              <a:spcBef>
                <a:spcPts val="900"/>
              </a:spcBef>
              <a:spcAft>
                <a:spcPts val="0"/>
              </a:spcAft>
              <a:buSzPts val="688"/>
              <a:buNone/>
            </a:pPr>
            <a:r>
              <a:rPr lang="pt-BR" sz="1050">
                <a:solidFill>
                  <a:srgbClr val="212121"/>
                </a:solidFill>
                <a:highlight>
                  <a:srgbClr val="FFFFFF"/>
                </a:highlight>
              </a:rPr>
              <a:t>The class False Positive (No churn predicted as Churn) is the one which results in more mis-classifications. It can be caused by the imbalanced dataset problem. The models can be good to predict the Churn cases, but they are not precise in the sense that we have high amount of False Positives.</a:t>
            </a:r>
            <a:endParaRPr sz="1050">
              <a:solidFill>
                <a:srgbClr val="212121"/>
              </a:solidFill>
              <a:highlight>
                <a:srgbClr val="FFFFFF"/>
              </a:highlight>
            </a:endParaRPr>
          </a:p>
          <a:p>
            <a:pPr indent="0" lvl="0" marL="0" rtl="0" algn="just">
              <a:spcBef>
                <a:spcPts val="900"/>
              </a:spcBef>
              <a:spcAft>
                <a:spcPts val="0"/>
              </a:spcAft>
              <a:buSzPts val="688"/>
              <a:buNone/>
            </a:pPr>
            <a:r>
              <a:rPr lang="pt-BR" sz="1393">
                <a:solidFill>
                  <a:srgbClr val="212121"/>
                </a:solidFill>
                <a:highlight>
                  <a:srgbClr val="FFFFFF"/>
                </a:highlight>
              </a:rPr>
              <a:t>Machine Learning and Business problems resolution:</a:t>
            </a:r>
            <a:endParaRPr sz="1393">
              <a:solidFill>
                <a:srgbClr val="212121"/>
              </a:solidFill>
              <a:highlight>
                <a:srgbClr val="FFFFFF"/>
              </a:highlight>
            </a:endParaRPr>
          </a:p>
          <a:p>
            <a:pPr indent="-298053" lvl="0" marL="457200" rtl="0" algn="just">
              <a:spcBef>
                <a:spcPts val="900"/>
              </a:spcBef>
              <a:spcAft>
                <a:spcPts val="0"/>
              </a:spcAft>
              <a:buClr>
                <a:srgbClr val="212121"/>
              </a:buClr>
              <a:buSzPts val="1094"/>
              <a:buChar char="●"/>
            </a:pPr>
            <a:r>
              <a:rPr lang="pt-BR" sz="1093">
                <a:solidFill>
                  <a:srgbClr val="212121"/>
                </a:solidFill>
                <a:highlight>
                  <a:srgbClr val="FFFFFF"/>
                </a:highlight>
              </a:rPr>
              <a:t>The RandomForest had the best performance overall.</a:t>
            </a:r>
            <a:endParaRPr sz="1093">
              <a:solidFill>
                <a:srgbClr val="212121"/>
              </a:solidFill>
              <a:highlight>
                <a:srgbClr val="FFFFFF"/>
              </a:highlight>
            </a:endParaRPr>
          </a:p>
          <a:p>
            <a:pPr indent="0" lvl="0" marL="0" rtl="0" algn="just">
              <a:spcBef>
                <a:spcPts val="900"/>
              </a:spcBef>
              <a:spcAft>
                <a:spcPts val="0"/>
              </a:spcAft>
              <a:buSzPts val="688"/>
              <a:buNone/>
            </a:pPr>
            <a:r>
              <a:rPr lang="pt-BR" sz="1050">
                <a:solidFill>
                  <a:srgbClr val="212121"/>
                </a:solidFill>
                <a:highlight>
                  <a:srgbClr val="FFFFFF"/>
                </a:highlight>
              </a:rPr>
              <a:t>Depending on the business problem, the mis-classifications of specific classes can be critical or not, in our case would be needed a business evaluation to define what is the priority:</a:t>
            </a:r>
            <a:endParaRPr sz="1050">
              <a:solidFill>
                <a:srgbClr val="212121"/>
              </a:solidFill>
              <a:highlight>
                <a:srgbClr val="FFFFFF"/>
              </a:highlight>
            </a:endParaRPr>
          </a:p>
          <a:p>
            <a:pPr indent="-295275" lvl="0" marL="457200" rtl="0" algn="just">
              <a:spcBef>
                <a:spcPts val="600"/>
              </a:spcBef>
              <a:spcAft>
                <a:spcPts val="0"/>
              </a:spcAft>
              <a:buClr>
                <a:srgbClr val="212121"/>
              </a:buClr>
              <a:buSzPts val="1050"/>
              <a:buFont typeface="Nunito"/>
              <a:buChar char="●"/>
            </a:pPr>
            <a:r>
              <a:rPr lang="pt-BR" sz="1050">
                <a:solidFill>
                  <a:srgbClr val="212121"/>
                </a:solidFill>
                <a:highlight>
                  <a:srgbClr val="FFFFFF"/>
                </a:highlight>
              </a:rPr>
              <a:t>offer more customer retention </a:t>
            </a:r>
            <a:r>
              <a:rPr lang="pt-BR" sz="1050">
                <a:solidFill>
                  <a:srgbClr val="212121"/>
                </a:solidFill>
                <a:highlight>
                  <a:srgbClr val="FFFFFF"/>
                </a:highlight>
              </a:rPr>
              <a:t>campaigns</a:t>
            </a:r>
            <a:r>
              <a:rPr lang="pt-BR" sz="1050">
                <a:solidFill>
                  <a:srgbClr val="212121"/>
                </a:solidFill>
                <a:highlight>
                  <a:srgbClr val="FFFFFF"/>
                </a:highlight>
              </a:rPr>
              <a:t> with lower precision and hit more clients;</a:t>
            </a:r>
            <a:endParaRPr sz="1050">
              <a:solidFill>
                <a:srgbClr val="212121"/>
              </a:solidFill>
              <a:highlight>
                <a:srgbClr val="FFFFFF"/>
              </a:highlight>
            </a:endParaRPr>
          </a:p>
          <a:p>
            <a:pPr indent="-295275" lvl="0" marL="457200" rtl="0" algn="just">
              <a:spcBef>
                <a:spcPts val="0"/>
              </a:spcBef>
              <a:spcAft>
                <a:spcPts val="0"/>
              </a:spcAft>
              <a:buClr>
                <a:srgbClr val="212121"/>
              </a:buClr>
              <a:buSzPts val="1050"/>
              <a:buFont typeface="Nunito"/>
              <a:buChar char="●"/>
            </a:pPr>
            <a:r>
              <a:rPr lang="pt-BR" sz="1050">
                <a:solidFill>
                  <a:srgbClr val="212121"/>
                </a:solidFill>
                <a:highlight>
                  <a:srgbClr val="FFFFFF"/>
                </a:highlight>
              </a:rPr>
              <a:t>offer less </a:t>
            </a:r>
            <a:r>
              <a:rPr lang="pt-BR" sz="1050">
                <a:solidFill>
                  <a:srgbClr val="212121"/>
                </a:solidFill>
                <a:highlight>
                  <a:srgbClr val="FFFFFF"/>
                </a:highlight>
              </a:rPr>
              <a:t>campaigns</a:t>
            </a:r>
            <a:r>
              <a:rPr lang="pt-BR" sz="1050">
                <a:solidFill>
                  <a:srgbClr val="212121"/>
                </a:solidFill>
                <a:highlight>
                  <a:srgbClr val="FFFFFF"/>
                </a:highlight>
              </a:rPr>
              <a:t> with more precision, considering miss more risky clients in the </a:t>
            </a:r>
            <a:r>
              <a:rPr lang="pt-BR" sz="1050">
                <a:solidFill>
                  <a:srgbClr val="212121"/>
                </a:solidFill>
                <a:highlight>
                  <a:srgbClr val="FFFFFF"/>
                </a:highlight>
              </a:rPr>
              <a:t>campaigns</a:t>
            </a:r>
            <a:r>
              <a:rPr lang="pt-BR" sz="1050">
                <a:solidFill>
                  <a:srgbClr val="212121"/>
                </a:solidFill>
                <a:highlight>
                  <a:srgbClr val="FFFFFF"/>
                </a:highlight>
              </a:rPr>
              <a:t>.</a:t>
            </a:r>
            <a:endParaRPr sz="1050">
              <a:solidFill>
                <a:srgbClr val="212121"/>
              </a:solidFill>
              <a:highlight>
                <a:srgbClr val="FFFFFF"/>
              </a:highlight>
            </a:endParaRPr>
          </a:p>
          <a:p>
            <a:pPr indent="0" lvl="0" marL="0" rtl="0" algn="just">
              <a:spcBef>
                <a:spcPts val="600"/>
              </a:spcBef>
              <a:spcAft>
                <a:spcPts val="500"/>
              </a:spcAft>
              <a:buSzPts val="688"/>
              <a:buNone/>
            </a:pPr>
            <a:r>
              <a:rPr lang="pt-BR" sz="1050">
                <a:solidFill>
                  <a:srgbClr val="212121"/>
                </a:solidFill>
                <a:highlight>
                  <a:srgbClr val="FFFFFF"/>
                </a:highlight>
              </a:rPr>
              <a:t>That would involve the decision considering </a:t>
            </a:r>
            <a:r>
              <a:rPr lang="pt-BR" sz="1050">
                <a:solidFill>
                  <a:srgbClr val="212121"/>
                </a:solidFill>
                <a:highlight>
                  <a:srgbClr val="FFFFFF"/>
                </a:highlight>
              </a:rPr>
              <a:t>campaigns</a:t>
            </a:r>
            <a:r>
              <a:rPr lang="pt-BR" sz="1050">
                <a:solidFill>
                  <a:srgbClr val="212121"/>
                </a:solidFill>
                <a:highlight>
                  <a:srgbClr val="FFFFFF"/>
                </a:highlight>
              </a:rPr>
              <a:t> cost vs. impact of churn clients in the loss of revenue.</a:t>
            </a:r>
            <a:endParaRPr sz="111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pt-BR">
                <a:solidFill>
                  <a:srgbClr val="212121"/>
                </a:solidFill>
                <a:highlight>
                  <a:schemeClr val="lt1"/>
                </a:highlight>
              </a:rPr>
              <a:t>Evaluation </a:t>
            </a:r>
            <a:r>
              <a:rPr lang="pt-BR"/>
              <a:t>and</a:t>
            </a:r>
            <a:r>
              <a:rPr lang="pt-BR">
                <a:solidFill>
                  <a:srgbClr val="212121"/>
                </a:solidFill>
                <a:highlight>
                  <a:schemeClr val="lt1"/>
                </a:highlight>
              </a:rPr>
              <a:t> Main Conclusions</a:t>
            </a:r>
            <a:endParaRPr/>
          </a:p>
        </p:txBody>
      </p:sp>
      <p:sp>
        <p:nvSpPr>
          <p:cNvPr id="343" name="Google Shape;343;p23"/>
          <p:cNvSpPr txBox="1"/>
          <p:nvPr>
            <p:ph idx="1" type="body"/>
          </p:nvPr>
        </p:nvSpPr>
        <p:spPr>
          <a:xfrm>
            <a:off x="573050" y="3836475"/>
            <a:ext cx="7897800" cy="792600"/>
          </a:xfrm>
          <a:prstGeom prst="rect">
            <a:avLst/>
          </a:prstGeom>
        </p:spPr>
        <p:txBody>
          <a:bodyPr anchorCtr="0" anchor="t" bIns="91425" lIns="91425" spcFirstLastPara="1" rIns="91425" wrap="square" tIns="91425">
            <a:spAutoFit/>
          </a:bodyPr>
          <a:lstStyle/>
          <a:p>
            <a:pPr indent="0" lvl="0" marL="0" rtl="0" algn="l">
              <a:spcBef>
                <a:spcPts val="900"/>
              </a:spcBef>
              <a:spcAft>
                <a:spcPts val="0"/>
              </a:spcAft>
              <a:buNone/>
            </a:pPr>
            <a:r>
              <a:rPr lang="pt-BR" sz="1100">
                <a:solidFill>
                  <a:srgbClr val="212121"/>
                </a:solidFill>
                <a:highlight>
                  <a:srgbClr val="FFFFFF"/>
                </a:highlight>
              </a:rPr>
              <a:t>Still way for </a:t>
            </a:r>
            <a:r>
              <a:rPr lang="pt-BR" sz="1100">
                <a:solidFill>
                  <a:srgbClr val="212121"/>
                </a:solidFill>
                <a:highlight>
                  <a:srgbClr val="FFFFFF"/>
                </a:highlight>
              </a:rPr>
              <a:t>improvement</a:t>
            </a:r>
            <a:r>
              <a:rPr lang="pt-BR" sz="1100">
                <a:solidFill>
                  <a:srgbClr val="212121"/>
                </a:solidFill>
                <a:highlight>
                  <a:srgbClr val="FFFFFF"/>
                </a:highlight>
              </a:rPr>
              <a:t>:</a:t>
            </a:r>
            <a:endParaRPr sz="1100">
              <a:solidFill>
                <a:srgbClr val="212121"/>
              </a:solidFill>
              <a:highlight>
                <a:srgbClr val="FFFFFF"/>
              </a:highlight>
            </a:endParaRPr>
          </a:p>
          <a:p>
            <a:pPr indent="0" lvl="0" marL="0" rtl="0" algn="just">
              <a:spcBef>
                <a:spcPts val="900"/>
              </a:spcBef>
              <a:spcAft>
                <a:spcPts val="500"/>
              </a:spcAft>
              <a:buNone/>
            </a:pPr>
            <a:r>
              <a:rPr lang="pt-BR" sz="900">
                <a:solidFill>
                  <a:srgbClr val="212121"/>
                </a:solidFill>
                <a:highlight>
                  <a:srgbClr val="FFFFFF"/>
                </a:highlight>
              </a:rPr>
              <a:t>These models still being able to be optimized. There are several possibilities to try to enhance the models performance, such as try the data imputation strategies, outlier handling, hyperparameter </a:t>
            </a:r>
            <a:r>
              <a:rPr lang="pt-BR" sz="900">
                <a:solidFill>
                  <a:srgbClr val="212121"/>
                </a:solidFill>
                <a:highlight>
                  <a:srgbClr val="FFFFFF"/>
                </a:highlight>
              </a:rPr>
              <a:t>tuning</a:t>
            </a:r>
            <a:r>
              <a:rPr lang="pt-BR" sz="900">
                <a:solidFill>
                  <a:srgbClr val="212121"/>
                </a:solidFill>
                <a:highlight>
                  <a:srgbClr val="FFFFFF"/>
                </a:highlight>
              </a:rPr>
              <a:t> (by using a GridSearch for example), etc.</a:t>
            </a:r>
            <a:endParaRPr sz="900"/>
          </a:p>
        </p:txBody>
      </p:sp>
      <p:sp>
        <p:nvSpPr>
          <p:cNvPr id="344" name="Google Shape;344;p23"/>
          <p:cNvSpPr txBox="1"/>
          <p:nvPr/>
        </p:nvSpPr>
        <p:spPr>
          <a:xfrm>
            <a:off x="588950" y="1251975"/>
            <a:ext cx="7866000" cy="24390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900"/>
              </a:spcBef>
              <a:spcAft>
                <a:spcPts val="0"/>
              </a:spcAft>
              <a:buSzPts val="605"/>
              <a:buNone/>
            </a:pPr>
            <a:r>
              <a:rPr lang="pt-BR" sz="1100">
                <a:latin typeface="Nunito"/>
                <a:ea typeface="Nunito"/>
                <a:cs typeface="Nunito"/>
                <a:sym typeface="Nunito"/>
              </a:rPr>
              <a:t>In summary</a:t>
            </a:r>
            <a:endParaRPr sz="1100">
              <a:latin typeface="Nunito"/>
              <a:ea typeface="Nunito"/>
              <a:cs typeface="Nunito"/>
              <a:sym typeface="Nunito"/>
            </a:endParaRPr>
          </a:p>
          <a:p>
            <a:pPr indent="0" lvl="0" marL="0" rtl="0" algn="l">
              <a:lnSpc>
                <a:spcPct val="105000"/>
              </a:lnSpc>
              <a:spcBef>
                <a:spcPts val="900"/>
              </a:spcBef>
              <a:spcAft>
                <a:spcPts val="0"/>
              </a:spcAft>
              <a:buSzPts val="605"/>
              <a:buNone/>
            </a:pPr>
            <a:r>
              <a:rPr lang="pt-BR" sz="900">
                <a:latin typeface="Nunito"/>
                <a:ea typeface="Nunito"/>
                <a:cs typeface="Nunito"/>
                <a:sym typeface="Nunito"/>
              </a:rPr>
              <a:t>In summary, with this project we could find a models with good performance in the classification problem considering imbalanced dataset and also understand the some constraints of this kind of problem:</a:t>
            </a:r>
            <a:endParaRPr sz="900">
              <a:latin typeface="Nunito"/>
              <a:ea typeface="Nunito"/>
              <a:cs typeface="Nunito"/>
              <a:sym typeface="Nunito"/>
            </a:endParaRPr>
          </a:p>
          <a:p>
            <a:pPr indent="-285750" lvl="0" marL="457200" rtl="0" algn="l">
              <a:lnSpc>
                <a:spcPct val="105000"/>
              </a:lnSpc>
              <a:spcBef>
                <a:spcPts val="600"/>
              </a:spcBef>
              <a:spcAft>
                <a:spcPts val="0"/>
              </a:spcAft>
              <a:buSzPts val="900"/>
              <a:buFont typeface="Nunito"/>
              <a:buChar char="●"/>
            </a:pPr>
            <a:r>
              <a:rPr lang="pt-BR" sz="900">
                <a:latin typeface="Nunito"/>
                <a:ea typeface="Nunito"/>
                <a:cs typeface="Nunito"/>
                <a:sym typeface="Nunito"/>
              </a:rPr>
              <a:t>The understanding of business goal/machine learning goal is important to define the evaluation metrics we will use;</a:t>
            </a:r>
            <a:endParaRPr sz="900">
              <a:latin typeface="Nunito"/>
              <a:ea typeface="Nunito"/>
              <a:cs typeface="Nunito"/>
              <a:sym typeface="Nunito"/>
            </a:endParaRPr>
          </a:p>
          <a:p>
            <a:pPr indent="-285750" lvl="0" marL="457200" rtl="0" algn="l">
              <a:lnSpc>
                <a:spcPct val="105000"/>
              </a:lnSpc>
              <a:spcBef>
                <a:spcPts val="0"/>
              </a:spcBef>
              <a:spcAft>
                <a:spcPts val="0"/>
              </a:spcAft>
              <a:buSzPts val="900"/>
              <a:buFont typeface="Nunito"/>
              <a:buChar char="●"/>
            </a:pPr>
            <a:r>
              <a:rPr lang="pt-BR" sz="900">
                <a:latin typeface="Nunito"/>
                <a:ea typeface="Nunito"/>
                <a:cs typeface="Nunito"/>
                <a:sym typeface="Nunito"/>
              </a:rPr>
              <a:t>The analysis of NAs, class distribution, outliers, feature redundancy are important in the data preprocessing for this kind of problems;</a:t>
            </a:r>
            <a:endParaRPr sz="900">
              <a:latin typeface="Nunito"/>
              <a:ea typeface="Nunito"/>
              <a:cs typeface="Nunito"/>
              <a:sym typeface="Nunito"/>
            </a:endParaRPr>
          </a:p>
          <a:p>
            <a:pPr indent="-285750" lvl="0" marL="457200" rtl="0" algn="just">
              <a:lnSpc>
                <a:spcPct val="105000"/>
              </a:lnSpc>
              <a:spcBef>
                <a:spcPts val="0"/>
              </a:spcBef>
              <a:spcAft>
                <a:spcPts val="0"/>
              </a:spcAft>
              <a:buSzPts val="900"/>
              <a:buFont typeface="Nunito"/>
              <a:buChar char="●"/>
            </a:pPr>
            <a:r>
              <a:rPr lang="pt-BR" sz="900">
                <a:latin typeface="Nunito"/>
                <a:ea typeface="Nunito"/>
                <a:cs typeface="Nunito"/>
                <a:sym typeface="Nunito"/>
              </a:rPr>
              <a:t>The holdout definition considering the strategy of model selection and the amount of models tested;</a:t>
            </a:r>
            <a:endParaRPr sz="900">
              <a:latin typeface="Nunito"/>
              <a:ea typeface="Nunito"/>
              <a:cs typeface="Nunito"/>
              <a:sym typeface="Nunito"/>
            </a:endParaRPr>
          </a:p>
          <a:p>
            <a:pPr indent="-285750" lvl="0" marL="457200" rtl="0" algn="l">
              <a:lnSpc>
                <a:spcPct val="105000"/>
              </a:lnSpc>
              <a:spcBef>
                <a:spcPts val="0"/>
              </a:spcBef>
              <a:spcAft>
                <a:spcPts val="0"/>
              </a:spcAft>
              <a:buSzPts val="900"/>
              <a:buFont typeface="Nunito"/>
              <a:buChar char="●"/>
            </a:pPr>
            <a:r>
              <a:rPr lang="pt-BR" sz="900">
                <a:latin typeface="Nunito"/>
                <a:ea typeface="Nunito"/>
                <a:cs typeface="Nunito"/>
                <a:sym typeface="Nunito"/>
              </a:rPr>
              <a:t>The importance of Stratification in the holdout split and also in the Cross-Validation for effective model evaluation in the imbalanced scenario;</a:t>
            </a:r>
            <a:endParaRPr sz="900">
              <a:latin typeface="Nunito"/>
              <a:ea typeface="Nunito"/>
              <a:cs typeface="Nunito"/>
              <a:sym typeface="Nunito"/>
            </a:endParaRPr>
          </a:p>
          <a:p>
            <a:pPr indent="-285750" lvl="0" marL="457200" rtl="0" algn="l">
              <a:lnSpc>
                <a:spcPct val="105000"/>
              </a:lnSpc>
              <a:spcBef>
                <a:spcPts val="0"/>
              </a:spcBef>
              <a:spcAft>
                <a:spcPts val="0"/>
              </a:spcAft>
              <a:buSzPts val="900"/>
              <a:buFont typeface="Nunito"/>
              <a:buChar char="●"/>
            </a:pPr>
            <a:r>
              <a:rPr lang="pt-BR" sz="900">
                <a:latin typeface="Nunito"/>
                <a:ea typeface="Nunito"/>
                <a:cs typeface="Nunito"/>
                <a:sym typeface="Nunito"/>
              </a:rPr>
              <a:t>The correct understanding of effects of oversampling in the Cross-Validation step (it need to be performed only in the train fold).</a:t>
            </a:r>
            <a:endParaRPr sz="900">
              <a:latin typeface="Nunito"/>
              <a:ea typeface="Nunito"/>
              <a:cs typeface="Nunito"/>
              <a:sym typeface="Nunito"/>
            </a:endParaRPr>
          </a:p>
          <a:p>
            <a:pPr indent="-285750" lvl="0" marL="457200" rtl="0" algn="l">
              <a:lnSpc>
                <a:spcPct val="105000"/>
              </a:lnSpc>
              <a:spcBef>
                <a:spcPts val="0"/>
              </a:spcBef>
              <a:spcAft>
                <a:spcPts val="0"/>
              </a:spcAft>
              <a:buSzPts val="900"/>
              <a:buFont typeface="Nunito"/>
              <a:buChar char="●"/>
            </a:pPr>
            <a:r>
              <a:rPr lang="pt-BR" sz="900">
                <a:latin typeface="Nunito"/>
                <a:ea typeface="Nunito"/>
                <a:cs typeface="Nunito"/>
                <a:sym typeface="Nunito"/>
              </a:rPr>
              <a:t>The model evaluation considering the business goal/machine learning problem.</a:t>
            </a:r>
            <a:endParaRPr sz="900">
              <a:latin typeface="Nunito"/>
              <a:ea typeface="Nunito"/>
              <a:cs typeface="Nunito"/>
              <a:sym typeface="Nunito"/>
            </a:endParaRPr>
          </a:p>
          <a:p>
            <a:pPr indent="-285750" lvl="0" marL="457200" rtl="0" algn="l">
              <a:lnSpc>
                <a:spcPct val="105000"/>
              </a:lnSpc>
              <a:spcBef>
                <a:spcPts val="0"/>
              </a:spcBef>
              <a:spcAft>
                <a:spcPts val="0"/>
              </a:spcAft>
              <a:buSzPts val="900"/>
              <a:buFont typeface="Nunito"/>
              <a:buChar char="●"/>
            </a:pPr>
            <a:r>
              <a:rPr lang="pt-BR" sz="900">
                <a:latin typeface="Nunito"/>
                <a:ea typeface="Nunito"/>
                <a:cs typeface="Nunito"/>
                <a:sym typeface="Nunito"/>
              </a:rPr>
              <a:t>SMOTE improved the Recall and F1 for all the models. Any of these models could be choose to resolve our Machine Learning problem:</a:t>
            </a:r>
            <a:endParaRPr sz="900">
              <a:latin typeface="Nunito"/>
              <a:ea typeface="Nunito"/>
              <a:cs typeface="Nunito"/>
              <a:sym typeface="Nunito"/>
            </a:endParaRPr>
          </a:p>
          <a:p>
            <a:pPr indent="-285750" lvl="1" marL="914400" rtl="0" algn="l">
              <a:lnSpc>
                <a:spcPct val="105000"/>
              </a:lnSpc>
              <a:spcBef>
                <a:spcPts val="0"/>
              </a:spcBef>
              <a:spcAft>
                <a:spcPts val="0"/>
              </a:spcAft>
              <a:buClr>
                <a:srgbClr val="212121"/>
              </a:buClr>
              <a:buSzPts val="900"/>
              <a:buFont typeface="Nunito"/>
              <a:buChar char="○"/>
            </a:pPr>
            <a:r>
              <a:rPr lang="pt-BR" sz="900">
                <a:solidFill>
                  <a:srgbClr val="212121"/>
                </a:solidFill>
                <a:highlight>
                  <a:srgbClr val="FFFFFF"/>
                </a:highlight>
                <a:latin typeface="Nunito"/>
                <a:ea typeface="Nunito"/>
                <a:cs typeface="Nunito"/>
                <a:sym typeface="Nunito"/>
              </a:rPr>
              <a:t>the Random Forest exposed the best F-score (</a:t>
            </a:r>
            <a:r>
              <a:rPr lang="pt-BR" sz="900">
                <a:latin typeface="Nunito"/>
                <a:ea typeface="Nunito"/>
                <a:cs typeface="Nunito"/>
                <a:sym typeface="Nunito"/>
              </a:rPr>
              <a:t>67,57%</a:t>
            </a:r>
            <a:r>
              <a:rPr lang="pt-BR" sz="900">
                <a:solidFill>
                  <a:srgbClr val="212121"/>
                </a:solidFill>
                <a:highlight>
                  <a:srgbClr val="FFFFFF"/>
                </a:highlight>
                <a:latin typeface="Nunito"/>
                <a:ea typeface="Nunito"/>
                <a:cs typeface="Nunito"/>
                <a:sym typeface="Nunito"/>
              </a:rPr>
              <a:t>), the best accuracy (</a:t>
            </a:r>
            <a:r>
              <a:rPr lang="pt-BR" sz="900">
                <a:latin typeface="Nunito"/>
                <a:ea typeface="Nunito"/>
                <a:cs typeface="Nunito"/>
                <a:sym typeface="Nunito"/>
              </a:rPr>
              <a:t>88,60%</a:t>
            </a:r>
            <a:r>
              <a:rPr lang="pt-BR" sz="900">
                <a:solidFill>
                  <a:srgbClr val="212121"/>
                </a:solidFill>
                <a:highlight>
                  <a:srgbClr val="FFFFFF"/>
                </a:highlight>
                <a:latin typeface="Nunito"/>
                <a:ea typeface="Nunito"/>
                <a:cs typeface="Nunito"/>
                <a:sym typeface="Nunito"/>
              </a:rPr>
              <a:t>) and good recall (</a:t>
            </a:r>
            <a:r>
              <a:rPr lang="pt-BR" sz="900">
                <a:latin typeface="Nunito"/>
                <a:ea typeface="Nunito"/>
                <a:cs typeface="Nunito"/>
                <a:sym typeface="Nunito"/>
              </a:rPr>
              <a:t>84,75%</a:t>
            </a:r>
            <a:r>
              <a:rPr lang="pt-BR" sz="900">
                <a:solidFill>
                  <a:srgbClr val="212121"/>
                </a:solidFill>
                <a:highlight>
                  <a:srgbClr val="FFFFFF"/>
                </a:highlight>
                <a:latin typeface="Nunito"/>
                <a:ea typeface="Nunito"/>
                <a:cs typeface="Nunito"/>
                <a:sym typeface="Nunito"/>
              </a:rPr>
              <a:t>);</a:t>
            </a:r>
            <a:endParaRPr sz="900">
              <a:solidFill>
                <a:srgbClr val="212121"/>
              </a:solidFill>
              <a:highlight>
                <a:srgbClr val="FFFFFF"/>
              </a:highlight>
              <a:latin typeface="Nunito"/>
              <a:ea typeface="Nunito"/>
              <a:cs typeface="Nunito"/>
              <a:sym typeface="Nunito"/>
            </a:endParaRPr>
          </a:p>
          <a:p>
            <a:pPr indent="-285750" lvl="1" marL="914400" rtl="0" algn="l">
              <a:lnSpc>
                <a:spcPct val="105000"/>
              </a:lnSpc>
              <a:spcBef>
                <a:spcPts val="0"/>
              </a:spcBef>
              <a:spcAft>
                <a:spcPts val="0"/>
              </a:spcAft>
              <a:buClr>
                <a:srgbClr val="212121"/>
              </a:buClr>
              <a:buSzPts val="900"/>
              <a:buFont typeface="Nunito"/>
              <a:buChar char="○"/>
            </a:pPr>
            <a:r>
              <a:rPr lang="pt-BR" sz="900">
                <a:solidFill>
                  <a:srgbClr val="212121"/>
                </a:solidFill>
                <a:highlight>
                  <a:srgbClr val="FFFFFF"/>
                </a:highlight>
                <a:latin typeface="Nunito"/>
                <a:ea typeface="Nunito"/>
                <a:cs typeface="Nunito"/>
                <a:sym typeface="Nunito"/>
              </a:rPr>
              <a:t>the kNN68 was the model with more balanced high scores. It had good F-score (</a:t>
            </a:r>
            <a:r>
              <a:rPr lang="pt-BR" sz="900">
                <a:latin typeface="Nunito"/>
                <a:ea typeface="Nunito"/>
                <a:cs typeface="Nunito"/>
                <a:sym typeface="Nunito"/>
              </a:rPr>
              <a:t>66,45%</a:t>
            </a:r>
            <a:r>
              <a:rPr lang="pt-BR" sz="900">
                <a:solidFill>
                  <a:srgbClr val="212121"/>
                </a:solidFill>
                <a:highlight>
                  <a:srgbClr val="FFFFFF"/>
                </a:highlight>
                <a:latin typeface="Nunito"/>
                <a:ea typeface="Nunito"/>
                <a:cs typeface="Nunito"/>
                <a:sym typeface="Nunito"/>
              </a:rPr>
              <a:t>), good accuracy (</a:t>
            </a:r>
            <a:r>
              <a:rPr lang="pt-BR" sz="900">
                <a:latin typeface="Nunito"/>
                <a:ea typeface="Nunito"/>
                <a:cs typeface="Nunito"/>
                <a:sym typeface="Nunito"/>
              </a:rPr>
              <a:t>87,89%</a:t>
            </a:r>
            <a:r>
              <a:rPr lang="pt-BR" sz="900">
                <a:solidFill>
                  <a:srgbClr val="212121"/>
                </a:solidFill>
                <a:highlight>
                  <a:srgbClr val="FFFFFF"/>
                </a:highlight>
                <a:latin typeface="Nunito"/>
                <a:ea typeface="Nunito"/>
                <a:cs typeface="Nunito"/>
                <a:sym typeface="Nunito"/>
              </a:rPr>
              <a:t>) and the best recall (</a:t>
            </a:r>
            <a:r>
              <a:rPr lang="pt-BR" sz="900">
                <a:latin typeface="Nunito"/>
                <a:ea typeface="Nunito"/>
                <a:cs typeface="Nunito"/>
                <a:sym typeface="Nunito"/>
              </a:rPr>
              <a:t>85,59%</a:t>
            </a:r>
            <a:r>
              <a:rPr lang="pt-BR" sz="900">
                <a:solidFill>
                  <a:srgbClr val="212121"/>
                </a:solidFill>
                <a:highlight>
                  <a:srgbClr val="FFFFFF"/>
                </a:highlight>
                <a:latin typeface="Nunito"/>
                <a:ea typeface="Nunito"/>
                <a:cs typeface="Nunito"/>
                <a:sym typeface="Nunito"/>
              </a:rPr>
              <a:t>).</a:t>
            </a:r>
            <a:endParaRPr sz="900">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pt-BR" sz="1950">
                <a:solidFill>
                  <a:srgbClr val="212121"/>
                </a:solidFill>
                <a:highlight>
                  <a:srgbClr val="FFFFFF"/>
                </a:highlight>
                <a:latin typeface="Roboto"/>
                <a:ea typeface="Roboto"/>
                <a:cs typeface="Roboto"/>
                <a:sym typeface="Roboto"/>
              </a:rPr>
              <a:t>Business understanding</a:t>
            </a:r>
            <a:endParaRPr/>
          </a:p>
        </p:txBody>
      </p:sp>
      <p:sp>
        <p:nvSpPr>
          <p:cNvPr id="284" name="Google Shape;284;p14"/>
          <p:cNvSpPr txBox="1"/>
          <p:nvPr>
            <p:ph idx="1" type="body"/>
          </p:nvPr>
        </p:nvSpPr>
        <p:spPr>
          <a:xfrm>
            <a:off x="769250" y="1357525"/>
            <a:ext cx="7565100" cy="31740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pt-BR" sz="1200">
                <a:solidFill>
                  <a:srgbClr val="212121"/>
                </a:solidFill>
                <a:highlight>
                  <a:srgbClr val="FFFFFF"/>
                </a:highlight>
                <a:latin typeface="Roboto"/>
                <a:ea typeface="Roboto"/>
                <a:cs typeface="Roboto"/>
                <a:sym typeface="Roboto"/>
              </a:rPr>
              <a:t>Customer churn is a critical event for service providers, influencing business decisions and prompting actions for customer retention. To gain valuable insights into churn events, leveraging machine learning models becomes essential. These models can predict whether a customer is likely to churn, enabling proactive measures for customer retention. The results of these models can inform targeted campaigns, among other strategic initiatives.</a:t>
            </a:r>
            <a:endParaRPr sz="1200">
              <a:solidFill>
                <a:srgbClr val="212121"/>
              </a:solidFill>
              <a:highlight>
                <a:srgbClr val="FFFFFF"/>
              </a:highlight>
              <a:latin typeface="Roboto"/>
              <a:ea typeface="Roboto"/>
              <a:cs typeface="Roboto"/>
              <a:sym typeface="Roboto"/>
            </a:endParaRPr>
          </a:p>
          <a:p>
            <a:pPr indent="-304800" lvl="0" marL="457200" rtl="0" algn="l">
              <a:spcBef>
                <a:spcPts val="600"/>
              </a:spcBef>
              <a:spcAft>
                <a:spcPts val="0"/>
              </a:spcAft>
              <a:buClr>
                <a:srgbClr val="212121"/>
              </a:buClr>
              <a:buSzPts val="1200"/>
              <a:buFont typeface="Roboto"/>
              <a:buChar char="●"/>
            </a:pPr>
            <a:r>
              <a:rPr b="1" lang="pt-BR" sz="1200">
                <a:solidFill>
                  <a:srgbClr val="212121"/>
                </a:solidFill>
                <a:highlight>
                  <a:srgbClr val="FFFFFF"/>
                </a:highlight>
                <a:latin typeface="Roboto"/>
                <a:ea typeface="Roboto"/>
                <a:cs typeface="Roboto"/>
                <a:sym typeface="Roboto"/>
              </a:rPr>
              <a:t>Business Problem</a:t>
            </a:r>
            <a:r>
              <a:rPr lang="pt-BR" sz="1200">
                <a:solidFill>
                  <a:srgbClr val="212121"/>
                </a:solidFill>
                <a:highlight>
                  <a:srgbClr val="FFFFFF"/>
                </a:highlight>
                <a:latin typeface="Roboto"/>
                <a:ea typeface="Roboto"/>
                <a:cs typeface="Roboto"/>
                <a:sym typeface="Roboto"/>
              </a:rPr>
              <a:t>: This report addresses the prediction of customer churn in a telecommunications service. The churn target variable is binary, with "yes" indicating customers who have abandoned the service and "no" for those who have not.</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b="1" lang="pt-BR" sz="1200">
                <a:solidFill>
                  <a:srgbClr val="212121"/>
                </a:solidFill>
                <a:highlight>
                  <a:srgbClr val="FFFFFF"/>
                </a:highlight>
                <a:latin typeface="Roboto"/>
                <a:ea typeface="Roboto"/>
                <a:cs typeface="Roboto"/>
                <a:sym typeface="Roboto"/>
              </a:rPr>
              <a:t>Machine Learning Problem</a:t>
            </a:r>
            <a:r>
              <a:rPr lang="pt-BR" sz="1200">
                <a:solidFill>
                  <a:srgbClr val="212121"/>
                </a:solidFill>
                <a:highlight>
                  <a:srgbClr val="FFFFFF"/>
                </a:highlight>
                <a:latin typeface="Roboto"/>
                <a:ea typeface="Roboto"/>
                <a:cs typeface="Roboto"/>
                <a:sym typeface="Roboto"/>
              </a:rPr>
              <a:t>: Predicting churn is a classification problem, determining whether a user is likely to abandon the service or not. This poses a challenge due to the imbalanced distribution of classes, with the minority of customers tending to churn. To address this, we will explore various approaches and models to identify the most effective solution in this scenario.</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pt-BR" sz="1950">
                <a:solidFill>
                  <a:srgbClr val="212121"/>
                </a:solidFill>
                <a:highlight>
                  <a:srgbClr val="FFFFFF"/>
                </a:highlight>
                <a:latin typeface="Roboto"/>
                <a:ea typeface="Roboto"/>
                <a:cs typeface="Roboto"/>
                <a:sym typeface="Roboto"/>
              </a:rPr>
              <a:t>Data Understanding</a:t>
            </a:r>
            <a:endParaRPr/>
          </a:p>
        </p:txBody>
      </p:sp>
      <p:sp>
        <p:nvSpPr>
          <p:cNvPr id="290" name="Google Shape;290;p15"/>
          <p:cNvSpPr txBox="1"/>
          <p:nvPr>
            <p:ph idx="1" type="body"/>
          </p:nvPr>
        </p:nvSpPr>
        <p:spPr>
          <a:xfrm>
            <a:off x="641050" y="1312275"/>
            <a:ext cx="1794900" cy="3175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pt-BR" sz="1200">
                <a:solidFill>
                  <a:srgbClr val="212121"/>
                </a:solidFill>
                <a:highlight>
                  <a:srgbClr val="FFFFFF"/>
                </a:highlight>
                <a:latin typeface="Roboto"/>
                <a:ea typeface="Roboto"/>
                <a:cs typeface="Roboto"/>
                <a:sym typeface="Roboto"/>
              </a:rPr>
              <a:t>The dataset contains 5000 entries and 18 variables, one of them is “churn” the target variable which is binary.</a:t>
            </a:r>
            <a:endParaRPr sz="1200">
              <a:solidFill>
                <a:srgbClr val="212121"/>
              </a:solidFill>
              <a:highlight>
                <a:srgbClr val="FFFFFF"/>
              </a:highlight>
              <a:latin typeface="Roboto"/>
              <a:ea typeface="Roboto"/>
              <a:cs typeface="Roboto"/>
              <a:sym typeface="Roboto"/>
            </a:endParaRPr>
          </a:p>
          <a:p>
            <a:pPr indent="-299085" lvl="0" marL="457200" rtl="0" algn="l">
              <a:spcBef>
                <a:spcPts val="1200"/>
              </a:spcBef>
              <a:spcAft>
                <a:spcPts val="0"/>
              </a:spcAft>
              <a:buClr>
                <a:srgbClr val="212121"/>
              </a:buClr>
              <a:buSzPct val="100000"/>
              <a:buFont typeface="Roboto"/>
              <a:buChar char="●"/>
            </a:pPr>
            <a:r>
              <a:rPr lang="pt-BR" sz="1200">
                <a:solidFill>
                  <a:srgbClr val="212121"/>
                </a:solidFill>
                <a:highlight>
                  <a:srgbClr val="FFFFFF"/>
                </a:highlight>
                <a:latin typeface="Roboto"/>
                <a:ea typeface="Roboto"/>
                <a:cs typeface="Roboto"/>
                <a:sym typeface="Roboto"/>
              </a:rPr>
              <a:t>The target variable (churn) and the other categorical variables have </a:t>
            </a:r>
            <a:r>
              <a:rPr b="1" lang="pt-BR" sz="1200">
                <a:solidFill>
                  <a:srgbClr val="212121"/>
                </a:solidFill>
                <a:highlight>
                  <a:srgbClr val="FFFFFF"/>
                </a:highlight>
                <a:latin typeface="Roboto"/>
                <a:ea typeface="Roboto"/>
                <a:cs typeface="Roboto"/>
                <a:sym typeface="Roboto"/>
              </a:rPr>
              <a:t>imbalanced binary classes</a:t>
            </a:r>
            <a:r>
              <a:rPr lang="pt-BR" sz="1200">
                <a:solidFill>
                  <a:srgbClr val="212121"/>
                </a:solidFill>
                <a:highlight>
                  <a:srgbClr val="FFFFFF"/>
                </a:highlight>
                <a:latin typeface="Roboto"/>
                <a:ea typeface="Roboto"/>
                <a:cs typeface="Roboto"/>
                <a:sym typeface="Roboto"/>
              </a:rPr>
              <a:t>.</a:t>
            </a:r>
            <a:endParaRPr sz="1200">
              <a:solidFill>
                <a:srgbClr val="212121"/>
              </a:solidFill>
              <a:highlight>
                <a:srgbClr val="FFFFFF"/>
              </a:highlight>
              <a:latin typeface="Roboto"/>
              <a:ea typeface="Roboto"/>
              <a:cs typeface="Roboto"/>
              <a:sym typeface="Roboto"/>
            </a:endParaRPr>
          </a:p>
          <a:p>
            <a:pPr indent="-299085" lvl="0" marL="457200" rtl="0" algn="l">
              <a:spcBef>
                <a:spcPts val="0"/>
              </a:spcBef>
              <a:spcAft>
                <a:spcPts val="0"/>
              </a:spcAft>
              <a:buClr>
                <a:srgbClr val="212121"/>
              </a:buClr>
              <a:buSzPct val="100000"/>
              <a:buFont typeface="Roboto"/>
              <a:buChar char="●"/>
            </a:pPr>
            <a:r>
              <a:rPr lang="pt-BR" sz="1200">
                <a:solidFill>
                  <a:srgbClr val="212121"/>
                </a:solidFill>
                <a:highlight>
                  <a:srgbClr val="FFFFFF"/>
                </a:highlight>
                <a:latin typeface="Roboto"/>
                <a:ea typeface="Roboto"/>
                <a:cs typeface="Roboto"/>
                <a:sym typeface="Roboto"/>
              </a:rPr>
              <a:t>The other features are numerical</a:t>
            </a:r>
            <a:r>
              <a:rPr lang="pt-BR" sz="1200">
                <a:solidFill>
                  <a:srgbClr val="212121"/>
                </a:solidFill>
                <a:highlight>
                  <a:srgbClr val="FFFFFF"/>
                </a:highlight>
                <a:latin typeface="Roboto"/>
                <a:ea typeface="Roboto"/>
                <a:cs typeface="Roboto"/>
                <a:sym typeface="Roboto"/>
              </a:rPr>
              <a:t> </a:t>
            </a:r>
            <a:endParaRPr sz="1200">
              <a:solidFill>
                <a:srgbClr val="212121"/>
              </a:solidFill>
              <a:highlight>
                <a:srgbClr val="FFFFFF"/>
              </a:highlight>
              <a:latin typeface="Roboto"/>
              <a:ea typeface="Roboto"/>
              <a:cs typeface="Roboto"/>
              <a:sym typeface="Roboto"/>
            </a:endParaRPr>
          </a:p>
          <a:p>
            <a:pPr indent="-299085" lvl="0" marL="457200" rtl="0" algn="l">
              <a:spcBef>
                <a:spcPts val="0"/>
              </a:spcBef>
              <a:spcAft>
                <a:spcPts val="0"/>
              </a:spcAft>
              <a:buClr>
                <a:srgbClr val="212121"/>
              </a:buClr>
              <a:buSzPct val="100000"/>
              <a:buFont typeface="Roboto"/>
              <a:buChar char="●"/>
            </a:pPr>
            <a:r>
              <a:rPr lang="pt-BR" sz="1200">
                <a:solidFill>
                  <a:srgbClr val="212121"/>
                </a:solidFill>
                <a:highlight>
                  <a:srgbClr val="FFFFFF"/>
                </a:highlight>
                <a:latin typeface="Roboto"/>
                <a:ea typeface="Roboto"/>
                <a:cs typeface="Roboto"/>
                <a:sym typeface="Roboto"/>
              </a:rPr>
              <a:t>There are no unrealistic outliers</a:t>
            </a:r>
            <a:endParaRPr sz="1200">
              <a:solidFill>
                <a:srgbClr val="212121"/>
              </a:solidFill>
              <a:highlight>
                <a:srgbClr val="FFFFFF"/>
              </a:highlight>
              <a:latin typeface="Roboto"/>
              <a:ea typeface="Roboto"/>
              <a:cs typeface="Roboto"/>
              <a:sym typeface="Roboto"/>
            </a:endParaRPr>
          </a:p>
        </p:txBody>
      </p:sp>
      <p:pic>
        <p:nvPicPr>
          <p:cNvPr id="291" name="Google Shape;291;p15"/>
          <p:cNvPicPr preferRelativeResize="0"/>
          <p:nvPr/>
        </p:nvPicPr>
        <p:blipFill>
          <a:blip r:embed="rId3">
            <a:alphaModFix/>
          </a:blip>
          <a:stretch>
            <a:fillRect/>
          </a:stretch>
        </p:blipFill>
        <p:spPr>
          <a:xfrm>
            <a:off x="3069275" y="1312275"/>
            <a:ext cx="5314301" cy="1863025"/>
          </a:xfrm>
          <a:prstGeom prst="rect">
            <a:avLst/>
          </a:prstGeom>
          <a:noFill/>
          <a:ln>
            <a:noFill/>
          </a:ln>
        </p:spPr>
      </p:pic>
      <p:pic>
        <p:nvPicPr>
          <p:cNvPr id="292" name="Google Shape;292;p15"/>
          <p:cNvPicPr preferRelativeResize="0"/>
          <p:nvPr/>
        </p:nvPicPr>
        <p:blipFill>
          <a:blip r:embed="rId4">
            <a:alphaModFix/>
          </a:blip>
          <a:stretch>
            <a:fillRect/>
          </a:stretch>
        </p:blipFill>
        <p:spPr>
          <a:xfrm>
            <a:off x="2909250" y="3175300"/>
            <a:ext cx="5425049" cy="1863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pt-BR" sz="1950">
                <a:solidFill>
                  <a:srgbClr val="212121"/>
                </a:solidFill>
                <a:highlight>
                  <a:srgbClr val="FFFFFF"/>
                </a:highlight>
                <a:latin typeface="Roboto"/>
                <a:ea typeface="Roboto"/>
                <a:cs typeface="Roboto"/>
                <a:sym typeface="Roboto"/>
              </a:rPr>
              <a:t>Data preparation</a:t>
            </a:r>
            <a:endParaRPr sz="1950">
              <a:solidFill>
                <a:srgbClr val="21212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
        <p:nvSpPr>
          <p:cNvPr id="298" name="Google Shape;298;p16"/>
          <p:cNvSpPr txBox="1"/>
          <p:nvPr>
            <p:ph idx="1" type="body"/>
          </p:nvPr>
        </p:nvSpPr>
        <p:spPr>
          <a:xfrm>
            <a:off x="1303800" y="1544275"/>
            <a:ext cx="7030500" cy="3011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pt-BR"/>
              <a:t>Data cleaning</a:t>
            </a:r>
            <a:r>
              <a:rPr lang="pt-BR"/>
              <a:t>:</a:t>
            </a:r>
            <a:endParaRPr/>
          </a:p>
          <a:p>
            <a:pPr indent="0" lvl="0" marL="0" rtl="0" algn="l">
              <a:spcBef>
                <a:spcPts val="1200"/>
              </a:spcBef>
              <a:spcAft>
                <a:spcPts val="0"/>
              </a:spcAft>
              <a:buNone/>
            </a:pPr>
            <a:r>
              <a:rPr lang="pt-BR"/>
              <a:t>- We cleaned the decimal houses of the features to avoid values with up to 10 decimal houses, to avoid noise.</a:t>
            </a:r>
            <a:endParaRPr/>
          </a:p>
          <a:p>
            <a:pPr indent="0" lvl="0" marL="0" rtl="0" algn="l">
              <a:spcBef>
                <a:spcPts val="1200"/>
              </a:spcBef>
              <a:spcAft>
                <a:spcPts val="0"/>
              </a:spcAft>
              <a:buNone/>
            </a:pPr>
            <a:r>
              <a:rPr lang="pt-BR"/>
              <a:t>- In order to do the correlation analysis, we needed to encode the categorical data into integers, so yes = 1 and no = 0</a:t>
            </a:r>
            <a:endParaRPr/>
          </a:p>
          <a:p>
            <a:pPr indent="0" lvl="0" marL="0" rtl="0" algn="l">
              <a:spcBef>
                <a:spcPts val="1200"/>
              </a:spcBef>
              <a:spcAft>
                <a:spcPts val="0"/>
              </a:spcAft>
              <a:buNone/>
            </a:pPr>
            <a:r>
              <a:rPr b="1" lang="pt-BR"/>
              <a:t>Data transforming</a:t>
            </a:r>
            <a:r>
              <a:rPr lang="pt-BR"/>
              <a:t>:</a:t>
            </a:r>
            <a:endParaRPr/>
          </a:p>
          <a:p>
            <a:pPr indent="0" lvl="0" marL="0" rtl="0" algn="l">
              <a:spcBef>
                <a:spcPts val="1200"/>
              </a:spcBef>
              <a:spcAft>
                <a:spcPts val="0"/>
              </a:spcAft>
              <a:buNone/>
            </a:pPr>
            <a:r>
              <a:rPr lang="pt-BR"/>
              <a:t>- The NA values are very few. We analysed the distribution of the number of NAs on churn = yes and we concluded that it was ~ 16%. We decided that it was low enough to drop them.</a:t>
            </a:r>
            <a:endParaRPr/>
          </a:p>
          <a:p>
            <a:pPr indent="0" lvl="0" marL="0" rtl="0" algn="l">
              <a:spcBef>
                <a:spcPts val="1200"/>
              </a:spcBef>
              <a:spcAft>
                <a:spcPts val="0"/>
              </a:spcAft>
              <a:buNone/>
            </a:pPr>
            <a:r>
              <a:rPr lang="pt-BR"/>
              <a:t>- We compared the distribution before and after we dropped the NAs and we concluded that it stayed mostly the same, so we could move on to the next steps</a:t>
            </a:r>
            <a:endParaRPr/>
          </a:p>
          <a:p>
            <a:pPr indent="0" lvl="0" marL="0" rtl="0" algn="l">
              <a:spcBef>
                <a:spcPts val="1200"/>
              </a:spcBef>
              <a:spcAft>
                <a:spcPts val="1200"/>
              </a:spcAft>
              <a:buNone/>
            </a:pPr>
            <a:r>
              <a:rPr lang="pt-BR"/>
              <a:t>- To drop </a:t>
            </a:r>
            <a:r>
              <a:rPr lang="pt-BR"/>
              <a:t>unnecessary</a:t>
            </a:r>
            <a:r>
              <a:rPr lang="pt-BR"/>
              <a:t> features (if they exist), we need to do the correlation analysis. We saw that some were very correlated and between each pair of features, we sticked to the one that correlates more with churn.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pt-BR" sz="1950">
                <a:solidFill>
                  <a:srgbClr val="212121"/>
                </a:solidFill>
                <a:highlight>
                  <a:srgbClr val="FFFFFF"/>
                </a:highlight>
                <a:latin typeface="Roboto"/>
                <a:ea typeface="Roboto"/>
                <a:cs typeface="Roboto"/>
                <a:sym typeface="Roboto"/>
              </a:rPr>
              <a:t>Modeling</a:t>
            </a:r>
            <a:endParaRPr/>
          </a:p>
        </p:txBody>
      </p:sp>
      <p:sp>
        <p:nvSpPr>
          <p:cNvPr id="304" name="Google Shape;304;p17"/>
          <p:cNvSpPr txBox="1"/>
          <p:nvPr>
            <p:ph idx="1" type="body"/>
          </p:nvPr>
        </p:nvSpPr>
        <p:spPr>
          <a:xfrm>
            <a:off x="1070925" y="1440475"/>
            <a:ext cx="7421100" cy="3235500"/>
          </a:xfrm>
          <a:prstGeom prst="rect">
            <a:avLst/>
          </a:prstGeom>
        </p:spPr>
        <p:txBody>
          <a:bodyPr anchorCtr="0" anchor="t" bIns="91425" lIns="91425" spcFirstLastPara="1" rIns="91425" wrap="square" tIns="91425">
            <a:normAutofit fontScale="62500" lnSpcReduction="10000"/>
          </a:bodyPr>
          <a:lstStyle/>
          <a:p>
            <a:pPr indent="0" lvl="0" marL="0" rtl="0" algn="l">
              <a:spcBef>
                <a:spcPts val="600"/>
              </a:spcBef>
              <a:spcAft>
                <a:spcPts val="0"/>
              </a:spcAft>
              <a:buNone/>
            </a:pPr>
            <a:r>
              <a:rPr lang="pt-BR" sz="1200">
                <a:solidFill>
                  <a:srgbClr val="212121"/>
                </a:solidFill>
                <a:highlight>
                  <a:srgbClr val="FFFFFF"/>
                </a:highlight>
              </a:rPr>
              <a:t>Considering we have an classification problem with imbalanced dataset, some classification models can perform better in this case. We will test the listed models and evaluate their performance:</a:t>
            </a:r>
            <a:endParaRPr sz="1200">
              <a:solidFill>
                <a:srgbClr val="212121"/>
              </a:solidFill>
              <a:highlight>
                <a:srgbClr val="FFFFFF"/>
              </a:highlight>
            </a:endParaRPr>
          </a:p>
          <a:p>
            <a:pPr indent="-276225" lvl="0" marL="457200" rtl="0" algn="l">
              <a:spcBef>
                <a:spcPts val="600"/>
              </a:spcBef>
              <a:spcAft>
                <a:spcPts val="0"/>
              </a:spcAft>
              <a:buClr>
                <a:srgbClr val="212121"/>
              </a:buClr>
              <a:buSzPct val="100000"/>
              <a:buFont typeface="Nunito"/>
              <a:buChar char="●"/>
            </a:pPr>
            <a:r>
              <a:rPr b="1" lang="pt-BR" sz="1200">
                <a:solidFill>
                  <a:srgbClr val="212121"/>
                </a:solidFill>
                <a:highlight>
                  <a:srgbClr val="FFFFFF"/>
                </a:highlight>
              </a:rPr>
              <a:t>k-</a:t>
            </a:r>
            <a:r>
              <a:rPr b="1" lang="pt-BR" sz="1200">
                <a:solidFill>
                  <a:srgbClr val="212121"/>
                </a:solidFill>
                <a:highlight>
                  <a:srgbClr val="FFFFFF"/>
                </a:highlight>
              </a:rPr>
              <a:t>Nearest</a:t>
            </a:r>
            <a:r>
              <a:rPr b="1" lang="pt-BR" sz="1200">
                <a:solidFill>
                  <a:srgbClr val="212121"/>
                </a:solidFill>
                <a:highlight>
                  <a:srgbClr val="FFFFFF"/>
                </a:highlight>
              </a:rPr>
              <a:t> Neighbors</a:t>
            </a:r>
            <a:r>
              <a:rPr lang="pt-BR" sz="1200">
                <a:solidFill>
                  <a:srgbClr val="212121"/>
                </a:solidFill>
                <a:highlight>
                  <a:srgbClr val="FFFFFF"/>
                </a:highlight>
              </a:rPr>
              <a:t> (kNN): Uses the distance measure between the points considering k neighbors. It requires data normalization, so can be adopted for our problem.</a:t>
            </a:r>
            <a:endParaRPr sz="1200">
              <a:solidFill>
                <a:srgbClr val="212121"/>
              </a:solidFill>
              <a:highlight>
                <a:srgbClr val="FFFFFF"/>
              </a:highlight>
            </a:endParaRPr>
          </a:p>
          <a:p>
            <a:pPr indent="0" lvl="0" marL="0" rtl="0" algn="l">
              <a:spcBef>
                <a:spcPts val="600"/>
              </a:spcBef>
              <a:spcAft>
                <a:spcPts val="0"/>
              </a:spcAft>
              <a:buNone/>
            </a:pPr>
            <a:r>
              <a:t/>
            </a:r>
            <a:endParaRPr sz="1200">
              <a:solidFill>
                <a:srgbClr val="212121"/>
              </a:solidFill>
              <a:highlight>
                <a:srgbClr val="FFFFFF"/>
              </a:highlight>
            </a:endParaRPr>
          </a:p>
          <a:p>
            <a:pPr indent="-276225" lvl="0" marL="457200" rtl="0" algn="l">
              <a:spcBef>
                <a:spcPts val="600"/>
              </a:spcBef>
              <a:spcAft>
                <a:spcPts val="0"/>
              </a:spcAft>
              <a:buClr>
                <a:srgbClr val="212121"/>
              </a:buClr>
              <a:buSzPct val="100000"/>
              <a:buFont typeface="Nunito"/>
              <a:buChar char="●"/>
            </a:pPr>
            <a:r>
              <a:rPr b="1" lang="pt-BR" sz="1200">
                <a:solidFill>
                  <a:srgbClr val="212121"/>
                </a:solidFill>
                <a:highlight>
                  <a:srgbClr val="FFFFFF"/>
                </a:highlight>
              </a:rPr>
              <a:t>Naive Baye</a:t>
            </a:r>
            <a:r>
              <a:rPr lang="pt-BR" sz="1200">
                <a:solidFill>
                  <a:srgbClr val="212121"/>
                </a:solidFill>
                <a:highlight>
                  <a:srgbClr val="FFFFFF"/>
                </a:highlight>
              </a:rPr>
              <a:t>s: Class-conditional independence (analyse features correlation), assumes Gaussian distribution for continuous features. Can </a:t>
            </a:r>
            <a:r>
              <a:rPr lang="pt-BR" sz="1200">
                <a:solidFill>
                  <a:srgbClr val="212121"/>
                </a:solidFill>
                <a:highlight>
                  <a:srgbClr val="FFFFFF"/>
                </a:highlight>
              </a:rPr>
              <a:t>be </a:t>
            </a:r>
            <a:r>
              <a:rPr lang="pt-BR" sz="1200">
                <a:solidFill>
                  <a:srgbClr val="212121"/>
                </a:solidFill>
                <a:highlight>
                  <a:srgbClr val="FFFFFF"/>
                </a:highlight>
              </a:rPr>
              <a:t> not a good approach for our problem, need further evaluation.</a:t>
            </a:r>
            <a:endParaRPr sz="1200">
              <a:solidFill>
                <a:srgbClr val="212121"/>
              </a:solidFill>
              <a:highlight>
                <a:srgbClr val="FFFFFF"/>
              </a:highlight>
            </a:endParaRPr>
          </a:p>
          <a:p>
            <a:pPr indent="0" lvl="0" marL="0" rtl="0" algn="l">
              <a:spcBef>
                <a:spcPts val="600"/>
              </a:spcBef>
              <a:spcAft>
                <a:spcPts val="0"/>
              </a:spcAft>
              <a:buNone/>
            </a:pPr>
            <a:r>
              <a:t/>
            </a:r>
            <a:endParaRPr sz="1200">
              <a:solidFill>
                <a:srgbClr val="212121"/>
              </a:solidFill>
              <a:highlight>
                <a:srgbClr val="FFFFFF"/>
              </a:highlight>
            </a:endParaRPr>
          </a:p>
          <a:p>
            <a:pPr indent="-276225" lvl="0" marL="457200" rtl="0" algn="l">
              <a:spcBef>
                <a:spcPts val="600"/>
              </a:spcBef>
              <a:spcAft>
                <a:spcPts val="0"/>
              </a:spcAft>
              <a:buClr>
                <a:srgbClr val="212121"/>
              </a:buClr>
              <a:buSzPct val="100000"/>
              <a:buFont typeface="Nunito"/>
              <a:buChar char="●"/>
            </a:pPr>
            <a:r>
              <a:rPr b="1" lang="pt-BR" sz="1200">
                <a:solidFill>
                  <a:srgbClr val="212121"/>
                </a:solidFill>
                <a:highlight>
                  <a:srgbClr val="FFFFFF"/>
                </a:highlight>
              </a:rPr>
              <a:t>Decision Trees (DT)</a:t>
            </a:r>
            <a:r>
              <a:rPr lang="pt-BR" sz="1200">
                <a:solidFill>
                  <a:srgbClr val="212121"/>
                </a:solidFill>
                <a:highlight>
                  <a:srgbClr val="FFFFFF"/>
                </a:highlight>
              </a:rPr>
              <a:t>: Very good for data with low resolution, high granularity. (High information gain in the events), hyperparameters have high significance. This models can have good performance in the imbalanced datasets depending on the entropy of the features/</a:t>
            </a:r>
            <a:r>
              <a:rPr lang="pt-BR" sz="1200">
                <a:solidFill>
                  <a:srgbClr val="212121"/>
                </a:solidFill>
                <a:highlight>
                  <a:srgbClr val="FFFFFF"/>
                </a:highlight>
              </a:rPr>
              <a:t>labels</a:t>
            </a:r>
            <a:r>
              <a:rPr lang="pt-BR" sz="1200">
                <a:solidFill>
                  <a:srgbClr val="212121"/>
                </a:solidFill>
                <a:highlight>
                  <a:srgbClr val="FFFFFF"/>
                </a:highlight>
              </a:rPr>
              <a:t>.</a:t>
            </a:r>
            <a:endParaRPr sz="1200">
              <a:solidFill>
                <a:srgbClr val="212121"/>
              </a:solidFill>
              <a:highlight>
                <a:srgbClr val="FFFFFF"/>
              </a:highlight>
            </a:endParaRPr>
          </a:p>
          <a:p>
            <a:pPr indent="0" lvl="0" marL="0" rtl="0" algn="l">
              <a:spcBef>
                <a:spcPts val="600"/>
              </a:spcBef>
              <a:spcAft>
                <a:spcPts val="0"/>
              </a:spcAft>
              <a:buNone/>
            </a:pPr>
            <a:r>
              <a:t/>
            </a:r>
            <a:endParaRPr sz="1200">
              <a:solidFill>
                <a:srgbClr val="212121"/>
              </a:solidFill>
              <a:highlight>
                <a:srgbClr val="FFFFFF"/>
              </a:highlight>
            </a:endParaRPr>
          </a:p>
          <a:p>
            <a:pPr indent="-276225" lvl="0" marL="457200" rtl="0" algn="l">
              <a:spcBef>
                <a:spcPts val="600"/>
              </a:spcBef>
              <a:spcAft>
                <a:spcPts val="0"/>
              </a:spcAft>
              <a:buClr>
                <a:srgbClr val="212121"/>
              </a:buClr>
              <a:buSzPct val="100000"/>
              <a:buFont typeface="Nunito"/>
              <a:buChar char="●"/>
            </a:pPr>
            <a:r>
              <a:rPr b="1" lang="pt-BR" sz="1200">
                <a:solidFill>
                  <a:srgbClr val="212121"/>
                </a:solidFill>
                <a:highlight>
                  <a:srgbClr val="FFFFFF"/>
                </a:highlight>
              </a:rPr>
              <a:t>Tree ensembles</a:t>
            </a:r>
            <a:r>
              <a:rPr lang="pt-BR" sz="1200">
                <a:solidFill>
                  <a:srgbClr val="212121"/>
                </a:solidFill>
                <a:highlight>
                  <a:srgbClr val="FFFFFF"/>
                </a:highlight>
              </a:rPr>
              <a:t>: Ensembles can boost the performance of the Decision Trees since it replicates and evaluate DT models iteratively giving weights to the best models along the iterations.</a:t>
            </a:r>
            <a:endParaRPr sz="1200">
              <a:solidFill>
                <a:srgbClr val="212121"/>
              </a:solidFill>
              <a:highlight>
                <a:srgbClr val="FFFFFF"/>
              </a:highlight>
            </a:endParaRPr>
          </a:p>
          <a:p>
            <a:pPr indent="0" lvl="0" marL="0" rtl="0" algn="l">
              <a:spcBef>
                <a:spcPts val="600"/>
              </a:spcBef>
              <a:spcAft>
                <a:spcPts val="0"/>
              </a:spcAft>
              <a:buNone/>
            </a:pPr>
            <a:r>
              <a:t/>
            </a:r>
            <a:endParaRPr sz="1200">
              <a:solidFill>
                <a:srgbClr val="212121"/>
              </a:solidFill>
              <a:highlight>
                <a:srgbClr val="FFFFFF"/>
              </a:highlight>
            </a:endParaRPr>
          </a:p>
          <a:p>
            <a:pPr indent="-276225" lvl="0" marL="457200" rtl="0" algn="l">
              <a:spcBef>
                <a:spcPts val="600"/>
              </a:spcBef>
              <a:spcAft>
                <a:spcPts val="0"/>
              </a:spcAft>
              <a:buClr>
                <a:srgbClr val="212121"/>
              </a:buClr>
              <a:buSzPct val="100000"/>
              <a:buFont typeface="Nunito"/>
              <a:buChar char="●"/>
            </a:pPr>
            <a:r>
              <a:rPr b="1" lang="pt-BR" sz="1200">
                <a:solidFill>
                  <a:srgbClr val="212121"/>
                </a:solidFill>
                <a:highlight>
                  <a:srgbClr val="FFFFFF"/>
                </a:highlight>
              </a:rPr>
              <a:t>Support Vector Classifier (SVC)</a:t>
            </a:r>
            <a:r>
              <a:rPr lang="pt-BR" sz="1200">
                <a:solidFill>
                  <a:srgbClr val="212121"/>
                </a:solidFill>
                <a:highlight>
                  <a:srgbClr val="FFFFFF"/>
                </a:highlight>
              </a:rPr>
              <a:t>: Use the SVM to create and evaluate functions that can separate the data into classes.</a:t>
            </a:r>
            <a:endParaRPr sz="1200">
              <a:solidFill>
                <a:srgbClr val="212121"/>
              </a:solidFill>
              <a:highlight>
                <a:srgbClr val="FFFFFF"/>
              </a:highlight>
            </a:endParaRPr>
          </a:p>
          <a:p>
            <a:pPr indent="0" lvl="0" marL="0" rtl="0" algn="l">
              <a:spcBef>
                <a:spcPts val="600"/>
              </a:spcBef>
              <a:spcAft>
                <a:spcPts val="0"/>
              </a:spcAft>
              <a:buNone/>
            </a:pPr>
            <a:r>
              <a:t/>
            </a:r>
            <a:endParaRPr sz="1200">
              <a:solidFill>
                <a:srgbClr val="212121"/>
              </a:solidFill>
              <a:highlight>
                <a:srgbClr val="FFFFFF"/>
              </a:highlight>
            </a:endParaRPr>
          </a:p>
          <a:p>
            <a:pPr indent="-276225" lvl="0" marL="457200" rtl="0" algn="l">
              <a:spcBef>
                <a:spcPts val="600"/>
              </a:spcBef>
              <a:spcAft>
                <a:spcPts val="0"/>
              </a:spcAft>
              <a:buClr>
                <a:srgbClr val="212121"/>
              </a:buClr>
              <a:buSzPct val="100000"/>
              <a:buFont typeface="Nunito"/>
              <a:buChar char="●"/>
            </a:pPr>
            <a:r>
              <a:rPr b="1" lang="pt-BR" sz="1200">
                <a:solidFill>
                  <a:srgbClr val="212121"/>
                </a:solidFill>
                <a:highlight>
                  <a:srgbClr val="FFFFFF"/>
                </a:highlight>
              </a:rPr>
              <a:t>Neural Network Classifier (Multi-layer Perceptron Classifier)</a:t>
            </a:r>
            <a:r>
              <a:rPr lang="pt-BR" sz="1200">
                <a:solidFill>
                  <a:srgbClr val="212121"/>
                </a:solidFill>
                <a:highlight>
                  <a:srgbClr val="FFFFFF"/>
                </a:highlight>
              </a:rPr>
              <a:t>: Use multi-layer weighted neural network to find the best weighted nodes for data classification. Requires normalization and has high computational cost. Have many hyperparameters that can be </a:t>
            </a:r>
            <a:r>
              <a:rPr lang="pt-BR" sz="1200">
                <a:solidFill>
                  <a:srgbClr val="212121"/>
                </a:solidFill>
                <a:highlight>
                  <a:srgbClr val="FFFFFF"/>
                </a:highlight>
              </a:rPr>
              <a:t>tuned</a:t>
            </a:r>
            <a:r>
              <a:rPr lang="pt-BR" sz="1200">
                <a:solidFill>
                  <a:srgbClr val="212121"/>
                </a:solidFill>
                <a:highlight>
                  <a:srgbClr val="FFFFFF"/>
                </a:highlight>
              </a:rPr>
              <a:t>, but as previously mentioned it is costly.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Cross-Validation and SMOTE</a:t>
            </a:r>
            <a:endParaRPr/>
          </a:p>
        </p:txBody>
      </p:sp>
      <p:sp>
        <p:nvSpPr>
          <p:cNvPr id="310" name="Google Shape;310;p18"/>
          <p:cNvSpPr txBox="1"/>
          <p:nvPr>
            <p:ph idx="1" type="body"/>
          </p:nvPr>
        </p:nvSpPr>
        <p:spPr>
          <a:xfrm>
            <a:off x="829600" y="1312275"/>
            <a:ext cx="7504800" cy="321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pt-BR"/>
              <a:t>The usage of SMOTE can tune the classification models performance in </a:t>
            </a:r>
            <a:r>
              <a:rPr lang="pt-BR"/>
              <a:t>imbalance</a:t>
            </a:r>
            <a:r>
              <a:rPr lang="pt-BR"/>
              <a:t> dataset situations. We could validate it after some examples with and without SMOTE in the train fold of Cross-Validation. </a:t>
            </a:r>
            <a:endParaRPr/>
          </a:p>
          <a:p>
            <a:pPr indent="0" lvl="0" marL="0" rtl="0" algn="l">
              <a:spcBef>
                <a:spcPts val="1200"/>
              </a:spcBef>
              <a:spcAft>
                <a:spcPts val="0"/>
              </a:spcAft>
              <a:buNone/>
            </a:pPr>
            <a:r>
              <a:rPr lang="pt-BR"/>
              <a:t>Important points to consider about SMOTE and Cross-Validation in </a:t>
            </a:r>
            <a:r>
              <a:rPr lang="pt-BR"/>
              <a:t>imbalanced dataset</a:t>
            </a:r>
            <a:r>
              <a:rPr lang="pt-BR"/>
              <a:t>:</a:t>
            </a:r>
            <a:endParaRPr/>
          </a:p>
          <a:p>
            <a:pPr indent="-311150" lvl="0" marL="457200" rtl="0" algn="l">
              <a:spcBef>
                <a:spcPts val="1200"/>
              </a:spcBef>
              <a:spcAft>
                <a:spcPts val="0"/>
              </a:spcAft>
              <a:buSzPts val="1300"/>
              <a:buChar char="-"/>
            </a:pPr>
            <a:r>
              <a:rPr lang="pt-BR"/>
              <a:t>The Cross-Validation can be done using StratifiedKFold, to ensure the maintenance of class distribution (imbalanced) in the validation fold;</a:t>
            </a:r>
            <a:endParaRPr/>
          </a:p>
          <a:p>
            <a:pPr indent="-311150" lvl="0" marL="457200" rtl="0" algn="l">
              <a:spcBef>
                <a:spcPts val="0"/>
              </a:spcBef>
              <a:spcAft>
                <a:spcPts val="0"/>
              </a:spcAft>
              <a:buSzPts val="1300"/>
              <a:buChar char="-"/>
            </a:pPr>
            <a:r>
              <a:rPr lang="pt-BR"/>
              <a:t>The SMOTE must be done only in the train fold of Cross Validation;</a:t>
            </a:r>
            <a:endParaRPr/>
          </a:p>
          <a:p>
            <a:pPr indent="0" lvl="0" marL="0" rtl="0" algn="l">
              <a:spcBef>
                <a:spcPts val="1200"/>
              </a:spcBef>
              <a:spcAft>
                <a:spcPts val="0"/>
              </a:spcAft>
              <a:buNone/>
            </a:pPr>
            <a:r>
              <a:rPr b="1" lang="pt-BR"/>
              <a:t>Hold-out:</a:t>
            </a:r>
            <a:endParaRPr b="1"/>
          </a:p>
          <a:p>
            <a:pPr indent="-311150" lvl="0" marL="457200" rtl="0" algn="l">
              <a:spcBef>
                <a:spcPts val="1200"/>
              </a:spcBef>
              <a:spcAft>
                <a:spcPts val="0"/>
              </a:spcAft>
              <a:buSzPts val="1300"/>
              <a:buChar char="-"/>
            </a:pPr>
            <a:r>
              <a:rPr lang="pt-BR"/>
              <a:t>80% Train / 20% Test - higher amount to use Cross-Validation as first model filtering approach.</a:t>
            </a:r>
            <a:endParaRPr/>
          </a:p>
          <a:p>
            <a:pPr indent="-311150" lvl="0" marL="457200" rtl="0" algn="l">
              <a:spcBef>
                <a:spcPts val="0"/>
              </a:spcBef>
              <a:spcAft>
                <a:spcPts val="0"/>
              </a:spcAft>
              <a:buSzPts val="1300"/>
              <a:buChar char="-"/>
            </a:pPr>
            <a:r>
              <a:rPr lang="pt-BR"/>
              <a:t>SMOTE the Train dataset only after the Cross-Validation phase.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Cross-Validation and SMOTE</a:t>
            </a:r>
            <a:endParaRPr/>
          </a:p>
          <a:p>
            <a:pPr indent="0" lvl="0" marL="0" rtl="0" algn="l">
              <a:spcBef>
                <a:spcPts val="0"/>
              </a:spcBef>
              <a:spcAft>
                <a:spcPts val="0"/>
              </a:spcAft>
              <a:buNone/>
            </a:pPr>
            <a:r>
              <a:t/>
            </a:r>
            <a:endParaRPr/>
          </a:p>
        </p:txBody>
      </p:sp>
      <p:graphicFrame>
        <p:nvGraphicFramePr>
          <p:cNvPr id="316" name="Google Shape;316;p19"/>
          <p:cNvGraphicFramePr/>
          <p:nvPr/>
        </p:nvGraphicFramePr>
        <p:xfrm>
          <a:off x="952475" y="2189950"/>
          <a:ext cx="3000000" cy="3000000"/>
        </p:xfrm>
        <a:graphic>
          <a:graphicData uri="http://schemas.openxmlformats.org/drawingml/2006/table">
            <a:tbl>
              <a:tblPr>
                <a:noFill/>
                <a:tableStyleId>{23AFBE30-C82D-4FB8-B541-24D5D20E6F24}</a:tableStyleId>
              </a:tblPr>
              <a:tblGrid>
                <a:gridCol w="1034150"/>
                <a:gridCol w="1034150"/>
                <a:gridCol w="1034150"/>
                <a:gridCol w="1034150"/>
                <a:gridCol w="1034150"/>
                <a:gridCol w="1034150"/>
                <a:gridCol w="1034150"/>
              </a:tblGrid>
              <a:tr h="383150">
                <a:tc>
                  <a:txBody>
                    <a:bodyPr/>
                    <a:lstStyle/>
                    <a:p>
                      <a:pPr indent="0" lvl="0" marL="0" rtl="0" algn="ctr">
                        <a:lnSpc>
                          <a:spcPct val="115000"/>
                        </a:lnSpc>
                        <a:spcBef>
                          <a:spcPts val="0"/>
                        </a:spcBef>
                        <a:spcAft>
                          <a:spcPts val="0"/>
                        </a:spcAft>
                        <a:buNone/>
                      </a:pPr>
                      <a:r>
                        <a:rPr b="1" lang="pt-BR" sz="1000"/>
                        <a:t>model</a:t>
                      </a:r>
                      <a:endParaRPr b="1" sz="1000"/>
                    </a:p>
                  </a:txBody>
                  <a:tcPr marT="91425" marB="91425" marR="91425" marL="91425"/>
                </a:tc>
                <a:tc>
                  <a:txBody>
                    <a:bodyPr/>
                    <a:lstStyle/>
                    <a:p>
                      <a:pPr indent="0" lvl="0" marL="0" rtl="0" algn="ctr">
                        <a:lnSpc>
                          <a:spcPct val="115000"/>
                        </a:lnSpc>
                        <a:spcBef>
                          <a:spcPts val="0"/>
                        </a:spcBef>
                        <a:spcAft>
                          <a:spcPts val="0"/>
                        </a:spcAft>
                        <a:buNone/>
                      </a:pPr>
                      <a:r>
                        <a:rPr b="1" lang="pt-BR" sz="1000"/>
                        <a:t>train_smote</a:t>
                      </a:r>
                      <a:endParaRPr b="1" sz="1000"/>
                    </a:p>
                  </a:txBody>
                  <a:tcPr marT="91425" marB="91425" marR="91425" marL="91425"/>
                </a:tc>
                <a:tc>
                  <a:txBody>
                    <a:bodyPr/>
                    <a:lstStyle/>
                    <a:p>
                      <a:pPr indent="0" lvl="0" marL="0" rtl="0" algn="ctr">
                        <a:lnSpc>
                          <a:spcPct val="115000"/>
                        </a:lnSpc>
                        <a:spcBef>
                          <a:spcPts val="0"/>
                        </a:spcBef>
                        <a:spcAft>
                          <a:spcPts val="0"/>
                        </a:spcAft>
                        <a:buNone/>
                      </a:pPr>
                      <a:r>
                        <a:rPr b="1" lang="pt-BR" sz="1000"/>
                        <a:t>CV_train_smote</a:t>
                      </a:r>
                      <a:endParaRPr b="1" sz="1000"/>
                    </a:p>
                  </a:txBody>
                  <a:tcPr marT="91425" marB="91425" marR="91425" marL="91425"/>
                </a:tc>
                <a:tc>
                  <a:txBody>
                    <a:bodyPr/>
                    <a:lstStyle/>
                    <a:p>
                      <a:pPr indent="0" lvl="0" marL="0" rtl="0" algn="ctr">
                        <a:lnSpc>
                          <a:spcPct val="115000"/>
                        </a:lnSpc>
                        <a:spcBef>
                          <a:spcPts val="0"/>
                        </a:spcBef>
                        <a:spcAft>
                          <a:spcPts val="0"/>
                        </a:spcAft>
                        <a:buNone/>
                      </a:pPr>
                      <a:r>
                        <a:rPr b="1" lang="pt-BR" sz="1000"/>
                        <a:t>CV_mean_accuracy</a:t>
                      </a:r>
                      <a:endParaRPr b="1" sz="1000"/>
                    </a:p>
                  </a:txBody>
                  <a:tcPr marT="91425" marB="91425" marR="91425" marL="91425"/>
                </a:tc>
                <a:tc>
                  <a:txBody>
                    <a:bodyPr/>
                    <a:lstStyle/>
                    <a:p>
                      <a:pPr indent="0" lvl="0" marL="0" rtl="0" algn="ctr">
                        <a:lnSpc>
                          <a:spcPct val="115000"/>
                        </a:lnSpc>
                        <a:spcBef>
                          <a:spcPts val="0"/>
                        </a:spcBef>
                        <a:spcAft>
                          <a:spcPts val="0"/>
                        </a:spcAft>
                        <a:buNone/>
                      </a:pPr>
                      <a:r>
                        <a:rPr b="1" lang="pt-BR" sz="1000"/>
                        <a:t>CV_mean_recall</a:t>
                      </a:r>
                      <a:endParaRPr b="1" sz="1000"/>
                    </a:p>
                  </a:txBody>
                  <a:tcPr marT="91425" marB="91425" marR="91425" marL="91425"/>
                </a:tc>
                <a:tc>
                  <a:txBody>
                    <a:bodyPr/>
                    <a:lstStyle/>
                    <a:p>
                      <a:pPr indent="0" lvl="0" marL="0" rtl="0" algn="ctr">
                        <a:lnSpc>
                          <a:spcPct val="115000"/>
                        </a:lnSpc>
                        <a:spcBef>
                          <a:spcPts val="0"/>
                        </a:spcBef>
                        <a:spcAft>
                          <a:spcPts val="0"/>
                        </a:spcAft>
                        <a:buNone/>
                      </a:pPr>
                      <a:r>
                        <a:rPr b="1" lang="pt-BR" sz="1000"/>
                        <a:t>CV_mean_precision</a:t>
                      </a:r>
                      <a:endParaRPr b="1" sz="1000"/>
                    </a:p>
                  </a:txBody>
                  <a:tcPr marT="91425" marB="91425" marR="91425" marL="91425"/>
                </a:tc>
                <a:tc>
                  <a:txBody>
                    <a:bodyPr/>
                    <a:lstStyle/>
                    <a:p>
                      <a:pPr indent="0" lvl="0" marL="0" rtl="0" algn="ctr">
                        <a:lnSpc>
                          <a:spcPct val="115000"/>
                        </a:lnSpc>
                        <a:spcBef>
                          <a:spcPts val="0"/>
                        </a:spcBef>
                        <a:spcAft>
                          <a:spcPts val="0"/>
                        </a:spcAft>
                        <a:buNone/>
                      </a:pPr>
                      <a:r>
                        <a:rPr b="1" lang="pt-BR" sz="1000"/>
                        <a:t>CV_mean_f1</a:t>
                      </a:r>
                      <a:endParaRPr b="1" sz="1000"/>
                    </a:p>
                  </a:txBody>
                  <a:tcPr marT="91425" marB="91425" marR="91425" marL="91425"/>
                </a:tc>
              </a:tr>
              <a:tr h="285950">
                <a:tc>
                  <a:txBody>
                    <a:bodyPr/>
                    <a:lstStyle/>
                    <a:p>
                      <a:pPr indent="0" lvl="0" marL="0" rtl="0" algn="l">
                        <a:lnSpc>
                          <a:spcPct val="115000"/>
                        </a:lnSpc>
                        <a:spcBef>
                          <a:spcPts val="0"/>
                        </a:spcBef>
                        <a:spcAft>
                          <a:spcPts val="0"/>
                        </a:spcAft>
                        <a:buNone/>
                      </a:pPr>
                      <a:r>
                        <a:rPr lang="pt-BR" sz="1000"/>
                        <a:t>kNN</a:t>
                      </a:r>
                      <a:endParaRPr sz="1000"/>
                    </a:p>
                  </a:txBody>
                  <a:tcPr marT="91425" marB="91425" marR="91425" marL="91425"/>
                </a:tc>
                <a:tc>
                  <a:txBody>
                    <a:bodyPr/>
                    <a:lstStyle/>
                    <a:p>
                      <a:pPr indent="0" lvl="0" marL="0" rtl="0" algn="l">
                        <a:lnSpc>
                          <a:spcPct val="115000"/>
                        </a:lnSpc>
                        <a:spcBef>
                          <a:spcPts val="0"/>
                        </a:spcBef>
                        <a:spcAft>
                          <a:spcPts val="0"/>
                        </a:spcAft>
                        <a:buNone/>
                      </a:pPr>
                      <a:r>
                        <a:rPr lang="pt-BR" sz="1000"/>
                        <a:t>False</a:t>
                      </a:r>
                      <a:endParaRPr sz="1000"/>
                    </a:p>
                  </a:txBody>
                  <a:tcPr marT="91425" marB="91425" marR="91425" marL="91425"/>
                </a:tc>
                <a:tc>
                  <a:txBody>
                    <a:bodyPr/>
                    <a:lstStyle/>
                    <a:p>
                      <a:pPr indent="0" lvl="0" marL="0" rtl="0" algn="l">
                        <a:lnSpc>
                          <a:spcPct val="115000"/>
                        </a:lnSpc>
                        <a:spcBef>
                          <a:spcPts val="0"/>
                        </a:spcBef>
                        <a:spcAft>
                          <a:spcPts val="0"/>
                        </a:spcAft>
                        <a:buNone/>
                      </a:pPr>
                      <a:r>
                        <a:rPr lang="pt-BR" sz="1000"/>
                        <a:t>False</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90,88%</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53,85%</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74,33%</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62,04%</a:t>
                      </a:r>
                      <a:endParaRPr sz="1000"/>
                    </a:p>
                  </a:txBody>
                  <a:tcPr marT="91425" marB="91425" marR="91425" marL="91425"/>
                </a:tc>
              </a:tr>
              <a:tr h="285950">
                <a:tc>
                  <a:txBody>
                    <a:bodyPr/>
                    <a:lstStyle/>
                    <a:p>
                      <a:pPr indent="0" lvl="0" marL="0" rtl="0" algn="l">
                        <a:lnSpc>
                          <a:spcPct val="115000"/>
                        </a:lnSpc>
                        <a:spcBef>
                          <a:spcPts val="0"/>
                        </a:spcBef>
                        <a:spcAft>
                          <a:spcPts val="0"/>
                        </a:spcAft>
                        <a:buNone/>
                      </a:pPr>
                      <a:r>
                        <a:rPr lang="pt-BR" sz="1000"/>
                        <a:t>kNN</a:t>
                      </a:r>
                      <a:endParaRPr sz="1000"/>
                    </a:p>
                  </a:txBody>
                  <a:tcPr marT="91425" marB="91425" marR="91425" marL="91425"/>
                </a:tc>
                <a:tc>
                  <a:txBody>
                    <a:bodyPr/>
                    <a:lstStyle/>
                    <a:p>
                      <a:pPr indent="0" lvl="0" marL="0" rtl="0" algn="l">
                        <a:lnSpc>
                          <a:spcPct val="115000"/>
                        </a:lnSpc>
                        <a:spcBef>
                          <a:spcPts val="0"/>
                        </a:spcBef>
                        <a:spcAft>
                          <a:spcPts val="0"/>
                        </a:spcAft>
                        <a:buNone/>
                      </a:pPr>
                      <a:r>
                        <a:rPr lang="pt-BR" sz="1000"/>
                        <a:t>False</a:t>
                      </a:r>
                      <a:endParaRPr sz="1000"/>
                    </a:p>
                  </a:txBody>
                  <a:tcPr marT="91425" marB="91425" marR="91425" marL="91425"/>
                </a:tc>
                <a:tc>
                  <a:txBody>
                    <a:bodyPr/>
                    <a:lstStyle/>
                    <a:p>
                      <a:pPr indent="0" lvl="0" marL="0" rtl="0" algn="l">
                        <a:lnSpc>
                          <a:spcPct val="115000"/>
                        </a:lnSpc>
                        <a:spcBef>
                          <a:spcPts val="0"/>
                        </a:spcBef>
                        <a:spcAft>
                          <a:spcPts val="0"/>
                        </a:spcAft>
                        <a:buNone/>
                      </a:pPr>
                      <a:r>
                        <a:rPr b="1" lang="pt-BR" sz="1000"/>
                        <a:t>True</a:t>
                      </a:r>
                      <a:endParaRPr b="1" sz="1000"/>
                    </a:p>
                  </a:txBody>
                  <a:tcPr marT="91425" marB="91425" marR="91425" marL="91425"/>
                </a:tc>
                <a:tc>
                  <a:txBody>
                    <a:bodyPr/>
                    <a:lstStyle/>
                    <a:p>
                      <a:pPr indent="0" lvl="0" marL="0" rtl="0" algn="r">
                        <a:lnSpc>
                          <a:spcPct val="115000"/>
                        </a:lnSpc>
                        <a:spcBef>
                          <a:spcPts val="0"/>
                        </a:spcBef>
                        <a:spcAft>
                          <a:spcPts val="0"/>
                        </a:spcAft>
                        <a:buNone/>
                      </a:pPr>
                      <a:r>
                        <a:rPr lang="pt-BR" sz="1000"/>
                        <a:t>84,93%</a:t>
                      </a:r>
                      <a:endParaRPr sz="1000"/>
                    </a:p>
                  </a:txBody>
                  <a:tcPr marT="91425" marB="91425" marR="91425" marL="91425"/>
                </a:tc>
                <a:tc>
                  <a:txBody>
                    <a:bodyPr/>
                    <a:lstStyle/>
                    <a:p>
                      <a:pPr indent="0" lvl="0" marL="0" rtl="0" algn="r">
                        <a:lnSpc>
                          <a:spcPct val="115000"/>
                        </a:lnSpc>
                        <a:spcBef>
                          <a:spcPts val="0"/>
                        </a:spcBef>
                        <a:spcAft>
                          <a:spcPts val="0"/>
                        </a:spcAft>
                        <a:buNone/>
                      </a:pPr>
                      <a:r>
                        <a:rPr b="1" lang="pt-BR" sz="1000"/>
                        <a:t>77,54%</a:t>
                      </a:r>
                      <a:endParaRPr b="1" sz="1000"/>
                    </a:p>
                  </a:txBody>
                  <a:tcPr marT="91425" marB="91425" marR="91425" marL="91425"/>
                </a:tc>
                <a:tc>
                  <a:txBody>
                    <a:bodyPr/>
                    <a:lstStyle/>
                    <a:p>
                      <a:pPr indent="0" lvl="0" marL="0" rtl="0" algn="r">
                        <a:lnSpc>
                          <a:spcPct val="115000"/>
                        </a:lnSpc>
                        <a:spcBef>
                          <a:spcPts val="0"/>
                        </a:spcBef>
                        <a:spcAft>
                          <a:spcPts val="0"/>
                        </a:spcAft>
                        <a:buNone/>
                      </a:pPr>
                      <a:r>
                        <a:rPr lang="pt-BR" sz="1000"/>
                        <a:t>47,80%</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59,04%</a:t>
                      </a:r>
                      <a:endParaRPr sz="1000"/>
                    </a:p>
                  </a:txBody>
                  <a:tcPr marT="91425" marB="91425" marR="91425" marL="91425"/>
                </a:tc>
              </a:tr>
              <a:tr h="285950">
                <a:tc>
                  <a:txBody>
                    <a:bodyPr/>
                    <a:lstStyle/>
                    <a:p>
                      <a:pPr indent="0" lvl="0" marL="0" rtl="0" algn="l">
                        <a:lnSpc>
                          <a:spcPct val="115000"/>
                        </a:lnSpc>
                        <a:spcBef>
                          <a:spcPts val="0"/>
                        </a:spcBef>
                        <a:spcAft>
                          <a:spcPts val="0"/>
                        </a:spcAft>
                        <a:buNone/>
                      </a:pPr>
                      <a:r>
                        <a:rPr lang="pt-BR" sz="1000"/>
                        <a:t>kNN20</a:t>
                      </a:r>
                      <a:endParaRPr sz="1000"/>
                    </a:p>
                  </a:txBody>
                  <a:tcPr marT="91425" marB="91425" marR="91425" marL="91425"/>
                </a:tc>
                <a:tc>
                  <a:txBody>
                    <a:bodyPr/>
                    <a:lstStyle/>
                    <a:p>
                      <a:pPr indent="0" lvl="0" marL="0" rtl="0" algn="l">
                        <a:lnSpc>
                          <a:spcPct val="115000"/>
                        </a:lnSpc>
                        <a:spcBef>
                          <a:spcPts val="0"/>
                        </a:spcBef>
                        <a:spcAft>
                          <a:spcPts val="0"/>
                        </a:spcAft>
                        <a:buNone/>
                      </a:pPr>
                      <a:r>
                        <a:rPr lang="pt-BR" sz="1000"/>
                        <a:t>False</a:t>
                      </a:r>
                      <a:endParaRPr sz="1000"/>
                    </a:p>
                  </a:txBody>
                  <a:tcPr marT="91425" marB="91425" marR="91425" marL="91425"/>
                </a:tc>
                <a:tc>
                  <a:txBody>
                    <a:bodyPr/>
                    <a:lstStyle/>
                    <a:p>
                      <a:pPr indent="0" lvl="0" marL="0" rtl="0" algn="l">
                        <a:lnSpc>
                          <a:spcPct val="115000"/>
                        </a:lnSpc>
                        <a:spcBef>
                          <a:spcPts val="0"/>
                        </a:spcBef>
                        <a:spcAft>
                          <a:spcPts val="0"/>
                        </a:spcAft>
                        <a:buNone/>
                      </a:pPr>
                      <a:r>
                        <a:rPr lang="pt-BR" sz="1000"/>
                        <a:t>False</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90,94%</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42,20%</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87,55%</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56,07%</a:t>
                      </a:r>
                      <a:endParaRPr sz="1000"/>
                    </a:p>
                  </a:txBody>
                  <a:tcPr marT="91425" marB="91425" marR="91425" marL="91425"/>
                </a:tc>
              </a:tr>
              <a:tr h="285950">
                <a:tc>
                  <a:txBody>
                    <a:bodyPr/>
                    <a:lstStyle/>
                    <a:p>
                      <a:pPr indent="0" lvl="0" marL="0" rtl="0" algn="l">
                        <a:lnSpc>
                          <a:spcPct val="115000"/>
                        </a:lnSpc>
                        <a:spcBef>
                          <a:spcPts val="0"/>
                        </a:spcBef>
                        <a:spcAft>
                          <a:spcPts val="0"/>
                        </a:spcAft>
                        <a:buNone/>
                      </a:pPr>
                      <a:r>
                        <a:rPr lang="pt-BR" sz="1000"/>
                        <a:t>kNN20</a:t>
                      </a:r>
                      <a:endParaRPr sz="1000"/>
                    </a:p>
                  </a:txBody>
                  <a:tcPr marT="91425" marB="91425" marR="91425" marL="91425"/>
                </a:tc>
                <a:tc>
                  <a:txBody>
                    <a:bodyPr/>
                    <a:lstStyle/>
                    <a:p>
                      <a:pPr indent="0" lvl="0" marL="0" rtl="0" algn="l">
                        <a:lnSpc>
                          <a:spcPct val="115000"/>
                        </a:lnSpc>
                        <a:spcBef>
                          <a:spcPts val="0"/>
                        </a:spcBef>
                        <a:spcAft>
                          <a:spcPts val="0"/>
                        </a:spcAft>
                        <a:buNone/>
                      </a:pPr>
                      <a:r>
                        <a:rPr lang="pt-BR" sz="1000"/>
                        <a:t>False</a:t>
                      </a:r>
                      <a:endParaRPr sz="1000"/>
                    </a:p>
                  </a:txBody>
                  <a:tcPr marT="91425" marB="91425" marR="91425" marL="91425"/>
                </a:tc>
                <a:tc>
                  <a:txBody>
                    <a:bodyPr/>
                    <a:lstStyle/>
                    <a:p>
                      <a:pPr indent="0" lvl="0" marL="0" rtl="0" algn="l">
                        <a:lnSpc>
                          <a:spcPct val="115000"/>
                        </a:lnSpc>
                        <a:spcBef>
                          <a:spcPts val="0"/>
                        </a:spcBef>
                        <a:spcAft>
                          <a:spcPts val="0"/>
                        </a:spcAft>
                        <a:buNone/>
                      </a:pPr>
                      <a:r>
                        <a:rPr b="1" lang="pt-BR" sz="1000"/>
                        <a:t>True</a:t>
                      </a:r>
                      <a:endParaRPr b="1" sz="1000"/>
                    </a:p>
                  </a:txBody>
                  <a:tcPr marT="91425" marB="91425" marR="91425" marL="91425"/>
                </a:tc>
                <a:tc>
                  <a:txBody>
                    <a:bodyPr/>
                    <a:lstStyle/>
                    <a:p>
                      <a:pPr indent="0" lvl="0" marL="0" rtl="0" algn="r">
                        <a:lnSpc>
                          <a:spcPct val="115000"/>
                        </a:lnSpc>
                        <a:spcBef>
                          <a:spcPts val="0"/>
                        </a:spcBef>
                        <a:spcAft>
                          <a:spcPts val="0"/>
                        </a:spcAft>
                        <a:buNone/>
                      </a:pPr>
                      <a:r>
                        <a:rPr lang="pt-BR" sz="1000"/>
                        <a:t>86,15%</a:t>
                      </a:r>
                      <a:endParaRPr sz="1000"/>
                    </a:p>
                  </a:txBody>
                  <a:tcPr marT="91425" marB="91425" marR="91425" marL="91425"/>
                </a:tc>
                <a:tc>
                  <a:txBody>
                    <a:bodyPr/>
                    <a:lstStyle/>
                    <a:p>
                      <a:pPr indent="0" lvl="0" marL="0" rtl="0" algn="r">
                        <a:lnSpc>
                          <a:spcPct val="115000"/>
                        </a:lnSpc>
                        <a:spcBef>
                          <a:spcPts val="0"/>
                        </a:spcBef>
                        <a:spcAft>
                          <a:spcPts val="0"/>
                        </a:spcAft>
                        <a:buNone/>
                      </a:pPr>
                      <a:r>
                        <a:rPr b="1" lang="pt-BR" sz="1000"/>
                        <a:t>82,85%</a:t>
                      </a:r>
                      <a:endParaRPr b="1" sz="1000"/>
                    </a:p>
                  </a:txBody>
                  <a:tcPr marT="91425" marB="91425" marR="91425" marL="91425"/>
                </a:tc>
                <a:tc>
                  <a:txBody>
                    <a:bodyPr/>
                    <a:lstStyle/>
                    <a:p>
                      <a:pPr indent="0" lvl="0" marL="0" rtl="0" algn="r">
                        <a:lnSpc>
                          <a:spcPct val="115000"/>
                        </a:lnSpc>
                        <a:spcBef>
                          <a:spcPts val="0"/>
                        </a:spcBef>
                        <a:spcAft>
                          <a:spcPts val="0"/>
                        </a:spcAft>
                        <a:buNone/>
                      </a:pPr>
                      <a:r>
                        <a:rPr lang="pt-BR" sz="1000"/>
                        <a:t>50,64%</a:t>
                      </a:r>
                      <a:endParaRPr sz="1000"/>
                    </a:p>
                  </a:txBody>
                  <a:tcPr marT="91425" marB="91425" marR="91425" marL="91425"/>
                </a:tc>
                <a:tc>
                  <a:txBody>
                    <a:bodyPr/>
                    <a:lstStyle/>
                    <a:p>
                      <a:pPr indent="0" lvl="0" marL="0" rtl="0" algn="r">
                        <a:lnSpc>
                          <a:spcPct val="115000"/>
                        </a:lnSpc>
                        <a:spcBef>
                          <a:spcPts val="0"/>
                        </a:spcBef>
                        <a:spcAft>
                          <a:spcPts val="0"/>
                        </a:spcAft>
                        <a:buNone/>
                      </a:pPr>
                      <a:r>
                        <a:rPr b="1" lang="pt-BR" sz="1000"/>
                        <a:t>62,69%</a:t>
                      </a:r>
                      <a:endParaRPr b="1" sz="1000"/>
                    </a:p>
                  </a:txBody>
                  <a:tcPr marT="91425" marB="91425" marR="91425" marL="91425"/>
                </a:tc>
              </a:tr>
              <a:tr h="285950">
                <a:tc>
                  <a:txBody>
                    <a:bodyPr/>
                    <a:lstStyle/>
                    <a:p>
                      <a:pPr indent="0" lvl="0" marL="0" rtl="0" algn="l">
                        <a:lnSpc>
                          <a:spcPct val="115000"/>
                        </a:lnSpc>
                        <a:spcBef>
                          <a:spcPts val="0"/>
                        </a:spcBef>
                        <a:spcAft>
                          <a:spcPts val="0"/>
                        </a:spcAft>
                        <a:buNone/>
                      </a:pPr>
                      <a:r>
                        <a:rPr lang="pt-BR" sz="1000"/>
                        <a:t>kNN68</a:t>
                      </a:r>
                      <a:endParaRPr sz="1000"/>
                    </a:p>
                  </a:txBody>
                  <a:tcPr marT="91425" marB="91425" marR="91425" marL="91425"/>
                </a:tc>
                <a:tc>
                  <a:txBody>
                    <a:bodyPr/>
                    <a:lstStyle/>
                    <a:p>
                      <a:pPr indent="0" lvl="0" marL="0" rtl="0" algn="l">
                        <a:lnSpc>
                          <a:spcPct val="115000"/>
                        </a:lnSpc>
                        <a:spcBef>
                          <a:spcPts val="0"/>
                        </a:spcBef>
                        <a:spcAft>
                          <a:spcPts val="0"/>
                        </a:spcAft>
                        <a:buNone/>
                      </a:pPr>
                      <a:r>
                        <a:rPr lang="pt-BR" sz="1000"/>
                        <a:t>False</a:t>
                      </a:r>
                      <a:endParaRPr sz="1000"/>
                    </a:p>
                  </a:txBody>
                  <a:tcPr marT="91425" marB="91425" marR="91425" marL="91425"/>
                </a:tc>
                <a:tc>
                  <a:txBody>
                    <a:bodyPr/>
                    <a:lstStyle/>
                    <a:p>
                      <a:pPr indent="0" lvl="0" marL="0" rtl="0" algn="l">
                        <a:lnSpc>
                          <a:spcPct val="115000"/>
                        </a:lnSpc>
                        <a:spcBef>
                          <a:spcPts val="0"/>
                        </a:spcBef>
                        <a:spcAft>
                          <a:spcPts val="0"/>
                        </a:spcAft>
                        <a:buNone/>
                      </a:pPr>
                      <a:r>
                        <a:rPr lang="pt-BR" sz="1000"/>
                        <a:t>False</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89,48%</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26,95%</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94,16%</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41,34%</a:t>
                      </a:r>
                      <a:endParaRPr sz="1000"/>
                    </a:p>
                  </a:txBody>
                  <a:tcPr marT="91425" marB="91425" marR="91425" marL="91425"/>
                </a:tc>
              </a:tr>
              <a:tr h="285950">
                <a:tc>
                  <a:txBody>
                    <a:bodyPr/>
                    <a:lstStyle/>
                    <a:p>
                      <a:pPr indent="0" lvl="0" marL="0" rtl="0" algn="l">
                        <a:lnSpc>
                          <a:spcPct val="115000"/>
                        </a:lnSpc>
                        <a:spcBef>
                          <a:spcPts val="0"/>
                        </a:spcBef>
                        <a:spcAft>
                          <a:spcPts val="0"/>
                        </a:spcAft>
                        <a:buNone/>
                      </a:pPr>
                      <a:r>
                        <a:rPr lang="pt-BR" sz="1000"/>
                        <a:t>kNN68</a:t>
                      </a:r>
                      <a:endParaRPr sz="1000"/>
                    </a:p>
                  </a:txBody>
                  <a:tcPr marT="91425" marB="91425" marR="91425" marL="91425"/>
                </a:tc>
                <a:tc>
                  <a:txBody>
                    <a:bodyPr/>
                    <a:lstStyle/>
                    <a:p>
                      <a:pPr indent="0" lvl="0" marL="0" rtl="0" algn="l">
                        <a:lnSpc>
                          <a:spcPct val="115000"/>
                        </a:lnSpc>
                        <a:spcBef>
                          <a:spcPts val="0"/>
                        </a:spcBef>
                        <a:spcAft>
                          <a:spcPts val="0"/>
                        </a:spcAft>
                        <a:buNone/>
                      </a:pPr>
                      <a:r>
                        <a:rPr lang="pt-BR" sz="1000"/>
                        <a:t>False</a:t>
                      </a:r>
                      <a:endParaRPr sz="1000"/>
                    </a:p>
                  </a:txBody>
                  <a:tcPr marT="91425" marB="91425" marR="91425" marL="91425"/>
                </a:tc>
                <a:tc>
                  <a:txBody>
                    <a:bodyPr/>
                    <a:lstStyle/>
                    <a:p>
                      <a:pPr indent="0" lvl="0" marL="0" rtl="0" algn="l">
                        <a:lnSpc>
                          <a:spcPct val="115000"/>
                        </a:lnSpc>
                        <a:spcBef>
                          <a:spcPts val="0"/>
                        </a:spcBef>
                        <a:spcAft>
                          <a:spcPts val="0"/>
                        </a:spcAft>
                        <a:buNone/>
                      </a:pPr>
                      <a:r>
                        <a:rPr b="1" lang="pt-BR" sz="1000"/>
                        <a:t>True</a:t>
                      </a:r>
                      <a:endParaRPr b="1" sz="1000"/>
                    </a:p>
                  </a:txBody>
                  <a:tcPr marT="91425" marB="91425" marR="91425" marL="91425"/>
                </a:tc>
                <a:tc>
                  <a:txBody>
                    <a:bodyPr/>
                    <a:lstStyle/>
                    <a:p>
                      <a:pPr indent="0" lvl="0" marL="0" rtl="0" algn="r">
                        <a:lnSpc>
                          <a:spcPct val="115000"/>
                        </a:lnSpc>
                        <a:spcBef>
                          <a:spcPts val="0"/>
                        </a:spcBef>
                        <a:spcAft>
                          <a:spcPts val="0"/>
                        </a:spcAft>
                        <a:buNone/>
                      </a:pPr>
                      <a:r>
                        <a:rPr lang="pt-BR" sz="1000"/>
                        <a:t>86,36%</a:t>
                      </a:r>
                      <a:endParaRPr sz="1000"/>
                    </a:p>
                  </a:txBody>
                  <a:tcPr marT="91425" marB="91425" marR="91425" marL="91425"/>
                </a:tc>
                <a:tc>
                  <a:txBody>
                    <a:bodyPr/>
                    <a:lstStyle/>
                    <a:p>
                      <a:pPr indent="0" lvl="0" marL="0" rtl="0" algn="r">
                        <a:lnSpc>
                          <a:spcPct val="115000"/>
                        </a:lnSpc>
                        <a:spcBef>
                          <a:spcPts val="0"/>
                        </a:spcBef>
                        <a:spcAft>
                          <a:spcPts val="0"/>
                        </a:spcAft>
                        <a:buNone/>
                      </a:pPr>
                      <a:r>
                        <a:rPr b="1" lang="pt-BR" sz="1000"/>
                        <a:t>86,26%</a:t>
                      </a:r>
                      <a:endParaRPr b="1" sz="1000"/>
                    </a:p>
                  </a:txBody>
                  <a:tcPr marT="91425" marB="91425" marR="91425" marL="91425"/>
                </a:tc>
                <a:tc>
                  <a:txBody>
                    <a:bodyPr/>
                    <a:lstStyle/>
                    <a:p>
                      <a:pPr indent="0" lvl="0" marL="0" rtl="0" algn="r">
                        <a:lnSpc>
                          <a:spcPct val="115000"/>
                        </a:lnSpc>
                        <a:spcBef>
                          <a:spcPts val="0"/>
                        </a:spcBef>
                        <a:spcAft>
                          <a:spcPts val="0"/>
                        </a:spcAft>
                        <a:buNone/>
                      </a:pPr>
                      <a:r>
                        <a:rPr lang="pt-BR" sz="1000"/>
                        <a:t>51,11%</a:t>
                      </a:r>
                      <a:endParaRPr sz="1000"/>
                    </a:p>
                  </a:txBody>
                  <a:tcPr marT="91425" marB="91425" marR="91425" marL="91425"/>
                </a:tc>
                <a:tc>
                  <a:txBody>
                    <a:bodyPr/>
                    <a:lstStyle/>
                    <a:p>
                      <a:pPr indent="0" lvl="0" marL="0" rtl="0" algn="r">
                        <a:lnSpc>
                          <a:spcPct val="115000"/>
                        </a:lnSpc>
                        <a:spcBef>
                          <a:spcPts val="0"/>
                        </a:spcBef>
                        <a:spcAft>
                          <a:spcPts val="0"/>
                        </a:spcAft>
                        <a:buNone/>
                      </a:pPr>
                      <a:r>
                        <a:rPr b="1" lang="pt-BR" sz="1000"/>
                        <a:t>64,01%</a:t>
                      </a:r>
                      <a:endParaRPr b="1" sz="1000"/>
                    </a:p>
                  </a:txBody>
                  <a:tcPr marT="91425" marB="91425" marR="91425" marL="91425"/>
                </a:tc>
              </a:tr>
            </a:tbl>
          </a:graphicData>
        </a:graphic>
      </p:graphicFrame>
      <p:sp>
        <p:nvSpPr>
          <p:cNvPr id="317" name="Google Shape;317;p19"/>
          <p:cNvSpPr txBox="1"/>
          <p:nvPr/>
        </p:nvSpPr>
        <p:spPr>
          <a:xfrm>
            <a:off x="823350" y="1402775"/>
            <a:ext cx="7497300" cy="54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pt-BR" sz="1300">
                <a:solidFill>
                  <a:schemeClr val="dk2"/>
                </a:solidFill>
                <a:latin typeface="Nunito"/>
                <a:ea typeface="Nunito"/>
                <a:cs typeface="Nunito"/>
                <a:sym typeface="Nunito"/>
              </a:rPr>
              <a:t>Improvement in the capacity of catch the True Positive cases (Churn cases) represented by the recall metric. Trade off is reduction of precision.</a:t>
            </a:r>
            <a:endParaRPr sz="1300">
              <a:solidFill>
                <a:schemeClr val="dk2"/>
              </a:solidFill>
              <a:latin typeface="Nunito"/>
              <a:ea typeface="Nunito"/>
              <a:cs typeface="Nunito"/>
              <a:sym typeface="Nunito"/>
            </a:endParaRPr>
          </a:p>
          <a:p>
            <a:pPr indent="0" lvl="0" marL="45720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Model selection </a:t>
            </a:r>
            <a:endParaRPr/>
          </a:p>
        </p:txBody>
      </p:sp>
      <p:sp>
        <p:nvSpPr>
          <p:cNvPr id="323" name="Google Shape;323;p20"/>
          <p:cNvSpPr txBox="1"/>
          <p:nvPr>
            <p:ph idx="1" type="body"/>
          </p:nvPr>
        </p:nvSpPr>
        <p:spPr>
          <a:xfrm>
            <a:off x="964500" y="1319825"/>
            <a:ext cx="7030500" cy="999300"/>
          </a:xfrm>
          <a:prstGeom prst="rect">
            <a:avLst/>
          </a:prstGeom>
        </p:spPr>
        <p:txBody>
          <a:bodyPr anchorCtr="0" anchor="t" bIns="91425" lIns="91425" spcFirstLastPara="1" rIns="91425" wrap="square" tIns="91425">
            <a:normAutofit fontScale="32500" lnSpcReduction="20000"/>
          </a:bodyPr>
          <a:lstStyle/>
          <a:p>
            <a:pPr indent="0" lvl="0" marL="0" rtl="0" algn="l">
              <a:spcBef>
                <a:spcPts val="600"/>
              </a:spcBef>
              <a:spcAft>
                <a:spcPts val="0"/>
              </a:spcAft>
              <a:buNone/>
            </a:pPr>
            <a:r>
              <a:rPr lang="pt-BR" sz="2618">
                <a:solidFill>
                  <a:srgbClr val="212121"/>
                </a:solidFill>
                <a:highlight>
                  <a:srgbClr val="FFFFFF"/>
                </a:highlight>
              </a:rPr>
              <a:t>Considering the importance of the Recall and F1 scores to our business goals, we can already define few models to proceed with the full train and evaluation:</a:t>
            </a:r>
            <a:endParaRPr sz="2618">
              <a:solidFill>
                <a:srgbClr val="212121"/>
              </a:solidFill>
              <a:highlight>
                <a:srgbClr val="FFFFFF"/>
              </a:highlight>
            </a:endParaRPr>
          </a:p>
          <a:p>
            <a:pPr indent="-282633" lvl="0" marL="457200" rtl="0" algn="l">
              <a:spcBef>
                <a:spcPts val="600"/>
              </a:spcBef>
              <a:spcAft>
                <a:spcPts val="0"/>
              </a:spcAft>
              <a:buClr>
                <a:srgbClr val="212121"/>
              </a:buClr>
              <a:buSzPct val="100000"/>
              <a:buFont typeface="Nunito"/>
              <a:buChar char="●"/>
            </a:pPr>
            <a:r>
              <a:rPr lang="pt-BR" sz="2618">
                <a:solidFill>
                  <a:srgbClr val="212121"/>
                </a:solidFill>
                <a:highlight>
                  <a:srgbClr val="FFFFFF"/>
                </a:highlight>
              </a:rPr>
              <a:t>KNeighborsClassifier(n_neighbors=68);</a:t>
            </a:r>
            <a:endParaRPr sz="2618">
              <a:solidFill>
                <a:srgbClr val="212121"/>
              </a:solidFill>
              <a:highlight>
                <a:srgbClr val="FFFFFF"/>
              </a:highlight>
            </a:endParaRPr>
          </a:p>
          <a:p>
            <a:pPr indent="-282633" lvl="0" marL="457200" rtl="0" algn="l">
              <a:spcBef>
                <a:spcPts val="0"/>
              </a:spcBef>
              <a:spcAft>
                <a:spcPts val="0"/>
              </a:spcAft>
              <a:buClr>
                <a:srgbClr val="212121"/>
              </a:buClr>
              <a:buSzPct val="100000"/>
              <a:buFont typeface="Nunito"/>
              <a:buChar char="●"/>
            </a:pPr>
            <a:r>
              <a:rPr lang="pt-BR" sz="2618">
                <a:solidFill>
                  <a:srgbClr val="212121"/>
                </a:solidFill>
                <a:highlight>
                  <a:srgbClr val="FFFFFF"/>
                </a:highlight>
              </a:rPr>
              <a:t>RandomForestClassifier(max_depth=5, ccp_alpha=0.0015,random_state=3);</a:t>
            </a:r>
            <a:endParaRPr sz="2618">
              <a:solidFill>
                <a:srgbClr val="212121"/>
              </a:solidFill>
              <a:highlight>
                <a:srgbClr val="FFFFFF"/>
              </a:highlight>
            </a:endParaRPr>
          </a:p>
          <a:p>
            <a:pPr indent="-282633" lvl="0" marL="457200" rtl="0" algn="l">
              <a:spcBef>
                <a:spcPts val="0"/>
              </a:spcBef>
              <a:spcAft>
                <a:spcPts val="0"/>
              </a:spcAft>
              <a:buClr>
                <a:srgbClr val="212121"/>
              </a:buClr>
              <a:buSzPct val="100000"/>
              <a:buFont typeface="Nunito"/>
              <a:buChar char="●"/>
            </a:pPr>
            <a:r>
              <a:rPr lang="pt-BR" sz="2618">
                <a:solidFill>
                  <a:srgbClr val="212121"/>
                </a:solidFill>
                <a:highlight>
                  <a:srgbClr val="FFFFFF"/>
                </a:highlight>
              </a:rPr>
              <a:t>DecisionTreeClassifier(random_state=3,ccp_alpha=0.0015);</a:t>
            </a:r>
            <a:endParaRPr sz="2618">
              <a:solidFill>
                <a:srgbClr val="212121"/>
              </a:solidFill>
              <a:highlight>
                <a:srgbClr val="FFFFFF"/>
              </a:highlight>
            </a:endParaRPr>
          </a:p>
          <a:p>
            <a:pPr indent="-282633" lvl="0" marL="457200" rtl="0" algn="l">
              <a:spcBef>
                <a:spcPts val="0"/>
              </a:spcBef>
              <a:spcAft>
                <a:spcPts val="0"/>
              </a:spcAft>
              <a:buClr>
                <a:srgbClr val="212121"/>
              </a:buClr>
              <a:buSzPct val="100000"/>
              <a:buFont typeface="Nunito"/>
              <a:buChar char="●"/>
            </a:pPr>
            <a:r>
              <a:rPr lang="pt-BR" sz="2618">
                <a:solidFill>
                  <a:srgbClr val="212121"/>
                </a:solidFill>
                <a:highlight>
                  <a:srgbClr val="FFFFFF"/>
                </a:highlight>
              </a:rPr>
              <a:t>MLPClassifier().</a:t>
            </a:r>
            <a:endParaRPr/>
          </a:p>
        </p:txBody>
      </p:sp>
      <p:graphicFrame>
        <p:nvGraphicFramePr>
          <p:cNvPr id="324" name="Google Shape;324;p20"/>
          <p:cNvGraphicFramePr/>
          <p:nvPr/>
        </p:nvGraphicFramePr>
        <p:xfrm>
          <a:off x="857450" y="2319125"/>
          <a:ext cx="3000000" cy="3000000"/>
        </p:xfrm>
        <a:graphic>
          <a:graphicData uri="http://schemas.openxmlformats.org/drawingml/2006/table">
            <a:tbl>
              <a:tblPr>
                <a:noFill/>
                <a:tableStyleId>{23AFBE30-C82D-4FB8-B541-24D5D20E6F24}</a:tableStyleId>
              </a:tblPr>
              <a:tblGrid>
                <a:gridCol w="658600"/>
                <a:gridCol w="658600"/>
                <a:gridCol w="658600"/>
                <a:gridCol w="658600"/>
                <a:gridCol w="658600"/>
                <a:gridCol w="658600"/>
                <a:gridCol w="658600"/>
                <a:gridCol w="658600"/>
                <a:gridCol w="658600"/>
                <a:gridCol w="658600"/>
                <a:gridCol w="658600"/>
              </a:tblGrid>
              <a:tr h="647925">
                <a:tc>
                  <a:txBody>
                    <a:bodyPr/>
                    <a:lstStyle/>
                    <a:p>
                      <a:pPr indent="0" lvl="0" marL="0" rtl="0" algn="ctr">
                        <a:lnSpc>
                          <a:spcPct val="115000"/>
                        </a:lnSpc>
                        <a:spcBef>
                          <a:spcPts val="0"/>
                        </a:spcBef>
                        <a:spcAft>
                          <a:spcPts val="0"/>
                        </a:spcAft>
                        <a:buNone/>
                      </a:pPr>
                      <a:r>
                        <a:rPr b="1" lang="pt-BR" sz="1000"/>
                        <a:t>model</a:t>
                      </a:r>
                      <a:endParaRPr b="1" sz="1000"/>
                    </a:p>
                  </a:txBody>
                  <a:tcPr marT="91425" marB="91425" marR="91425" marL="91425"/>
                </a:tc>
                <a:tc>
                  <a:txBody>
                    <a:bodyPr/>
                    <a:lstStyle/>
                    <a:p>
                      <a:pPr indent="0" lvl="0" marL="0" rtl="0" algn="ctr">
                        <a:lnSpc>
                          <a:spcPct val="115000"/>
                        </a:lnSpc>
                        <a:spcBef>
                          <a:spcPts val="0"/>
                        </a:spcBef>
                        <a:spcAft>
                          <a:spcPts val="0"/>
                        </a:spcAft>
                        <a:buNone/>
                      </a:pPr>
                      <a:r>
                        <a:rPr b="1" lang="pt-BR" sz="1000"/>
                        <a:t>train_smote</a:t>
                      </a:r>
                      <a:endParaRPr b="1" sz="1000"/>
                    </a:p>
                  </a:txBody>
                  <a:tcPr marT="91425" marB="91425" marR="91425" marL="91425"/>
                </a:tc>
                <a:tc>
                  <a:txBody>
                    <a:bodyPr/>
                    <a:lstStyle/>
                    <a:p>
                      <a:pPr indent="0" lvl="0" marL="0" rtl="0" algn="ctr">
                        <a:lnSpc>
                          <a:spcPct val="115000"/>
                        </a:lnSpc>
                        <a:spcBef>
                          <a:spcPts val="0"/>
                        </a:spcBef>
                        <a:spcAft>
                          <a:spcPts val="0"/>
                        </a:spcAft>
                        <a:buNone/>
                      </a:pPr>
                      <a:r>
                        <a:rPr b="1" lang="pt-BR" sz="1000"/>
                        <a:t>CV_train_smote</a:t>
                      </a:r>
                      <a:endParaRPr b="1" sz="1000"/>
                    </a:p>
                  </a:txBody>
                  <a:tcPr marT="91425" marB="91425" marR="91425" marL="91425"/>
                </a:tc>
                <a:tc>
                  <a:txBody>
                    <a:bodyPr/>
                    <a:lstStyle/>
                    <a:p>
                      <a:pPr indent="0" lvl="0" marL="0" rtl="0" algn="ctr">
                        <a:lnSpc>
                          <a:spcPct val="115000"/>
                        </a:lnSpc>
                        <a:spcBef>
                          <a:spcPts val="0"/>
                        </a:spcBef>
                        <a:spcAft>
                          <a:spcPts val="0"/>
                        </a:spcAft>
                        <a:buNone/>
                      </a:pPr>
                      <a:r>
                        <a:rPr b="1" lang="pt-BR" sz="1000"/>
                        <a:t>CV_mean_accuracy</a:t>
                      </a:r>
                      <a:endParaRPr b="1" sz="1000"/>
                    </a:p>
                  </a:txBody>
                  <a:tcPr marT="91425" marB="91425" marR="91425" marL="91425"/>
                </a:tc>
                <a:tc>
                  <a:txBody>
                    <a:bodyPr/>
                    <a:lstStyle/>
                    <a:p>
                      <a:pPr indent="0" lvl="0" marL="0" rtl="0" algn="ctr">
                        <a:lnSpc>
                          <a:spcPct val="115000"/>
                        </a:lnSpc>
                        <a:spcBef>
                          <a:spcPts val="0"/>
                        </a:spcBef>
                        <a:spcAft>
                          <a:spcPts val="0"/>
                        </a:spcAft>
                        <a:buNone/>
                      </a:pPr>
                      <a:r>
                        <a:rPr b="1" lang="pt-BR" sz="1000"/>
                        <a:t>CV_mean_recall</a:t>
                      </a:r>
                      <a:endParaRPr b="1" sz="1000"/>
                    </a:p>
                  </a:txBody>
                  <a:tcPr marT="91425" marB="91425" marR="91425" marL="91425"/>
                </a:tc>
                <a:tc>
                  <a:txBody>
                    <a:bodyPr/>
                    <a:lstStyle/>
                    <a:p>
                      <a:pPr indent="0" lvl="0" marL="0" rtl="0" algn="ctr">
                        <a:lnSpc>
                          <a:spcPct val="115000"/>
                        </a:lnSpc>
                        <a:spcBef>
                          <a:spcPts val="0"/>
                        </a:spcBef>
                        <a:spcAft>
                          <a:spcPts val="0"/>
                        </a:spcAft>
                        <a:buNone/>
                      </a:pPr>
                      <a:r>
                        <a:rPr b="1" lang="pt-BR" sz="1000"/>
                        <a:t>CV_mean_precision</a:t>
                      </a:r>
                      <a:endParaRPr b="1" sz="1000"/>
                    </a:p>
                  </a:txBody>
                  <a:tcPr marT="91425" marB="91425" marR="91425" marL="91425"/>
                </a:tc>
                <a:tc>
                  <a:txBody>
                    <a:bodyPr/>
                    <a:lstStyle/>
                    <a:p>
                      <a:pPr indent="0" lvl="0" marL="0" rtl="0" algn="ctr">
                        <a:lnSpc>
                          <a:spcPct val="115000"/>
                        </a:lnSpc>
                        <a:spcBef>
                          <a:spcPts val="0"/>
                        </a:spcBef>
                        <a:spcAft>
                          <a:spcPts val="0"/>
                        </a:spcAft>
                        <a:buNone/>
                      </a:pPr>
                      <a:r>
                        <a:rPr b="1" lang="pt-BR" sz="1000"/>
                        <a:t>CV_mean_f1</a:t>
                      </a:r>
                      <a:endParaRPr b="1" sz="1000"/>
                    </a:p>
                  </a:txBody>
                  <a:tcPr marT="91425" marB="91425" marR="91425" marL="91425"/>
                </a:tc>
                <a:tc>
                  <a:txBody>
                    <a:bodyPr/>
                    <a:lstStyle/>
                    <a:p>
                      <a:pPr indent="0" lvl="0" marL="0" rtl="0" algn="ctr">
                        <a:lnSpc>
                          <a:spcPct val="115000"/>
                        </a:lnSpc>
                        <a:spcBef>
                          <a:spcPts val="0"/>
                        </a:spcBef>
                        <a:spcAft>
                          <a:spcPts val="0"/>
                        </a:spcAft>
                        <a:buNone/>
                      </a:pPr>
                      <a:r>
                        <a:rPr b="1" lang="pt-BR" sz="1000"/>
                        <a:t>test_accuracy</a:t>
                      </a:r>
                      <a:endParaRPr b="1" sz="1000"/>
                    </a:p>
                  </a:txBody>
                  <a:tcPr marT="91425" marB="91425" marR="91425" marL="91425"/>
                </a:tc>
                <a:tc>
                  <a:txBody>
                    <a:bodyPr/>
                    <a:lstStyle/>
                    <a:p>
                      <a:pPr indent="0" lvl="0" marL="0" rtl="0" algn="ctr">
                        <a:lnSpc>
                          <a:spcPct val="115000"/>
                        </a:lnSpc>
                        <a:spcBef>
                          <a:spcPts val="0"/>
                        </a:spcBef>
                        <a:spcAft>
                          <a:spcPts val="0"/>
                        </a:spcAft>
                        <a:buNone/>
                      </a:pPr>
                      <a:r>
                        <a:rPr b="1" lang="pt-BR" sz="1000"/>
                        <a:t>test_recall</a:t>
                      </a:r>
                      <a:endParaRPr b="1" sz="1000"/>
                    </a:p>
                  </a:txBody>
                  <a:tcPr marT="91425" marB="91425" marR="91425" marL="91425"/>
                </a:tc>
                <a:tc>
                  <a:txBody>
                    <a:bodyPr/>
                    <a:lstStyle/>
                    <a:p>
                      <a:pPr indent="0" lvl="0" marL="0" rtl="0" algn="ctr">
                        <a:lnSpc>
                          <a:spcPct val="115000"/>
                        </a:lnSpc>
                        <a:spcBef>
                          <a:spcPts val="0"/>
                        </a:spcBef>
                        <a:spcAft>
                          <a:spcPts val="0"/>
                        </a:spcAft>
                        <a:buNone/>
                      </a:pPr>
                      <a:r>
                        <a:rPr b="1" lang="pt-BR" sz="1000"/>
                        <a:t>test_precision</a:t>
                      </a:r>
                      <a:endParaRPr b="1" sz="1000"/>
                    </a:p>
                  </a:txBody>
                  <a:tcPr marT="91425" marB="91425" marR="91425" marL="91425"/>
                </a:tc>
                <a:tc>
                  <a:txBody>
                    <a:bodyPr/>
                    <a:lstStyle/>
                    <a:p>
                      <a:pPr indent="0" lvl="0" marL="0" rtl="0" algn="ctr">
                        <a:lnSpc>
                          <a:spcPct val="115000"/>
                        </a:lnSpc>
                        <a:spcBef>
                          <a:spcPts val="0"/>
                        </a:spcBef>
                        <a:spcAft>
                          <a:spcPts val="0"/>
                        </a:spcAft>
                        <a:buNone/>
                      </a:pPr>
                      <a:r>
                        <a:rPr b="1" lang="pt-BR" sz="1000"/>
                        <a:t>test_f1</a:t>
                      </a:r>
                      <a:endParaRPr b="1" sz="1000"/>
                    </a:p>
                  </a:txBody>
                  <a:tcPr marT="91425" marB="91425" marR="91425" marL="91425"/>
                </a:tc>
              </a:tr>
              <a:tr h="402450">
                <a:tc>
                  <a:txBody>
                    <a:bodyPr/>
                    <a:lstStyle/>
                    <a:p>
                      <a:pPr indent="0" lvl="0" marL="0" rtl="0" algn="l">
                        <a:lnSpc>
                          <a:spcPct val="115000"/>
                        </a:lnSpc>
                        <a:spcBef>
                          <a:spcPts val="0"/>
                        </a:spcBef>
                        <a:spcAft>
                          <a:spcPts val="0"/>
                        </a:spcAft>
                        <a:buNone/>
                      </a:pPr>
                      <a:r>
                        <a:rPr lang="pt-BR" sz="1000"/>
                        <a:t>kNN68</a:t>
                      </a:r>
                      <a:endParaRPr sz="1000"/>
                    </a:p>
                  </a:txBody>
                  <a:tcPr marT="91425" marB="91425" marR="91425" marL="91425"/>
                </a:tc>
                <a:tc>
                  <a:txBody>
                    <a:bodyPr/>
                    <a:lstStyle/>
                    <a:p>
                      <a:pPr indent="0" lvl="0" marL="0" rtl="0" algn="l">
                        <a:lnSpc>
                          <a:spcPct val="115000"/>
                        </a:lnSpc>
                        <a:spcBef>
                          <a:spcPts val="0"/>
                        </a:spcBef>
                        <a:spcAft>
                          <a:spcPts val="0"/>
                        </a:spcAft>
                        <a:buNone/>
                      </a:pPr>
                      <a:r>
                        <a:rPr lang="pt-BR" sz="1000"/>
                        <a:t>True</a:t>
                      </a:r>
                      <a:endParaRPr sz="1000"/>
                    </a:p>
                  </a:txBody>
                  <a:tcPr marT="91425" marB="91425" marR="91425" marL="91425"/>
                </a:tc>
                <a:tc>
                  <a:txBody>
                    <a:bodyPr/>
                    <a:lstStyle/>
                    <a:p>
                      <a:pPr indent="0" lvl="0" marL="0" rtl="0" algn="l">
                        <a:lnSpc>
                          <a:spcPct val="115000"/>
                        </a:lnSpc>
                        <a:spcBef>
                          <a:spcPts val="0"/>
                        </a:spcBef>
                        <a:spcAft>
                          <a:spcPts val="0"/>
                        </a:spcAft>
                        <a:buNone/>
                      </a:pPr>
                      <a:r>
                        <a:rPr lang="pt-BR" sz="1000"/>
                        <a:t>True</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86,06%</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85,17%</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50,45%</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63,27%</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87,89%</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85,59%</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54,30%</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66,45%</a:t>
                      </a:r>
                      <a:endParaRPr sz="1000"/>
                    </a:p>
                  </a:txBody>
                  <a:tcPr marT="91425" marB="91425" marR="91425" marL="91425"/>
                </a:tc>
              </a:tr>
              <a:tr h="504150">
                <a:tc>
                  <a:txBody>
                    <a:bodyPr/>
                    <a:lstStyle/>
                    <a:p>
                      <a:pPr indent="0" lvl="0" marL="0" rtl="0" algn="l">
                        <a:lnSpc>
                          <a:spcPct val="115000"/>
                        </a:lnSpc>
                        <a:spcBef>
                          <a:spcPts val="0"/>
                        </a:spcBef>
                        <a:spcAft>
                          <a:spcPts val="0"/>
                        </a:spcAft>
                        <a:buNone/>
                      </a:pPr>
                      <a:r>
                        <a:rPr lang="pt-BR" sz="1000"/>
                        <a:t>RandomForest</a:t>
                      </a:r>
                      <a:endParaRPr sz="1000"/>
                    </a:p>
                  </a:txBody>
                  <a:tcPr marT="91425" marB="91425" marR="91425" marL="91425"/>
                </a:tc>
                <a:tc>
                  <a:txBody>
                    <a:bodyPr/>
                    <a:lstStyle/>
                    <a:p>
                      <a:pPr indent="0" lvl="0" marL="0" rtl="0" algn="l">
                        <a:lnSpc>
                          <a:spcPct val="115000"/>
                        </a:lnSpc>
                        <a:spcBef>
                          <a:spcPts val="0"/>
                        </a:spcBef>
                        <a:spcAft>
                          <a:spcPts val="0"/>
                        </a:spcAft>
                        <a:buNone/>
                      </a:pPr>
                      <a:r>
                        <a:rPr lang="pt-BR" sz="1000"/>
                        <a:t>True</a:t>
                      </a:r>
                      <a:endParaRPr sz="1000"/>
                    </a:p>
                  </a:txBody>
                  <a:tcPr marT="91425" marB="91425" marR="91425" marL="91425"/>
                </a:tc>
                <a:tc>
                  <a:txBody>
                    <a:bodyPr/>
                    <a:lstStyle/>
                    <a:p>
                      <a:pPr indent="0" lvl="0" marL="0" rtl="0" algn="l">
                        <a:lnSpc>
                          <a:spcPct val="115000"/>
                        </a:lnSpc>
                        <a:spcBef>
                          <a:spcPts val="0"/>
                        </a:spcBef>
                        <a:spcAft>
                          <a:spcPts val="0"/>
                        </a:spcAft>
                        <a:buNone/>
                      </a:pPr>
                      <a:r>
                        <a:rPr lang="pt-BR" sz="1000"/>
                        <a:t>True</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85,85%</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83,05%</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50,05%</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62,35%</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88,60%</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84,75%</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56,18%</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67,57%</a:t>
                      </a:r>
                      <a:endParaRPr sz="1000"/>
                    </a:p>
                  </a:txBody>
                  <a:tcPr marT="91425" marB="91425" marR="91425" marL="91425"/>
                </a:tc>
              </a:tr>
              <a:tr h="482350">
                <a:tc>
                  <a:txBody>
                    <a:bodyPr/>
                    <a:lstStyle/>
                    <a:p>
                      <a:pPr indent="0" lvl="0" marL="0" rtl="0" algn="l">
                        <a:lnSpc>
                          <a:spcPct val="115000"/>
                        </a:lnSpc>
                        <a:spcBef>
                          <a:spcPts val="0"/>
                        </a:spcBef>
                        <a:spcAft>
                          <a:spcPts val="0"/>
                        </a:spcAft>
                        <a:buNone/>
                      </a:pPr>
                      <a:r>
                        <a:rPr lang="pt-BR" sz="1000"/>
                        <a:t>DecisionTree</a:t>
                      </a:r>
                      <a:endParaRPr sz="1000"/>
                    </a:p>
                  </a:txBody>
                  <a:tcPr marT="91425" marB="91425" marR="91425" marL="91425"/>
                </a:tc>
                <a:tc>
                  <a:txBody>
                    <a:bodyPr/>
                    <a:lstStyle/>
                    <a:p>
                      <a:pPr indent="0" lvl="0" marL="0" rtl="0" algn="l">
                        <a:lnSpc>
                          <a:spcPct val="115000"/>
                        </a:lnSpc>
                        <a:spcBef>
                          <a:spcPts val="0"/>
                        </a:spcBef>
                        <a:spcAft>
                          <a:spcPts val="0"/>
                        </a:spcAft>
                        <a:buNone/>
                      </a:pPr>
                      <a:r>
                        <a:rPr lang="pt-BR" sz="1000"/>
                        <a:t>True</a:t>
                      </a:r>
                      <a:endParaRPr sz="1000"/>
                    </a:p>
                  </a:txBody>
                  <a:tcPr marT="91425" marB="91425" marR="91425" marL="91425"/>
                </a:tc>
                <a:tc>
                  <a:txBody>
                    <a:bodyPr/>
                    <a:lstStyle/>
                    <a:p>
                      <a:pPr indent="0" lvl="0" marL="0" rtl="0" algn="l">
                        <a:lnSpc>
                          <a:spcPct val="115000"/>
                        </a:lnSpc>
                        <a:spcBef>
                          <a:spcPts val="0"/>
                        </a:spcBef>
                        <a:spcAft>
                          <a:spcPts val="0"/>
                        </a:spcAft>
                        <a:buNone/>
                      </a:pPr>
                      <a:r>
                        <a:rPr lang="pt-BR" sz="1000"/>
                        <a:t>True</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86,89%</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81,58%</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52,81%</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63,85%</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88,95%</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80,51%</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57,58%</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67,14%</a:t>
                      </a:r>
                      <a:endParaRPr sz="1000"/>
                    </a:p>
                  </a:txBody>
                  <a:tcPr marT="91425" marB="91425" marR="91425" marL="91425"/>
                </a:tc>
              </a:tr>
              <a:tr h="482350">
                <a:tc>
                  <a:txBody>
                    <a:bodyPr/>
                    <a:lstStyle/>
                    <a:p>
                      <a:pPr indent="0" lvl="0" marL="0" rtl="0" algn="l">
                        <a:lnSpc>
                          <a:spcPct val="115000"/>
                        </a:lnSpc>
                        <a:spcBef>
                          <a:spcPts val="0"/>
                        </a:spcBef>
                        <a:spcAft>
                          <a:spcPts val="0"/>
                        </a:spcAft>
                        <a:buNone/>
                      </a:pPr>
                      <a:r>
                        <a:rPr lang="pt-BR" sz="1000"/>
                        <a:t>MLPClassifier</a:t>
                      </a:r>
                      <a:endParaRPr sz="1000"/>
                    </a:p>
                  </a:txBody>
                  <a:tcPr marT="91425" marB="91425" marR="91425" marL="91425"/>
                </a:tc>
                <a:tc>
                  <a:txBody>
                    <a:bodyPr/>
                    <a:lstStyle/>
                    <a:p>
                      <a:pPr indent="0" lvl="0" marL="0" rtl="0" algn="l">
                        <a:lnSpc>
                          <a:spcPct val="115000"/>
                        </a:lnSpc>
                        <a:spcBef>
                          <a:spcPts val="0"/>
                        </a:spcBef>
                        <a:spcAft>
                          <a:spcPts val="0"/>
                        </a:spcAft>
                        <a:buNone/>
                      </a:pPr>
                      <a:r>
                        <a:rPr lang="pt-BR" sz="1000"/>
                        <a:t>True</a:t>
                      </a:r>
                      <a:endParaRPr sz="1000"/>
                    </a:p>
                  </a:txBody>
                  <a:tcPr marT="91425" marB="91425" marR="91425" marL="91425"/>
                </a:tc>
                <a:tc>
                  <a:txBody>
                    <a:bodyPr/>
                    <a:lstStyle/>
                    <a:p>
                      <a:pPr indent="0" lvl="0" marL="0" rtl="0" algn="l">
                        <a:lnSpc>
                          <a:spcPct val="115000"/>
                        </a:lnSpc>
                        <a:spcBef>
                          <a:spcPts val="0"/>
                        </a:spcBef>
                        <a:spcAft>
                          <a:spcPts val="0"/>
                        </a:spcAft>
                        <a:buNone/>
                      </a:pPr>
                      <a:r>
                        <a:rPr lang="pt-BR" sz="1000"/>
                        <a:t>True</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85,32%</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85,17%</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48,93%</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62,06%</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86,46%</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83,90%</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51,03%</a:t>
                      </a:r>
                      <a:endParaRPr sz="1000"/>
                    </a:p>
                  </a:txBody>
                  <a:tcPr marT="91425" marB="91425" marR="91425" marL="91425"/>
                </a:tc>
                <a:tc>
                  <a:txBody>
                    <a:bodyPr/>
                    <a:lstStyle/>
                    <a:p>
                      <a:pPr indent="0" lvl="0" marL="0" rtl="0" algn="r">
                        <a:lnSpc>
                          <a:spcPct val="115000"/>
                        </a:lnSpc>
                        <a:spcBef>
                          <a:spcPts val="0"/>
                        </a:spcBef>
                        <a:spcAft>
                          <a:spcPts val="0"/>
                        </a:spcAft>
                        <a:buNone/>
                      </a:pPr>
                      <a:r>
                        <a:rPr lang="pt-BR" sz="1000"/>
                        <a:t>63,46%</a:t>
                      </a:r>
                      <a:endParaRPr sz="10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pt-BR" sz="1950">
                <a:solidFill>
                  <a:srgbClr val="212121"/>
                </a:solidFill>
                <a:highlight>
                  <a:srgbClr val="FFFFFF"/>
                </a:highlight>
                <a:latin typeface="Roboto"/>
                <a:ea typeface="Roboto"/>
                <a:cs typeface="Roboto"/>
                <a:sym typeface="Roboto"/>
              </a:rPr>
              <a:t>Evaluation and Main Conclusions</a:t>
            </a:r>
            <a:endParaRPr/>
          </a:p>
        </p:txBody>
      </p:sp>
      <p:sp>
        <p:nvSpPr>
          <p:cNvPr id="330" name="Google Shape;330;p21"/>
          <p:cNvSpPr txBox="1"/>
          <p:nvPr>
            <p:ph idx="1" type="body"/>
          </p:nvPr>
        </p:nvSpPr>
        <p:spPr>
          <a:xfrm>
            <a:off x="475125" y="1530000"/>
            <a:ext cx="3755700" cy="2444400"/>
          </a:xfrm>
          <a:prstGeom prst="rect">
            <a:avLst/>
          </a:prstGeom>
        </p:spPr>
        <p:txBody>
          <a:bodyPr anchorCtr="0" anchor="t" bIns="91425" lIns="91425" spcFirstLastPara="1" rIns="91425" wrap="square" tIns="91425">
            <a:normAutofit lnSpcReduction="20000"/>
          </a:bodyPr>
          <a:lstStyle/>
          <a:p>
            <a:pPr indent="0" lvl="0" marL="0" rtl="0" algn="l">
              <a:spcBef>
                <a:spcPts val="900"/>
              </a:spcBef>
              <a:spcAft>
                <a:spcPts val="0"/>
              </a:spcAft>
              <a:buNone/>
            </a:pPr>
            <a:r>
              <a:rPr lang="pt-BR" sz="1750">
                <a:solidFill>
                  <a:srgbClr val="212121"/>
                </a:solidFill>
                <a:highlight>
                  <a:srgbClr val="FFFFFF"/>
                </a:highlight>
              </a:rPr>
              <a:t>Models Evaluation:</a:t>
            </a:r>
            <a:endParaRPr sz="1750">
              <a:solidFill>
                <a:srgbClr val="212121"/>
              </a:solidFill>
              <a:highlight>
                <a:srgbClr val="FFFFFF"/>
              </a:highlight>
            </a:endParaRPr>
          </a:p>
          <a:p>
            <a:pPr indent="-304800" lvl="0" marL="457200" rtl="0" algn="l">
              <a:spcBef>
                <a:spcPts val="900"/>
              </a:spcBef>
              <a:spcAft>
                <a:spcPts val="0"/>
              </a:spcAft>
              <a:buClr>
                <a:srgbClr val="212121"/>
              </a:buClr>
              <a:buSzPts val="1200"/>
              <a:buChar char="●"/>
            </a:pPr>
            <a:r>
              <a:rPr lang="pt-BR" sz="1200">
                <a:solidFill>
                  <a:srgbClr val="212121"/>
                </a:solidFill>
                <a:highlight>
                  <a:srgbClr val="FFFFFF"/>
                </a:highlight>
              </a:rPr>
              <a:t>The Random Forest using specific parameters (ccp_alpha=0.0015, max_depth=5, n_estimators=200) exposed </a:t>
            </a:r>
            <a:r>
              <a:rPr lang="pt-BR" sz="1200">
                <a:solidFill>
                  <a:srgbClr val="212121"/>
                </a:solidFill>
                <a:highlight>
                  <a:srgbClr val="FFFFFF"/>
                </a:highlight>
              </a:rPr>
              <a:t>slightly</a:t>
            </a:r>
            <a:r>
              <a:rPr lang="pt-BR" sz="1200">
                <a:solidFill>
                  <a:srgbClr val="212121"/>
                </a:solidFill>
                <a:highlight>
                  <a:srgbClr val="FFFFFF"/>
                </a:highlight>
              </a:rPr>
              <a:t> better performance when compared with the other selected models, evaluating by F1 and accuracy. </a:t>
            </a:r>
            <a:endParaRPr sz="1200">
              <a:solidFill>
                <a:srgbClr val="212121"/>
              </a:solidFill>
              <a:highlight>
                <a:srgbClr val="FFFFFF"/>
              </a:highlight>
            </a:endParaRPr>
          </a:p>
          <a:p>
            <a:pPr indent="0" lvl="0" marL="457200" rtl="0" algn="l">
              <a:spcBef>
                <a:spcPts val="600"/>
              </a:spcBef>
              <a:spcAft>
                <a:spcPts val="0"/>
              </a:spcAft>
              <a:buNone/>
            </a:pPr>
            <a:r>
              <a:t/>
            </a:r>
            <a:endParaRPr sz="1200">
              <a:solidFill>
                <a:srgbClr val="212121"/>
              </a:solidFill>
              <a:highlight>
                <a:srgbClr val="FFFFFF"/>
              </a:highlight>
            </a:endParaRPr>
          </a:p>
          <a:p>
            <a:pPr indent="-304800" lvl="0" marL="457200" rtl="0" algn="l">
              <a:spcBef>
                <a:spcPts val="600"/>
              </a:spcBef>
              <a:spcAft>
                <a:spcPts val="0"/>
              </a:spcAft>
              <a:buClr>
                <a:srgbClr val="212121"/>
              </a:buClr>
              <a:buSzPts val="1200"/>
              <a:buChar char="●"/>
            </a:pPr>
            <a:r>
              <a:rPr lang="pt-BR" sz="1200">
                <a:solidFill>
                  <a:srgbClr val="212121"/>
                </a:solidFill>
                <a:highlight>
                  <a:srgbClr val="FFFFFF"/>
                </a:highlight>
              </a:rPr>
              <a:t>However, the DT, the kNN and the MLPClassifer also shown very good performances.</a:t>
            </a:r>
            <a:endParaRPr/>
          </a:p>
        </p:txBody>
      </p:sp>
      <p:pic>
        <p:nvPicPr>
          <p:cNvPr id="331" name="Google Shape;331;p21"/>
          <p:cNvPicPr preferRelativeResize="0"/>
          <p:nvPr/>
        </p:nvPicPr>
        <p:blipFill>
          <a:blip r:embed="rId3">
            <a:alphaModFix/>
          </a:blip>
          <a:stretch>
            <a:fillRect/>
          </a:stretch>
        </p:blipFill>
        <p:spPr>
          <a:xfrm>
            <a:off x="4230950" y="1101100"/>
            <a:ext cx="4580376" cy="365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