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D8184B-7815-42B2-B6F0-AFFCB56BCF45}">
  <a:tblStyle styleId="{D7D8184B-7815-42B2-B6F0-AFFCB56BCF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5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21" Type="http://schemas.openxmlformats.org/officeDocument/2006/relationships/font" Target="fonts/Raleway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2094786b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52094786b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52094786b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52094786b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52094786b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52094786b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52094786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52094786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52094786b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52094786b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52094786b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52094786b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52094786b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52094786b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52094786b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52094786b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52094786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52094786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52094786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52094786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5943671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5943671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abdallahwagih/gold-price-forecasting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Retorno semanal do p</a:t>
            </a:r>
            <a:r>
              <a:rPr lang="pt-BR"/>
              <a:t>reço do ouro entre 1980-2020 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aplicação de modelos GARCH na modelagem do retorno semanal do ouro entre 1980 - 2020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20200" y="3556700"/>
            <a:ext cx="28509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Davi Santos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Antonio Alberto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FCUP - 2023/2024 | </a:t>
            </a:r>
            <a:r>
              <a:rPr lang="pt-BR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Séries</a:t>
            </a:r>
            <a:r>
              <a:rPr lang="pt-BR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temporais e </a:t>
            </a:r>
            <a:r>
              <a:rPr lang="pt-BR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previsão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61000"/>
            <a:ext cx="26001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Previsão</a:t>
            </a:r>
            <a:r>
              <a:rPr lang="pt-BR"/>
              <a:t> para </a:t>
            </a:r>
            <a:r>
              <a:rPr lang="pt-BR"/>
              <a:t>próximas</a:t>
            </a:r>
            <a:r>
              <a:rPr lang="pt-BR"/>
              <a:t> 100 semanas, com intervalos de confiança;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Pode-se então estimar os limiares de volatilidade que o retorno do ouro pode alcançar.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300" y="199625"/>
            <a:ext cx="5261751" cy="46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31900" y="173525"/>
            <a:ext cx="4112400" cy="8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Previsão</a:t>
            </a:r>
            <a:endParaRPr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265500" y="1384249"/>
            <a:ext cx="4045200" cy="27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Uma outra maneira de representar a predição é a visualização da curva do valor de sigma, a volatilidade estimada;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Valores representados a cada 5 semanas.</a:t>
            </a:r>
            <a:endParaRPr sz="1800"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113" y="448863"/>
            <a:ext cx="4245777" cy="42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90250" y="526350"/>
            <a:ext cx="3572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42" name="Google Shape;142;p24"/>
          <p:cNvSpPr txBox="1"/>
          <p:nvPr>
            <p:ph idx="4294967295" type="subTitle"/>
          </p:nvPr>
        </p:nvSpPr>
        <p:spPr>
          <a:xfrm>
            <a:off x="4572000" y="688725"/>
            <a:ext cx="4045200" cy="35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Os modelos GARCH conseguem estimar os limites de volatilidade dos retornos futuros em séries temporais financeiras;</a:t>
            </a:r>
            <a:endParaRPr>
              <a:solidFill>
                <a:schemeClr val="lt1"/>
              </a:solidFill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Eventos externos que resultam em retornos extremos e inesperados não foram bem estimados pelo modelo.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>
                <a:solidFill>
                  <a:schemeClr val="lt1"/>
                </a:solidFill>
              </a:rPr>
              <a:t>Improvement: Adição de dummy variable para sinalizar </a:t>
            </a:r>
            <a:r>
              <a:rPr lang="pt-BR">
                <a:solidFill>
                  <a:schemeClr val="lt1"/>
                </a:solidFill>
              </a:rPr>
              <a:t>ocorrência</a:t>
            </a:r>
            <a:r>
              <a:rPr lang="pt-BR">
                <a:solidFill>
                  <a:schemeClr val="lt1"/>
                </a:solidFill>
              </a:rPr>
              <a:t> eventos extremos pode melhorar a performance do modelo.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162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à série temporal do preço do ouro (1980-2020)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53450" y="1241450"/>
            <a:ext cx="3117300" cy="31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Dataset:</a:t>
            </a:r>
            <a:endParaRPr/>
          </a:p>
          <a:p>
            <a:pPr indent="-3041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Os dados foram obtidos na plataforma </a:t>
            </a:r>
            <a:r>
              <a:rPr lang="pt-BR">
                <a:uFill>
                  <a:noFill/>
                </a:uFill>
                <a:hlinkClick r:id="rId3"/>
              </a:rPr>
              <a:t>Kaggle</a:t>
            </a:r>
            <a:r>
              <a:rPr lang="pt-BR"/>
              <a:t>;</a:t>
            </a:r>
            <a:endParaRPr/>
          </a:p>
          <a:p>
            <a:pPr indent="-3041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Pré-</a:t>
            </a:r>
            <a:r>
              <a:rPr lang="pt-BR"/>
              <a:t>tratamento</a:t>
            </a:r>
            <a:r>
              <a:rPr lang="pt-BR"/>
              <a:t>: Observações diárias e irregulares do preço do ouro desde 1970-01-01 a 2020-03-13;</a:t>
            </a:r>
            <a:endParaRPr/>
          </a:p>
          <a:p>
            <a:pPr indent="-30416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Pós-tratamento: A série temporal resultante apresenta uma frequência semanal, desde 1980-01-01 até 2020-03-10</a:t>
            </a:r>
            <a:endParaRPr/>
          </a:p>
          <a:p>
            <a:pPr indent="-304164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pt-BR"/>
              <a:t>Ganho: Evitou a imputação dos “missing values” para enquadramento da série temporal em uma sequência regular.</a:t>
            </a:r>
            <a:endParaRPr sz="1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850" y="877350"/>
            <a:ext cx="4303998" cy="38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334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8947"/>
              <a:buFont typeface="Arial"/>
              <a:buNone/>
            </a:pPr>
            <a:r>
              <a:rPr lang="pt-BR" sz="3800"/>
              <a:t>Estudo do retorno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46050" y="1075125"/>
            <a:ext cx="38967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 No estudo de  s</a:t>
            </a:r>
            <a:r>
              <a:rPr lang="pt-BR"/>
              <a:t>éries temporais relacionadas com o mercado financeiro, torna-se mais relevante o estudo do </a:t>
            </a:r>
            <a:r>
              <a:rPr b="1" lang="pt-BR"/>
              <a:t>retorno</a:t>
            </a:r>
            <a:r>
              <a:rPr lang="pt-BR"/>
              <a:t>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Retorno é a </a:t>
            </a:r>
            <a:r>
              <a:rPr lang="pt-BR"/>
              <a:t>valorização</a:t>
            </a:r>
            <a:r>
              <a:rPr lang="pt-BR"/>
              <a:t>/</a:t>
            </a:r>
            <a:r>
              <a:rPr lang="pt-BR"/>
              <a:t>desvalorização</a:t>
            </a:r>
            <a:r>
              <a:rPr lang="pt-BR"/>
              <a:t> relativa em períodos consecutivos;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/>
              <a:t>r</a:t>
            </a:r>
            <a:r>
              <a:rPr i="1" lang="pt-BR" sz="1000"/>
              <a:t>t  </a:t>
            </a:r>
            <a:r>
              <a:rPr i="1" lang="pt-BR"/>
              <a:t>= (X</a:t>
            </a:r>
            <a:r>
              <a:rPr i="1" lang="pt-BR" sz="1000"/>
              <a:t>t </a:t>
            </a:r>
            <a:r>
              <a:rPr i="1" lang="pt-BR"/>
              <a:t>− X</a:t>
            </a:r>
            <a:r>
              <a:rPr i="1" lang="pt-BR" sz="1000"/>
              <a:t>t−1</a:t>
            </a:r>
            <a:r>
              <a:rPr i="1" lang="pt-BR"/>
              <a:t>) / X</a:t>
            </a:r>
            <a:r>
              <a:rPr i="1" lang="pt-BR" sz="1000"/>
              <a:t>t−1</a:t>
            </a:r>
            <a:endParaRPr/>
          </a:p>
          <a:p>
            <a:pPr indent="-30861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Característica frequentemente encontradas em </a:t>
            </a:r>
            <a:r>
              <a:rPr lang="pt-BR"/>
              <a:t>séries</a:t>
            </a:r>
            <a:r>
              <a:rPr lang="pt-BR"/>
              <a:t> temporais do mercado financeiro:</a:t>
            </a:r>
            <a:endParaRPr/>
          </a:p>
          <a:p>
            <a:pPr indent="-29083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“</a:t>
            </a:r>
            <a:r>
              <a:rPr i="1" lang="pt-BR"/>
              <a:t>clusters”</a:t>
            </a:r>
            <a:r>
              <a:rPr lang="pt-BR"/>
              <a:t> de volatilidade;</a:t>
            </a:r>
            <a:endParaRPr/>
          </a:p>
          <a:p>
            <a:pPr indent="-29083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Curva de </a:t>
            </a:r>
            <a:r>
              <a:rPr lang="pt-BR"/>
              <a:t>distribuição</a:t>
            </a:r>
            <a:r>
              <a:rPr lang="pt-BR"/>
              <a:t> </a:t>
            </a:r>
            <a:r>
              <a:rPr lang="pt-BR"/>
              <a:t>leptocúrtica, com caudas longas;</a:t>
            </a:r>
            <a:endParaRPr/>
          </a:p>
          <a:p>
            <a:pPr indent="-290830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Muitas vezes a distribuição de densidade dos retornos não são gaussianas </a:t>
            </a:r>
            <a:r>
              <a:rPr i="1" lang="pt-BR"/>
              <a:t>(normais).</a:t>
            </a:r>
            <a:endParaRPr i="1"/>
          </a:p>
          <a:p>
            <a:pPr indent="-290830" lvl="1" marL="914400" rtl="0" algn="just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Valor de p-value (p-value &lt; 2.2e-16) obtido em um teste Shapiro-Wilk indica estatisticamente a distribuição não gaussiana para os dados aqui estudados.</a:t>
            </a:r>
            <a:endParaRPr i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6800"/>
            <a:ext cx="3896699" cy="3935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95738" y="164925"/>
            <a:ext cx="4045200" cy="6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do retorno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95738" y="8435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Retorno em ordem linear: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Não</a:t>
            </a:r>
            <a:r>
              <a:rPr lang="pt-BR" sz="1400"/>
              <a:t> há </a:t>
            </a:r>
            <a:r>
              <a:rPr lang="pt-BR" sz="1400"/>
              <a:t>autocorrelação</a:t>
            </a:r>
            <a:r>
              <a:rPr lang="pt-BR" sz="1400"/>
              <a:t> significativa entre os eventos.</a:t>
            </a:r>
            <a:endParaRPr sz="1400"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86725" y="164925"/>
            <a:ext cx="3864000" cy="10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Retornos em ordem superior (r</a:t>
            </a:r>
            <a:r>
              <a:rPr lang="pt-BR" sz="1000"/>
              <a:t>t</a:t>
            </a:r>
            <a:r>
              <a:rPr lang="pt-BR"/>
              <a:t>)^2: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Há autocorrelação significativa entre os eventos;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Indícios de que o problema pode ser modelado por modelos que consigam captar autocorrelação em ordens superiores - (</a:t>
            </a:r>
            <a:r>
              <a:rPr i="1" lang="pt-BR"/>
              <a:t>eg: </a:t>
            </a:r>
            <a:r>
              <a:rPr lang="pt-BR"/>
              <a:t>modelos ARCH e GARCH ).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5" y="1614232"/>
            <a:ext cx="4134625" cy="3299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1337" y="1229925"/>
            <a:ext cx="3614780" cy="36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aos modelos GARCH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Presença do efeito ARCH - heteroscedasticidade condicional:</a:t>
            </a:r>
            <a:endParaRPr sz="1400"/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LM Arch test			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Ho = Não há </a:t>
            </a:r>
            <a:r>
              <a:rPr lang="pt-BR"/>
              <a:t>heterocedasticidade;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Análise do P/ACF dos retornos.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Em séries temporais financeiras é característico a </a:t>
            </a:r>
            <a:r>
              <a:rPr b="1" lang="pt-BR" sz="1400"/>
              <a:t>heteroscedasticidade</a:t>
            </a:r>
            <a:r>
              <a:rPr lang="pt-BR" sz="1400"/>
              <a:t>, a variância não constante, volatilidade.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ARCH (AutoRegressive Conditional Heteroskedasticity) introduzido por Engle [1982];</a:t>
            </a:r>
            <a:endParaRPr sz="14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ARCH(1)			</a:t>
            </a:r>
            <a:r>
              <a:rPr i="1" lang="pt-BR"/>
              <a:t>σ ²</a:t>
            </a:r>
            <a:r>
              <a:rPr i="1" lang="pt-BR" sz="1000"/>
              <a:t>t</a:t>
            </a:r>
            <a:r>
              <a:rPr i="1" lang="pt-BR"/>
              <a:t> = α₀+ α₁y ² </a:t>
            </a:r>
            <a:r>
              <a:rPr i="1" lang="pt-BR" sz="1000"/>
              <a:t>t−1</a:t>
            </a:r>
            <a:r>
              <a:rPr i="1" lang="pt-BR"/>
              <a:t> 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GARCH (</a:t>
            </a:r>
            <a:r>
              <a:rPr lang="pt-BR" sz="1400" u="sng"/>
              <a:t>Generalized</a:t>
            </a:r>
            <a:r>
              <a:rPr lang="pt-BR" sz="1400"/>
              <a:t> AutoRegressive Conditional Heteroskedasticity) introduzido por Bollerslev [1986];</a:t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GARCH(1,1) 			</a:t>
            </a:r>
            <a:r>
              <a:rPr i="1" lang="pt-BR"/>
              <a:t>σ ²</a:t>
            </a:r>
            <a:r>
              <a:rPr i="1" lang="pt-BR" sz="1000"/>
              <a:t>t</a:t>
            </a:r>
            <a:r>
              <a:rPr i="1" lang="pt-BR"/>
              <a:t> = α₀+ α₁y ² </a:t>
            </a:r>
            <a:r>
              <a:rPr i="1" lang="pt-BR" sz="1000"/>
              <a:t>t−1</a:t>
            </a:r>
            <a:r>
              <a:rPr i="1" lang="pt-BR"/>
              <a:t> + β₁σ ² </a:t>
            </a:r>
            <a:r>
              <a:rPr i="1" lang="pt-BR" sz="1000"/>
              <a:t>t−1</a:t>
            </a:r>
            <a:endParaRPr i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65500" y="168450"/>
            <a:ext cx="40452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GARCH</a:t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65500" y="1195350"/>
            <a:ext cx="40452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Visto que no estudo da série temporal do retorno do ouro encontramos: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Autocorrelação</a:t>
            </a:r>
            <a:r>
              <a:rPr lang="pt-BR" sz="1400"/>
              <a:t> significativa nos retornos em ordem superior;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LM (Lagrange Multiplier) ARCH test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p-value &lt; 2.2e-16</a:t>
            </a:r>
            <a:r>
              <a:rPr lang="pt-BR" sz="1400"/>
              <a:t> ;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Rejeitamos a hipótese nula indicando </a:t>
            </a:r>
            <a:r>
              <a:rPr lang="pt-BR" sz="1400" u="sng"/>
              <a:t>existência de efeito ARCH</a:t>
            </a:r>
            <a:r>
              <a:rPr lang="pt-BR" sz="1400"/>
              <a:t> na série temporal.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Utilizaremos modelo GARCH para modelar os retornos.</a:t>
            </a:r>
            <a:endParaRPr sz="1400"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632125" y="346500"/>
            <a:ext cx="3837000" cy="6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Escolha do modelo e </a:t>
            </a:r>
            <a:r>
              <a:rPr lang="pt-BR"/>
              <a:t>parâmetros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7" name="Google Shape;97;p18"/>
          <p:cNvGraphicFramePr/>
          <p:nvPr/>
        </p:nvGraphicFramePr>
        <p:xfrm>
          <a:off x="4740988" y="836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{D7D8184B-7815-42B2-B6F0-AFFCB56BCF45}</a:tableStyleId>
              </a:tblPr>
              <a:tblGrid>
                <a:gridCol w="945725"/>
                <a:gridCol w="1189475"/>
                <a:gridCol w="680975"/>
                <a:gridCol w="680975"/>
                <a:gridCol w="759025"/>
              </a:tblGrid>
              <a:tr h="82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Model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Significância dos Coeficientes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AIC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Shapiro-Wilk p-value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LM Arch Test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7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2"/>
                          </a:solidFill>
                        </a:rPr>
                        <a:t>GARCH(1,1)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mu = 0.165; 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omega = 4.32e-06;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alpha1 = 5.37e-14;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beta1 = 2e-16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-4.785284 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0.0000000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0.9996245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241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2"/>
                          </a:solidFill>
                        </a:rPr>
                        <a:t>GARCH(2,1)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mu = 0.125281;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omega = 4.05e-06;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alpha1 = 0.032106;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alpha2 = 0.000575;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beta1 =2e-16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-4.778103 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0.0000000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0.9975311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082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2"/>
                          </a:solidFill>
                        </a:rPr>
                        <a:t>GARCH(2,2)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mu = 0.125; 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omega = NaN;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alpha1 = NaN;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alpha2 = NaN;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beta1 = NaN;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beta2 = NaN.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4.777146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0.0000000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0.9975313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53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e análise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982500" cy="14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GARCH(1,1) obteve melhores resultados:</a:t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Menor valor de AIC (</a:t>
            </a:r>
            <a:r>
              <a:rPr lang="pt-BR" sz="1400"/>
              <a:t>akaike information criterion);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Distribuição não gaussiana;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Resíduos padronizados não autocorrelacionados;</a:t>
            </a:r>
            <a:endParaRPr sz="1400"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400"/>
              <a:t>Não </a:t>
            </a:r>
            <a:r>
              <a:rPr lang="pt-BR" sz="1400"/>
              <a:t>existência</a:t>
            </a:r>
            <a:r>
              <a:rPr lang="pt-BR" sz="1400"/>
              <a:t> de efeito ARCH (heterocedasticidade condicional ) nos </a:t>
            </a:r>
            <a:r>
              <a:rPr lang="pt-BR" sz="1400"/>
              <a:t>resíduos</a:t>
            </a:r>
            <a:r>
              <a:rPr lang="pt-BR" sz="1400"/>
              <a:t> </a:t>
            </a:r>
            <a:r>
              <a:rPr lang="pt-BR" sz="1400"/>
              <a:t>padronizados.</a:t>
            </a:r>
            <a:endParaRPr sz="1400"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162388" y="315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{D7D8184B-7815-42B2-B6F0-AFFCB56BCF45}</a:tableStyleId>
              </a:tblPr>
              <a:tblGrid>
                <a:gridCol w="1196125"/>
                <a:gridCol w="1232300"/>
                <a:gridCol w="653575"/>
                <a:gridCol w="739450"/>
                <a:gridCol w="728500"/>
              </a:tblGrid>
              <a:tr h="65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Model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Significância dos Coeficientes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AIC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Shapiro-Wilk p-value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LM Arch Test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72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2"/>
                          </a:solidFill>
                        </a:rPr>
                        <a:t>GARCH(1,1)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mu = 0.165; 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omega = 4.32e-06;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alpha1 = 5.37e-14;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beta1 = 2e-16.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-4.785284 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0.0000000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2"/>
                          </a:solidFill>
                        </a:rPr>
                        <a:t>0.9996245</a:t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250" y="341650"/>
            <a:ext cx="4288424" cy="42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-127975" y="2571750"/>
            <a:ext cx="49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σ ²</a:t>
            </a:r>
            <a:r>
              <a:rPr i="1" lang="pt-BR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</a:t>
            </a:r>
            <a:r>
              <a:rPr i="1" lang="pt-BR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</a:t>
            </a:r>
            <a:r>
              <a:rPr lang="pt-BR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1.0537e-05</a:t>
            </a:r>
            <a:r>
              <a:rPr i="1" lang="pt-BR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 </a:t>
            </a:r>
            <a:r>
              <a:rPr lang="pt-BR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6.7443e-02</a:t>
            </a:r>
            <a:r>
              <a:rPr i="1" lang="pt-BR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 ² </a:t>
            </a:r>
            <a:r>
              <a:rPr i="1" lang="pt-BR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t−1</a:t>
            </a:r>
            <a:r>
              <a:rPr i="1" lang="pt-BR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+ </a:t>
            </a:r>
            <a:r>
              <a:rPr lang="pt-BR" sz="10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9.1421e-01</a:t>
            </a:r>
            <a:r>
              <a:rPr i="1" lang="pt-BR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σ ² </a:t>
            </a:r>
            <a:r>
              <a:rPr i="1" lang="pt-BR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t−1</a:t>
            </a:r>
            <a:endParaRPr i="1" sz="1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Modelagem e análise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95350"/>
            <a:ext cx="3707700" cy="3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modelo estima os limiares de variação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Possível margem de variação dos retornos.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Picos de retornos inesperados são eventos isolados, mas de maneira geral o modelo consegue estimar o intervalo de variação do retorno.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125" y="121100"/>
            <a:ext cx="4901301" cy="490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87675"/>
            <a:ext cx="3975600" cy="14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com janelas móveis (1)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85725" y="1576518"/>
            <a:ext cx="36423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Modelagem com janelas </a:t>
            </a:r>
            <a:r>
              <a:rPr lang="pt-BR"/>
              <a:t>móveis</a:t>
            </a:r>
            <a:r>
              <a:rPr lang="pt-BR"/>
              <a:t> (n=700) considerando </a:t>
            </a:r>
            <a:r>
              <a:rPr lang="pt-BR"/>
              <a:t>períodos</a:t>
            </a:r>
            <a:r>
              <a:rPr lang="pt-BR"/>
              <a:t> consecutivos;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/>
              <a:t>Eventos extremos não foram capturados pelo modelo;</a:t>
            </a:r>
            <a:endParaRPr/>
          </a:p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725" y="336675"/>
            <a:ext cx="4294998" cy="42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