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c75e619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c75e619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c75e619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c75e619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c75e6196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c75e6196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c75e6196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c75e6196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c75e6196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c75e6196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c75e6196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c75e6196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c75e6196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c75e6196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c765c28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c765c28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c765c282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c765c282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930575" y="3507075"/>
            <a:ext cx="2981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id: string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public_id: string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/>
              <a:t>name: string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20100" y="227571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Food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(FooDB)</a:t>
            </a:r>
            <a:endParaRPr sz="1200"/>
          </a:p>
        </p:txBody>
      </p:sp>
      <p:sp>
        <p:nvSpPr>
          <p:cNvPr id="56" name="Google Shape;56;p13"/>
          <p:cNvSpPr/>
          <p:nvPr/>
        </p:nvSpPr>
        <p:spPr>
          <a:xfrm>
            <a:off x="4553325" y="227571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Compounds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(FooDB)</a:t>
            </a:r>
            <a:endParaRPr sz="1200"/>
          </a:p>
        </p:txBody>
      </p:sp>
      <p:cxnSp>
        <p:nvCxnSpPr>
          <p:cNvPr id="57" name="Google Shape;57;p13"/>
          <p:cNvCxnSpPr>
            <a:stCxn id="55" idx="6"/>
            <a:endCxn id="56" idx="2"/>
          </p:cNvCxnSpPr>
          <p:nvPr/>
        </p:nvCxnSpPr>
        <p:spPr>
          <a:xfrm>
            <a:off x="2728700" y="2647563"/>
            <a:ext cx="18246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8" name="Google Shape;58;p13"/>
          <p:cNvSpPr txBox="1"/>
          <p:nvPr/>
        </p:nvSpPr>
        <p:spPr>
          <a:xfrm>
            <a:off x="3244775" y="2275725"/>
            <a:ext cx="78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Content</a:t>
            </a:r>
            <a:endParaRPr sz="1200"/>
          </a:p>
        </p:txBody>
      </p:sp>
      <p:sp>
        <p:nvSpPr>
          <p:cNvPr id="59" name="Google Shape;59;p13"/>
          <p:cNvSpPr/>
          <p:nvPr/>
        </p:nvSpPr>
        <p:spPr>
          <a:xfrm>
            <a:off x="1989375" y="3307575"/>
            <a:ext cx="252300" cy="1588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198000" y="3251825"/>
            <a:ext cx="2462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id: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name: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name_scientific: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description: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itis_id: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food_group: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food_subgroup: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food_type: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public_id: string</a:t>
            </a:r>
            <a:endParaRPr sz="1100"/>
          </a:p>
        </p:txBody>
      </p:sp>
      <p:cxnSp>
        <p:nvCxnSpPr>
          <p:cNvPr id="61" name="Google Shape;61;p13"/>
          <p:cNvCxnSpPr>
            <a:stCxn id="59" idx="1"/>
            <a:endCxn id="55" idx="4"/>
          </p:cNvCxnSpPr>
          <p:nvPr/>
        </p:nvCxnSpPr>
        <p:spPr>
          <a:xfrm rot="10800000">
            <a:off x="1774275" y="3019275"/>
            <a:ext cx="215100" cy="10824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>
            <a:off x="5748125" y="3561375"/>
            <a:ext cx="252300" cy="584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3"/>
          <p:cNvCxnSpPr>
            <a:stCxn id="62" idx="1"/>
            <a:endCxn id="56" idx="4"/>
          </p:cNvCxnSpPr>
          <p:nvPr/>
        </p:nvCxnSpPr>
        <p:spPr>
          <a:xfrm rot="10800000">
            <a:off x="5507525" y="3019425"/>
            <a:ext cx="240600" cy="8340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stCxn id="65" idx="1"/>
            <a:endCxn id="58" idx="0"/>
          </p:cNvCxnSpPr>
          <p:nvPr/>
        </p:nvCxnSpPr>
        <p:spPr>
          <a:xfrm flipH="1">
            <a:off x="3638825" y="1136263"/>
            <a:ext cx="476700" cy="11394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/>
          <p:nvPr/>
        </p:nvSpPr>
        <p:spPr>
          <a:xfrm>
            <a:off x="4115525" y="189425"/>
            <a:ext cx="252300" cy="1937700"/>
          </a:xfrm>
          <a:prstGeom prst="leftBrace">
            <a:avLst>
              <a:gd fmla="val 50000" name="adj1"/>
              <a:gd fmla="val 48864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4311750" y="123850"/>
            <a:ext cx="4088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source_id: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orig_food_id: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orig_food_id_common_name: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orig_food_id_scientific_name: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orig_food_part: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orig_food_source_id: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orig_food_source_name: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orig_content: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orig_min: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orig_unit: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orig_max: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5930575" y="3507075"/>
            <a:ext cx="2981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id: string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legacy_id: string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public_id: string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/>
              <a:t>description: string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/>
              <a:t>calories_per_gram: string</a:t>
            </a:r>
            <a:endParaRPr sz="1100"/>
          </a:p>
        </p:txBody>
      </p:sp>
      <p:sp>
        <p:nvSpPr>
          <p:cNvPr id="72" name="Google Shape;72;p14"/>
          <p:cNvSpPr/>
          <p:nvPr/>
        </p:nvSpPr>
        <p:spPr>
          <a:xfrm>
            <a:off x="820100" y="227571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Food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(FooDB)</a:t>
            </a:r>
            <a:endParaRPr sz="1200"/>
          </a:p>
        </p:txBody>
      </p:sp>
      <p:sp>
        <p:nvSpPr>
          <p:cNvPr id="73" name="Google Shape;73;p14"/>
          <p:cNvSpPr/>
          <p:nvPr/>
        </p:nvSpPr>
        <p:spPr>
          <a:xfrm>
            <a:off x="4553325" y="227571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Nutrient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(FooDB)</a:t>
            </a:r>
            <a:endParaRPr sz="1200"/>
          </a:p>
        </p:txBody>
      </p:sp>
      <p:cxnSp>
        <p:nvCxnSpPr>
          <p:cNvPr id="74" name="Google Shape;74;p14"/>
          <p:cNvCxnSpPr>
            <a:stCxn id="72" idx="6"/>
            <a:endCxn id="73" idx="2"/>
          </p:cNvCxnSpPr>
          <p:nvPr/>
        </p:nvCxnSpPr>
        <p:spPr>
          <a:xfrm>
            <a:off x="2728700" y="2647563"/>
            <a:ext cx="18246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5" name="Google Shape;75;p14"/>
          <p:cNvSpPr txBox="1"/>
          <p:nvPr/>
        </p:nvSpPr>
        <p:spPr>
          <a:xfrm>
            <a:off x="3250563" y="2275725"/>
            <a:ext cx="7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Content</a:t>
            </a:r>
            <a:endParaRPr sz="1200"/>
          </a:p>
        </p:txBody>
      </p:sp>
      <p:sp>
        <p:nvSpPr>
          <p:cNvPr id="76" name="Google Shape;76;p14"/>
          <p:cNvSpPr/>
          <p:nvPr/>
        </p:nvSpPr>
        <p:spPr>
          <a:xfrm>
            <a:off x="1989375" y="3307575"/>
            <a:ext cx="252300" cy="1588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198000" y="3251825"/>
            <a:ext cx="2462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id: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name: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name_scientific: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description: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itis_id: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food_group: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food_subgroup: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food_type: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public_id: string</a:t>
            </a:r>
            <a:endParaRPr sz="1100"/>
          </a:p>
        </p:txBody>
      </p:sp>
      <p:cxnSp>
        <p:nvCxnSpPr>
          <p:cNvPr id="78" name="Google Shape;78;p14"/>
          <p:cNvCxnSpPr>
            <a:stCxn id="76" idx="1"/>
            <a:endCxn id="72" idx="4"/>
          </p:cNvCxnSpPr>
          <p:nvPr/>
        </p:nvCxnSpPr>
        <p:spPr>
          <a:xfrm rot="10800000">
            <a:off x="1774275" y="3019275"/>
            <a:ext cx="215100" cy="10824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/>
          <p:nvPr/>
        </p:nvSpPr>
        <p:spPr>
          <a:xfrm>
            <a:off x="5748125" y="3561375"/>
            <a:ext cx="252300" cy="91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4"/>
          <p:cNvCxnSpPr>
            <a:stCxn id="79" idx="1"/>
            <a:endCxn id="73" idx="4"/>
          </p:cNvCxnSpPr>
          <p:nvPr/>
        </p:nvCxnSpPr>
        <p:spPr>
          <a:xfrm rot="10800000">
            <a:off x="5507525" y="3019275"/>
            <a:ext cx="240600" cy="9990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stCxn id="82" idx="1"/>
            <a:endCxn id="75" idx="0"/>
          </p:cNvCxnSpPr>
          <p:nvPr/>
        </p:nvCxnSpPr>
        <p:spPr>
          <a:xfrm flipH="1">
            <a:off x="3640925" y="1136263"/>
            <a:ext cx="474600" cy="11394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/>
          <p:nvPr/>
        </p:nvSpPr>
        <p:spPr>
          <a:xfrm>
            <a:off x="4115525" y="189425"/>
            <a:ext cx="252300" cy="1937700"/>
          </a:xfrm>
          <a:prstGeom prst="leftBrace">
            <a:avLst>
              <a:gd fmla="val 50000" name="adj1"/>
              <a:gd fmla="val 48864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4311750" y="123850"/>
            <a:ext cx="4088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source_id: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orig_food_id: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orig_food_id_common_name: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orig_food_id_scientific_name: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orig_food_part: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orig_food_source_id: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orig_food_source_name: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orig_content: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orig_min: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orig_unit: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orig_max: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5923275" y="3671625"/>
            <a:ext cx="298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/>
              <a:t>FCID_Code: string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/>
              <a:t>FCID_Desc: string</a:t>
            </a:r>
            <a:endParaRPr sz="1100"/>
          </a:p>
        </p:txBody>
      </p:sp>
      <p:sp>
        <p:nvSpPr>
          <p:cNvPr id="89" name="Google Shape;89;p15"/>
          <p:cNvSpPr/>
          <p:nvPr/>
        </p:nvSpPr>
        <p:spPr>
          <a:xfrm>
            <a:off x="820100" y="227571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Food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(FooDB)</a:t>
            </a:r>
            <a:endParaRPr sz="1200"/>
          </a:p>
        </p:txBody>
      </p:sp>
      <p:sp>
        <p:nvSpPr>
          <p:cNvPr id="90" name="Google Shape;90;p15"/>
          <p:cNvSpPr/>
          <p:nvPr/>
        </p:nvSpPr>
        <p:spPr>
          <a:xfrm>
            <a:off x="4553325" y="2275725"/>
            <a:ext cx="19890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FCID_Description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(FCID)</a:t>
            </a:r>
            <a:endParaRPr sz="1200"/>
          </a:p>
        </p:txBody>
      </p:sp>
      <p:cxnSp>
        <p:nvCxnSpPr>
          <p:cNvPr id="91" name="Google Shape;91;p15"/>
          <p:cNvCxnSpPr>
            <a:stCxn id="89" idx="6"/>
            <a:endCxn id="90" idx="2"/>
          </p:cNvCxnSpPr>
          <p:nvPr/>
        </p:nvCxnSpPr>
        <p:spPr>
          <a:xfrm>
            <a:off x="2728700" y="2647563"/>
            <a:ext cx="18246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2" name="Google Shape;92;p15"/>
          <p:cNvSpPr txBox="1"/>
          <p:nvPr/>
        </p:nvSpPr>
        <p:spPr>
          <a:xfrm>
            <a:off x="2862363" y="2275725"/>
            <a:ext cx="15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Relate_Commodity</a:t>
            </a:r>
            <a:endParaRPr sz="1200"/>
          </a:p>
        </p:txBody>
      </p:sp>
      <p:sp>
        <p:nvSpPr>
          <p:cNvPr id="93" name="Google Shape;93;p15"/>
          <p:cNvSpPr/>
          <p:nvPr/>
        </p:nvSpPr>
        <p:spPr>
          <a:xfrm>
            <a:off x="1989375" y="3307575"/>
            <a:ext cx="252300" cy="1588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2198000" y="3251825"/>
            <a:ext cx="2462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id: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name: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name_scientific: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description: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itis_id: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food_group: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food_subgroup: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food_type: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public_id: string</a:t>
            </a:r>
            <a:endParaRPr sz="1100"/>
          </a:p>
        </p:txBody>
      </p:sp>
      <p:cxnSp>
        <p:nvCxnSpPr>
          <p:cNvPr id="95" name="Google Shape;95;p15"/>
          <p:cNvCxnSpPr>
            <a:stCxn id="93" idx="1"/>
            <a:endCxn id="89" idx="4"/>
          </p:cNvCxnSpPr>
          <p:nvPr/>
        </p:nvCxnSpPr>
        <p:spPr>
          <a:xfrm rot="10800000">
            <a:off x="1774275" y="3019275"/>
            <a:ext cx="215100" cy="10824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5748125" y="3671625"/>
            <a:ext cx="252300" cy="523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5"/>
          <p:cNvCxnSpPr>
            <a:stCxn id="96" idx="1"/>
            <a:endCxn id="90" idx="4"/>
          </p:cNvCxnSpPr>
          <p:nvPr/>
        </p:nvCxnSpPr>
        <p:spPr>
          <a:xfrm rot="10800000">
            <a:off x="5547725" y="3019425"/>
            <a:ext cx="200400" cy="9138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930575" y="3507075"/>
            <a:ext cx="2981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/>
              <a:t>FCID_Code: string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/>
              <a:t>FCID_Desc: string</a:t>
            </a:r>
            <a:endParaRPr sz="1100"/>
          </a:p>
        </p:txBody>
      </p:sp>
      <p:sp>
        <p:nvSpPr>
          <p:cNvPr id="103" name="Google Shape;103;p16"/>
          <p:cNvSpPr/>
          <p:nvPr/>
        </p:nvSpPr>
        <p:spPr>
          <a:xfrm>
            <a:off x="820100" y="227571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Intake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(FCID)</a:t>
            </a:r>
            <a:endParaRPr sz="1200"/>
          </a:p>
        </p:txBody>
      </p:sp>
      <p:sp>
        <p:nvSpPr>
          <p:cNvPr id="104" name="Google Shape;104;p16"/>
          <p:cNvSpPr/>
          <p:nvPr/>
        </p:nvSpPr>
        <p:spPr>
          <a:xfrm>
            <a:off x="4553325" y="2275725"/>
            <a:ext cx="19890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FCID_Description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(FCID)</a:t>
            </a:r>
            <a:endParaRPr sz="1200"/>
          </a:p>
        </p:txBody>
      </p:sp>
      <p:cxnSp>
        <p:nvCxnSpPr>
          <p:cNvPr id="105" name="Google Shape;105;p16"/>
          <p:cNvCxnSpPr>
            <a:stCxn id="103" idx="6"/>
            <a:endCxn id="104" idx="2"/>
          </p:cNvCxnSpPr>
          <p:nvPr/>
        </p:nvCxnSpPr>
        <p:spPr>
          <a:xfrm>
            <a:off x="2728700" y="2647563"/>
            <a:ext cx="18246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" name="Google Shape;106;p16"/>
          <p:cNvSpPr txBox="1"/>
          <p:nvPr/>
        </p:nvSpPr>
        <p:spPr>
          <a:xfrm>
            <a:off x="3171050" y="2275725"/>
            <a:ext cx="93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Registra</a:t>
            </a:r>
            <a:endParaRPr sz="1200"/>
          </a:p>
        </p:txBody>
      </p:sp>
      <p:sp>
        <p:nvSpPr>
          <p:cNvPr id="107" name="Google Shape;107;p16"/>
          <p:cNvSpPr/>
          <p:nvPr/>
        </p:nvSpPr>
        <p:spPr>
          <a:xfrm>
            <a:off x="1989375" y="3307575"/>
            <a:ext cx="252300" cy="174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2198000" y="3251825"/>
            <a:ext cx="2462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SEQN: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DAYCODE: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DRABF: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FCID: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Cooked_Status: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Food_Form: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Cooking_Method: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Intake_AVG: float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Intake_SUM: float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Intake_AVG_BW: float</a:t>
            </a:r>
            <a:endParaRPr sz="1100"/>
          </a:p>
        </p:txBody>
      </p:sp>
      <p:cxnSp>
        <p:nvCxnSpPr>
          <p:cNvPr id="109" name="Google Shape;109;p16"/>
          <p:cNvCxnSpPr>
            <a:stCxn id="107" idx="1"/>
            <a:endCxn id="103" idx="4"/>
          </p:cNvCxnSpPr>
          <p:nvPr/>
        </p:nvCxnSpPr>
        <p:spPr>
          <a:xfrm rot="10800000">
            <a:off x="1774275" y="3019275"/>
            <a:ext cx="215100" cy="11625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6"/>
          <p:cNvSpPr/>
          <p:nvPr/>
        </p:nvSpPr>
        <p:spPr>
          <a:xfrm>
            <a:off x="5748125" y="3679125"/>
            <a:ext cx="252300" cy="520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6"/>
          <p:cNvCxnSpPr>
            <a:stCxn id="110" idx="1"/>
            <a:endCxn id="104" idx="4"/>
          </p:cNvCxnSpPr>
          <p:nvPr/>
        </p:nvCxnSpPr>
        <p:spPr>
          <a:xfrm rot="10800000">
            <a:off x="5547725" y="3019275"/>
            <a:ext cx="200400" cy="9201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5930575" y="3671625"/>
            <a:ext cx="298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/>
              <a:t>FCID_Code: string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/>
              <a:t>FCID_Desc: string</a:t>
            </a:r>
            <a:endParaRPr sz="1100"/>
          </a:p>
        </p:txBody>
      </p:sp>
      <p:sp>
        <p:nvSpPr>
          <p:cNvPr id="117" name="Google Shape;117;p17"/>
          <p:cNvSpPr/>
          <p:nvPr/>
        </p:nvSpPr>
        <p:spPr>
          <a:xfrm>
            <a:off x="820100" y="227571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Crop_Group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(FCID)</a:t>
            </a:r>
            <a:endParaRPr sz="1200"/>
          </a:p>
        </p:txBody>
      </p:sp>
      <p:sp>
        <p:nvSpPr>
          <p:cNvPr id="118" name="Google Shape;118;p17"/>
          <p:cNvSpPr/>
          <p:nvPr/>
        </p:nvSpPr>
        <p:spPr>
          <a:xfrm>
            <a:off x="4553325" y="2275725"/>
            <a:ext cx="19890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FCID_Description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(FCID)</a:t>
            </a:r>
            <a:endParaRPr sz="1200"/>
          </a:p>
        </p:txBody>
      </p:sp>
      <p:cxnSp>
        <p:nvCxnSpPr>
          <p:cNvPr id="119" name="Google Shape;119;p17"/>
          <p:cNvCxnSpPr>
            <a:stCxn id="117" idx="6"/>
            <a:endCxn id="118" idx="2"/>
          </p:cNvCxnSpPr>
          <p:nvPr/>
        </p:nvCxnSpPr>
        <p:spPr>
          <a:xfrm>
            <a:off x="2728700" y="2647563"/>
            <a:ext cx="18246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0" name="Google Shape;120;p17"/>
          <p:cNvSpPr txBox="1"/>
          <p:nvPr/>
        </p:nvSpPr>
        <p:spPr>
          <a:xfrm>
            <a:off x="3171050" y="2278275"/>
            <a:ext cx="93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Agrupa</a:t>
            </a:r>
            <a:endParaRPr sz="1200"/>
          </a:p>
        </p:txBody>
      </p:sp>
      <p:sp>
        <p:nvSpPr>
          <p:cNvPr id="121" name="Google Shape;121;p17"/>
          <p:cNvSpPr/>
          <p:nvPr/>
        </p:nvSpPr>
        <p:spPr>
          <a:xfrm>
            <a:off x="1989375" y="3676425"/>
            <a:ext cx="252300" cy="69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2154250" y="3687375"/>
            <a:ext cx="2462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CGN: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CGL: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Crop_Group_Description: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</p:txBody>
      </p:sp>
      <p:cxnSp>
        <p:nvCxnSpPr>
          <p:cNvPr id="123" name="Google Shape;123;p17"/>
          <p:cNvCxnSpPr>
            <a:stCxn id="121" idx="1"/>
            <a:endCxn id="117" idx="4"/>
          </p:cNvCxnSpPr>
          <p:nvPr/>
        </p:nvCxnSpPr>
        <p:spPr>
          <a:xfrm rot="10800000">
            <a:off x="1774275" y="3019275"/>
            <a:ext cx="215100" cy="10035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/>
          <p:nvPr/>
        </p:nvSpPr>
        <p:spPr>
          <a:xfrm>
            <a:off x="5748125" y="3671775"/>
            <a:ext cx="252300" cy="523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7"/>
          <p:cNvCxnSpPr>
            <a:stCxn id="124" idx="1"/>
            <a:endCxn id="118" idx="4"/>
          </p:cNvCxnSpPr>
          <p:nvPr/>
        </p:nvCxnSpPr>
        <p:spPr>
          <a:xfrm rot="10800000">
            <a:off x="5547725" y="3019275"/>
            <a:ext cx="200400" cy="9141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5930575" y="3671625"/>
            <a:ext cx="298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/>
              <a:t>FCID_Code: string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/>
              <a:t>FCID_Desc: string</a:t>
            </a:r>
            <a:endParaRPr sz="1100"/>
          </a:p>
        </p:txBody>
      </p:sp>
      <p:sp>
        <p:nvSpPr>
          <p:cNvPr id="131" name="Google Shape;131;p18"/>
          <p:cNvSpPr/>
          <p:nvPr/>
        </p:nvSpPr>
        <p:spPr>
          <a:xfrm>
            <a:off x="820100" y="2275713"/>
            <a:ext cx="19086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Foods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(FCID)</a:t>
            </a:r>
            <a:endParaRPr sz="1200"/>
          </a:p>
        </p:txBody>
      </p:sp>
      <p:sp>
        <p:nvSpPr>
          <p:cNvPr id="132" name="Google Shape;132;p18"/>
          <p:cNvSpPr/>
          <p:nvPr/>
        </p:nvSpPr>
        <p:spPr>
          <a:xfrm>
            <a:off x="4553325" y="2275725"/>
            <a:ext cx="19890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FCID_Description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(FCID)</a:t>
            </a:r>
            <a:endParaRPr sz="1200"/>
          </a:p>
        </p:txBody>
      </p:sp>
      <p:cxnSp>
        <p:nvCxnSpPr>
          <p:cNvPr id="133" name="Google Shape;133;p18"/>
          <p:cNvCxnSpPr>
            <a:stCxn id="131" idx="6"/>
            <a:endCxn id="132" idx="2"/>
          </p:cNvCxnSpPr>
          <p:nvPr/>
        </p:nvCxnSpPr>
        <p:spPr>
          <a:xfrm>
            <a:off x="2728700" y="2647563"/>
            <a:ext cx="18246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4" name="Google Shape;134;p18"/>
          <p:cNvSpPr txBox="1"/>
          <p:nvPr/>
        </p:nvSpPr>
        <p:spPr>
          <a:xfrm>
            <a:off x="3036350" y="2278275"/>
            <a:ext cx="12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Recipes(FCID)</a:t>
            </a:r>
            <a:endParaRPr sz="1200"/>
          </a:p>
        </p:txBody>
      </p:sp>
      <p:sp>
        <p:nvSpPr>
          <p:cNvPr id="135" name="Google Shape;135;p18"/>
          <p:cNvSpPr/>
          <p:nvPr/>
        </p:nvSpPr>
        <p:spPr>
          <a:xfrm>
            <a:off x="1989375" y="3676425"/>
            <a:ext cx="252300" cy="69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2154250" y="3687375"/>
            <a:ext cx="2462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Food_Code: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Food_Abbrev_Desc: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Food_Desc: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</p:txBody>
      </p:sp>
      <p:cxnSp>
        <p:nvCxnSpPr>
          <p:cNvPr id="137" name="Google Shape;137;p18"/>
          <p:cNvCxnSpPr>
            <a:stCxn id="135" idx="1"/>
            <a:endCxn id="131" idx="4"/>
          </p:cNvCxnSpPr>
          <p:nvPr/>
        </p:nvCxnSpPr>
        <p:spPr>
          <a:xfrm rot="10800000">
            <a:off x="1774275" y="3019275"/>
            <a:ext cx="215100" cy="10035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/>
          <p:nvPr/>
        </p:nvSpPr>
        <p:spPr>
          <a:xfrm>
            <a:off x="5748125" y="3671775"/>
            <a:ext cx="252300" cy="523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8"/>
          <p:cNvCxnSpPr>
            <a:stCxn id="138" idx="1"/>
            <a:endCxn id="132" idx="4"/>
          </p:cNvCxnSpPr>
          <p:nvPr/>
        </p:nvCxnSpPr>
        <p:spPr>
          <a:xfrm rot="10800000">
            <a:off x="5547725" y="3019275"/>
            <a:ext cx="200400" cy="9141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>
            <a:stCxn id="141" idx="1"/>
            <a:endCxn id="134" idx="0"/>
          </p:cNvCxnSpPr>
          <p:nvPr/>
        </p:nvCxnSpPr>
        <p:spPr>
          <a:xfrm flipH="1">
            <a:off x="3640925" y="1089562"/>
            <a:ext cx="474600" cy="11886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8"/>
          <p:cNvSpPr/>
          <p:nvPr/>
        </p:nvSpPr>
        <p:spPr>
          <a:xfrm>
            <a:off x="4115525" y="550250"/>
            <a:ext cx="252300" cy="1103700"/>
          </a:xfrm>
          <a:prstGeom prst="leftBrace">
            <a:avLst>
              <a:gd fmla="val 50000" name="adj1"/>
              <a:gd fmla="val 48864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4289375" y="487700"/>
            <a:ext cx="4088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Mod_Code: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Ingredient_Num: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Cooked_Status: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Food_Form: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Cooking_Method: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Commodity_Weight: string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820100" y="2202450"/>
            <a:ext cx="1908600" cy="872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Food Consumption Data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(EFSA)</a:t>
            </a:r>
            <a:endParaRPr sz="1200"/>
          </a:p>
        </p:txBody>
      </p:sp>
      <p:sp>
        <p:nvSpPr>
          <p:cNvPr id="148" name="Google Shape;148;p19"/>
          <p:cNvSpPr/>
          <p:nvPr/>
        </p:nvSpPr>
        <p:spPr>
          <a:xfrm>
            <a:off x="4553325" y="2275725"/>
            <a:ext cx="1989000" cy="743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Foods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(FCID)</a:t>
            </a:r>
            <a:endParaRPr sz="1200"/>
          </a:p>
        </p:txBody>
      </p:sp>
      <p:cxnSp>
        <p:nvCxnSpPr>
          <p:cNvPr id="149" name="Google Shape;149;p19"/>
          <p:cNvCxnSpPr>
            <a:stCxn id="147" idx="6"/>
            <a:endCxn id="148" idx="2"/>
          </p:cNvCxnSpPr>
          <p:nvPr/>
        </p:nvCxnSpPr>
        <p:spPr>
          <a:xfrm>
            <a:off x="2728700" y="2638500"/>
            <a:ext cx="1824600" cy="9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0" name="Google Shape;150;p19"/>
          <p:cNvSpPr txBox="1"/>
          <p:nvPr/>
        </p:nvSpPr>
        <p:spPr>
          <a:xfrm>
            <a:off x="3007100" y="2278200"/>
            <a:ext cx="126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Foods_Relation</a:t>
            </a:r>
            <a:endParaRPr sz="1200"/>
          </a:p>
        </p:txBody>
      </p:sp>
      <p:sp>
        <p:nvSpPr>
          <p:cNvPr id="151" name="Google Shape;151;p19"/>
          <p:cNvSpPr/>
          <p:nvPr/>
        </p:nvSpPr>
        <p:spPr>
          <a:xfrm>
            <a:off x="1989375" y="3293175"/>
            <a:ext cx="252300" cy="1784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2154250" y="3246675"/>
            <a:ext cx="2462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Country: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Year: integer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Population_Group: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Exposure_Hierarchy_1: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Exposure_Hierarchy_7: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Number_of_Subjects: integer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Number_of_Consumers: integer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Percent_of_Consumers: float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Intake_Mean: float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Intake_Mean_BW: float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</p:txBody>
      </p:sp>
      <p:cxnSp>
        <p:nvCxnSpPr>
          <p:cNvPr id="153" name="Google Shape;153;p19"/>
          <p:cNvCxnSpPr>
            <a:stCxn id="151" idx="1"/>
            <a:endCxn id="147" idx="4"/>
          </p:cNvCxnSpPr>
          <p:nvPr/>
        </p:nvCxnSpPr>
        <p:spPr>
          <a:xfrm rot="10800000">
            <a:off x="1774275" y="3074625"/>
            <a:ext cx="215100" cy="11109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9"/>
          <p:cNvSpPr/>
          <p:nvPr/>
        </p:nvSpPr>
        <p:spPr>
          <a:xfrm>
            <a:off x="5718900" y="3676575"/>
            <a:ext cx="252300" cy="69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5883775" y="3687525"/>
            <a:ext cx="2462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Food_Code: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Food_Abbrev_Desc: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BFBFB"/>
                </a:highlight>
              </a:rPr>
              <a:t>Food_Desc: string</a:t>
            </a:r>
            <a:endParaRPr sz="1100">
              <a:solidFill>
                <a:schemeClr val="dk1"/>
              </a:solidFill>
              <a:highlight>
                <a:srgbClr val="FBFBFB"/>
              </a:highlight>
            </a:endParaRPr>
          </a:p>
        </p:txBody>
      </p:sp>
      <p:cxnSp>
        <p:nvCxnSpPr>
          <p:cNvPr id="156" name="Google Shape;156;p19"/>
          <p:cNvCxnSpPr>
            <a:stCxn id="154" idx="1"/>
            <a:endCxn id="148" idx="4"/>
          </p:cNvCxnSpPr>
          <p:nvPr/>
        </p:nvCxnSpPr>
        <p:spPr>
          <a:xfrm rot="10800000">
            <a:off x="5547900" y="3019425"/>
            <a:ext cx="171000" cy="10035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345975" y="119725"/>
            <a:ext cx="85206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Perguntas de Análise (Modelo Relacional)</a:t>
            </a:r>
            <a:endParaRPr sz="2400"/>
          </a:p>
        </p:txBody>
      </p:sp>
      <p:sp>
        <p:nvSpPr>
          <p:cNvPr id="162" name="Google Shape;162;p20"/>
          <p:cNvSpPr txBox="1"/>
          <p:nvPr>
            <p:ph type="ctrTitle"/>
          </p:nvPr>
        </p:nvSpPr>
        <p:spPr>
          <a:xfrm>
            <a:off x="311700" y="691150"/>
            <a:ext cx="8520600" cy="3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Pergunta 1)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Como o consumo médio na Europa mudou ao longo dos anos de 1997 até 2019?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Pergunta 2)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Quais os alimentos que mais contribuem para o total calórico de cada receita?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Pergunta 3)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Quais os alimentos que cada grupo populacional mais consome? E qual o perfil calórico desses alimentos?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Pergunta 4)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Para cada grupo de alimento, qual o alimento pertencente a este grupo que é mais consumido?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Pergunta 5)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Qual o alimento mais consumido em cada país, levando em conta o peso do consumidor?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Também, como seria o perfil calórico desses alimentos?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Pergunta 6)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Qual grupo de alimentos é mais utilizado para fazer receitas?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idx="1" type="subTitle"/>
          </p:nvPr>
        </p:nvSpPr>
        <p:spPr>
          <a:xfrm>
            <a:off x="345975" y="119725"/>
            <a:ext cx="85206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Perguntas de Análise (Modelo de Grafos)</a:t>
            </a:r>
            <a:endParaRPr sz="2400"/>
          </a:p>
        </p:txBody>
      </p:sp>
      <p:sp>
        <p:nvSpPr>
          <p:cNvPr id="168" name="Google Shape;168;p21"/>
          <p:cNvSpPr txBox="1"/>
          <p:nvPr>
            <p:ph type="ctrTitle"/>
          </p:nvPr>
        </p:nvSpPr>
        <p:spPr>
          <a:xfrm>
            <a:off x="311700" y="691150"/>
            <a:ext cx="8520600" cy="3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Pergunta 1)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É possível prever a presença de pares de ingredientes em uma mesma receita?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Pergunta 2)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Considerando apenas as receitas que temos registradas, quais são alguns dos ingredientes mais relevantes para a culinária?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Pergunta 3)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Há algum c</a:t>
            </a:r>
            <a:r>
              <a:rPr lang="pt-BR" sz="1200"/>
              <a:t>onjunto de ingredientes que aparecem juntos em várias receitas diferentes?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Pergunta 4)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Quais são alguns dos alimentos que mais são utilizados em receitas?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Pergunta 5)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Que ingrediente combina mais com diferentes alimentos?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