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hdphoto1.wdp" ContentType="image/vnd.ms-photo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x="20104100" cy="11309350"/>
  <p:notesSz cx="20104100" cy="1130935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mover o slide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7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69E326E-051E-42C5-B763-8302B3717F05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6659640" y="1414440"/>
            <a:ext cx="6784560" cy="3816000"/>
          </a:xfrm>
          <a:prstGeom prst="rect">
            <a:avLst/>
          </a:prstGeom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2009880" y="5442120"/>
            <a:ext cx="16084080" cy="4454280"/>
          </a:xfrm>
          <a:prstGeom prst="rect">
            <a:avLst/>
          </a:prstGeom>
        </p:spPr>
        <p:txBody>
          <a:bodyPr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6" name="TextShape 3"/>
          <p:cNvSpPr txBox="1"/>
          <p:nvPr/>
        </p:nvSpPr>
        <p:spPr>
          <a:xfrm>
            <a:off x="11387160" y="10742760"/>
            <a:ext cx="871200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40BC6EC-30F2-46A2-B0A8-A93504D16A73}" type="slidenum">
              <a:rPr b="0" lang="pt-BR" sz="1200" spc="-1" strike="noStrike">
                <a:latin typeface="Times New Roman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923840" y="4159800"/>
            <a:ext cx="16256160" cy="528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05120" y="2646360"/>
            <a:ext cx="1809324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005120" y="6072480"/>
            <a:ext cx="1809324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923840" y="4159800"/>
            <a:ext cx="16256160" cy="528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005120" y="607248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0276200" y="607248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923840" y="4159800"/>
            <a:ext cx="16256160" cy="528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005120" y="2646360"/>
            <a:ext cx="582588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7122600" y="2646360"/>
            <a:ext cx="582588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3240080" y="2646360"/>
            <a:ext cx="582588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005120" y="6072480"/>
            <a:ext cx="582588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7122600" y="6072480"/>
            <a:ext cx="582588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3240080" y="6072480"/>
            <a:ext cx="582588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923840" y="4159800"/>
            <a:ext cx="16256160" cy="528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923840" y="4159800"/>
            <a:ext cx="16256160" cy="528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923840" y="4159800"/>
            <a:ext cx="16256160" cy="528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005120" y="2646360"/>
            <a:ext cx="8829360" cy="65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10276200" y="2646360"/>
            <a:ext cx="8829360" cy="65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923840" y="4159800"/>
            <a:ext cx="16256160" cy="528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1923840" y="5092200"/>
            <a:ext cx="16256160" cy="22618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923840" y="4159800"/>
            <a:ext cx="16256160" cy="528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10276200" y="2646360"/>
            <a:ext cx="8829360" cy="65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1005120" y="607248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923840" y="4159800"/>
            <a:ext cx="16256160" cy="528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923840" y="4159800"/>
            <a:ext cx="16256160" cy="528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005120" y="2646360"/>
            <a:ext cx="8829360" cy="65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10276200" y="607248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923840" y="4159800"/>
            <a:ext cx="16256160" cy="528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005120" y="6072480"/>
            <a:ext cx="1809324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923840" y="4159800"/>
            <a:ext cx="16256160" cy="528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005120" y="2646360"/>
            <a:ext cx="1809324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1005120" y="6072480"/>
            <a:ext cx="1809324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923840" y="4159800"/>
            <a:ext cx="16256160" cy="528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005120" y="607248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10276200" y="607248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923840" y="4159800"/>
            <a:ext cx="16256160" cy="528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05120" y="2646360"/>
            <a:ext cx="582588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7122600" y="2646360"/>
            <a:ext cx="582588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13240080" y="2646360"/>
            <a:ext cx="582588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1005120" y="6072480"/>
            <a:ext cx="582588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7122600" y="6072480"/>
            <a:ext cx="582588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13240080" y="6072480"/>
            <a:ext cx="582588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923840" y="4159800"/>
            <a:ext cx="16256160" cy="528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923840" y="4159800"/>
            <a:ext cx="16256160" cy="528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923840" y="4159800"/>
            <a:ext cx="16256160" cy="528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005120" y="2646360"/>
            <a:ext cx="8829360" cy="65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10276200" y="2646360"/>
            <a:ext cx="8829360" cy="65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923840" y="4159800"/>
            <a:ext cx="16256160" cy="528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923840" y="4159800"/>
            <a:ext cx="16256160" cy="528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1923840" y="5092200"/>
            <a:ext cx="16256160" cy="22618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923840" y="4159800"/>
            <a:ext cx="16256160" cy="528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10276200" y="2646360"/>
            <a:ext cx="8829360" cy="65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1005120" y="607248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923840" y="4159800"/>
            <a:ext cx="16256160" cy="528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005120" y="2646360"/>
            <a:ext cx="8829360" cy="65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10276200" y="607248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923840" y="4159800"/>
            <a:ext cx="16256160" cy="528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1005120" y="6072480"/>
            <a:ext cx="1809324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923840" y="4159800"/>
            <a:ext cx="16256160" cy="528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1005120" y="2646360"/>
            <a:ext cx="1809324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1005120" y="6072480"/>
            <a:ext cx="1809324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923840" y="4159800"/>
            <a:ext cx="16256160" cy="528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1005120" y="607248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10276200" y="607248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923840" y="4159800"/>
            <a:ext cx="16256160" cy="528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1005120" y="2646360"/>
            <a:ext cx="582588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7122600" y="2646360"/>
            <a:ext cx="582588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13240080" y="2646360"/>
            <a:ext cx="582588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1005120" y="6072480"/>
            <a:ext cx="582588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7122600" y="6072480"/>
            <a:ext cx="582588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13240080" y="6072480"/>
            <a:ext cx="582588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923840" y="4159800"/>
            <a:ext cx="16256160" cy="528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923840" y="4159800"/>
            <a:ext cx="16256160" cy="528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923840" y="4159800"/>
            <a:ext cx="16256160" cy="528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005120" y="2646360"/>
            <a:ext cx="8829360" cy="65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0276200" y="2646360"/>
            <a:ext cx="8829360" cy="65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923840" y="4159800"/>
            <a:ext cx="16256160" cy="528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1005120" y="2646360"/>
            <a:ext cx="8829360" cy="65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10276200" y="2646360"/>
            <a:ext cx="8829360" cy="65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923840" y="4159800"/>
            <a:ext cx="16256160" cy="528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1923840" y="5092200"/>
            <a:ext cx="16256160" cy="22618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923840" y="4159800"/>
            <a:ext cx="16256160" cy="528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10276200" y="2646360"/>
            <a:ext cx="8829360" cy="65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1005120" y="607248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923840" y="4159800"/>
            <a:ext cx="16256160" cy="528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1005120" y="2646360"/>
            <a:ext cx="8829360" cy="65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10276200" y="607248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923840" y="4159800"/>
            <a:ext cx="16256160" cy="528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1005120" y="6072480"/>
            <a:ext cx="1809324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923840" y="4159800"/>
            <a:ext cx="16256160" cy="528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1005120" y="2646360"/>
            <a:ext cx="1809324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1005120" y="6072480"/>
            <a:ext cx="1809324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923840" y="4159800"/>
            <a:ext cx="16256160" cy="528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1005120" y="607248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10276200" y="607248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923840" y="4159800"/>
            <a:ext cx="16256160" cy="528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1005120" y="2646360"/>
            <a:ext cx="582588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7122600" y="2646360"/>
            <a:ext cx="582588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13240080" y="2646360"/>
            <a:ext cx="582588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1005120" y="6072480"/>
            <a:ext cx="582588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7122600" y="6072480"/>
            <a:ext cx="582588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13240080" y="6072480"/>
            <a:ext cx="582588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923840" y="4159800"/>
            <a:ext cx="16256160" cy="528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923840" y="5092200"/>
            <a:ext cx="16256160" cy="22618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923840" y="4159800"/>
            <a:ext cx="16256160" cy="528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0276200" y="2646360"/>
            <a:ext cx="8829360" cy="65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005120" y="607248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923840" y="4159800"/>
            <a:ext cx="16256160" cy="528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005120" y="2646360"/>
            <a:ext cx="8829360" cy="65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0276200" y="607248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923840" y="4159800"/>
            <a:ext cx="16256160" cy="528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005120" y="6072480"/>
            <a:ext cx="1809324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416680" y="2531880"/>
            <a:ext cx="4847400" cy="1030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6600" spc="-1" strike="noStrike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  <a:endParaRPr b="0" lang="pt-BR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6835320" y="10517760"/>
            <a:ext cx="6432840" cy="565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1005120" y="10517760"/>
            <a:ext cx="4623480" cy="565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FDDD54C6-F8B6-468F-B335-429E910B0357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10/6/22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14474880" y="10517760"/>
            <a:ext cx="4623480" cy="565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21C1DA61-A972-4813-819D-0116B58B2E69}" type="slidenum">
              <a:rPr b="0" lang="pt-BR" sz="1800" spc="-1" strike="noStrike">
                <a:solidFill>
                  <a:srgbClr val="b2b2b2"/>
                </a:solidFill>
                <a:latin typeface="Calibri"/>
              </a:rPr>
              <a:t>&lt;número&gt;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11204280"/>
            <a:ext cx="20103840" cy="104400"/>
          </a:xfrm>
          <a:custGeom>
            <a:avLst/>
            <a:gdLst/>
            <a:ahLst/>
            <a:rect l="l" t="t" r="r" b="b"/>
            <a:pathLst>
              <a:path w="20104100" h="104775">
                <a:moveTo>
                  <a:pt x="0" y="104359"/>
                </a:moveTo>
                <a:lnTo>
                  <a:pt x="0" y="0"/>
                </a:lnTo>
                <a:lnTo>
                  <a:pt x="20104099" y="0"/>
                </a:lnTo>
                <a:lnTo>
                  <a:pt x="20104099" y="104359"/>
                </a:lnTo>
                <a:lnTo>
                  <a:pt x="0" y="104359"/>
                </a:lnTo>
                <a:close/>
              </a:path>
            </a:pathLst>
          </a:custGeom>
          <a:solidFill>
            <a:srgbClr val="ea1d2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2416680" y="2531880"/>
            <a:ext cx="4847400" cy="1030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6600" spc="-1" strike="noStrike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  <a:endParaRPr b="0" lang="pt-BR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1005120" y="2601000"/>
            <a:ext cx="18093240" cy="7463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6835320" y="10517760"/>
            <a:ext cx="6432840" cy="565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/>
          </p:nvPr>
        </p:nvSpPr>
        <p:spPr>
          <a:xfrm>
            <a:off x="1005120" y="10517760"/>
            <a:ext cx="4623480" cy="565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8168E924-AA6C-424F-9E4E-34E794A281B3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10/6/22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14474880" y="10517760"/>
            <a:ext cx="4623480" cy="565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B9C7E187-D0F0-45CD-A9F9-8A36736788BF}" type="slidenum">
              <a:rPr b="0" lang="pt-BR" sz="1800" spc="-1" strike="noStrike">
                <a:solidFill>
                  <a:srgbClr val="b2b2b2"/>
                </a:solidFill>
                <a:latin typeface="Calibri"/>
              </a:rPr>
              <a:t>&lt;número&gt;</a:t>
            </a:fld>
            <a:endParaRPr b="0" lang="pt-BR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11204280"/>
            <a:ext cx="20103840" cy="104400"/>
          </a:xfrm>
          <a:custGeom>
            <a:avLst/>
            <a:gdLst/>
            <a:ahLst/>
            <a:rect l="l" t="t" r="r" b="b"/>
            <a:pathLst>
              <a:path w="20104100" h="104775">
                <a:moveTo>
                  <a:pt x="0" y="104359"/>
                </a:moveTo>
                <a:lnTo>
                  <a:pt x="0" y="0"/>
                </a:lnTo>
                <a:lnTo>
                  <a:pt x="20104099" y="0"/>
                </a:lnTo>
                <a:lnTo>
                  <a:pt x="20104099" y="104359"/>
                </a:lnTo>
                <a:lnTo>
                  <a:pt x="0" y="104359"/>
                </a:lnTo>
                <a:close/>
              </a:path>
            </a:pathLst>
          </a:custGeom>
          <a:solidFill>
            <a:srgbClr val="ea1d2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"/>
          <p:cNvSpPr/>
          <p:nvPr/>
        </p:nvSpPr>
        <p:spPr>
          <a:xfrm>
            <a:off x="10051920" y="0"/>
            <a:ext cx="10051560" cy="11196000"/>
          </a:xfrm>
          <a:custGeom>
            <a:avLst/>
            <a:gdLst/>
            <a:ahLst/>
            <a:rect l="l" t="t" r="r" b="b"/>
            <a:pathLst>
              <a:path w="10052050" h="11196320">
                <a:moveTo>
                  <a:pt x="0" y="0"/>
                </a:moveTo>
                <a:lnTo>
                  <a:pt x="10052049" y="0"/>
                </a:lnTo>
                <a:lnTo>
                  <a:pt x="10052049" y="11196228"/>
                </a:lnTo>
                <a:lnTo>
                  <a:pt x="0" y="11196228"/>
                </a:lnTo>
                <a:lnTo>
                  <a:pt x="0" y="0"/>
                </a:lnTo>
                <a:close/>
              </a:path>
            </a:pathLst>
          </a:custGeom>
          <a:solidFill>
            <a:srgbClr val="f5f0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3"/>
          <p:cNvSpPr>
            <a:spLocks noGrp="1"/>
          </p:cNvSpPr>
          <p:nvPr>
            <p:ph type="title"/>
          </p:nvPr>
        </p:nvSpPr>
        <p:spPr>
          <a:xfrm>
            <a:off x="2416680" y="2531880"/>
            <a:ext cx="4847400" cy="1030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6600" spc="-1" strike="noStrike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  <a:endParaRPr b="0" lang="pt-BR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1005120" y="2601000"/>
            <a:ext cx="8744760" cy="6559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10353600" y="2601000"/>
            <a:ext cx="8744760" cy="6559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ftr"/>
          </p:nvPr>
        </p:nvSpPr>
        <p:spPr>
          <a:xfrm>
            <a:off x="6835320" y="10517760"/>
            <a:ext cx="6432840" cy="565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dt"/>
          </p:nvPr>
        </p:nvSpPr>
        <p:spPr>
          <a:xfrm>
            <a:off x="1005120" y="10517760"/>
            <a:ext cx="4623480" cy="565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8EBB6D55-88F5-49D3-9E2C-77CBE8DC522D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10/6/22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90" name="PlaceHolder 8"/>
          <p:cNvSpPr>
            <a:spLocks noGrp="1"/>
          </p:cNvSpPr>
          <p:nvPr>
            <p:ph type="sldNum"/>
          </p:nvPr>
        </p:nvSpPr>
        <p:spPr>
          <a:xfrm>
            <a:off x="14474880" y="10517760"/>
            <a:ext cx="4623480" cy="565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C13D95BF-CFD3-4E13-93CA-8659EA9DBDCA}" type="slidenum">
              <a:rPr b="0" lang="pt-BR" sz="1800" spc="-1" strike="noStrike">
                <a:solidFill>
                  <a:srgbClr val="b2b2b2"/>
                </a:solidFill>
                <a:latin typeface="Calibri"/>
              </a:rPr>
              <a:t>&lt;número&gt;</a:t>
            </a:fld>
            <a:endParaRPr b="0" lang="pt-BR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923840" y="4159800"/>
            <a:ext cx="16256160" cy="5281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1550" spc="-1" strike="noStrike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  <a:endParaRPr b="0" lang="pt-BR" sz="115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ftr"/>
          </p:nvPr>
        </p:nvSpPr>
        <p:spPr>
          <a:xfrm>
            <a:off x="6835320" y="10517760"/>
            <a:ext cx="6432840" cy="565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/>
          </p:nvPr>
        </p:nvSpPr>
        <p:spPr>
          <a:xfrm>
            <a:off x="1005120" y="10517760"/>
            <a:ext cx="4623480" cy="565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2A3F3872-747E-42BF-B0ED-E89BB7B2DF02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10/6/22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sldNum"/>
          </p:nvPr>
        </p:nvSpPr>
        <p:spPr>
          <a:xfrm>
            <a:off x="14474880" y="10517760"/>
            <a:ext cx="4623480" cy="565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7E0CE9E1-51BF-41CA-A643-A4929974DABF}" type="slidenum">
              <a:rPr b="0" lang="pt-BR" sz="1800" spc="-1" strike="noStrike">
                <a:solidFill>
                  <a:srgbClr val="b2b2b2"/>
                </a:solidFill>
                <a:latin typeface="Calibri"/>
              </a:rPr>
              <a:t>&lt;número&gt;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microsoft.com/office/2007/relationships/hdphoto" Target="../media/hdphoto1.wdp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0" y="0"/>
            <a:ext cx="20103840" cy="11308320"/>
          </a:xfrm>
          <a:custGeom>
            <a:avLst/>
            <a:gdLst/>
            <a:ah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ed172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TextShape 2"/>
          <p:cNvSpPr txBox="1"/>
          <p:nvPr/>
        </p:nvSpPr>
        <p:spPr>
          <a:xfrm>
            <a:off x="1013400" y="3830040"/>
            <a:ext cx="15340680" cy="2534400"/>
          </a:xfrm>
          <a:prstGeom prst="rect">
            <a:avLst/>
          </a:prstGeom>
          <a:noFill/>
          <a:ln>
            <a:noFill/>
          </a:ln>
        </p:spPr>
        <p:txBody>
          <a:bodyPr lIns="0" rIns="0" tIns="250920" bIns="0">
            <a:noAutofit/>
          </a:bodyPr>
          <a:p>
            <a:pPr marL="12600">
              <a:lnSpc>
                <a:spcPts val="8989"/>
              </a:lnSpc>
              <a:spcBef>
                <a:spcPts val="1976"/>
              </a:spcBef>
            </a:pPr>
            <a:r>
              <a:rPr b="1" lang="pt-BR" sz="9050" spc="-270" strike="noStrike">
                <a:solidFill>
                  <a:srgbClr val="f5e9da"/>
                </a:solidFill>
                <a:latin typeface="Tahoma"/>
              </a:rPr>
              <a:t>Enterprise Challenge - ifood</a:t>
            </a:r>
            <a:endParaRPr b="0" lang="pt-BR" sz="905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6" name="object 4" descr=""/>
          <p:cNvPicPr/>
          <p:nvPr/>
        </p:nvPicPr>
        <p:blipFill>
          <a:blip r:embed="rId1"/>
          <a:stretch/>
        </p:blipFill>
        <p:spPr>
          <a:xfrm>
            <a:off x="1110240" y="1066320"/>
            <a:ext cx="1507320" cy="813960"/>
          </a:xfrm>
          <a:prstGeom prst="rect">
            <a:avLst/>
          </a:prstGeom>
          <a:ln>
            <a:noFill/>
          </a:ln>
        </p:spPr>
      </p:pic>
      <p:sp>
        <p:nvSpPr>
          <p:cNvPr id="177" name="CustomShape 3"/>
          <p:cNvSpPr/>
          <p:nvPr/>
        </p:nvSpPr>
        <p:spPr>
          <a:xfrm>
            <a:off x="984240" y="5390280"/>
            <a:ext cx="15340680" cy="25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50920" bIns="0">
            <a:spAutoFit/>
          </a:bodyPr>
          <a:p>
            <a:pPr marL="12600">
              <a:lnSpc>
                <a:spcPct val="100000"/>
              </a:lnSpc>
              <a:spcBef>
                <a:spcPts val="1976"/>
              </a:spcBef>
            </a:pPr>
            <a:endParaRPr b="0" lang="pt-BR" sz="6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976"/>
              </a:spcBef>
            </a:pPr>
            <a:r>
              <a:rPr b="1" lang="it-IT" sz="4000" spc="-270" strike="noStrike">
                <a:solidFill>
                  <a:srgbClr val="f5e9da"/>
                </a:solidFill>
                <a:latin typeface="Tahoma"/>
              </a:rPr>
              <a:t>RM95932 - Davi Butignon Galdeano Araujo</a:t>
            </a:r>
            <a:endParaRPr b="0" lang="pt-BR" sz="4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976"/>
              </a:spcBef>
            </a:pPr>
            <a:endParaRPr b="0" lang="pt-B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1453320" y="1903320"/>
            <a:ext cx="643680" cy="1900080"/>
          </a:xfrm>
          <a:prstGeom prst="rect">
            <a:avLst/>
          </a:prstGeom>
          <a:noFill/>
          <a:ln>
            <a:noFill/>
          </a:ln>
        </p:spPr>
        <p:txBody>
          <a:bodyPr lIns="0" rIns="0" tIns="11520" bIns="0">
            <a:no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1" lang="pt-BR" sz="9900" spc="-1441" strike="noStrike">
                <a:solidFill>
                  <a:srgbClr val="ec1922"/>
                </a:solidFill>
                <a:latin typeface="Tahoma"/>
              </a:rPr>
              <a:t>1</a:t>
            </a:r>
            <a:endParaRPr b="0" lang="pt-BR" sz="9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2657520" y="2521080"/>
            <a:ext cx="6708600" cy="152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pt-BR" sz="4950" spc="-66" strike="noStrike">
                <a:solidFill>
                  <a:srgbClr val="404040"/>
                </a:solidFill>
                <a:latin typeface="Tahoma"/>
              </a:rPr>
              <a:t>Pacote de Benefícios</a:t>
            </a:r>
            <a:endParaRPr b="0" lang="pt-BR" sz="495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1453320" y="4605120"/>
            <a:ext cx="764280" cy="42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1" lang="pt-BR" sz="9900" spc="-585" strike="noStrike">
                <a:solidFill>
                  <a:srgbClr val="ec1922"/>
                </a:solidFill>
                <a:latin typeface="Tahoma"/>
              </a:rPr>
              <a:t>2</a:t>
            </a:r>
            <a:endParaRPr b="0" lang="pt-BR" sz="99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394"/>
              </a:spcBef>
            </a:pPr>
            <a:r>
              <a:rPr b="1" lang="pt-BR" sz="9900" spc="-491" strike="noStrike">
                <a:solidFill>
                  <a:srgbClr val="ec1922"/>
                </a:solidFill>
                <a:latin typeface="Tahoma"/>
              </a:rPr>
              <a:t>3</a:t>
            </a:r>
            <a:endParaRPr b="0" lang="pt-BR" sz="9900" spc="-1" strike="noStrike"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2657520" y="5222880"/>
            <a:ext cx="8613360" cy="152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pt-BR" sz="4950" spc="-72" strike="noStrike">
                <a:solidFill>
                  <a:srgbClr val="404040"/>
                </a:solidFill>
                <a:latin typeface="Tahoma"/>
              </a:rPr>
              <a:t>Redução de Cancelamento</a:t>
            </a:r>
            <a:endParaRPr b="0" lang="pt-BR" sz="4950" spc="-1" strike="noStrike">
              <a:latin typeface="Arial"/>
            </a:endParaRPr>
          </a:p>
        </p:txBody>
      </p:sp>
      <p:sp>
        <p:nvSpPr>
          <p:cNvPr id="182" name="CustomShape 5"/>
          <p:cNvSpPr/>
          <p:nvPr/>
        </p:nvSpPr>
        <p:spPr>
          <a:xfrm>
            <a:off x="2657520" y="7924320"/>
            <a:ext cx="9527760" cy="76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pt-BR" sz="4950" spc="-72" strike="noStrike">
                <a:solidFill>
                  <a:srgbClr val="404040"/>
                </a:solidFill>
                <a:latin typeface="Tahoma"/>
              </a:rPr>
              <a:t>Incentivo com Combustível</a:t>
            </a:r>
            <a:endParaRPr b="0" lang="pt-BR" sz="4950" spc="-1" strike="noStrike">
              <a:latin typeface="Arial"/>
            </a:endParaRPr>
          </a:p>
        </p:txBody>
      </p:sp>
      <p:pic>
        <p:nvPicPr>
          <p:cNvPr id="183" name="object 4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2300"/>
                    </a14:imgEffect>
                  </a14:imgLayer>
                </a14:imgProps>
              </a:ext>
            </a:extLst>
          </a:blip>
          <a:stretch/>
        </p:blipFill>
        <p:spPr>
          <a:xfrm>
            <a:off x="17748360" y="1066320"/>
            <a:ext cx="1507320" cy="813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0051920" y="0"/>
            <a:ext cx="10051560" cy="11196000"/>
          </a:xfrm>
          <a:custGeom>
            <a:avLst/>
            <a:gdLst/>
            <a:ahLst/>
            <a:rect l="l" t="t" r="r" b="b"/>
            <a:pathLst>
              <a:path w="10052050" h="11196320">
                <a:moveTo>
                  <a:pt x="0" y="0"/>
                </a:moveTo>
                <a:lnTo>
                  <a:pt x="10052049" y="0"/>
                </a:lnTo>
                <a:lnTo>
                  <a:pt x="10052049" y="11196228"/>
                </a:lnTo>
                <a:lnTo>
                  <a:pt x="0" y="11196228"/>
                </a:lnTo>
                <a:lnTo>
                  <a:pt x="0" y="0"/>
                </a:lnTo>
                <a:close/>
              </a:path>
            </a:pathLst>
          </a:custGeom>
          <a:solidFill>
            <a:srgbClr val="f5f0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2"/>
          <p:cNvSpPr/>
          <p:nvPr/>
        </p:nvSpPr>
        <p:spPr>
          <a:xfrm>
            <a:off x="10415520" y="2919240"/>
            <a:ext cx="9313560" cy="50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1280" bIns="0">
            <a:spAutoFit/>
          </a:bodyPr>
          <a:p>
            <a:pPr marL="12600">
              <a:lnSpc>
                <a:spcPts val="4371"/>
              </a:lnSpc>
              <a:spcBef>
                <a:spcPts val="561"/>
              </a:spcBef>
            </a:pPr>
            <a:r>
              <a:rPr b="0" lang="pt-BR" sz="3950" spc="684" strike="noStrike">
                <a:solidFill>
                  <a:srgbClr val="3f3e3e"/>
                </a:solidFill>
                <a:latin typeface="Trebuchet MS"/>
              </a:rPr>
              <a:t>A medida que um entregador repetir entregas para um mesmo estabelecimento em um período recente, ele ganharia um valor de gorjeta adicional ou outros benefícios dentro da plataforma.</a:t>
            </a:r>
            <a:endParaRPr b="0" lang="pt-BR" sz="3950" spc="-1" strike="noStrike">
              <a:latin typeface="Arial"/>
            </a:endParaRPr>
          </a:p>
        </p:txBody>
      </p:sp>
      <p:pic>
        <p:nvPicPr>
          <p:cNvPr id="186" name="object 4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2300"/>
                    </a14:imgEffect>
                  </a14:imgLayer>
                </a14:imgProps>
              </a:ext>
            </a:extLst>
          </a:blip>
          <a:stretch/>
        </p:blipFill>
        <p:spPr>
          <a:xfrm>
            <a:off x="17748360" y="1066320"/>
            <a:ext cx="1507320" cy="813960"/>
          </a:xfrm>
          <a:prstGeom prst="rect">
            <a:avLst/>
          </a:prstGeom>
          <a:ln>
            <a:noFill/>
          </a:ln>
        </p:spPr>
      </p:pic>
      <p:sp>
        <p:nvSpPr>
          <p:cNvPr id="187" name="CustomShape 3"/>
          <p:cNvSpPr/>
          <p:nvPr/>
        </p:nvSpPr>
        <p:spPr>
          <a:xfrm>
            <a:off x="1453320" y="2216160"/>
            <a:ext cx="523800" cy="15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1" lang="pt-BR" sz="9900" spc="-1441" strike="noStrike">
                <a:solidFill>
                  <a:srgbClr val="ec1922"/>
                </a:solidFill>
                <a:latin typeface="Tahoma"/>
              </a:rPr>
              <a:t>1</a:t>
            </a:r>
            <a:endParaRPr b="0" lang="pt-BR" sz="9900" spc="-1" strike="noStrike"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2657520" y="2833920"/>
            <a:ext cx="6714360" cy="152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pt-BR" sz="4950" spc="-66" strike="noStrike">
                <a:solidFill>
                  <a:srgbClr val="404040"/>
                </a:solidFill>
                <a:latin typeface="Tahoma"/>
              </a:rPr>
              <a:t>Pacote de Benefícios</a:t>
            </a:r>
            <a:endParaRPr b="0" lang="pt-BR" sz="4950" spc="-1" strike="noStrike">
              <a:latin typeface="Arial"/>
            </a:endParaRPr>
          </a:p>
        </p:txBody>
      </p:sp>
      <p:sp>
        <p:nvSpPr>
          <p:cNvPr id="189" name="CustomShape 5"/>
          <p:cNvSpPr/>
          <p:nvPr/>
        </p:nvSpPr>
        <p:spPr>
          <a:xfrm>
            <a:off x="1453320" y="4223880"/>
            <a:ext cx="622080" cy="42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1" lang="pt-BR" sz="9900" spc="-585" strike="noStrike">
                <a:solidFill>
                  <a:srgbClr val="ec1922"/>
                </a:solidFill>
                <a:latin typeface="Tahoma"/>
              </a:rPr>
              <a:t>2</a:t>
            </a:r>
            <a:endParaRPr b="0" lang="pt-BR" sz="99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394"/>
              </a:spcBef>
            </a:pPr>
            <a:r>
              <a:rPr b="1" lang="pt-BR" sz="9900" spc="-491" strike="noStrike">
                <a:solidFill>
                  <a:srgbClr val="ec1922"/>
                </a:solidFill>
                <a:latin typeface="Tahoma"/>
              </a:rPr>
              <a:t>3</a:t>
            </a:r>
            <a:endParaRPr b="0" lang="pt-BR" sz="9900" spc="-1" strike="noStrike">
              <a:latin typeface="Arial"/>
            </a:endParaRPr>
          </a:p>
        </p:txBody>
      </p:sp>
      <p:sp>
        <p:nvSpPr>
          <p:cNvPr id="190" name="CustomShape 6"/>
          <p:cNvSpPr/>
          <p:nvPr/>
        </p:nvSpPr>
        <p:spPr>
          <a:xfrm>
            <a:off x="2657520" y="4841640"/>
            <a:ext cx="7394400" cy="15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pt-BR" sz="4950" spc="-72" strike="noStrike">
                <a:solidFill>
                  <a:srgbClr val="404040"/>
                </a:solidFill>
                <a:latin typeface="Tahoma"/>
              </a:rPr>
              <a:t>Redução de Cancelamento</a:t>
            </a:r>
            <a:endParaRPr b="0" lang="pt-BR" sz="4950" spc="-1" strike="noStrike">
              <a:latin typeface="Arial"/>
            </a:endParaRPr>
          </a:p>
        </p:txBody>
      </p:sp>
      <p:sp>
        <p:nvSpPr>
          <p:cNvPr id="191" name="CustomShape 7"/>
          <p:cNvSpPr/>
          <p:nvPr/>
        </p:nvSpPr>
        <p:spPr>
          <a:xfrm>
            <a:off x="2657520" y="7543080"/>
            <a:ext cx="7758000" cy="15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pt-BR" sz="4950" spc="-72" strike="noStrike">
                <a:solidFill>
                  <a:srgbClr val="404040"/>
                </a:solidFill>
                <a:latin typeface="Tahoma"/>
              </a:rPr>
              <a:t>Incentivo com Combustível</a:t>
            </a:r>
            <a:endParaRPr b="0" lang="pt-BR" sz="4950" spc="-1" strike="noStrike">
              <a:latin typeface="Arial"/>
            </a:endParaRPr>
          </a:p>
        </p:txBody>
      </p:sp>
      <p:sp>
        <p:nvSpPr>
          <p:cNvPr id="192" name="CustomShape 8"/>
          <p:cNvSpPr/>
          <p:nvPr/>
        </p:nvSpPr>
        <p:spPr>
          <a:xfrm>
            <a:off x="743400" y="3978360"/>
            <a:ext cx="9300600" cy="5906160"/>
          </a:xfrm>
          <a:custGeom>
            <a:avLst/>
            <a:gdLst/>
            <a:ahLst/>
            <a:rect l="l" t="t" r="r" b="b"/>
            <a:pathLst>
              <a:path w="9300845" h="3188334">
                <a:moveTo>
                  <a:pt x="0" y="0"/>
                </a:moveTo>
                <a:lnTo>
                  <a:pt x="9300595" y="0"/>
                </a:lnTo>
                <a:lnTo>
                  <a:pt x="9300595" y="3188084"/>
                </a:lnTo>
                <a:lnTo>
                  <a:pt x="0" y="318808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10504800" y="2004480"/>
            <a:ext cx="8775360" cy="84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240">
              <a:lnSpc>
                <a:spcPct val="100000"/>
              </a:lnSpc>
              <a:spcBef>
                <a:spcPts val="105"/>
              </a:spcBef>
              <a:tabLst>
                <a:tab algn="l" pos="510480"/>
              </a:tabLst>
            </a:pPr>
            <a:r>
              <a:rPr b="0" lang="pt-BR" sz="3950" spc="684" strike="noStrike">
                <a:solidFill>
                  <a:srgbClr val="3f3e3e"/>
                </a:solidFill>
                <a:latin typeface="Trebuchet MS"/>
              </a:rPr>
              <a:t>Com o novo sistema lógico seria possível descobrir quais os tipos de entregas que tem a maior taxa de cancelamento e devolução.</a:t>
            </a:r>
            <a:endParaRPr b="0" lang="pt-BR" sz="3950" spc="-1" strike="noStrike">
              <a:latin typeface="Arial"/>
            </a:endParaRPr>
          </a:p>
          <a:p>
            <a:pPr marL="12240">
              <a:lnSpc>
                <a:spcPct val="100000"/>
              </a:lnSpc>
              <a:spcBef>
                <a:spcPts val="105"/>
              </a:spcBef>
              <a:tabLst>
                <a:tab algn="l" pos="510480"/>
              </a:tabLst>
            </a:pPr>
            <a:endParaRPr b="0" lang="pt-BR" sz="3950" spc="-1" strike="noStrike">
              <a:latin typeface="Arial"/>
            </a:endParaRPr>
          </a:p>
          <a:p>
            <a:pPr marL="12240">
              <a:lnSpc>
                <a:spcPct val="100000"/>
              </a:lnSpc>
              <a:spcBef>
                <a:spcPts val="105"/>
              </a:spcBef>
              <a:tabLst>
                <a:tab algn="l" pos="510480"/>
              </a:tabLst>
            </a:pPr>
            <a:r>
              <a:rPr b="0" lang="pt-BR" sz="3950" spc="684" strike="noStrike">
                <a:solidFill>
                  <a:srgbClr val="3f3e3e"/>
                </a:solidFill>
                <a:latin typeface="Trebuchet MS"/>
              </a:rPr>
              <a:t>Com esses dados poderia ser feito um trabalho em conjunto com os parceiros ifood e entregadores para diminuir o problema</a:t>
            </a:r>
            <a:r>
              <a:rPr b="0" lang="pt-BR" sz="3950" spc="-1" strike="noStrike">
                <a:solidFill>
                  <a:srgbClr val="000000"/>
                </a:solidFill>
                <a:latin typeface="Trebuchet MS"/>
              </a:rPr>
              <a:t>.</a:t>
            </a:r>
            <a:endParaRPr b="0" lang="pt-BR" sz="395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1453320" y="2216160"/>
            <a:ext cx="523800" cy="15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1" lang="pt-BR" sz="9900" spc="-1441" strike="noStrike">
                <a:solidFill>
                  <a:srgbClr val="ec1922"/>
                </a:solidFill>
                <a:latin typeface="Tahoma"/>
              </a:rPr>
              <a:t>1</a:t>
            </a:r>
            <a:endParaRPr b="0" lang="pt-BR" sz="99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2657520" y="2833920"/>
            <a:ext cx="6714360" cy="152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pt-BR" sz="4950" spc="-66" strike="noStrike">
                <a:solidFill>
                  <a:srgbClr val="404040"/>
                </a:solidFill>
                <a:latin typeface="Tahoma"/>
              </a:rPr>
              <a:t>Pacote de Benefícios</a:t>
            </a:r>
            <a:endParaRPr b="0" lang="pt-BR" sz="4950" spc="-1" strike="noStrike"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1453320" y="4223880"/>
            <a:ext cx="622080" cy="42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1" lang="pt-BR" sz="9900" spc="-585" strike="noStrike">
                <a:solidFill>
                  <a:srgbClr val="ec1922"/>
                </a:solidFill>
                <a:latin typeface="Tahoma"/>
              </a:rPr>
              <a:t>2</a:t>
            </a:r>
            <a:endParaRPr b="0" lang="pt-BR" sz="99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394"/>
              </a:spcBef>
            </a:pPr>
            <a:r>
              <a:rPr b="1" lang="pt-BR" sz="9900" spc="-491" strike="noStrike">
                <a:solidFill>
                  <a:srgbClr val="ec1922"/>
                </a:solidFill>
                <a:latin typeface="Tahoma"/>
              </a:rPr>
              <a:t>3</a:t>
            </a:r>
            <a:endParaRPr b="0" lang="pt-BR" sz="9900" spc="-1" strike="noStrike">
              <a:latin typeface="Arial"/>
            </a:endParaRPr>
          </a:p>
        </p:txBody>
      </p:sp>
      <p:sp>
        <p:nvSpPr>
          <p:cNvPr id="197" name="CustomShape 5"/>
          <p:cNvSpPr/>
          <p:nvPr/>
        </p:nvSpPr>
        <p:spPr>
          <a:xfrm>
            <a:off x="2657520" y="4841640"/>
            <a:ext cx="7394400" cy="15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pt-BR" sz="4950" spc="-72" strike="noStrike">
                <a:solidFill>
                  <a:srgbClr val="404040"/>
                </a:solidFill>
                <a:latin typeface="Tahoma"/>
              </a:rPr>
              <a:t>Redução de Cancelamento</a:t>
            </a:r>
            <a:endParaRPr b="0" lang="pt-BR" sz="4950" spc="-1" strike="noStrike">
              <a:latin typeface="Arial"/>
            </a:endParaRPr>
          </a:p>
        </p:txBody>
      </p:sp>
      <p:sp>
        <p:nvSpPr>
          <p:cNvPr id="198" name="CustomShape 6"/>
          <p:cNvSpPr/>
          <p:nvPr/>
        </p:nvSpPr>
        <p:spPr>
          <a:xfrm>
            <a:off x="2657520" y="7543080"/>
            <a:ext cx="7758000" cy="15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pt-BR" sz="4950" spc="-72" strike="noStrike">
                <a:solidFill>
                  <a:srgbClr val="404040"/>
                </a:solidFill>
                <a:latin typeface="Tahoma"/>
              </a:rPr>
              <a:t>Incentivo com Combustível</a:t>
            </a:r>
            <a:endParaRPr b="0" lang="pt-BR" sz="4950" spc="-1" strike="noStrike">
              <a:latin typeface="Arial"/>
            </a:endParaRPr>
          </a:p>
        </p:txBody>
      </p:sp>
      <p:sp>
        <p:nvSpPr>
          <p:cNvPr id="199" name="CustomShape 7"/>
          <p:cNvSpPr/>
          <p:nvPr/>
        </p:nvSpPr>
        <p:spPr>
          <a:xfrm>
            <a:off x="823680" y="1888560"/>
            <a:ext cx="9227880" cy="2470320"/>
          </a:xfrm>
          <a:custGeom>
            <a:avLst/>
            <a:gdLst/>
            <a:ahLst/>
            <a:rect l="l" t="t" r="r" b="b"/>
            <a:pathLst>
              <a:path w="9300845" h="3188334">
                <a:moveTo>
                  <a:pt x="0" y="0"/>
                </a:moveTo>
                <a:lnTo>
                  <a:pt x="9300595" y="0"/>
                </a:lnTo>
                <a:lnTo>
                  <a:pt x="9300595" y="3188084"/>
                </a:lnTo>
                <a:lnTo>
                  <a:pt x="0" y="318808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8"/>
          <p:cNvSpPr/>
          <p:nvPr/>
        </p:nvSpPr>
        <p:spPr>
          <a:xfrm>
            <a:off x="298440" y="7223400"/>
            <a:ext cx="9300600" cy="2470320"/>
          </a:xfrm>
          <a:custGeom>
            <a:avLst/>
            <a:gdLst/>
            <a:ahLst/>
            <a:rect l="l" t="t" r="r" b="b"/>
            <a:pathLst>
              <a:path w="9300845" h="3188334">
                <a:moveTo>
                  <a:pt x="0" y="0"/>
                </a:moveTo>
                <a:lnTo>
                  <a:pt x="9300595" y="0"/>
                </a:lnTo>
                <a:lnTo>
                  <a:pt x="9300595" y="3188084"/>
                </a:lnTo>
                <a:lnTo>
                  <a:pt x="0" y="318808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1" name="object 4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2300"/>
                    </a14:imgEffect>
                  </a14:imgLayer>
                </a14:imgProps>
              </a:ext>
            </a:extLst>
          </a:blip>
          <a:stretch/>
        </p:blipFill>
        <p:spPr>
          <a:xfrm>
            <a:off x="17748360" y="1066320"/>
            <a:ext cx="1507320" cy="813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10415520" y="3160080"/>
            <a:ext cx="8864280" cy="302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240">
              <a:lnSpc>
                <a:spcPct val="100000"/>
              </a:lnSpc>
              <a:spcBef>
                <a:spcPts val="105"/>
              </a:spcBef>
              <a:tabLst>
                <a:tab algn="l" pos="510480"/>
              </a:tabLst>
            </a:pPr>
            <a:r>
              <a:rPr b="0" lang="pt-BR" sz="3950" spc="684" strike="noStrike">
                <a:solidFill>
                  <a:srgbClr val="3f3e3e"/>
                </a:solidFill>
                <a:latin typeface="Trebuchet MS"/>
              </a:rPr>
              <a:t>Conforme o entregador conclui pedidos, ele recebe pontos para obter descontos em combustível.</a:t>
            </a:r>
            <a:endParaRPr b="0" lang="pt-BR" sz="395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1453320" y="2216160"/>
            <a:ext cx="523800" cy="15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1" lang="pt-BR" sz="9900" spc="-1441" strike="noStrike">
                <a:solidFill>
                  <a:srgbClr val="ec1922"/>
                </a:solidFill>
                <a:latin typeface="Tahoma"/>
              </a:rPr>
              <a:t>1</a:t>
            </a:r>
            <a:endParaRPr b="0" lang="pt-BR" sz="99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2657520" y="2833920"/>
            <a:ext cx="6714360" cy="152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pt-BR" sz="4950" spc="-66" strike="noStrike">
                <a:solidFill>
                  <a:srgbClr val="404040"/>
                </a:solidFill>
                <a:latin typeface="Tahoma"/>
              </a:rPr>
              <a:t>Pacote de Benefícios</a:t>
            </a:r>
            <a:endParaRPr b="0" lang="pt-BR" sz="4950" spc="-1" strike="noStrike"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1453320" y="4223880"/>
            <a:ext cx="622080" cy="42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1" lang="pt-BR" sz="9900" spc="-585" strike="noStrike">
                <a:solidFill>
                  <a:srgbClr val="ec1922"/>
                </a:solidFill>
                <a:latin typeface="Tahoma"/>
              </a:rPr>
              <a:t>2</a:t>
            </a:r>
            <a:endParaRPr b="0" lang="pt-BR" sz="99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394"/>
              </a:spcBef>
            </a:pPr>
            <a:r>
              <a:rPr b="1" lang="pt-BR" sz="9900" spc="-491" strike="noStrike">
                <a:solidFill>
                  <a:srgbClr val="ec1922"/>
                </a:solidFill>
                <a:latin typeface="Tahoma"/>
              </a:rPr>
              <a:t>3</a:t>
            </a:r>
            <a:endParaRPr b="0" lang="pt-BR" sz="9900" spc="-1" strike="noStrike">
              <a:latin typeface="Arial"/>
            </a:endParaRPr>
          </a:p>
        </p:txBody>
      </p:sp>
      <p:sp>
        <p:nvSpPr>
          <p:cNvPr id="206" name="CustomShape 5"/>
          <p:cNvSpPr/>
          <p:nvPr/>
        </p:nvSpPr>
        <p:spPr>
          <a:xfrm>
            <a:off x="2657520" y="4841640"/>
            <a:ext cx="7394400" cy="15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pt-BR" sz="4950" spc="-72" strike="noStrike">
                <a:solidFill>
                  <a:srgbClr val="404040"/>
                </a:solidFill>
                <a:latin typeface="Tahoma"/>
              </a:rPr>
              <a:t>Redução de Cancelamento</a:t>
            </a:r>
            <a:endParaRPr b="0" lang="pt-BR" sz="4950" spc="-1" strike="noStrike">
              <a:latin typeface="Arial"/>
            </a:endParaRPr>
          </a:p>
        </p:txBody>
      </p:sp>
      <p:sp>
        <p:nvSpPr>
          <p:cNvPr id="207" name="CustomShape 6"/>
          <p:cNvSpPr/>
          <p:nvPr/>
        </p:nvSpPr>
        <p:spPr>
          <a:xfrm>
            <a:off x="2657520" y="7543080"/>
            <a:ext cx="7758000" cy="15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pt-BR" sz="4950" spc="-72" strike="noStrike">
                <a:solidFill>
                  <a:srgbClr val="404040"/>
                </a:solidFill>
                <a:latin typeface="Tahoma"/>
              </a:rPr>
              <a:t>Incentivo com Combustível</a:t>
            </a:r>
            <a:endParaRPr b="0" lang="pt-BR" sz="4950" spc="-1" strike="noStrike">
              <a:latin typeface="Arial"/>
            </a:endParaRPr>
          </a:p>
        </p:txBody>
      </p:sp>
      <p:sp>
        <p:nvSpPr>
          <p:cNvPr id="208" name="CustomShape 7"/>
          <p:cNvSpPr/>
          <p:nvPr/>
        </p:nvSpPr>
        <p:spPr>
          <a:xfrm>
            <a:off x="823680" y="1888560"/>
            <a:ext cx="9227880" cy="5289840"/>
          </a:xfrm>
          <a:custGeom>
            <a:avLst/>
            <a:gdLst/>
            <a:ahLst/>
            <a:rect l="l" t="t" r="r" b="b"/>
            <a:pathLst>
              <a:path w="9300845" h="3188334">
                <a:moveTo>
                  <a:pt x="0" y="0"/>
                </a:moveTo>
                <a:lnTo>
                  <a:pt x="9300595" y="0"/>
                </a:lnTo>
                <a:lnTo>
                  <a:pt x="9300595" y="3188084"/>
                </a:lnTo>
                <a:lnTo>
                  <a:pt x="0" y="318808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9" name="object 4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2300"/>
                    </a14:imgEffect>
                  </a14:imgLayer>
                </a14:imgProps>
              </a:ext>
            </a:extLst>
          </a:blip>
          <a:stretch/>
        </p:blipFill>
        <p:spPr>
          <a:xfrm>
            <a:off x="17748360" y="1066320"/>
            <a:ext cx="1507320" cy="813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984240" y="930240"/>
            <a:ext cx="8041320" cy="10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pt-BR" sz="6600" spc="-86" strike="noStrike">
                <a:solidFill>
                  <a:srgbClr val="ea1c2c"/>
                </a:solidFill>
                <a:latin typeface="Tahoma"/>
              </a:rPr>
              <a:t>REFERÊNCIAS</a:t>
            </a:r>
            <a:endParaRPr b="0" lang="pt-BR" sz="66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1083600" y="2911320"/>
            <a:ext cx="7842600" cy="68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pt-BR" sz="4400" spc="4" strike="noStrike">
                <a:solidFill>
                  <a:srgbClr val="5f5f5f"/>
                </a:solidFill>
                <a:latin typeface="Trebuchet MS"/>
              </a:rPr>
              <a:t>bit.ly/ebook_acessibilidade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0" y="11204280"/>
            <a:ext cx="20103840" cy="104400"/>
          </a:xfrm>
          <a:custGeom>
            <a:avLst/>
            <a:gdLst/>
            <a:ahLst/>
            <a:rect l="l" t="t" r="r" b="b"/>
            <a:pathLst>
              <a:path w="20104100" h="104775">
                <a:moveTo>
                  <a:pt x="0" y="104359"/>
                </a:moveTo>
                <a:lnTo>
                  <a:pt x="0" y="0"/>
                </a:lnTo>
                <a:lnTo>
                  <a:pt x="20104099" y="0"/>
                </a:lnTo>
                <a:lnTo>
                  <a:pt x="20104099" y="104359"/>
                </a:lnTo>
                <a:lnTo>
                  <a:pt x="0" y="104359"/>
                </a:lnTo>
                <a:close/>
              </a:path>
            </a:pathLst>
          </a:custGeom>
          <a:solidFill>
            <a:srgbClr val="ea1d2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3" name="object 4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2300"/>
                    </a14:imgEffect>
                  </a14:imgLayer>
                </a14:imgProps>
              </a:ext>
            </a:extLst>
          </a:blip>
          <a:stretch/>
        </p:blipFill>
        <p:spPr>
          <a:xfrm>
            <a:off x="17748360" y="1066320"/>
            <a:ext cx="1507320" cy="813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8A90DEE6C456F4381B6DAE83D8097F2" ma:contentTypeVersion="3" ma:contentTypeDescription="Crie um novo documento." ma:contentTypeScope="" ma:versionID="dec81992a09b1bdaf126fe3d3d29d1a9">
  <xsd:schema xmlns:xsd="http://www.w3.org/2001/XMLSchema" xmlns:xs="http://www.w3.org/2001/XMLSchema" xmlns:p="http://schemas.microsoft.com/office/2006/metadata/properties" xmlns:ns3="c4d148bc-ab7f-4774-88cf-35acf047add5" targetNamespace="http://schemas.microsoft.com/office/2006/metadata/properties" ma:root="true" ma:fieldsID="a658c597325d90a704d092b73bd7bb64" ns3:_="">
    <xsd:import namespace="c4d148bc-ab7f-4774-88cf-35acf047add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d148bc-ab7f-4774-88cf-35acf047add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12CF80-D543-40EF-8E88-1D4531191B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7DF197-B4F5-4B8C-BB0F-C5A861A039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d148bc-ab7f-4774-88cf-35acf047ad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6A4CF7-D5E0-4866-AA1B-ED2908278DD6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  <ds:schemaRef ds:uri="c4d148bc-ab7f-4774-88cf-35acf047add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11493</TotalTime>
  <Application>LibreOffice/6.4.7.2$Linux_X86_64 LibreOffice_project/40$Build-2</Application>
  <Words>167</Words>
  <Paragraphs>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2022-05-30T23:31:36Z</dcterms:created>
  <dc:creator>Pedroso</dc:creator>
  <dc:description/>
  <dc:language>pt-BR</dc:language>
  <cp:lastModifiedBy/>
  <dcterms:modified xsi:type="dcterms:W3CDTF">2022-10-06T13:06:28Z</dcterms:modified>
  <cp:revision>6</cp:revision>
  <dc:subject/>
  <dc:title>Enterprise Challenge - ifood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0x01010088A90DEE6C456F4381B6DAE83D8097F2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Personalizar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6</vt:i4>
  </property>
</Properties>
</file>