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Oswald Light"/>
      <p:regular r:id="rId18"/>
      <p:bold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19" Type="http://schemas.openxmlformats.org/officeDocument/2006/relationships/font" Target="fonts/OswaldLight-bold.fntdata"/><Relationship Id="rId18" Type="http://schemas.openxmlformats.org/officeDocument/2006/relationships/font" Target="fonts/Oswal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086fc09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086fc09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2086fc09f_1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2086fc09f_1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086fc09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086fc09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086fc09f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086fc09f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086fc09f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086fc09f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86fc09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2086fc09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086fc09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086fc09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86fc09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086fc09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2086fc09f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2086fc09f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94b37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94b37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3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24475" y="1920450"/>
            <a:ext cx="41241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668277" y="1920450"/>
            <a:ext cx="41241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AUTOLAYOUT_7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AUTOLAYOUT_9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 amt="50000"/>
          </a:blip>
          <a:srcRect b="7524" l="0" r="0" t="52849"/>
          <a:stretch/>
        </p:blipFill>
        <p:spPr>
          <a:xfrm>
            <a:off x="0" y="1746450"/>
            <a:ext cx="9144000" cy="33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52975" y="738625"/>
            <a:ext cx="5595600" cy="1058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529000" y="4851000"/>
            <a:ext cx="661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chemeClr val="lt1"/>
                </a:solidFill>
              </a:rPr>
              <a:t>Imagem retirada de: </a:t>
            </a:r>
            <a:r>
              <a:rPr i="1" lang="pt-BR" sz="700">
                <a:solidFill>
                  <a:schemeClr val="lt1"/>
                </a:solidFill>
              </a:rPr>
              <a:t>https://medium.com/turing-talks/usando-deep-learning-para-jogar-super-mario-bros-8d58eee6e9c2</a:t>
            </a:r>
            <a:endParaRPr i="1" sz="700"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>
            <p:ph type="ctrTitle"/>
          </p:nvPr>
        </p:nvSpPr>
        <p:spPr>
          <a:xfrm>
            <a:off x="297275" y="815375"/>
            <a:ext cx="60744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2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Aprendizagem por Reforço aplicados à</a:t>
            </a:r>
            <a:endParaRPr b="0" sz="2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2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Super Mario Bros.</a:t>
            </a:r>
            <a:endParaRPr b="0" sz="2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14800" y="1895900"/>
            <a:ext cx="3078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Oswald Light"/>
                <a:ea typeface="Oswald Light"/>
                <a:cs typeface="Oswald Light"/>
                <a:sym typeface="Oswald Light"/>
              </a:rPr>
              <a:t>Andrey Morais, Davi Aragão, Tiago Aroeira.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52975" y="355925"/>
            <a:ext cx="2987400" cy="382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72075" y="700325"/>
            <a:ext cx="2948700" cy="7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97275" y="383125"/>
            <a:ext cx="289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Comparação de Técnicas de</a:t>
            </a:r>
            <a:endParaRPr sz="2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5651" l="0" r="6480" t="10003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-16800" y="0"/>
            <a:ext cx="9177600" cy="5143500"/>
          </a:xfrm>
          <a:prstGeom prst="rect">
            <a:avLst/>
          </a:prstGeom>
          <a:solidFill>
            <a:srgbClr val="000000">
              <a:alpha val="47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ctrTitle"/>
          </p:nvPr>
        </p:nvSpPr>
        <p:spPr>
          <a:xfrm>
            <a:off x="4364200" y="1515250"/>
            <a:ext cx="2261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Obrigado!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Contextualização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300" y="2273100"/>
            <a:ext cx="2870425" cy="15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5033" t="0"/>
          <a:stretch/>
        </p:blipFill>
        <p:spPr>
          <a:xfrm>
            <a:off x="6587325" y="3186225"/>
            <a:ext cx="2137650" cy="14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600" y="3739400"/>
            <a:ext cx="2287550" cy="11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76475" y="1936950"/>
            <a:ext cx="43797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Jogos são plataformas eficientes para implementação de IAs que possam competir com seres humanos em um mesmo ambiente simulado.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60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Aprendizado por reforço tem problemas em lidar com problemas do “mundo real”, sendo assim muito ligado a área de pesquisa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Grandes projetos de IA atuais com jogos:</a:t>
            </a: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"/>
              <a:buChar char="●"/>
            </a:pP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AlphaGo, DeepMind Technologies, Go</a:t>
            </a:r>
            <a:endParaRPr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"/>
              <a:buChar char="●"/>
            </a:pPr>
            <a:r>
              <a:rPr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OpenAI Five, OpenAI, Dota 2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24475" y="148225"/>
            <a:ext cx="4302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Reinforcement Learning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24475" y="2134225"/>
            <a:ext cx="52230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Diferente de outras formas de aprendizado de máquina (aprendizado supervisionado ou não supervisionado)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60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O aprendizado por reforço não precisa de nenhum dado existente, mas gera esses dados fazendo experimentos em um ambiente predefinido.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600" lvl="0" marL="0" rtl="0" algn="just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O agente aprende por meio de recompensas atribuídas a ele ao longo do processo de treinamento ao apresentar o comportamento esperado pelo projetista.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175" y="2060138"/>
            <a:ext cx="3190800" cy="2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Por que SAC e PPO 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850" y="1884625"/>
            <a:ext cx="4929600" cy="30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756250" y="3197799"/>
            <a:ext cx="729000" cy="289200"/>
          </a:xfrm>
          <a:prstGeom prst="rightArrow">
            <a:avLst>
              <a:gd fmla="val 50000" name="adj1"/>
              <a:gd fmla="val 50821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oboto Condensed"/>
                <a:ea typeface="Roboto Condensed"/>
                <a:cs typeface="Roboto Condensed"/>
                <a:sym typeface="Roboto Condensed"/>
              </a:rPr>
              <a:t>Mais Adequado</a:t>
            </a:r>
            <a:endParaRPr b="1" sz="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56250" y="3486999"/>
            <a:ext cx="729000" cy="28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oboto Condensed"/>
                <a:ea typeface="Roboto Condensed"/>
                <a:cs typeface="Roboto Condensed"/>
                <a:sym typeface="Roboto Condensed"/>
              </a:rPr>
              <a:t>Estado da arte</a:t>
            </a:r>
            <a:endParaRPr b="1" sz="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756250" y="2065800"/>
            <a:ext cx="729000" cy="289200"/>
          </a:xfrm>
          <a:prstGeom prst="rightArrow">
            <a:avLst>
              <a:gd fmla="val 54754" name="adj1"/>
              <a:gd fmla="val 48115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oboto Condensed"/>
                <a:ea typeface="Roboto Condensed"/>
                <a:cs typeface="Roboto Condensed"/>
                <a:sym typeface="Roboto Condensed"/>
              </a:rPr>
              <a:t>Antigo</a:t>
            </a:r>
            <a:endParaRPr b="1" sz="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181025" y="3485350"/>
            <a:ext cx="310500" cy="292500"/>
          </a:xfrm>
          <a:prstGeom prst="ellipse">
            <a:avLst/>
          </a:prstGeom>
          <a:solidFill>
            <a:srgbClr val="FFFFFF">
              <a:alpha val="1254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0"/>
          <p:cNvCxnSpPr>
            <a:stCxn id="121" idx="6"/>
            <a:endCxn id="123" idx="1"/>
          </p:cNvCxnSpPr>
          <p:nvPr/>
        </p:nvCxnSpPr>
        <p:spPr>
          <a:xfrm flipH="1" rot="10800000">
            <a:off x="3491525" y="3265600"/>
            <a:ext cx="3052800" cy="36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4352100" y="4851000"/>
            <a:ext cx="479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/>
              <a:t>Imagem retirada de: h</a:t>
            </a:r>
            <a:r>
              <a:rPr i="1" lang="pt-BR" sz="700"/>
              <a:t>ttps://pythonprogramming.net/introduction-reinforcement-learning-stable-baselines-3-tutorial/</a:t>
            </a:r>
            <a:endParaRPr i="1" sz="700"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6512025" y="3070825"/>
            <a:ext cx="18141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Adaptação Necessária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24475" y="148225"/>
            <a:ext cx="59526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PPO (Proximal Policy Optimization)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24475" y="1920450"/>
            <a:ext cx="40680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36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Aprendizado supervisionado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, podemos implementar facilmente a função de custo e executar gradiente descendente com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poucos ajustes de hiperparâmetros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6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Aprendizado por reforço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têm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muitas partes móveis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que são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difíceis de depurar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e ajustar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para obter bons resultados.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PPO 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encontra um equilíbrio entre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facilidade 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de implementação e ajuste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668275" y="1920450"/>
            <a:ext cx="41241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alcula-se uma atualização em cada etapa que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minimize a função de custo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com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pequeno desvio da política anterior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963" y="2989650"/>
            <a:ext cx="3946724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24475" y="148225"/>
            <a:ext cx="6654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PPO (Proximal Policy Optimization)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6450"/>
            <a:ext cx="8839197" cy="2721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378500" y="4866600"/>
            <a:ext cx="47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600"/>
              <a:t>Imagem retirada de: </a:t>
            </a:r>
            <a:r>
              <a:rPr i="1" lang="pt-BR" sz="600"/>
              <a:t>https://towardsdatascience.com/a-graphic-guide-to-implementing-ppo-for-atari-games-5740ccbe3fbc</a:t>
            </a:r>
            <a:endParaRPr i="1"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SAC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24600" y="2157850"/>
            <a:ext cx="8494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Baseada em: Política (Actor) + Valor (Critic) -&gt; Peça de Teatro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Política = Comportamento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Valor = "Reforço do comportamento"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Busca Maximizar: 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Font typeface="Roboto Condensed"/>
              <a:buChar char="○"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O valor  -&gt; Exploitation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1600"/>
              </a:spcAft>
              <a:buSzPts val="1600"/>
              <a:buFont typeface="Roboto Condensed"/>
              <a:buChar char="○"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Entropia da política -&gt; Exploration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Metodologia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24600" y="2069700"/>
            <a:ext cx="84948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Utilizar </a:t>
            </a: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uma API de comunicação com emuladores de jogos para obter dados do comportamento e operação do jogo Super Mario Bros.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Implementar e treinar o agente inteligente utilizando as redes PPO e SAC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600"/>
              <a:buFont typeface="Roboto Condensed"/>
              <a:buChar char="●"/>
            </a:pPr>
            <a:r>
              <a:rPr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Coletar e comparar os resultados de ambas as redes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 Mario Bros (</a:t>
            </a:r>
            <a:r>
              <a:rPr lang="pt-BR" sz="1700">
                <a:solidFill>
                  <a:schemeClr val="dk2"/>
                </a:solidFill>
                <a:highlight>
                  <a:srgbClr val="FFFFFF"/>
                </a:highlight>
              </a:rPr>
              <a:t>Christian Kauten. (2018). Super Mario Bros for OpenAI Gym.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Reward: r = v + c +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v = velocidade (x1 - x0) /time_step (retorno positivo para a direita)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 = tempo decorrido (-1 para cada unidade de tempo decorrido)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d = penalidade por morrer (-25 caso esteja morto)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