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040441" y="1181100"/>
            <a:ext cx="6294451" cy="3962400"/>
          </a:xfrm>
          <a:custGeom>
            <a:avLst/>
            <a:gdLst>
              <a:gd name="connsiteX0" fmla="*/ 0 w 7848599"/>
              <a:gd name="connsiteY0" fmla="*/ 0 h 4953000"/>
              <a:gd name="connsiteX1" fmla="*/ 7848599 w 7848599"/>
              <a:gd name="connsiteY1" fmla="*/ 0 h 4953000"/>
              <a:gd name="connsiteX2" fmla="*/ 7848599 w 7848599"/>
              <a:gd name="connsiteY2" fmla="*/ 4953000 h 4953000"/>
              <a:gd name="connsiteX3" fmla="*/ 0 w 7848599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599" h="4953000">
                <a:moveTo>
                  <a:pt x="0" y="0"/>
                </a:moveTo>
                <a:lnTo>
                  <a:pt x="7848599" y="0"/>
                </a:lnTo>
                <a:lnTo>
                  <a:pt x="7848599" y="4953000"/>
                </a:lnTo>
                <a:lnTo>
                  <a:pt x="0" y="4953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37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3A7F-807C-48DC-BAD8-290EB4AE541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9C95-7EA9-49FB-89E1-CB4BA590E3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9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                                                                             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980"/>
            <a:ext cx="4967925" cy="48562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17988" y="1253766"/>
            <a:ext cx="69239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Curso: Análise e Desenvolvimento de </a:t>
            </a:r>
            <a:r>
              <a:rPr lang="pt-BR" sz="2800" dirty="0" smtClean="0">
                <a:solidFill>
                  <a:schemeClr val="bg1"/>
                </a:solidFill>
              </a:rPr>
              <a:t>Sistemas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Disciplina: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Tema deste trabalho: Big Data 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Alunos: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Victor Leocádio Muniz Gadelha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09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Resultados em destaque – </a:t>
            </a:r>
            <a:r>
              <a:rPr lang="pt-PT" sz="2800" b="1" dirty="0" smtClean="0">
                <a:solidFill>
                  <a:srgbClr val="FFFF00"/>
                </a:solidFill>
              </a:rPr>
              <a:t>Goiás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2168" y="1338608"/>
            <a:ext cx="5059831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256286" y="1513091"/>
            <a:ext cx="4811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rgbClr val="FFFF00"/>
                </a:solidFill>
              </a:rPr>
              <a:t>Goiás </a:t>
            </a:r>
            <a:r>
              <a:rPr lang="pt-PT" b="1" dirty="0" smtClean="0">
                <a:solidFill>
                  <a:schemeClr val="bg1"/>
                </a:solidFill>
              </a:rPr>
              <a:t>ocupa o 4º lugar no ranking de consumo desse tipo de consumo no Brasil. 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1"/>
                </a:solidFill>
              </a:rPr>
              <a:t>Lucro total em vendas: 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R$15.678.901,23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Representando o 10,22% do lucro total do Brasil.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Item de primeiro interesse: Notebook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Idade média dos consumidores: 31 anos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Sexo da maioria dos consumidores: Feminino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Profissão: Agricultor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1170464"/>
            <a:ext cx="7154789" cy="4495045"/>
            <a:chOff x="0" y="1170464"/>
            <a:chExt cx="7154789" cy="4495045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4"/>
            <a:srcRect r="15129" b="5208"/>
            <a:stretch/>
          </p:blipFill>
          <p:spPr>
            <a:xfrm>
              <a:off x="0" y="1170464"/>
              <a:ext cx="7154789" cy="449504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7392" y="4649224"/>
              <a:ext cx="1683202" cy="69235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5415822" y="4851488"/>
              <a:ext cx="1473480" cy="38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FFF00"/>
                </a:buClr>
              </a:pPr>
              <a:r>
                <a:rPr lang="en-US" sz="1400" b="1" dirty="0"/>
                <a:t>R$15.678.901,23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3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Resultados em destaque – </a:t>
            </a:r>
            <a:r>
              <a:rPr lang="pt-PT" sz="2800" b="1" dirty="0" smtClean="0">
                <a:solidFill>
                  <a:srgbClr val="FFFF00"/>
                </a:solidFill>
              </a:rPr>
              <a:t>Bahia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2168" y="1338608"/>
            <a:ext cx="5059831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256286" y="1513091"/>
            <a:ext cx="481159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rgbClr val="FFFF00"/>
                </a:solidFill>
              </a:rPr>
              <a:t>Bahia </a:t>
            </a:r>
            <a:r>
              <a:rPr lang="pt-PT" b="1" dirty="0" smtClean="0">
                <a:solidFill>
                  <a:schemeClr val="bg1"/>
                </a:solidFill>
              </a:rPr>
              <a:t>ocupa o 5º lugar no ranking de consumo desse tipo de consumo no Brasil. 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1"/>
                </a:solidFill>
              </a:rPr>
              <a:t>Lucro total em vendas R$13.456.789,01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Representando o 8,77% do lucro total do Brasil.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Item de primeiro interesse: Notebook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Idade média dos consumidores: 27 anos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Sexo da maioria dos consumidores: Masculino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Profissão: Produção de Eventos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9035" y="1071918"/>
            <a:ext cx="7243058" cy="4423909"/>
            <a:chOff x="9035" y="1071918"/>
            <a:chExt cx="7243058" cy="442390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4"/>
            <a:srcRect r="13559" b="6139"/>
            <a:stretch/>
          </p:blipFill>
          <p:spPr>
            <a:xfrm>
              <a:off x="9035" y="1071918"/>
              <a:ext cx="7243058" cy="4423909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287" y="4520670"/>
              <a:ext cx="1683202" cy="69235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5410447" y="4704080"/>
              <a:ext cx="1473480" cy="38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FFF00"/>
                </a:buClr>
              </a:pPr>
              <a:r>
                <a:rPr lang="pt-PT" sz="1400" b="1" dirty="0" smtClean="0"/>
                <a:t>R$13.456.789,01 </a:t>
              </a:r>
              <a:endParaRPr lang="pt-PT" sz="1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7107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Conclusão das análises</a:t>
            </a:r>
            <a:endParaRPr lang="pt-PT" sz="2800" b="1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008050" y="1338608"/>
            <a:ext cx="5183950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111744" y="1417439"/>
            <a:ext cx="4956136" cy="399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900" b="1" dirty="0" smtClean="0">
                <a:solidFill>
                  <a:schemeClr val="bg1"/>
                </a:solidFill>
              </a:rPr>
              <a:t>Com essa análise foi possível </a:t>
            </a:r>
            <a:r>
              <a:rPr lang="pt-BR" sz="1900" b="1" dirty="0" smtClean="0">
                <a:solidFill>
                  <a:srgbClr val="FFFF00"/>
                </a:solidFill>
              </a:rPr>
              <a:t>identificar</a:t>
            </a:r>
            <a:r>
              <a:rPr lang="pt-BR" sz="1900" b="1" dirty="0" smtClean="0">
                <a:solidFill>
                  <a:schemeClr val="bg1"/>
                </a:solidFill>
              </a:rPr>
              <a:t> que quando se observa os </a:t>
            </a:r>
            <a:r>
              <a:rPr lang="pt-BR" sz="1900" b="1" dirty="0" smtClean="0">
                <a:solidFill>
                  <a:srgbClr val="FFFF00"/>
                </a:solidFill>
              </a:rPr>
              <a:t>dados gerais</a:t>
            </a:r>
            <a:r>
              <a:rPr lang="pt-BR" sz="1900" b="1" dirty="0" smtClean="0">
                <a:solidFill>
                  <a:schemeClr val="bg1"/>
                </a:solidFill>
              </a:rPr>
              <a:t>, considerando a média de todos os estados do Brasil e </a:t>
            </a:r>
            <a:r>
              <a:rPr lang="pt-BR" sz="1900" b="1" dirty="0" smtClean="0">
                <a:solidFill>
                  <a:srgbClr val="FFFF00"/>
                </a:solidFill>
              </a:rPr>
              <a:t>comparando-os </a:t>
            </a:r>
            <a:r>
              <a:rPr lang="pt-BR" sz="1900" b="1" dirty="0" smtClean="0">
                <a:solidFill>
                  <a:schemeClr val="bg1"/>
                </a:solidFill>
              </a:rPr>
              <a:t>com o comportamento consumidor dos 5 primeiros do ranking esses interesses são bem diferentes entre si. </a:t>
            </a:r>
          </a:p>
          <a:p>
            <a:pPr algn="just">
              <a:lnSpc>
                <a:spcPct val="150000"/>
              </a:lnSpc>
            </a:pPr>
            <a:r>
              <a:rPr lang="pt-BR" sz="1900" b="1" dirty="0" smtClean="0">
                <a:solidFill>
                  <a:schemeClr val="bg1"/>
                </a:solidFill>
              </a:rPr>
              <a:t>Logo, é de </a:t>
            </a:r>
            <a:r>
              <a:rPr lang="pt-BR" sz="1900" b="1" dirty="0" smtClean="0">
                <a:solidFill>
                  <a:srgbClr val="FFFF00"/>
                </a:solidFill>
              </a:rPr>
              <a:t>extrema relevância ter os dados segmentados</a:t>
            </a:r>
            <a:r>
              <a:rPr lang="pt-BR" sz="1900" b="1" dirty="0" smtClean="0">
                <a:solidFill>
                  <a:schemeClr val="bg1"/>
                </a:solidFill>
              </a:rPr>
              <a:t> para análise e uma melhor tomada de decisão pelas empresas. </a:t>
            </a:r>
            <a:endParaRPr lang="en-US" sz="1900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0034"/>
            <a:ext cx="7111744" cy="41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Como a análise desses dados podem ser utilizados pelas empresas </a:t>
            </a:r>
            <a:endParaRPr lang="pt-PT" sz="2800" b="1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59777" y="1338608"/>
            <a:ext cx="6432223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883897" y="1790859"/>
            <a:ext cx="63081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Dimensionamento de equipe de vendas por 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Estoque por tipo de produto consumido por estado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Campanhas de marketing focando no comportamento de compra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Para melhorar a experiência do consumidor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Para mensurar o desempenho das vendas por 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90" y="0"/>
            <a:ext cx="12730045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586847" y="5169661"/>
            <a:ext cx="4820816" cy="133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6000" b="1" dirty="0" smtClean="0">
                <a:solidFill>
                  <a:srgbClr val="FFFF00"/>
                </a:solidFill>
              </a:rPr>
              <a:t>Obrigado!</a:t>
            </a:r>
            <a:endParaRPr lang="pt-PT" sz="6000" b="1" dirty="0">
              <a:solidFill>
                <a:srgbClr val="FFFF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6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90" y="0"/>
            <a:ext cx="12730045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586847" y="5103674"/>
            <a:ext cx="4820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>
                <a:solidFill>
                  <a:schemeClr val="bg1"/>
                </a:solidFill>
              </a:rPr>
              <a:t>Big Data refere-se ao grande volume de dados gerados continuamente por diversas fontes, como redes sociais, dispositivos móveis e sensores.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6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8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90" y="0"/>
            <a:ext cx="12730045" cy="6858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9837" y="681135"/>
            <a:ext cx="10851502" cy="5402424"/>
          </a:xfrm>
          <a:prstGeom prst="rect">
            <a:avLst/>
          </a:prstGeom>
          <a:solidFill>
            <a:schemeClr val="dk1">
              <a:alpha val="9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sz="2400" dirty="0" smtClean="0">
                <a:solidFill>
                  <a:schemeClr val="bg1"/>
                </a:solidFill>
              </a:rPr>
              <a:t>Esses dados são caracterizados por sua </a:t>
            </a:r>
            <a:r>
              <a:rPr lang="pt-PT" sz="2400" b="1" dirty="0" smtClean="0">
                <a:solidFill>
                  <a:srgbClr val="00B0F0"/>
                </a:solidFill>
              </a:rPr>
              <a:t>variedade, velocidade e volume</a:t>
            </a:r>
            <a:r>
              <a:rPr lang="pt-PT" sz="2400" dirty="0" smtClean="0">
                <a:solidFill>
                  <a:schemeClr val="bg1"/>
                </a:solidFill>
              </a:rPr>
              <a:t>, tornando-se um desafio para armazenamento e análise com ferramentas tradicionais. </a:t>
            </a:r>
          </a:p>
          <a:p>
            <a:pPr algn="ctr">
              <a:lnSpc>
                <a:spcPct val="150000"/>
              </a:lnSpc>
            </a:pPr>
            <a:endParaRPr lang="pt-PT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400" dirty="0" smtClean="0">
                <a:solidFill>
                  <a:schemeClr val="bg1"/>
                </a:solidFill>
              </a:rPr>
              <a:t>A </a:t>
            </a:r>
            <a:r>
              <a:rPr lang="pt-PT" sz="2400" dirty="0">
                <a:solidFill>
                  <a:schemeClr val="bg1"/>
                </a:solidFill>
              </a:rPr>
              <a:t>análise de Big Data permite insights valiosos para tomada de decisões em tempo real. </a:t>
            </a:r>
            <a:endParaRPr lang="pt-PT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PT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chemeClr val="bg1"/>
                </a:solidFill>
              </a:rPr>
              <a:t>Empresas de diversos setores utilizam Big Data para otimizar operações, entender o comportamento dos clientes e criar estratégias de mercado mais eficazes. </a:t>
            </a:r>
            <a:endParaRPr lang="pt-PT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400" dirty="0" smtClean="0">
                <a:solidFill>
                  <a:schemeClr val="bg1"/>
                </a:solidFill>
              </a:rPr>
              <a:t>Assim</a:t>
            </a:r>
            <a:r>
              <a:rPr lang="pt-PT" sz="2400" dirty="0">
                <a:solidFill>
                  <a:schemeClr val="bg1"/>
                </a:solidFill>
              </a:rPr>
              <a:t>, Big Data transforma dados complexos em conhecimento acionável.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6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1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86658" y="1338608"/>
            <a:ext cx="5805341" cy="4157219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06532" y="1583704"/>
            <a:ext cx="58854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O Power BI é essencial para o tratamento de Big Data. </a:t>
            </a:r>
          </a:p>
          <a:p>
            <a:pPr algn="ctr">
              <a:lnSpc>
                <a:spcPct val="150000"/>
              </a:lnSpc>
            </a:pPr>
            <a:endParaRPr lang="pt-PT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Ele facilita a integração de grandes volumes de dados de várias fontes, permitindo que os usuários </a:t>
            </a:r>
            <a:r>
              <a:rPr lang="pt-PT" sz="2000" dirty="0" smtClean="0">
                <a:solidFill>
                  <a:srgbClr val="FFFF00"/>
                </a:solidFill>
              </a:rPr>
              <a:t>limpem, transformem e modelem</a:t>
            </a:r>
            <a:r>
              <a:rPr lang="pt-PT" sz="2000" dirty="0" smtClean="0">
                <a:solidFill>
                  <a:schemeClr val="bg1"/>
                </a:solidFill>
              </a:rPr>
              <a:t> esses dados de maneira eficiente. </a:t>
            </a:r>
          </a:p>
          <a:p>
            <a:pPr algn="ctr"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O Power BI transforma </a:t>
            </a:r>
            <a:r>
              <a:rPr lang="pt-PT" sz="2000" dirty="0" smtClean="0">
                <a:solidFill>
                  <a:srgbClr val="FFFF00"/>
                </a:solidFill>
              </a:rPr>
              <a:t>dados complexos em insights claros e acionáveis</a:t>
            </a:r>
            <a:r>
              <a:rPr lang="pt-PT" sz="2000" dirty="0" smtClean="0">
                <a:solidFill>
                  <a:schemeClr val="bg1"/>
                </a:solidFill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776" t="15776" r="1885" b="16664"/>
          <a:stretch/>
        </p:blipFill>
        <p:spPr>
          <a:xfrm>
            <a:off x="7704055" y="509048"/>
            <a:ext cx="2762054" cy="10746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32636" y="1338608"/>
            <a:ext cx="7959364" cy="41572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345757" y="1338608"/>
            <a:ext cx="76639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Com o auxílio de IA, foi gerada uma base dados contendo o interesse de compra por itens de informática por estado brasileiro. 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Nesta base contém: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</a:rPr>
              <a:t>Quais os itens mais comprados por estado;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</a:rPr>
              <a:t>Idade média desses consumidores por estado;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</a:rPr>
              <a:t>Sexo (masculino e feminino) desses consumidores 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P</a:t>
            </a:r>
            <a:r>
              <a:rPr lang="pt-PT" sz="2000" dirty="0" smtClean="0">
                <a:solidFill>
                  <a:schemeClr val="bg1"/>
                </a:solidFill>
              </a:rPr>
              <a:t>rofissão</a:t>
            </a:r>
          </a:p>
          <a:p>
            <a:pPr>
              <a:lnSpc>
                <a:spcPct val="150000"/>
              </a:lnSpc>
            </a:pPr>
            <a:endParaRPr lang="pt-PT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0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pt-PT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Chegamos ao resultado médio de consumo por estado do Brasil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618428" y="6001947"/>
            <a:ext cx="2257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R$     153.435.638,63 </a:t>
            </a:r>
            <a:endParaRPr lang="en-US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0" y="585149"/>
            <a:ext cx="12192000" cy="6272852"/>
            <a:chOff x="0" y="585149"/>
            <a:chExt cx="12192000" cy="6272852"/>
          </a:xfrm>
        </p:grpSpPr>
        <p:grpSp>
          <p:nvGrpSpPr>
            <p:cNvPr id="4" name="Agrupar 3"/>
            <p:cNvGrpSpPr/>
            <p:nvPr/>
          </p:nvGrpSpPr>
          <p:grpSpPr>
            <a:xfrm>
              <a:off x="0" y="585149"/>
              <a:ext cx="12192000" cy="6272852"/>
              <a:chOff x="0" y="585149"/>
              <a:chExt cx="12192000" cy="6272852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4"/>
              <a:srcRect l="-1" r="-233" b="6512"/>
              <a:stretch/>
            </p:blipFill>
            <p:spPr>
              <a:xfrm>
                <a:off x="0" y="585149"/>
                <a:ext cx="12192000" cy="6272852"/>
              </a:xfrm>
              <a:prstGeom prst="rect">
                <a:avLst/>
              </a:prstGeom>
            </p:spPr>
          </p:pic>
          <p:sp>
            <p:nvSpPr>
              <p:cNvPr id="3" name="Retângulo 2"/>
              <p:cNvSpPr/>
              <p:nvPr/>
            </p:nvSpPr>
            <p:spPr>
              <a:xfrm>
                <a:off x="7618428" y="5755534"/>
                <a:ext cx="2479249" cy="7762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7618427" y="5593978"/>
                <a:ext cx="2479249" cy="1615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Lucro total</a:t>
                </a:r>
                <a:endParaRPr lang="en-US" sz="1400" dirty="0"/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7729338" y="5972383"/>
              <a:ext cx="225742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 R$     153.435.638,63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984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Resultados em destaque – </a:t>
            </a:r>
            <a:r>
              <a:rPr lang="pt-PT" sz="2800" b="1" dirty="0" smtClean="0">
                <a:solidFill>
                  <a:srgbClr val="FFFF00"/>
                </a:solidFill>
              </a:rPr>
              <a:t>Rio de Janeiro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2168" y="1338608"/>
            <a:ext cx="5059831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235863" y="1709057"/>
            <a:ext cx="4811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O </a:t>
            </a:r>
            <a:r>
              <a:rPr lang="pt-PT" b="1" dirty="0" smtClean="0">
                <a:solidFill>
                  <a:srgbClr val="FFFF00"/>
                </a:solidFill>
              </a:rPr>
              <a:t>Rio de Janeiro </a:t>
            </a:r>
            <a:r>
              <a:rPr lang="pt-PT" b="1" dirty="0" smtClean="0">
                <a:solidFill>
                  <a:schemeClr val="bg1"/>
                </a:solidFill>
              </a:rPr>
              <a:t>lidera o ranking de consumo desse tipo de consumo no Brasil. 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1"/>
                </a:solidFill>
              </a:rPr>
              <a:t>Lucro total em vendas: 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R$       23.456.789,01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Representando o 15,29% do lucro total do Brasil.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Item de primeiro interesse: Desktop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Idade média dos consumidores: 33 anos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Sexo da maioria dos consumidores: Feminino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Profissão: Comerciária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0" y="1272619"/>
            <a:ext cx="7132168" cy="4270342"/>
            <a:chOff x="0" y="1272619"/>
            <a:chExt cx="7132168" cy="427034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4"/>
            <a:srcRect r="16614" b="11241"/>
            <a:stretch/>
          </p:blipFill>
          <p:spPr>
            <a:xfrm>
              <a:off x="0" y="1272619"/>
              <a:ext cx="7132168" cy="4270342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9265" y="4803476"/>
              <a:ext cx="1683202" cy="69235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5474088" y="5104863"/>
              <a:ext cx="15135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R$ </a:t>
              </a:r>
              <a:r>
                <a:rPr lang="en-US" sz="1400" b="1" dirty="0" smtClean="0"/>
                <a:t>23.456.789,01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40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Resultados em destaque – </a:t>
            </a:r>
            <a:r>
              <a:rPr lang="pt-PT" sz="2800" b="1" dirty="0" smtClean="0">
                <a:solidFill>
                  <a:srgbClr val="FFFF00"/>
                </a:solidFill>
              </a:rPr>
              <a:t>São Paulo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2168" y="1338608"/>
            <a:ext cx="5059831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256286" y="1513091"/>
            <a:ext cx="481159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rgbClr val="FFFF00"/>
                </a:solidFill>
              </a:rPr>
              <a:t>São Paulo </a:t>
            </a:r>
            <a:r>
              <a:rPr lang="pt-PT" b="1" dirty="0" smtClean="0">
                <a:solidFill>
                  <a:schemeClr val="bg1"/>
                </a:solidFill>
              </a:rPr>
              <a:t>ocupa o 2º lugar no ranking de consumo desse tipo de consumo no Brasil. 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1"/>
                </a:solidFill>
              </a:rPr>
              <a:t>Lucro total em vendas: 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R$20.345.678,90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Representando o 13,26% do lucro total do Brasil.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Item de primeiro interesse: Notebook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Idade média dos consumidores: 32 anos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Sexo da maioria dos consumidores: Masculino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Profissão: Engenheiro de Dados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0" y="1211144"/>
            <a:ext cx="7132167" cy="4284683"/>
            <a:chOff x="0" y="1211144"/>
            <a:chExt cx="7132167" cy="428468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4"/>
            <a:srcRect r="12627" b="6685"/>
            <a:stretch/>
          </p:blipFill>
          <p:spPr>
            <a:xfrm>
              <a:off x="0" y="1211144"/>
              <a:ext cx="7132167" cy="4284683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6461" y="4577233"/>
              <a:ext cx="1683202" cy="69235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5191284" y="4809568"/>
              <a:ext cx="1513556" cy="38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FFF00"/>
                </a:buClr>
              </a:pPr>
              <a:r>
                <a:rPr lang="en-US" sz="1400" b="1" dirty="0" smtClean="0"/>
                <a:t> </a:t>
              </a:r>
              <a:r>
                <a:rPr lang="en-US" sz="1400" b="1" dirty="0"/>
                <a:t>R$20.345.678,90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577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a o papel do big data para otimização dos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3695" y="0"/>
            <a:ext cx="120883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 smtClean="0">
                <a:solidFill>
                  <a:schemeClr val="bg1"/>
                </a:solidFill>
              </a:rPr>
              <a:t>Resultados em destaque – </a:t>
            </a:r>
            <a:r>
              <a:rPr lang="pt-PT" sz="2800" b="1" dirty="0" smtClean="0">
                <a:solidFill>
                  <a:srgbClr val="FFFF00"/>
                </a:solidFill>
              </a:rPr>
              <a:t>Sergipe</a:t>
            </a:r>
          </a:p>
          <a:p>
            <a:pPr algn="ctr">
              <a:lnSpc>
                <a:spcPct val="150000"/>
              </a:lnSpc>
            </a:pPr>
            <a:endParaRPr lang="pt-PT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32168" y="1338608"/>
            <a:ext cx="5059831" cy="415721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7256286" y="1513091"/>
            <a:ext cx="481159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rgbClr val="FFFF00"/>
                </a:solidFill>
              </a:rPr>
              <a:t>Sergipi </a:t>
            </a:r>
            <a:r>
              <a:rPr lang="pt-PT" b="1" dirty="0" smtClean="0">
                <a:solidFill>
                  <a:schemeClr val="bg1"/>
                </a:solidFill>
              </a:rPr>
              <a:t>ocupa o 3º lugar no ranking de consumo desse tipo de consumo no Brasil. 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1"/>
                </a:solidFill>
              </a:rPr>
              <a:t>Lucro total em vendas: 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R$18.901.234,56 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Representando o 12,32% do lucro total do Brasil.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Item de primeiro interesse: Notebook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</a:rPr>
              <a:t>Idade média dos consumidores: 26 anos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Sexo da maioria dos consumidores: Masculino</a:t>
            </a:r>
          </a:p>
          <a:p>
            <a:pPr marL="285750" indent="-28575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chemeClr val="bg1"/>
                </a:solidFill>
              </a:rPr>
              <a:t>Profissão: Engenheiro de Produção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983" y="0"/>
            <a:ext cx="765017" cy="765017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1205344"/>
            <a:ext cx="7152590" cy="4423746"/>
            <a:chOff x="0" y="1205344"/>
            <a:chExt cx="7152590" cy="442374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4"/>
            <a:srcRect r="14635" b="6139"/>
            <a:stretch/>
          </p:blipFill>
          <p:spPr>
            <a:xfrm>
              <a:off x="0" y="1205344"/>
              <a:ext cx="7152590" cy="4423746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399" y="4652558"/>
              <a:ext cx="1683202" cy="692351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5401680" y="4864249"/>
              <a:ext cx="1473480" cy="38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FFF00"/>
                </a:buClr>
              </a:pPr>
              <a:r>
                <a:rPr lang="en-US" sz="1400" b="1" dirty="0"/>
                <a:t>R$18.901.234,56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29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679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Windows</dc:creator>
  <cp:lastModifiedBy>Utilizador do Windows</cp:lastModifiedBy>
  <cp:revision>18</cp:revision>
  <dcterms:created xsi:type="dcterms:W3CDTF">2024-06-09T12:57:03Z</dcterms:created>
  <dcterms:modified xsi:type="dcterms:W3CDTF">2024-06-09T14:58:48Z</dcterms:modified>
</cp:coreProperties>
</file>