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3"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90" r:id="rId35"/>
    <p:sldId id="289" r:id="rId36"/>
    <p:sldId id="291" r:id="rId37"/>
    <p:sldId id="292" r:id="rId38"/>
    <p:sldId id="312" r:id="rId39"/>
    <p:sldId id="295" r:id="rId40"/>
    <p:sldId id="296" r:id="rId41"/>
    <p:sldId id="297" r:id="rId42"/>
    <p:sldId id="298" r:id="rId43"/>
    <p:sldId id="299" r:id="rId44"/>
    <p:sldId id="301" r:id="rId45"/>
    <p:sldId id="302" r:id="rId46"/>
    <p:sldId id="303" r:id="rId47"/>
    <p:sldId id="309" r:id="rId48"/>
    <p:sldId id="304" r:id="rId49"/>
    <p:sldId id="305" r:id="rId50"/>
    <p:sldId id="310" r:id="rId51"/>
    <p:sldId id="311" r:id="rId52"/>
    <p:sldId id="306" r:id="rId53"/>
    <p:sldId id="307" r:id="rId54"/>
    <p:sldId id="308" r:id="rId55"/>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1" d="100"/>
          <a:sy n="101" d="100"/>
        </p:scale>
        <p:origin x="29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pic>
        <p:nvPicPr>
          <p:cNvPr id="4" name="Imagem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15412" y="1196752"/>
            <a:ext cx="4313177" cy="25267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ítulo 1"/>
          <p:cNvSpPr>
            <a:spLocks noGrp="1"/>
          </p:cNvSpPr>
          <p:nvPr>
            <p:ph type="ctrTitle"/>
          </p:nvPr>
        </p:nvSpPr>
        <p:spPr>
          <a:xfrm>
            <a:off x="577478" y="3718198"/>
            <a:ext cx="7772400" cy="1470025"/>
          </a:xfrm>
        </p:spPr>
        <p:txBody>
          <a:bodyPr/>
          <a:lstStyle/>
          <a:p>
            <a:r>
              <a:rPr lang="x-none"/>
              <a:t>Click to edit Master title style</a:t>
            </a:r>
            <a:endParaRPr lang="pt-BR"/>
          </a:p>
        </p:txBody>
      </p:sp>
      <p:sp>
        <p:nvSpPr>
          <p:cNvPr id="3" name="Subtítulo 2"/>
          <p:cNvSpPr>
            <a:spLocks noGrp="1"/>
          </p:cNvSpPr>
          <p:nvPr>
            <p:ph type="subTitle" idx="1"/>
          </p:nvPr>
        </p:nvSpPr>
        <p:spPr>
          <a:xfrm>
            <a:off x="1403648" y="5301208"/>
            <a:ext cx="6400800" cy="84164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x-none"/>
              <a:t>Click to edit Master subtitle style</a:t>
            </a:r>
            <a:endParaRPr lang="pt-BR"/>
          </a:p>
        </p:txBody>
      </p:sp>
      <p:sp>
        <p:nvSpPr>
          <p:cNvPr id="5" name="Rectangle 4"/>
          <p:cNvSpPr>
            <a:spLocks noGrp="1" noChangeArrowheads="1"/>
          </p:cNvSpPr>
          <p:nvPr>
            <p:ph type="dt" sz="half" idx="10"/>
          </p:nvPr>
        </p:nvSpPr>
        <p:spPr/>
        <p:txBody>
          <a:bodyPr/>
          <a:lstStyle>
            <a:lvl1pPr>
              <a:defRPr/>
            </a:lvl1pPr>
          </a:lstStyle>
          <a:p>
            <a:fld id="{67C6185B-13CF-4126-92E6-B0179D805DB5}" type="datetimeFigureOut">
              <a:rPr lang="pt-BR" smtClean="0"/>
              <a:pPr/>
              <a:t>08/02/2023</a:t>
            </a:fld>
            <a:endParaRPr lang="pt-BR" dirty="0"/>
          </a:p>
        </p:txBody>
      </p:sp>
      <p:sp>
        <p:nvSpPr>
          <p:cNvPr id="6" name="Rectangle 5"/>
          <p:cNvSpPr>
            <a:spLocks noGrp="1" noChangeArrowheads="1"/>
          </p:cNvSpPr>
          <p:nvPr>
            <p:ph type="ftr" sz="quarter" idx="11"/>
          </p:nvPr>
        </p:nvSpPr>
        <p:spPr/>
        <p:txBody>
          <a:bodyPr/>
          <a:lstStyle>
            <a:lvl1pPr>
              <a:defRPr/>
            </a:lvl1pPr>
          </a:lstStyle>
          <a:p>
            <a:endParaRPr lang="pt-BR" dirty="0"/>
          </a:p>
        </p:txBody>
      </p:sp>
      <p:sp>
        <p:nvSpPr>
          <p:cNvPr id="7" name="Rectangle 6"/>
          <p:cNvSpPr>
            <a:spLocks noGrp="1" noChangeArrowheads="1"/>
          </p:cNvSpPr>
          <p:nvPr>
            <p:ph type="sldNum" sz="quarter" idx="12"/>
          </p:nvPr>
        </p:nvSpPr>
        <p:spPr/>
        <p:txBody>
          <a:bodyPr/>
          <a:lstStyle>
            <a:lvl1pPr>
              <a:defRPr/>
            </a:lvl1pPr>
          </a:lstStyle>
          <a:p>
            <a:fld id="{2482399E-55A1-4467-8AC1-B4A5EE3A6710}" type="slidenum">
              <a:rPr lang="pt-BR" smtClean="0"/>
              <a:pPr/>
              <a:t>‹nº›</a:t>
            </a:fld>
            <a:endParaRPr lang="pt-BR" dirty="0"/>
          </a:p>
        </p:txBody>
      </p:sp>
    </p:spTree>
    <p:extLst>
      <p:ext uri="{BB962C8B-B14F-4D97-AF65-F5344CB8AC3E}">
        <p14:creationId xmlns:p14="http://schemas.microsoft.com/office/powerpoint/2010/main" val="1171712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x-none"/>
              <a:t>Click to edit Master title style</a:t>
            </a:r>
            <a:endParaRPr lang="pt-BR"/>
          </a:p>
        </p:txBody>
      </p:sp>
      <p:sp>
        <p:nvSpPr>
          <p:cNvPr id="3" name="Espaço Reservado para Texto Vertical 2"/>
          <p:cNvSpPr>
            <a:spLocks noGrp="1"/>
          </p:cNvSpPr>
          <p:nvPr>
            <p:ph type="body" orient="vert" idx="1"/>
          </p:nvPr>
        </p:nvSpPr>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pt-BR"/>
          </a:p>
        </p:txBody>
      </p:sp>
      <p:sp>
        <p:nvSpPr>
          <p:cNvPr id="4" name="Rectangle 4"/>
          <p:cNvSpPr>
            <a:spLocks noGrp="1" noChangeArrowheads="1"/>
          </p:cNvSpPr>
          <p:nvPr>
            <p:ph type="dt" sz="half" idx="10"/>
          </p:nvPr>
        </p:nvSpPr>
        <p:spPr>
          <a:ln/>
        </p:spPr>
        <p:txBody>
          <a:bodyPr/>
          <a:lstStyle>
            <a:lvl1pPr>
              <a:defRPr/>
            </a:lvl1pPr>
          </a:lstStyle>
          <a:p>
            <a:fld id="{67C6185B-13CF-4126-92E6-B0179D805DB5}" type="datetimeFigureOut">
              <a:rPr lang="pt-BR" smtClean="0"/>
              <a:pPr/>
              <a:t>08/02/2023</a:t>
            </a:fld>
            <a:endParaRPr lang="pt-BR" dirty="0"/>
          </a:p>
        </p:txBody>
      </p:sp>
      <p:sp>
        <p:nvSpPr>
          <p:cNvPr id="5" name="Rectangle 5"/>
          <p:cNvSpPr>
            <a:spLocks noGrp="1" noChangeArrowheads="1"/>
          </p:cNvSpPr>
          <p:nvPr>
            <p:ph type="ftr" sz="quarter" idx="11"/>
          </p:nvPr>
        </p:nvSpPr>
        <p:spPr>
          <a:ln/>
        </p:spPr>
        <p:txBody>
          <a:bodyPr/>
          <a:lstStyle>
            <a:lvl1pPr>
              <a:defRPr/>
            </a:lvl1pPr>
          </a:lstStyle>
          <a:p>
            <a:endParaRPr lang="pt-BR" dirty="0"/>
          </a:p>
        </p:txBody>
      </p:sp>
      <p:sp>
        <p:nvSpPr>
          <p:cNvPr id="6" name="Rectangle 6"/>
          <p:cNvSpPr>
            <a:spLocks noGrp="1" noChangeArrowheads="1"/>
          </p:cNvSpPr>
          <p:nvPr>
            <p:ph type="sldNum" sz="quarter" idx="12"/>
          </p:nvPr>
        </p:nvSpPr>
        <p:spPr>
          <a:ln/>
        </p:spPr>
        <p:txBody>
          <a:bodyPr/>
          <a:lstStyle>
            <a:lvl1pPr>
              <a:defRPr/>
            </a:lvl1pPr>
          </a:lstStyle>
          <a:p>
            <a:fld id="{2482399E-55A1-4467-8AC1-B4A5EE3A6710}" type="slidenum">
              <a:rPr lang="pt-BR" smtClean="0"/>
              <a:pPr/>
              <a:t>‹nº›</a:t>
            </a:fld>
            <a:endParaRPr lang="pt-BR" dirty="0"/>
          </a:p>
        </p:txBody>
      </p:sp>
    </p:spTree>
    <p:extLst>
      <p:ext uri="{BB962C8B-B14F-4D97-AF65-F5344CB8AC3E}">
        <p14:creationId xmlns:p14="http://schemas.microsoft.com/office/powerpoint/2010/main" val="1074737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x-none"/>
              <a:t>Click to edit Master title style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pt-BR"/>
          </a:p>
        </p:txBody>
      </p:sp>
      <p:sp>
        <p:nvSpPr>
          <p:cNvPr id="4" name="Rectangle 4"/>
          <p:cNvSpPr>
            <a:spLocks noGrp="1" noChangeArrowheads="1"/>
          </p:cNvSpPr>
          <p:nvPr>
            <p:ph type="dt" sz="half" idx="10"/>
          </p:nvPr>
        </p:nvSpPr>
        <p:spPr>
          <a:ln/>
        </p:spPr>
        <p:txBody>
          <a:bodyPr/>
          <a:lstStyle>
            <a:lvl1pPr>
              <a:defRPr/>
            </a:lvl1pPr>
          </a:lstStyle>
          <a:p>
            <a:fld id="{67C6185B-13CF-4126-92E6-B0179D805DB5}" type="datetimeFigureOut">
              <a:rPr lang="pt-BR" smtClean="0"/>
              <a:pPr/>
              <a:t>08/02/2023</a:t>
            </a:fld>
            <a:endParaRPr lang="pt-BR" dirty="0"/>
          </a:p>
        </p:txBody>
      </p:sp>
      <p:sp>
        <p:nvSpPr>
          <p:cNvPr id="5" name="Rectangle 5"/>
          <p:cNvSpPr>
            <a:spLocks noGrp="1" noChangeArrowheads="1"/>
          </p:cNvSpPr>
          <p:nvPr>
            <p:ph type="ftr" sz="quarter" idx="11"/>
          </p:nvPr>
        </p:nvSpPr>
        <p:spPr>
          <a:ln/>
        </p:spPr>
        <p:txBody>
          <a:bodyPr/>
          <a:lstStyle>
            <a:lvl1pPr>
              <a:defRPr/>
            </a:lvl1pPr>
          </a:lstStyle>
          <a:p>
            <a:endParaRPr lang="pt-BR" dirty="0"/>
          </a:p>
        </p:txBody>
      </p:sp>
      <p:sp>
        <p:nvSpPr>
          <p:cNvPr id="6" name="Rectangle 6"/>
          <p:cNvSpPr>
            <a:spLocks noGrp="1" noChangeArrowheads="1"/>
          </p:cNvSpPr>
          <p:nvPr>
            <p:ph type="sldNum" sz="quarter" idx="12"/>
          </p:nvPr>
        </p:nvSpPr>
        <p:spPr>
          <a:ln/>
        </p:spPr>
        <p:txBody>
          <a:bodyPr/>
          <a:lstStyle>
            <a:lvl1pPr>
              <a:defRPr/>
            </a:lvl1pPr>
          </a:lstStyle>
          <a:p>
            <a:fld id="{2482399E-55A1-4467-8AC1-B4A5EE3A6710}" type="slidenum">
              <a:rPr lang="pt-BR" smtClean="0"/>
              <a:pPr/>
              <a:t>‹nº›</a:t>
            </a:fld>
            <a:endParaRPr lang="pt-BR" dirty="0"/>
          </a:p>
        </p:txBody>
      </p:sp>
    </p:spTree>
    <p:extLst>
      <p:ext uri="{BB962C8B-B14F-4D97-AF65-F5344CB8AC3E}">
        <p14:creationId xmlns:p14="http://schemas.microsoft.com/office/powerpoint/2010/main" val="2853349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 Personaliza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x-none"/>
              <a:t>Click to edit Master title style</a:t>
            </a:r>
            <a:endParaRPr lang="pt-BR"/>
          </a:p>
        </p:txBody>
      </p:sp>
      <p:sp>
        <p:nvSpPr>
          <p:cNvPr id="3" name="Espaço Reservado para Data 2"/>
          <p:cNvSpPr>
            <a:spLocks noGrp="1"/>
          </p:cNvSpPr>
          <p:nvPr>
            <p:ph type="dt" sz="half" idx="10"/>
          </p:nvPr>
        </p:nvSpPr>
        <p:spPr/>
        <p:txBody>
          <a:bodyPr/>
          <a:lstStyle/>
          <a:p>
            <a:fld id="{67C6185B-13CF-4126-92E6-B0179D805DB5}" type="datetimeFigureOut">
              <a:rPr lang="pt-BR" smtClean="0"/>
              <a:pPr/>
              <a:t>08/02/2023</a:t>
            </a:fld>
            <a:endParaRPr lang="pt-BR" dirty="0"/>
          </a:p>
        </p:txBody>
      </p:sp>
      <p:sp>
        <p:nvSpPr>
          <p:cNvPr id="4" name="Espaço Reservado para Rodapé 3"/>
          <p:cNvSpPr>
            <a:spLocks noGrp="1"/>
          </p:cNvSpPr>
          <p:nvPr>
            <p:ph type="ftr" sz="quarter" idx="11"/>
          </p:nvPr>
        </p:nvSpPr>
        <p:spPr/>
        <p:txBody>
          <a:bodyPr/>
          <a:lstStyle/>
          <a:p>
            <a:endParaRPr lang="pt-BR" dirty="0"/>
          </a:p>
        </p:txBody>
      </p:sp>
      <p:sp>
        <p:nvSpPr>
          <p:cNvPr id="5" name="Espaço Reservado para Número de Slide 4"/>
          <p:cNvSpPr>
            <a:spLocks noGrp="1"/>
          </p:cNvSpPr>
          <p:nvPr>
            <p:ph type="sldNum" sz="quarter" idx="12"/>
          </p:nvPr>
        </p:nvSpPr>
        <p:spPr/>
        <p:txBody>
          <a:bodyPr/>
          <a:lstStyle/>
          <a:p>
            <a:fld id="{2482399E-55A1-4467-8AC1-B4A5EE3A6710}" type="slidenum">
              <a:rPr lang="pt-BR" smtClean="0"/>
              <a:pPr/>
              <a:t>‹nº›</a:t>
            </a:fld>
            <a:endParaRPr lang="pt-BR" dirty="0"/>
          </a:p>
        </p:txBody>
      </p:sp>
    </p:spTree>
    <p:extLst>
      <p:ext uri="{BB962C8B-B14F-4D97-AF65-F5344CB8AC3E}">
        <p14:creationId xmlns:p14="http://schemas.microsoft.com/office/powerpoint/2010/main" val="3460108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pic>
        <p:nvPicPr>
          <p:cNvPr id="4" name="Imagem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72450" y="6215063"/>
            <a:ext cx="900113" cy="527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ítulo 1"/>
          <p:cNvSpPr>
            <a:spLocks noGrp="1"/>
          </p:cNvSpPr>
          <p:nvPr>
            <p:ph type="title"/>
          </p:nvPr>
        </p:nvSpPr>
        <p:spPr/>
        <p:txBody>
          <a:bodyPr/>
          <a:lstStyle/>
          <a:p>
            <a:r>
              <a:rPr lang="x-none"/>
              <a:t>Click to edit Master title style</a:t>
            </a:r>
            <a:endParaRPr lang="pt-BR"/>
          </a:p>
        </p:txBody>
      </p:sp>
      <p:sp>
        <p:nvSpPr>
          <p:cNvPr id="3" name="Espaço Reservado para Conteúdo 2"/>
          <p:cNvSpPr>
            <a:spLocks noGrp="1"/>
          </p:cNvSpPr>
          <p:nvPr>
            <p:ph idx="1"/>
          </p:nvPr>
        </p:nvSpPr>
        <p:spPr/>
        <p:txBody>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pt-BR"/>
          </a:p>
        </p:txBody>
      </p:sp>
      <p:sp>
        <p:nvSpPr>
          <p:cNvPr id="5" name="Rectangle 4"/>
          <p:cNvSpPr>
            <a:spLocks noGrp="1" noChangeArrowheads="1"/>
          </p:cNvSpPr>
          <p:nvPr>
            <p:ph type="dt" sz="half" idx="10"/>
          </p:nvPr>
        </p:nvSpPr>
        <p:spPr/>
        <p:txBody>
          <a:bodyPr/>
          <a:lstStyle>
            <a:lvl1pPr>
              <a:defRPr/>
            </a:lvl1pPr>
          </a:lstStyle>
          <a:p>
            <a:fld id="{67C6185B-13CF-4126-92E6-B0179D805DB5}" type="datetimeFigureOut">
              <a:rPr lang="pt-BR" smtClean="0"/>
              <a:pPr/>
              <a:t>08/02/2023</a:t>
            </a:fld>
            <a:endParaRPr lang="pt-BR" dirty="0"/>
          </a:p>
        </p:txBody>
      </p:sp>
      <p:sp>
        <p:nvSpPr>
          <p:cNvPr id="6" name="Rectangle 5"/>
          <p:cNvSpPr>
            <a:spLocks noGrp="1" noChangeArrowheads="1"/>
          </p:cNvSpPr>
          <p:nvPr>
            <p:ph type="ftr" sz="quarter" idx="11"/>
          </p:nvPr>
        </p:nvSpPr>
        <p:spPr/>
        <p:txBody>
          <a:bodyPr/>
          <a:lstStyle>
            <a:lvl1pPr>
              <a:defRPr/>
            </a:lvl1pPr>
          </a:lstStyle>
          <a:p>
            <a:endParaRPr lang="pt-BR" dirty="0"/>
          </a:p>
        </p:txBody>
      </p:sp>
      <p:sp>
        <p:nvSpPr>
          <p:cNvPr id="7" name="Rectangle 6"/>
          <p:cNvSpPr>
            <a:spLocks noGrp="1" noChangeArrowheads="1"/>
          </p:cNvSpPr>
          <p:nvPr>
            <p:ph type="sldNum" sz="quarter" idx="12"/>
          </p:nvPr>
        </p:nvSpPr>
        <p:spPr/>
        <p:txBody>
          <a:bodyPr/>
          <a:lstStyle>
            <a:lvl1pPr>
              <a:defRPr/>
            </a:lvl1pPr>
          </a:lstStyle>
          <a:p>
            <a:fld id="{2482399E-55A1-4467-8AC1-B4A5EE3A6710}" type="slidenum">
              <a:rPr lang="pt-BR" smtClean="0"/>
              <a:pPr/>
              <a:t>‹nº›</a:t>
            </a:fld>
            <a:endParaRPr lang="pt-BR" dirty="0"/>
          </a:p>
        </p:txBody>
      </p:sp>
    </p:spTree>
    <p:extLst>
      <p:ext uri="{BB962C8B-B14F-4D97-AF65-F5344CB8AC3E}">
        <p14:creationId xmlns:p14="http://schemas.microsoft.com/office/powerpoint/2010/main" val="1475179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pic>
        <p:nvPicPr>
          <p:cNvPr id="4" name="Imagem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72450" y="6215063"/>
            <a:ext cx="900113" cy="527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x-none"/>
              <a:t>Click to edit Master title style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x-none"/>
              <a:t>Click to edit Master text styles</a:t>
            </a:r>
          </a:p>
        </p:txBody>
      </p:sp>
      <p:sp>
        <p:nvSpPr>
          <p:cNvPr id="5" name="Rectangle 4"/>
          <p:cNvSpPr>
            <a:spLocks noGrp="1" noChangeArrowheads="1"/>
          </p:cNvSpPr>
          <p:nvPr>
            <p:ph type="dt" sz="half" idx="10"/>
          </p:nvPr>
        </p:nvSpPr>
        <p:spPr/>
        <p:txBody>
          <a:bodyPr/>
          <a:lstStyle>
            <a:lvl1pPr>
              <a:defRPr/>
            </a:lvl1pPr>
          </a:lstStyle>
          <a:p>
            <a:fld id="{67C6185B-13CF-4126-92E6-B0179D805DB5}" type="datetimeFigureOut">
              <a:rPr lang="pt-BR" smtClean="0"/>
              <a:pPr/>
              <a:t>08/02/2023</a:t>
            </a:fld>
            <a:endParaRPr lang="pt-BR" dirty="0"/>
          </a:p>
        </p:txBody>
      </p:sp>
      <p:sp>
        <p:nvSpPr>
          <p:cNvPr id="6" name="Rectangle 5"/>
          <p:cNvSpPr>
            <a:spLocks noGrp="1" noChangeArrowheads="1"/>
          </p:cNvSpPr>
          <p:nvPr>
            <p:ph type="ftr" sz="quarter" idx="11"/>
          </p:nvPr>
        </p:nvSpPr>
        <p:spPr/>
        <p:txBody>
          <a:bodyPr/>
          <a:lstStyle>
            <a:lvl1pPr>
              <a:defRPr/>
            </a:lvl1pPr>
          </a:lstStyle>
          <a:p>
            <a:endParaRPr lang="pt-BR" dirty="0"/>
          </a:p>
        </p:txBody>
      </p:sp>
      <p:sp>
        <p:nvSpPr>
          <p:cNvPr id="7" name="Rectangle 6"/>
          <p:cNvSpPr>
            <a:spLocks noGrp="1" noChangeArrowheads="1"/>
          </p:cNvSpPr>
          <p:nvPr>
            <p:ph type="sldNum" sz="quarter" idx="12"/>
          </p:nvPr>
        </p:nvSpPr>
        <p:spPr/>
        <p:txBody>
          <a:bodyPr/>
          <a:lstStyle>
            <a:lvl1pPr>
              <a:defRPr/>
            </a:lvl1pPr>
          </a:lstStyle>
          <a:p>
            <a:fld id="{2482399E-55A1-4467-8AC1-B4A5EE3A6710}" type="slidenum">
              <a:rPr lang="pt-BR" smtClean="0"/>
              <a:pPr/>
              <a:t>‹nº›</a:t>
            </a:fld>
            <a:endParaRPr lang="pt-BR" dirty="0"/>
          </a:p>
        </p:txBody>
      </p:sp>
    </p:spTree>
    <p:extLst>
      <p:ext uri="{BB962C8B-B14F-4D97-AF65-F5344CB8AC3E}">
        <p14:creationId xmlns:p14="http://schemas.microsoft.com/office/powerpoint/2010/main" val="3642895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pic>
        <p:nvPicPr>
          <p:cNvPr id="5" name="Imagem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72450" y="6215063"/>
            <a:ext cx="900113" cy="527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ítulo 1"/>
          <p:cNvSpPr>
            <a:spLocks noGrp="1"/>
          </p:cNvSpPr>
          <p:nvPr>
            <p:ph type="title"/>
          </p:nvPr>
        </p:nvSpPr>
        <p:spPr/>
        <p:txBody>
          <a:bodyPr/>
          <a:lstStyle/>
          <a:p>
            <a:r>
              <a:rPr lang="x-none"/>
              <a:t>Click to edit Master title style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pt-BR"/>
          </a:p>
        </p:txBody>
      </p:sp>
      <p:sp>
        <p:nvSpPr>
          <p:cNvPr id="6" name="Rectangle 4"/>
          <p:cNvSpPr>
            <a:spLocks noGrp="1" noChangeArrowheads="1"/>
          </p:cNvSpPr>
          <p:nvPr>
            <p:ph type="dt" sz="half" idx="10"/>
          </p:nvPr>
        </p:nvSpPr>
        <p:spPr/>
        <p:txBody>
          <a:bodyPr/>
          <a:lstStyle>
            <a:lvl1pPr>
              <a:defRPr/>
            </a:lvl1pPr>
          </a:lstStyle>
          <a:p>
            <a:fld id="{67C6185B-13CF-4126-92E6-B0179D805DB5}" type="datetimeFigureOut">
              <a:rPr lang="pt-BR" smtClean="0"/>
              <a:pPr/>
              <a:t>08/02/2023</a:t>
            </a:fld>
            <a:endParaRPr lang="pt-BR" dirty="0"/>
          </a:p>
        </p:txBody>
      </p:sp>
      <p:sp>
        <p:nvSpPr>
          <p:cNvPr id="7" name="Rectangle 5"/>
          <p:cNvSpPr>
            <a:spLocks noGrp="1" noChangeArrowheads="1"/>
          </p:cNvSpPr>
          <p:nvPr>
            <p:ph type="ftr" sz="quarter" idx="11"/>
          </p:nvPr>
        </p:nvSpPr>
        <p:spPr/>
        <p:txBody>
          <a:bodyPr/>
          <a:lstStyle>
            <a:lvl1pPr>
              <a:defRPr/>
            </a:lvl1pPr>
          </a:lstStyle>
          <a:p>
            <a:endParaRPr lang="pt-BR" dirty="0"/>
          </a:p>
        </p:txBody>
      </p:sp>
      <p:sp>
        <p:nvSpPr>
          <p:cNvPr id="8" name="Rectangle 6"/>
          <p:cNvSpPr>
            <a:spLocks noGrp="1" noChangeArrowheads="1"/>
          </p:cNvSpPr>
          <p:nvPr>
            <p:ph type="sldNum" sz="quarter" idx="12"/>
          </p:nvPr>
        </p:nvSpPr>
        <p:spPr/>
        <p:txBody>
          <a:bodyPr/>
          <a:lstStyle>
            <a:lvl1pPr>
              <a:defRPr/>
            </a:lvl1pPr>
          </a:lstStyle>
          <a:p>
            <a:fld id="{2482399E-55A1-4467-8AC1-B4A5EE3A6710}" type="slidenum">
              <a:rPr lang="pt-BR" smtClean="0"/>
              <a:pPr/>
              <a:t>‹nº›</a:t>
            </a:fld>
            <a:endParaRPr lang="pt-BR" dirty="0"/>
          </a:p>
        </p:txBody>
      </p:sp>
    </p:spTree>
    <p:extLst>
      <p:ext uri="{BB962C8B-B14F-4D97-AF65-F5344CB8AC3E}">
        <p14:creationId xmlns:p14="http://schemas.microsoft.com/office/powerpoint/2010/main" val="757029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pic>
        <p:nvPicPr>
          <p:cNvPr id="7" name="Imagem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72450" y="6215063"/>
            <a:ext cx="900113" cy="527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ítulo 1"/>
          <p:cNvSpPr>
            <a:spLocks noGrp="1"/>
          </p:cNvSpPr>
          <p:nvPr>
            <p:ph type="title"/>
          </p:nvPr>
        </p:nvSpPr>
        <p:spPr/>
        <p:txBody>
          <a:bodyPr/>
          <a:lstStyle>
            <a:lvl1pPr>
              <a:defRPr/>
            </a:lvl1pPr>
          </a:lstStyle>
          <a:p>
            <a:r>
              <a:rPr lang="x-none"/>
              <a:t>Click to edit Master title style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pt-BR"/>
          </a:p>
        </p:txBody>
      </p:sp>
      <p:sp>
        <p:nvSpPr>
          <p:cNvPr id="8" name="Rectangle 4"/>
          <p:cNvSpPr>
            <a:spLocks noGrp="1" noChangeArrowheads="1"/>
          </p:cNvSpPr>
          <p:nvPr>
            <p:ph type="dt" sz="half" idx="10"/>
          </p:nvPr>
        </p:nvSpPr>
        <p:spPr/>
        <p:txBody>
          <a:bodyPr/>
          <a:lstStyle>
            <a:lvl1pPr>
              <a:defRPr/>
            </a:lvl1pPr>
          </a:lstStyle>
          <a:p>
            <a:fld id="{67C6185B-13CF-4126-92E6-B0179D805DB5}" type="datetimeFigureOut">
              <a:rPr lang="pt-BR" smtClean="0"/>
              <a:pPr/>
              <a:t>08/02/2023</a:t>
            </a:fld>
            <a:endParaRPr lang="pt-BR" dirty="0"/>
          </a:p>
        </p:txBody>
      </p:sp>
      <p:sp>
        <p:nvSpPr>
          <p:cNvPr id="9" name="Rectangle 5"/>
          <p:cNvSpPr>
            <a:spLocks noGrp="1" noChangeArrowheads="1"/>
          </p:cNvSpPr>
          <p:nvPr>
            <p:ph type="ftr" sz="quarter" idx="11"/>
          </p:nvPr>
        </p:nvSpPr>
        <p:spPr/>
        <p:txBody>
          <a:bodyPr/>
          <a:lstStyle>
            <a:lvl1pPr>
              <a:defRPr/>
            </a:lvl1pPr>
          </a:lstStyle>
          <a:p>
            <a:endParaRPr lang="pt-BR" dirty="0"/>
          </a:p>
        </p:txBody>
      </p:sp>
      <p:sp>
        <p:nvSpPr>
          <p:cNvPr id="10" name="Rectangle 6"/>
          <p:cNvSpPr>
            <a:spLocks noGrp="1" noChangeArrowheads="1"/>
          </p:cNvSpPr>
          <p:nvPr>
            <p:ph type="sldNum" sz="quarter" idx="12"/>
          </p:nvPr>
        </p:nvSpPr>
        <p:spPr/>
        <p:txBody>
          <a:bodyPr/>
          <a:lstStyle>
            <a:lvl1pPr>
              <a:defRPr/>
            </a:lvl1pPr>
          </a:lstStyle>
          <a:p>
            <a:fld id="{2482399E-55A1-4467-8AC1-B4A5EE3A6710}" type="slidenum">
              <a:rPr lang="pt-BR" smtClean="0"/>
              <a:pPr/>
              <a:t>‹nº›</a:t>
            </a:fld>
            <a:endParaRPr lang="pt-BR" dirty="0"/>
          </a:p>
        </p:txBody>
      </p:sp>
    </p:spTree>
    <p:extLst>
      <p:ext uri="{BB962C8B-B14F-4D97-AF65-F5344CB8AC3E}">
        <p14:creationId xmlns:p14="http://schemas.microsoft.com/office/powerpoint/2010/main" val="3526803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pic>
        <p:nvPicPr>
          <p:cNvPr id="3" name="Imagem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72450" y="6215063"/>
            <a:ext cx="900113" cy="527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ítulo 1"/>
          <p:cNvSpPr>
            <a:spLocks noGrp="1"/>
          </p:cNvSpPr>
          <p:nvPr>
            <p:ph type="title"/>
          </p:nvPr>
        </p:nvSpPr>
        <p:spPr/>
        <p:txBody>
          <a:bodyPr/>
          <a:lstStyle/>
          <a:p>
            <a:r>
              <a:rPr lang="x-none"/>
              <a:t>Click to edit Master title style</a:t>
            </a:r>
            <a:endParaRPr lang="pt-BR"/>
          </a:p>
        </p:txBody>
      </p:sp>
      <p:sp>
        <p:nvSpPr>
          <p:cNvPr id="4" name="Rectangle 4"/>
          <p:cNvSpPr>
            <a:spLocks noGrp="1" noChangeArrowheads="1"/>
          </p:cNvSpPr>
          <p:nvPr>
            <p:ph type="dt" sz="half" idx="10"/>
          </p:nvPr>
        </p:nvSpPr>
        <p:spPr/>
        <p:txBody>
          <a:bodyPr/>
          <a:lstStyle>
            <a:lvl1pPr>
              <a:defRPr/>
            </a:lvl1pPr>
          </a:lstStyle>
          <a:p>
            <a:fld id="{67C6185B-13CF-4126-92E6-B0179D805DB5}" type="datetimeFigureOut">
              <a:rPr lang="pt-BR" smtClean="0"/>
              <a:pPr/>
              <a:t>08/02/2023</a:t>
            </a:fld>
            <a:endParaRPr lang="pt-BR" dirty="0"/>
          </a:p>
        </p:txBody>
      </p:sp>
      <p:sp>
        <p:nvSpPr>
          <p:cNvPr id="5" name="Rectangle 5"/>
          <p:cNvSpPr>
            <a:spLocks noGrp="1" noChangeArrowheads="1"/>
          </p:cNvSpPr>
          <p:nvPr>
            <p:ph type="ftr" sz="quarter" idx="11"/>
          </p:nvPr>
        </p:nvSpPr>
        <p:spPr/>
        <p:txBody>
          <a:bodyPr/>
          <a:lstStyle>
            <a:lvl1pPr>
              <a:defRPr/>
            </a:lvl1pPr>
          </a:lstStyle>
          <a:p>
            <a:endParaRPr lang="pt-BR" dirty="0"/>
          </a:p>
        </p:txBody>
      </p:sp>
      <p:sp>
        <p:nvSpPr>
          <p:cNvPr id="6" name="Rectangle 6"/>
          <p:cNvSpPr>
            <a:spLocks noGrp="1" noChangeArrowheads="1"/>
          </p:cNvSpPr>
          <p:nvPr>
            <p:ph type="sldNum" sz="quarter" idx="12"/>
          </p:nvPr>
        </p:nvSpPr>
        <p:spPr/>
        <p:txBody>
          <a:bodyPr/>
          <a:lstStyle>
            <a:lvl1pPr>
              <a:defRPr/>
            </a:lvl1pPr>
          </a:lstStyle>
          <a:p>
            <a:fld id="{2482399E-55A1-4467-8AC1-B4A5EE3A6710}" type="slidenum">
              <a:rPr lang="pt-BR" smtClean="0"/>
              <a:pPr/>
              <a:t>‹nº›</a:t>
            </a:fld>
            <a:endParaRPr lang="pt-BR" dirty="0"/>
          </a:p>
        </p:txBody>
      </p:sp>
    </p:spTree>
    <p:extLst>
      <p:ext uri="{BB962C8B-B14F-4D97-AF65-F5344CB8AC3E}">
        <p14:creationId xmlns:p14="http://schemas.microsoft.com/office/powerpoint/2010/main" val="4007269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pic>
        <p:nvPicPr>
          <p:cNvPr id="2" name="Imagem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72450" y="6215063"/>
            <a:ext cx="900113" cy="527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Rectangle 4"/>
          <p:cNvSpPr>
            <a:spLocks noGrp="1" noChangeArrowheads="1"/>
          </p:cNvSpPr>
          <p:nvPr>
            <p:ph type="dt" sz="half" idx="10"/>
          </p:nvPr>
        </p:nvSpPr>
        <p:spPr/>
        <p:txBody>
          <a:bodyPr/>
          <a:lstStyle>
            <a:lvl1pPr>
              <a:defRPr/>
            </a:lvl1pPr>
          </a:lstStyle>
          <a:p>
            <a:fld id="{67C6185B-13CF-4126-92E6-B0179D805DB5}" type="datetimeFigureOut">
              <a:rPr lang="pt-BR" smtClean="0"/>
              <a:pPr/>
              <a:t>08/02/2023</a:t>
            </a:fld>
            <a:endParaRPr lang="pt-BR" dirty="0"/>
          </a:p>
        </p:txBody>
      </p:sp>
      <p:sp>
        <p:nvSpPr>
          <p:cNvPr id="4" name="Rectangle 5"/>
          <p:cNvSpPr>
            <a:spLocks noGrp="1" noChangeArrowheads="1"/>
          </p:cNvSpPr>
          <p:nvPr>
            <p:ph type="ftr" sz="quarter" idx="11"/>
          </p:nvPr>
        </p:nvSpPr>
        <p:spPr/>
        <p:txBody>
          <a:bodyPr/>
          <a:lstStyle>
            <a:lvl1pPr>
              <a:defRPr/>
            </a:lvl1pPr>
          </a:lstStyle>
          <a:p>
            <a:endParaRPr lang="pt-BR" dirty="0"/>
          </a:p>
        </p:txBody>
      </p:sp>
      <p:sp>
        <p:nvSpPr>
          <p:cNvPr id="5" name="Rectangle 6"/>
          <p:cNvSpPr>
            <a:spLocks noGrp="1" noChangeArrowheads="1"/>
          </p:cNvSpPr>
          <p:nvPr>
            <p:ph type="sldNum" sz="quarter" idx="12"/>
          </p:nvPr>
        </p:nvSpPr>
        <p:spPr/>
        <p:txBody>
          <a:bodyPr/>
          <a:lstStyle>
            <a:lvl1pPr>
              <a:defRPr/>
            </a:lvl1pPr>
          </a:lstStyle>
          <a:p>
            <a:fld id="{2482399E-55A1-4467-8AC1-B4A5EE3A6710}" type="slidenum">
              <a:rPr lang="pt-BR" smtClean="0"/>
              <a:pPr/>
              <a:t>‹nº›</a:t>
            </a:fld>
            <a:endParaRPr lang="pt-BR" dirty="0"/>
          </a:p>
        </p:txBody>
      </p:sp>
    </p:spTree>
    <p:extLst>
      <p:ext uri="{BB962C8B-B14F-4D97-AF65-F5344CB8AC3E}">
        <p14:creationId xmlns:p14="http://schemas.microsoft.com/office/powerpoint/2010/main" val="295996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pic>
        <p:nvPicPr>
          <p:cNvPr id="5" name="Imagem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72450" y="6215063"/>
            <a:ext cx="900113" cy="527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ítulo 1"/>
          <p:cNvSpPr>
            <a:spLocks noGrp="1"/>
          </p:cNvSpPr>
          <p:nvPr>
            <p:ph type="title"/>
          </p:nvPr>
        </p:nvSpPr>
        <p:spPr>
          <a:xfrm>
            <a:off x="457200" y="273050"/>
            <a:ext cx="3008313" cy="1162050"/>
          </a:xfrm>
        </p:spPr>
        <p:txBody>
          <a:bodyPr anchor="b"/>
          <a:lstStyle>
            <a:lvl1pPr algn="l">
              <a:defRPr sz="2000" b="1"/>
            </a:lvl1pPr>
          </a:lstStyle>
          <a:p>
            <a:r>
              <a:rPr lang="x-none"/>
              <a:t>Click to edit Master title style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6" name="Rectangle 4"/>
          <p:cNvSpPr>
            <a:spLocks noGrp="1" noChangeArrowheads="1"/>
          </p:cNvSpPr>
          <p:nvPr>
            <p:ph type="dt" sz="half" idx="10"/>
          </p:nvPr>
        </p:nvSpPr>
        <p:spPr/>
        <p:txBody>
          <a:bodyPr/>
          <a:lstStyle>
            <a:lvl1pPr>
              <a:defRPr/>
            </a:lvl1pPr>
          </a:lstStyle>
          <a:p>
            <a:fld id="{67C6185B-13CF-4126-92E6-B0179D805DB5}" type="datetimeFigureOut">
              <a:rPr lang="pt-BR" smtClean="0"/>
              <a:pPr/>
              <a:t>08/02/2023</a:t>
            </a:fld>
            <a:endParaRPr lang="pt-BR" dirty="0"/>
          </a:p>
        </p:txBody>
      </p:sp>
      <p:sp>
        <p:nvSpPr>
          <p:cNvPr id="7" name="Rectangle 5"/>
          <p:cNvSpPr>
            <a:spLocks noGrp="1" noChangeArrowheads="1"/>
          </p:cNvSpPr>
          <p:nvPr>
            <p:ph type="ftr" sz="quarter" idx="11"/>
          </p:nvPr>
        </p:nvSpPr>
        <p:spPr/>
        <p:txBody>
          <a:bodyPr/>
          <a:lstStyle>
            <a:lvl1pPr>
              <a:defRPr/>
            </a:lvl1pPr>
          </a:lstStyle>
          <a:p>
            <a:endParaRPr lang="pt-BR" dirty="0"/>
          </a:p>
        </p:txBody>
      </p:sp>
      <p:sp>
        <p:nvSpPr>
          <p:cNvPr id="8" name="Rectangle 6"/>
          <p:cNvSpPr>
            <a:spLocks noGrp="1" noChangeArrowheads="1"/>
          </p:cNvSpPr>
          <p:nvPr>
            <p:ph type="sldNum" sz="quarter" idx="12"/>
          </p:nvPr>
        </p:nvSpPr>
        <p:spPr/>
        <p:txBody>
          <a:bodyPr/>
          <a:lstStyle>
            <a:lvl1pPr>
              <a:defRPr/>
            </a:lvl1pPr>
          </a:lstStyle>
          <a:p>
            <a:fld id="{2482399E-55A1-4467-8AC1-B4A5EE3A6710}" type="slidenum">
              <a:rPr lang="pt-BR" smtClean="0"/>
              <a:pPr/>
              <a:t>‹nº›</a:t>
            </a:fld>
            <a:endParaRPr lang="pt-BR" dirty="0"/>
          </a:p>
        </p:txBody>
      </p:sp>
    </p:spTree>
    <p:extLst>
      <p:ext uri="{BB962C8B-B14F-4D97-AF65-F5344CB8AC3E}">
        <p14:creationId xmlns:p14="http://schemas.microsoft.com/office/powerpoint/2010/main" val="2405284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pic>
        <p:nvPicPr>
          <p:cNvPr id="5" name="Imagem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72450" y="6215063"/>
            <a:ext cx="900113" cy="527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ítulo 1"/>
          <p:cNvSpPr>
            <a:spLocks noGrp="1"/>
          </p:cNvSpPr>
          <p:nvPr>
            <p:ph type="title"/>
          </p:nvPr>
        </p:nvSpPr>
        <p:spPr>
          <a:xfrm>
            <a:off x="1792288" y="4800600"/>
            <a:ext cx="5486400" cy="566738"/>
          </a:xfrm>
        </p:spPr>
        <p:txBody>
          <a:bodyPr anchor="b"/>
          <a:lstStyle>
            <a:lvl1pPr algn="l">
              <a:defRPr sz="2000" b="1"/>
            </a:lvl1pPr>
          </a:lstStyle>
          <a:p>
            <a:r>
              <a:rPr lang="x-none"/>
              <a:t>Click to edit Master title style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x-none" noProof="0"/>
              <a:t>Drag picture to placeholder or click icon to add</a:t>
            </a:r>
            <a:endParaRPr lang="pt-BR" noProof="0" dirty="0"/>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6" name="Rectangle 4"/>
          <p:cNvSpPr>
            <a:spLocks noGrp="1" noChangeArrowheads="1"/>
          </p:cNvSpPr>
          <p:nvPr>
            <p:ph type="dt" sz="half" idx="10"/>
          </p:nvPr>
        </p:nvSpPr>
        <p:spPr/>
        <p:txBody>
          <a:bodyPr/>
          <a:lstStyle>
            <a:lvl1pPr>
              <a:defRPr/>
            </a:lvl1pPr>
          </a:lstStyle>
          <a:p>
            <a:fld id="{67C6185B-13CF-4126-92E6-B0179D805DB5}" type="datetimeFigureOut">
              <a:rPr lang="pt-BR" smtClean="0"/>
              <a:pPr/>
              <a:t>08/02/2023</a:t>
            </a:fld>
            <a:endParaRPr lang="pt-BR" dirty="0"/>
          </a:p>
        </p:txBody>
      </p:sp>
      <p:sp>
        <p:nvSpPr>
          <p:cNvPr id="7" name="Rectangle 5"/>
          <p:cNvSpPr>
            <a:spLocks noGrp="1" noChangeArrowheads="1"/>
          </p:cNvSpPr>
          <p:nvPr>
            <p:ph type="ftr" sz="quarter" idx="11"/>
          </p:nvPr>
        </p:nvSpPr>
        <p:spPr/>
        <p:txBody>
          <a:bodyPr/>
          <a:lstStyle>
            <a:lvl1pPr>
              <a:defRPr/>
            </a:lvl1pPr>
          </a:lstStyle>
          <a:p>
            <a:endParaRPr lang="pt-BR" dirty="0"/>
          </a:p>
        </p:txBody>
      </p:sp>
      <p:sp>
        <p:nvSpPr>
          <p:cNvPr id="8" name="Rectangle 6"/>
          <p:cNvSpPr>
            <a:spLocks noGrp="1" noChangeArrowheads="1"/>
          </p:cNvSpPr>
          <p:nvPr>
            <p:ph type="sldNum" sz="quarter" idx="12"/>
          </p:nvPr>
        </p:nvSpPr>
        <p:spPr/>
        <p:txBody>
          <a:bodyPr/>
          <a:lstStyle>
            <a:lvl1pPr>
              <a:defRPr/>
            </a:lvl1pPr>
          </a:lstStyle>
          <a:p>
            <a:fld id="{2482399E-55A1-4467-8AC1-B4A5EE3A6710}" type="slidenum">
              <a:rPr lang="pt-BR" smtClean="0"/>
              <a:pPr/>
              <a:t>‹nº›</a:t>
            </a:fld>
            <a:endParaRPr lang="pt-BR" dirty="0"/>
          </a:p>
        </p:txBody>
      </p:sp>
    </p:spTree>
    <p:extLst>
      <p:ext uri="{BB962C8B-B14F-4D97-AF65-F5344CB8AC3E}">
        <p14:creationId xmlns:p14="http://schemas.microsoft.com/office/powerpoint/2010/main" val="3622758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pt-BR"/>
              <a:t>Clique para editar o estilo do título mestre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fld id="{67C6185B-13CF-4126-92E6-B0179D805DB5}" type="datetimeFigureOut">
              <a:rPr lang="pt-BR" smtClean="0"/>
              <a:pPr/>
              <a:t>08/02/2023</a:t>
            </a:fld>
            <a:endParaRPr lang="pt-BR" dirty="0"/>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endParaRPr lang="pt-BR"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fld id="{2482399E-55A1-4467-8AC1-B4A5EE3A6710}" type="slidenum">
              <a:rPr lang="pt-BR" smtClean="0"/>
              <a:pPr/>
              <a:t>‹nº›</a:t>
            </a:fld>
            <a:endParaRPr lang="pt-BR" dirty="0"/>
          </a:p>
        </p:txBody>
      </p:sp>
    </p:spTree>
    <p:extLst>
      <p:ext uri="{BB962C8B-B14F-4D97-AF65-F5344CB8AC3E}">
        <p14:creationId xmlns:p14="http://schemas.microsoft.com/office/powerpoint/2010/main" val="116189151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3717032"/>
            <a:ext cx="7772400" cy="1470025"/>
          </a:xfrm>
        </p:spPr>
        <p:txBody>
          <a:bodyPr>
            <a:noAutofit/>
          </a:bodyPr>
          <a:lstStyle/>
          <a:p>
            <a:r>
              <a:rPr lang="pt-BR"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Técnico em Informática</a:t>
            </a:r>
          </a:p>
        </p:txBody>
      </p:sp>
      <p:sp>
        <p:nvSpPr>
          <p:cNvPr id="3" name="Subtítulo 2"/>
          <p:cNvSpPr>
            <a:spLocks noGrp="1"/>
          </p:cNvSpPr>
          <p:nvPr>
            <p:ph type="subTitle" idx="1"/>
          </p:nvPr>
        </p:nvSpPr>
        <p:spPr/>
        <p:txBody>
          <a:bodyPr>
            <a:normAutofit lnSpcReduction="10000"/>
          </a:bodyPr>
          <a:lstStyle/>
          <a:p>
            <a:r>
              <a:rPr lang="pt-BR" sz="2300" i="1" dirty="0"/>
              <a:t>Lógica de Programação</a:t>
            </a:r>
          </a:p>
          <a:p>
            <a:r>
              <a:rPr lang="pt-BR" sz="2300" i="1" dirty="0"/>
              <a:t>Conceitos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Algoritmo</a:t>
            </a:r>
          </a:p>
        </p:txBody>
      </p:sp>
      <p:sp>
        <p:nvSpPr>
          <p:cNvPr id="3" name="Espaço Reservado para Conteúdo 2"/>
          <p:cNvSpPr>
            <a:spLocks noGrp="1"/>
          </p:cNvSpPr>
          <p:nvPr>
            <p:ph idx="1"/>
          </p:nvPr>
        </p:nvSpPr>
        <p:spPr/>
        <p:txBody>
          <a:bodyPr>
            <a:normAutofit/>
          </a:bodyPr>
          <a:lstStyle/>
          <a:p>
            <a:pPr marL="0" indent="0">
              <a:buNone/>
            </a:pPr>
            <a:r>
              <a:rPr lang="pt-BR" sz="2800" dirty="0"/>
              <a:t>Damos o nome de </a:t>
            </a:r>
            <a:r>
              <a:rPr lang="pt-BR" sz="2800" i="1" dirty="0"/>
              <a:t>Algoritmo</a:t>
            </a:r>
            <a:r>
              <a:rPr lang="pt-BR" sz="2800" dirty="0"/>
              <a:t> a qualquer procedimento que permita mecanizar a obtenção de resultados de tipo determinado, podendo um resultado ser obtido por mais de um algoritmo.</a:t>
            </a:r>
            <a:br>
              <a:rPr lang="pt-BR" sz="2800" dirty="0"/>
            </a:br>
            <a:endParaRPr lang="pt-BR" sz="2800" dirty="0"/>
          </a:p>
          <a:p>
            <a:pPr marL="0" indent="0">
              <a:buNone/>
            </a:pPr>
            <a:r>
              <a:rPr lang="pt-BR" sz="2800" i="1" dirty="0"/>
              <a:t>Algoritmo</a:t>
            </a:r>
            <a:r>
              <a:rPr lang="pt-BR" sz="2800" dirty="0"/>
              <a:t> é um conjunto de etapas bem definidas necessárias para chegar à resolução de um problema.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Ação</a:t>
            </a:r>
          </a:p>
        </p:txBody>
      </p:sp>
      <p:sp>
        <p:nvSpPr>
          <p:cNvPr id="3" name="Espaço Reservado para Conteúdo 2"/>
          <p:cNvSpPr>
            <a:spLocks noGrp="1"/>
          </p:cNvSpPr>
          <p:nvPr>
            <p:ph idx="1"/>
          </p:nvPr>
        </p:nvSpPr>
        <p:spPr>
          <a:xfrm>
            <a:off x="457200" y="1600201"/>
            <a:ext cx="8258204" cy="2828931"/>
          </a:xfrm>
        </p:spPr>
        <p:txBody>
          <a:bodyPr/>
          <a:lstStyle/>
          <a:p>
            <a:pPr marL="0" indent="0">
              <a:buNone/>
            </a:pPr>
            <a:r>
              <a:rPr lang="pt-BR" sz="2800" i="1" dirty="0"/>
              <a:t>Ação</a:t>
            </a:r>
            <a:r>
              <a:rPr lang="pt-BR" sz="2800" dirty="0"/>
              <a:t> é algo que acontece a partir de um estado inicial e após um período de tempo finito, produz um estado final previsível.</a:t>
            </a:r>
          </a:p>
          <a:p>
            <a:pPr marL="0" indent="0">
              <a:buNone/>
            </a:pPr>
            <a:r>
              <a:rPr lang="pt-BR" sz="2800" dirty="0"/>
              <a:t>Exemplo:</a:t>
            </a:r>
          </a:p>
          <a:p>
            <a:pPr marL="0" indent="0">
              <a:buNone/>
            </a:pPr>
            <a:r>
              <a:rPr lang="pt-BR" i="1" dirty="0"/>
              <a:t>	Levantar-se</a:t>
            </a:r>
          </a:p>
        </p:txBody>
      </p:sp>
      <p:sp>
        <p:nvSpPr>
          <p:cNvPr id="4" name="Retângulo 3"/>
          <p:cNvSpPr/>
          <p:nvPr/>
        </p:nvSpPr>
        <p:spPr>
          <a:xfrm>
            <a:off x="500034" y="4857760"/>
            <a:ext cx="2071702" cy="71438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effectLst>
                  <a:outerShdw blurRad="50800" dist="38100" dir="5400000" algn="t" rotWithShape="0">
                    <a:prstClr val="black">
                      <a:alpha val="40000"/>
                    </a:prstClr>
                  </a:outerShdw>
                </a:effectLst>
              </a:rPr>
              <a:t>Estar sentado</a:t>
            </a:r>
          </a:p>
        </p:txBody>
      </p:sp>
      <p:sp>
        <p:nvSpPr>
          <p:cNvPr id="5" name="Retângulo 4"/>
          <p:cNvSpPr/>
          <p:nvPr/>
        </p:nvSpPr>
        <p:spPr>
          <a:xfrm>
            <a:off x="6429388" y="4857760"/>
            <a:ext cx="2071702" cy="71438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Estar de pé</a:t>
            </a:r>
          </a:p>
        </p:txBody>
      </p:sp>
      <p:sp>
        <p:nvSpPr>
          <p:cNvPr id="7" name="Seta para a direita 6"/>
          <p:cNvSpPr/>
          <p:nvPr/>
        </p:nvSpPr>
        <p:spPr>
          <a:xfrm>
            <a:off x="2714612" y="5143512"/>
            <a:ext cx="3571900" cy="214314"/>
          </a:xfrm>
          <a:prstGeom prst="rightArrow">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 name="CaixaDeTexto 7"/>
          <p:cNvSpPr txBox="1"/>
          <p:nvPr/>
        </p:nvSpPr>
        <p:spPr>
          <a:xfrm>
            <a:off x="3500430" y="4786322"/>
            <a:ext cx="2214578" cy="369332"/>
          </a:xfrm>
          <a:prstGeom prst="rect">
            <a:avLst/>
          </a:prstGeom>
          <a:noFill/>
        </p:spPr>
        <p:txBody>
          <a:bodyPr wrap="square" rtlCol="0">
            <a:spAutoFit/>
          </a:bodyPr>
          <a:lstStyle/>
          <a:p>
            <a:pPr algn="ctr"/>
            <a:r>
              <a:rPr lang="pt-BR" b="1" dirty="0">
                <a:solidFill>
                  <a:schemeClr val="tx2">
                    <a:lumMod val="10000"/>
                  </a:schemeClr>
                </a:solidFill>
              </a:rPr>
              <a:t>Ação: Levantar-se</a:t>
            </a:r>
          </a:p>
        </p:txBody>
      </p:sp>
      <p:sp>
        <p:nvSpPr>
          <p:cNvPr id="9" name="CaixaDeTexto 8"/>
          <p:cNvSpPr txBox="1"/>
          <p:nvPr/>
        </p:nvSpPr>
        <p:spPr>
          <a:xfrm>
            <a:off x="3786182" y="5345684"/>
            <a:ext cx="1571636" cy="369332"/>
          </a:xfrm>
          <a:prstGeom prst="rect">
            <a:avLst/>
          </a:prstGeom>
          <a:noFill/>
        </p:spPr>
        <p:txBody>
          <a:bodyPr wrap="square" rtlCol="0">
            <a:spAutoFit/>
          </a:bodyPr>
          <a:lstStyle/>
          <a:p>
            <a:pPr algn="ctr"/>
            <a:r>
              <a:rPr lang="pt-BR" b="1" dirty="0">
                <a:solidFill>
                  <a:schemeClr val="tx2">
                    <a:lumMod val="10000"/>
                  </a:schemeClr>
                </a:solidFill>
              </a:rPr>
              <a:t>Tempo: X</a:t>
            </a:r>
          </a:p>
        </p:txBody>
      </p:sp>
      <p:sp>
        <p:nvSpPr>
          <p:cNvPr id="10" name="CaixaDeTexto 9"/>
          <p:cNvSpPr txBox="1"/>
          <p:nvPr/>
        </p:nvSpPr>
        <p:spPr>
          <a:xfrm>
            <a:off x="714348" y="5643578"/>
            <a:ext cx="1714512" cy="369332"/>
          </a:xfrm>
          <a:prstGeom prst="rect">
            <a:avLst/>
          </a:prstGeom>
          <a:noFill/>
        </p:spPr>
        <p:txBody>
          <a:bodyPr wrap="square" rtlCol="0">
            <a:spAutoFit/>
          </a:bodyPr>
          <a:lstStyle/>
          <a:p>
            <a:pPr algn="ctr"/>
            <a:r>
              <a:rPr lang="pt-BR" b="1" dirty="0">
                <a:solidFill>
                  <a:schemeClr val="tx2">
                    <a:lumMod val="10000"/>
                  </a:schemeClr>
                </a:solidFill>
              </a:rPr>
              <a:t>Estado inicial</a:t>
            </a:r>
          </a:p>
        </p:txBody>
      </p:sp>
      <p:sp>
        <p:nvSpPr>
          <p:cNvPr id="11" name="CaixaDeTexto 10"/>
          <p:cNvSpPr txBox="1"/>
          <p:nvPr/>
        </p:nvSpPr>
        <p:spPr>
          <a:xfrm>
            <a:off x="6715140" y="5643578"/>
            <a:ext cx="1571636" cy="369332"/>
          </a:xfrm>
          <a:prstGeom prst="rect">
            <a:avLst/>
          </a:prstGeom>
          <a:noFill/>
        </p:spPr>
        <p:txBody>
          <a:bodyPr wrap="square" rtlCol="0">
            <a:spAutoFit/>
          </a:bodyPr>
          <a:lstStyle/>
          <a:p>
            <a:pPr algn="ctr"/>
            <a:r>
              <a:rPr lang="pt-BR" b="1" dirty="0">
                <a:solidFill>
                  <a:schemeClr val="tx2">
                    <a:lumMod val="10000"/>
                  </a:schemeClr>
                </a:solidFill>
              </a:rPr>
              <a:t>Estado final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10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1000"/>
                                        <p:tgtEl>
                                          <p:spTgt spid="10"/>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1000"/>
                                        <p:tgtEl>
                                          <p:spTgt spid="8"/>
                                        </p:tgtEl>
                                      </p:cBhvr>
                                    </p:animEffect>
                                  </p:childTnLst>
                                </p:cTn>
                              </p:par>
                            </p:childTnLst>
                          </p:cTn>
                        </p:par>
                        <p:par>
                          <p:cTn id="34" fill="hold">
                            <p:stCondLst>
                              <p:cond delay="4000"/>
                            </p:stCondLst>
                            <p:childTnLst>
                              <p:par>
                                <p:cTn id="35" presetID="10" presetClass="entr" presetSubtype="0"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1000"/>
                                        <p:tgtEl>
                                          <p:spTgt spid="9"/>
                                        </p:tgtEl>
                                      </p:cBhvr>
                                    </p:animEffect>
                                  </p:childTnLst>
                                </p:cTn>
                              </p:par>
                            </p:childTnLst>
                          </p:cTn>
                        </p:par>
                        <p:par>
                          <p:cTn id="38" fill="hold">
                            <p:stCondLst>
                              <p:cond delay="5000"/>
                            </p:stCondLst>
                            <p:childTnLst>
                              <p:par>
                                <p:cTn id="39" presetID="10" presetClass="entr" presetSubtype="0" fill="hold" grpId="0" nodeType="after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1000"/>
                                        <p:tgtEl>
                                          <p:spTgt spid="5"/>
                                        </p:tgtEl>
                                      </p:cBhvr>
                                    </p:animEffect>
                                  </p:childTnLst>
                                </p:cTn>
                              </p:par>
                            </p:childTnLst>
                          </p:cTn>
                        </p:par>
                        <p:par>
                          <p:cTn id="42" fill="hold">
                            <p:stCondLst>
                              <p:cond delay="6000"/>
                            </p:stCondLst>
                            <p:childTnLst>
                              <p:par>
                                <p:cTn id="43" presetID="10" presetClass="entr" presetSubtype="0" fill="hold" grpId="0" nodeType="after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fade">
                                      <p:cBhvr>
                                        <p:cTn id="45"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7" grpId="0" animBg="1"/>
      <p:bldP spid="8" grpId="0"/>
      <p:bldP spid="9" grpId="0"/>
      <p:bldP spid="10"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Regra</a:t>
            </a:r>
          </a:p>
        </p:txBody>
      </p:sp>
      <p:sp>
        <p:nvSpPr>
          <p:cNvPr id="3" name="Espaço Reservado para Conteúdo 2"/>
          <p:cNvSpPr>
            <a:spLocks noGrp="1"/>
          </p:cNvSpPr>
          <p:nvPr>
            <p:ph idx="1"/>
          </p:nvPr>
        </p:nvSpPr>
        <p:spPr/>
        <p:txBody>
          <a:bodyPr/>
          <a:lstStyle/>
          <a:p>
            <a:pPr marL="0" indent="0">
              <a:buNone/>
            </a:pPr>
            <a:r>
              <a:rPr lang="pt-BR" sz="2800" dirty="0"/>
              <a:t>Para a criação de algoritmos, deve-se obedecer às seguintes regras:</a:t>
            </a:r>
          </a:p>
          <a:p>
            <a:pPr marL="0" indent="0">
              <a:buNone/>
            </a:pPr>
            <a:endParaRPr lang="pt-BR" sz="2800" dirty="0"/>
          </a:p>
          <a:p>
            <a:pPr marL="514350" indent="-514350">
              <a:buFont typeface="+mj-lt"/>
              <a:buAutoNum type="arabicPeriod"/>
            </a:pPr>
            <a:r>
              <a:rPr lang="pt-BR" sz="2800" dirty="0"/>
              <a:t>Indicar o início do algoritmo</a:t>
            </a:r>
          </a:p>
          <a:p>
            <a:pPr marL="514350" indent="-514350">
              <a:buFont typeface="+mj-lt"/>
              <a:buAutoNum type="arabicPeriod"/>
            </a:pPr>
            <a:r>
              <a:rPr lang="pt-BR" sz="2800" dirty="0"/>
              <a:t>Colocar as ações na sequência, uma em cada linha</a:t>
            </a:r>
          </a:p>
          <a:p>
            <a:pPr marL="514350" indent="-514350">
              <a:buFont typeface="+mj-lt"/>
              <a:buAutoNum type="arabicPeriod"/>
            </a:pPr>
            <a:r>
              <a:rPr lang="pt-BR" sz="2800" dirty="0"/>
              <a:t>Indicar o fim do algoritmo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2528902" y="660399"/>
            <a:ext cx="4114800" cy="5840435"/>
          </a:xfrm>
        </p:spPr>
        <p:txBody>
          <a:bodyPr>
            <a:normAutofit/>
          </a:bodyPr>
          <a:lstStyle/>
          <a:p>
            <a:pPr marL="0" indent="0">
              <a:buNone/>
            </a:pPr>
            <a:r>
              <a:rPr lang="pt-BR" sz="3600" dirty="0"/>
              <a:t>início</a:t>
            </a:r>
          </a:p>
          <a:p>
            <a:pPr marL="0" indent="0">
              <a:buNone/>
            </a:pPr>
            <a:r>
              <a:rPr lang="pt-BR" sz="3600" dirty="0"/>
              <a:t>	&lt;comando 1&gt;</a:t>
            </a:r>
          </a:p>
          <a:p>
            <a:pPr marL="0" indent="0">
              <a:buNone/>
            </a:pPr>
            <a:r>
              <a:rPr lang="pt-BR" sz="3600" dirty="0"/>
              <a:t>	&lt;comando 2&gt;</a:t>
            </a:r>
          </a:p>
          <a:p>
            <a:pPr marL="0" indent="0">
              <a:buNone/>
            </a:pPr>
            <a:endParaRPr lang="pt-BR" sz="3600" dirty="0"/>
          </a:p>
          <a:p>
            <a:pPr marL="0" indent="0">
              <a:buNone/>
            </a:pPr>
            <a:endParaRPr lang="pt-BR" sz="3600" dirty="0"/>
          </a:p>
          <a:p>
            <a:pPr marL="0" indent="0">
              <a:buNone/>
            </a:pPr>
            <a:endParaRPr lang="pt-BR" sz="3600" dirty="0"/>
          </a:p>
          <a:p>
            <a:pPr marL="0" indent="0">
              <a:buNone/>
            </a:pPr>
            <a:r>
              <a:rPr lang="pt-BR" sz="3600" dirty="0"/>
              <a:t>	&lt;comando n&gt;</a:t>
            </a:r>
          </a:p>
          <a:p>
            <a:pPr marL="0" indent="0">
              <a:buNone/>
            </a:pPr>
            <a:r>
              <a:rPr lang="pt-BR" sz="3600" dirty="0"/>
              <a:t>fim</a:t>
            </a:r>
          </a:p>
        </p:txBody>
      </p:sp>
      <p:cxnSp>
        <p:nvCxnSpPr>
          <p:cNvPr id="5" name="Conector reto 4"/>
          <p:cNvCxnSpPr/>
          <p:nvPr/>
        </p:nvCxnSpPr>
        <p:spPr>
          <a:xfrm rot="5400000">
            <a:off x="1147296" y="3361036"/>
            <a:ext cx="3990942" cy="946"/>
          </a:xfrm>
          <a:prstGeom prst="line">
            <a:avLst/>
          </a:prstGeom>
          <a:ln w="381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Elipse 8"/>
          <p:cNvSpPr/>
          <p:nvPr/>
        </p:nvSpPr>
        <p:spPr>
          <a:xfrm>
            <a:off x="4786314" y="2967170"/>
            <a:ext cx="142876" cy="142876"/>
          </a:xfrm>
          <a:prstGeom prst="ellipse">
            <a:avLst/>
          </a:prstGeom>
          <a:solidFill>
            <a:schemeClr val="tx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0" name="Elipse 9"/>
          <p:cNvSpPr/>
          <p:nvPr/>
        </p:nvSpPr>
        <p:spPr>
          <a:xfrm>
            <a:off x="4786314" y="3538674"/>
            <a:ext cx="142876" cy="142876"/>
          </a:xfrm>
          <a:prstGeom prst="ellipse">
            <a:avLst/>
          </a:prstGeom>
          <a:solidFill>
            <a:schemeClr val="tx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1" name="Elipse 10"/>
          <p:cNvSpPr/>
          <p:nvPr/>
        </p:nvSpPr>
        <p:spPr>
          <a:xfrm>
            <a:off x="4786314" y="4110178"/>
            <a:ext cx="142876" cy="142876"/>
          </a:xfrm>
          <a:prstGeom prst="ellipse">
            <a:avLst/>
          </a:prstGeom>
          <a:solidFill>
            <a:schemeClr val="tx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Refinando Ações</a:t>
            </a:r>
          </a:p>
        </p:txBody>
      </p:sp>
      <p:sp>
        <p:nvSpPr>
          <p:cNvPr id="3" name="Espaço Reservado para Conteúdo 2"/>
          <p:cNvSpPr>
            <a:spLocks noGrp="1"/>
          </p:cNvSpPr>
          <p:nvPr>
            <p:ph idx="1"/>
          </p:nvPr>
        </p:nvSpPr>
        <p:spPr/>
        <p:txBody>
          <a:bodyPr>
            <a:normAutofit/>
          </a:bodyPr>
          <a:lstStyle/>
          <a:p>
            <a:pPr marL="0" indent="0">
              <a:buNone/>
            </a:pPr>
            <a:endParaRPr lang="pt-BR" sz="1800" dirty="0"/>
          </a:p>
          <a:p>
            <a:pPr marL="0" indent="0">
              <a:buNone/>
            </a:pPr>
            <a:r>
              <a:rPr lang="pt-BR" sz="2800" dirty="0"/>
              <a:t>As ações dos algoritmos são divididas em duas categorias:</a:t>
            </a:r>
          </a:p>
          <a:p>
            <a:pPr marL="0" indent="0">
              <a:buNone/>
            </a:pPr>
            <a:endParaRPr lang="pt-BR" sz="2800" dirty="0"/>
          </a:p>
          <a:p>
            <a:pPr marL="0" indent="0" algn="ctr">
              <a:buNone/>
            </a:pPr>
            <a:r>
              <a:rPr lang="pt-BR" sz="2800" dirty="0"/>
              <a:t>Primitivas</a:t>
            </a:r>
          </a:p>
          <a:p>
            <a:pPr marL="0" indent="0" algn="ctr">
              <a:buNone/>
            </a:pPr>
            <a:r>
              <a:rPr lang="pt-BR" sz="2800" dirty="0"/>
              <a:t>e</a:t>
            </a:r>
          </a:p>
          <a:p>
            <a:pPr marL="0" indent="0" algn="ctr">
              <a:buNone/>
            </a:pPr>
            <a:r>
              <a:rPr lang="pt-BR" sz="2800" dirty="0"/>
              <a:t>Não-Primitivas</a:t>
            </a:r>
          </a:p>
          <a:p>
            <a:pPr marL="0" indent="0">
              <a:buNone/>
            </a:pPr>
            <a:endParaRPr lang="pt-BR"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1000"/>
                                        <p:tgtEl>
                                          <p:spTgt spid="3">
                                            <p:txEl>
                                              <p:pRg st="4" end="4"/>
                                            </p:txEl>
                                          </p:spTgt>
                                        </p:tgtEl>
                                      </p:cBhvr>
                                    </p:animEffect>
                                  </p:childTnLst>
                                </p:cTn>
                              </p:par>
                            </p:childTnLst>
                          </p:cTn>
                        </p:par>
                        <p:par>
                          <p:cTn id="17" fill="hold">
                            <p:stCondLst>
                              <p:cond delay="2000"/>
                            </p:stCondLst>
                            <p:childTnLst>
                              <p:par>
                                <p:cTn id="18" presetID="10" presetClass="entr" presetSubtype="0" fill="hold" grpId="0" nodeType="after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Ações Primitivas</a:t>
            </a:r>
          </a:p>
        </p:txBody>
      </p:sp>
      <p:sp>
        <p:nvSpPr>
          <p:cNvPr id="3" name="Espaço Reservado para Conteúdo 2"/>
          <p:cNvSpPr>
            <a:spLocks noGrp="1"/>
          </p:cNvSpPr>
          <p:nvPr>
            <p:ph idx="1"/>
          </p:nvPr>
        </p:nvSpPr>
        <p:spPr/>
        <p:txBody>
          <a:bodyPr/>
          <a:lstStyle/>
          <a:p>
            <a:pPr marL="0" indent="0">
              <a:buNone/>
            </a:pPr>
            <a:r>
              <a:rPr lang="pt-BR" sz="2800" dirty="0"/>
              <a:t>São consideradas </a:t>
            </a:r>
            <a:r>
              <a:rPr lang="pt-BR" sz="2800" i="1" dirty="0"/>
              <a:t>Ações Primitivas</a:t>
            </a:r>
            <a:r>
              <a:rPr lang="pt-BR" sz="2800" dirty="0"/>
              <a:t>, quando essas não puderem mais ser refinadas, ou seja, quando a ação não pode ser mais detalhada do que já é.</a:t>
            </a:r>
          </a:p>
          <a:p>
            <a:pPr marL="0" indent="0">
              <a:buNone/>
            </a:pPr>
            <a:endParaRPr lang="pt-BR" sz="2800" dirty="0"/>
          </a:p>
          <a:p>
            <a:pPr marL="0" indent="0">
              <a:buNone/>
            </a:pPr>
            <a:r>
              <a:rPr lang="pt-BR" sz="2800" dirty="0"/>
              <a:t>Um exemplo, são as ações de </a:t>
            </a:r>
            <a:r>
              <a:rPr lang="pt-BR" sz="2800" b="1" dirty="0"/>
              <a:t>início</a:t>
            </a:r>
            <a:r>
              <a:rPr lang="pt-BR" sz="2800" dirty="0"/>
              <a:t> dos algoritmos, pois não há como detalhar mais onde começa o algoritmo.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Ações Não-Primitivas</a:t>
            </a:r>
          </a:p>
        </p:txBody>
      </p:sp>
      <p:sp>
        <p:nvSpPr>
          <p:cNvPr id="3" name="Espaço Reservado para Conteúdo 2"/>
          <p:cNvSpPr>
            <a:spLocks noGrp="1"/>
          </p:cNvSpPr>
          <p:nvPr>
            <p:ph idx="1"/>
          </p:nvPr>
        </p:nvSpPr>
        <p:spPr/>
        <p:txBody>
          <a:bodyPr>
            <a:noAutofit/>
          </a:bodyPr>
          <a:lstStyle/>
          <a:p>
            <a:pPr marL="0" indent="0">
              <a:buNone/>
            </a:pPr>
            <a:r>
              <a:rPr lang="pt-BR" sz="2800" dirty="0"/>
              <a:t>São consideradas </a:t>
            </a:r>
            <a:r>
              <a:rPr lang="pt-BR" sz="2800" i="1" dirty="0"/>
              <a:t>Ações Não-Primitivas</a:t>
            </a:r>
            <a:r>
              <a:rPr lang="pt-BR" sz="2800" dirty="0"/>
              <a:t>, aquelas que podem ser melhor especificadas.</a:t>
            </a:r>
          </a:p>
          <a:p>
            <a:pPr marL="0" indent="0">
              <a:buNone/>
            </a:pPr>
            <a:r>
              <a:rPr lang="pt-BR" sz="2800" dirty="0"/>
              <a:t>No exemplo de trocar uma lâmpada </a:t>
            </a:r>
            <a:r>
              <a:rPr lang="pt-BR" sz="2800" i="1" dirty="0"/>
              <a:t>Retirar a lâmpada queimada</a:t>
            </a:r>
            <a:r>
              <a:rPr lang="pt-BR" sz="2800" dirty="0"/>
              <a:t>, é uma ação não-primitiva, pois pode ser refinada em outras ações:</a:t>
            </a:r>
          </a:p>
          <a:p>
            <a:pPr marL="0" indent="0">
              <a:buNone/>
            </a:pPr>
            <a:r>
              <a:rPr lang="pt-BR" sz="2800" dirty="0"/>
              <a:t>	Segurar a lâmpada</a:t>
            </a:r>
          </a:p>
          <a:p>
            <a:pPr marL="0" indent="0">
              <a:buNone/>
            </a:pPr>
            <a:r>
              <a:rPr lang="pt-BR" sz="2800" dirty="0"/>
              <a:t>	Girar a lâmpada no sentido anti-horário*</a:t>
            </a:r>
          </a:p>
          <a:p>
            <a:pPr marL="0" indent="0">
              <a:buNone/>
            </a:pPr>
            <a:r>
              <a:rPr lang="pt-BR" sz="2000" dirty="0"/>
              <a:t>	</a:t>
            </a:r>
            <a:r>
              <a:rPr lang="pt-BR" sz="2800" dirty="0"/>
              <a:t>Puxar a lâmpada para baixo</a:t>
            </a:r>
          </a:p>
          <a:p>
            <a:pPr marL="0" indent="0">
              <a:buNone/>
            </a:pPr>
            <a:endParaRPr lang="pt-BR" sz="2800" dirty="0"/>
          </a:p>
          <a:p>
            <a:pPr marL="0" indent="0">
              <a:buNone/>
            </a:pPr>
            <a:r>
              <a:rPr lang="pt-BR" sz="1800" i="1" dirty="0"/>
              <a:t>* no caso de lâmpadas com socket de rosca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1000"/>
                                        <p:tgtEl>
                                          <p:spTgt spid="3">
                                            <p:txEl>
                                              <p:pRg st="2" end="2"/>
                                            </p:txEl>
                                          </p:spTgt>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1000"/>
                                        <p:tgtEl>
                                          <p:spTgt spid="3">
                                            <p:txEl>
                                              <p:pRg st="3" end="3"/>
                                            </p:txEl>
                                          </p:spTgt>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Quando e Como?</a:t>
            </a:r>
          </a:p>
        </p:txBody>
      </p:sp>
      <p:sp>
        <p:nvSpPr>
          <p:cNvPr id="3" name="Espaço Reservado para Conteúdo 2"/>
          <p:cNvSpPr>
            <a:spLocks noGrp="1"/>
          </p:cNvSpPr>
          <p:nvPr>
            <p:ph idx="1"/>
          </p:nvPr>
        </p:nvSpPr>
        <p:spPr/>
        <p:txBody>
          <a:bodyPr>
            <a:normAutofit fontScale="77500" lnSpcReduction="20000"/>
          </a:bodyPr>
          <a:lstStyle/>
          <a:p>
            <a:pPr marL="0" indent="0">
              <a:buNone/>
            </a:pPr>
            <a:r>
              <a:rPr lang="pt-BR" dirty="0"/>
              <a:t>Ações </a:t>
            </a:r>
            <a:r>
              <a:rPr lang="pt-BR" i="1" dirty="0"/>
              <a:t>não-primitivas</a:t>
            </a:r>
            <a:r>
              <a:rPr lang="pt-BR" dirty="0"/>
              <a:t> devem ser refinadas até se tornarem </a:t>
            </a:r>
            <a:r>
              <a:rPr lang="pt-BR" i="1" dirty="0"/>
              <a:t>primitivas</a:t>
            </a:r>
            <a:r>
              <a:rPr lang="pt-BR" dirty="0"/>
              <a:t>.</a:t>
            </a:r>
          </a:p>
          <a:p>
            <a:pPr marL="0" indent="0">
              <a:buNone/>
            </a:pPr>
            <a:endParaRPr lang="pt-BR" sz="1900" dirty="0"/>
          </a:p>
          <a:p>
            <a:pPr marL="0" indent="0">
              <a:buNone/>
            </a:pPr>
            <a:r>
              <a:rPr lang="pt-BR" dirty="0"/>
              <a:t>Para refinar uma ação, você deve usar o comando </a:t>
            </a:r>
            <a:r>
              <a:rPr lang="pt-BR" b="1" dirty="0"/>
              <a:t>refinamento</a:t>
            </a:r>
            <a:r>
              <a:rPr lang="pt-BR" dirty="0"/>
              <a:t> ou </a:t>
            </a:r>
            <a:r>
              <a:rPr lang="pt-BR" b="1" dirty="0"/>
              <a:t>ref.</a:t>
            </a:r>
            <a:r>
              <a:rPr lang="pt-BR" dirty="0"/>
              <a:t>, conforme o modelo:</a:t>
            </a:r>
          </a:p>
          <a:p>
            <a:pPr marL="0" indent="0">
              <a:buNone/>
            </a:pPr>
            <a:endParaRPr lang="pt-BR" dirty="0"/>
          </a:p>
          <a:p>
            <a:pPr marL="0" indent="0">
              <a:buNone/>
            </a:pPr>
            <a:r>
              <a:rPr lang="pt-BR" dirty="0"/>
              <a:t>		ref.</a:t>
            </a:r>
          </a:p>
          <a:p>
            <a:pPr marL="0" indent="0">
              <a:buNone/>
            </a:pPr>
            <a:r>
              <a:rPr lang="pt-BR" dirty="0"/>
              <a:t>			&lt;comando 1&gt;</a:t>
            </a:r>
          </a:p>
          <a:p>
            <a:pPr marL="0" indent="0">
              <a:buNone/>
            </a:pPr>
            <a:r>
              <a:rPr lang="pt-BR" dirty="0"/>
              <a:t>			&lt;comando 2&gt;</a:t>
            </a:r>
          </a:p>
          <a:p>
            <a:pPr marL="0" indent="0">
              <a:buNone/>
            </a:pPr>
            <a:endParaRPr lang="pt-BR" dirty="0"/>
          </a:p>
          <a:p>
            <a:pPr marL="0" indent="0">
              <a:buNone/>
            </a:pPr>
            <a:r>
              <a:rPr lang="pt-BR" dirty="0"/>
              <a:t>			&lt;comando n&gt;</a:t>
            </a:r>
          </a:p>
          <a:p>
            <a:pPr marL="0" indent="0">
              <a:buNone/>
            </a:pPr>
            <a:r>
              <a:rPr lang="pt-BR" dirty="0"/>
              <a:t>		fim-ref.</a:t>
            </a:r>
          </a:p>
        </p:txBody>
      </p:sp>
      <p:grpSp>
        <p:nvGrpSpPr>
          <p:cNvPr id="7" name="Grupo 6"/>
          <p:cNvGrpSpPr/>
          <p:nvPr/>
        </p:nvGrpSpPr>
        <p:grpSpPr>
          <a:xfrm>
            <a:off x="4071934" y="4714884"/>
            <a:ext cx="71438" cy="331471"/>
            <a:chOff x="4245290" y="4745364"/>
            <a:chExt cx="71438" cy="331471"/>
          </a:xfrm>
        </p:grpSpPr>
        <p:sp>
          <p:nvSpPr>
            <p:cNvPr id="4" name="Elipse 3"/>
            <p:cNvSpPr/>
            <p:nvPr/>
          </p:nvSpPr>
          <p:spPr>
            <a:xfrm>
              <a:off x="4245290" y="4745364"/>
              <a:ext cx="71438" cy="45719"/>
            </a:xfrm>
            <a:prstGeom prst="ellipse">
              <a:avLst/>
            </a:prstGeom>
            <a:solidFill>
              <a:schemeClr val="tx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 name="Elipse 4"/>
            <p:cNvSpPr/>
            <p:nvPr/>
          </p:nvSpPr>
          <p:spPr>
            <a:xfrm>
              <a:off x="4245290" y="4888240"/>
              <a:ext cx="71438" cy="45719"/>
            </a:xfrm>
            <a:prstGeom prst="ellipse">
              <a:avLst/>
            </a:prstGeom>
            <a:solidFill>
              <a:schemeClr val="tx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Elipse 5"/>
            <p:cNvSpPr/>
            <p:nvPr/>
          </p:nvSpPr>
          <p:spPr>
            <a:xfrm>
              <a:off x="4245290" y="5031116"/>
              <a:ext cx="71438" cy="45719"/>
            </a:xfrm>
            <a:prstGeom prst="ellipse">
              <a:avLst/>
            </a:prstGeom>
            <a:solidFill>
              <a:schemeClr val="tx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grpSp>
      <p:cxnSp>
        <p:nvCxnSpPr>
          <p:cNvPr id="8" name="Conector reto 7"/>
          <p:cNvCxnSpPr/>
          <p:nvPr/>
        </p:nvCxnSpPr>
        <p:spPr>
          <a:xfrm rot="5400000">
            <a:off x="1750993" y="4678371"/>
            <a:ext cx="1499404" cy="794"/>
          </a:xfrm>
          <a:prstGeom prst="line">
            <a:avLst/>
          </a:prstGeom>
          <a:ln w="381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childTnLst>
                                </p:cTn>
                              </p:par>
                              <p:par>
                                <p:cTn id="18" presetID="23" presetClass="entr" presetSubtype="16"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p:cTn id="20" dur="500" fill="hold"/>
                                        <p:tgtEl>
                                          <p:spTgt spid="8"/>
                                        </p:tgtEl>
                                        <p:attrNameLst>
                                          <p:attrName>ppt_w</p:attrName>
                                        </p:attrNameLst>
                                      </p:cBhvr>
                                      <p:tavLst>
                                        <p:tav tm="0">
                                          <p:val>
                                            <p:fltVal val="0"/>
                                          </p:val>
                                        </p:tav>
                                        <p:tav tm="100000">
                                          <p:val>
                                            <p:strVal val="#ppt_w"/>
                                          </p:val>
                                        </p:tav>
                                      </p:tavLst>
                                    </p:anim>
                                    <p:anim calcmode="lin" valueType="num">
                                      <p:cBhvr>
                                        <p:cTn id="21" dur="500" fill="hold"/>
                                        <p:tgtEl>
                                          <p:spTgt spid="8"/>
                                        </p:tgtEl>
                                        <p:attrNameLst>
                                          <p:attrName>ppt_h</p:attrName>
                                        </p:attrNameLst>
                                      </p:cBhvr>
                                      <p:tavLst>
                                        <p:tav tm="0">
                                          <p:val>
                                            <p:fltVal val="0"/>
                                          </p:val>
                                        </p:tav>
                                        <p:tav tm="100000">
                                          <p:val>
                                            <p:strVal val="#ppt_h"/>
                                          </p:val>
                                        </p:tav>
                                      </p:tavLst>
                                    </p:anim>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1000"/>
                                        <p:tgtEl>
                                          <p:spTgt spid="3">
                                            <p:txEl>
                                              <p:pRg st="5" end="5"/>
                                            </p:txEl>
                                          </p:spTgt>
                                        </p:tgtEl>
                                      </p:cBhvr>
                                    </p:animEffect>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childTnLst>
                                </p:cTn>
                              </p:par>
                            </p:childTnLst>
                          </p:cTn>
                        </p:par>
                        <p:par>
                          <p:cTn id="29" fill="hold">
                            <p:stCondLst>
                              <p:cond delay="2000"/>
                            </p:stCondLst>
                            <p:childTnLst>
                              <p:par>
                                <p:cTn id="30" presetID="23" presetClass="entr" presetSubtype="16" fill="hold" nodeType="after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childTnLst>
                                </p:cTn>
                              </p:par>
                            </p:childTnLst>
                          </p:cTn>
                        </p:par>
                        <p:par>
                          <p:cTn id="34" fill="hold">
                            <p:stCondLst>
                              <p:cond delay="2500"/>
                            </p:stCondLst>
                            <p:childTnLst>
                              <p:par>
                                <p:cTn id="35" presetID="10" presetClass="entr" presetSubtype="0" fill="hold" grpId="0" nodeType="after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1000"/>
                                        <p:tgtEl>
                                          <p:spTgt spid="3">
                                            <p:txEl>
                                              <p:pRg st="8" end="8"/>
                                            </p:txEl>
                                          </p:spTgt>
                                        </p:tgtEl>
                                      </p:cBhvr>
                                    </p:animEffect>
                                  </p:childTnLst>
                                </p:cTn>
                              </p:par>
                            </p:childTnLst>
                          </p:cTn>
                        </p:par>
                        <p:par>
                          <p:cTn id="38" fill="hold">
                            <p:stCondLst>
                              <p:cond delay="3500"/>
                            </p:stCondLst>
                            <p:childTnLst>
                              <p:par>
                                <p:cTn id="39" presetID="10" presetClass="entr" presetSubtype="0" fill="hold" grpId="0" nodeType="after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fade">
                                      <p:cBhvr>
                                        <p:cTn id="41" dur="1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685800" y="3831183"/>
            <a:ext cx="7772400" cy="1470025"/>
          </a:xfrm>
        </p:spPr>
        <p:txBody>
          <a:bodyPr/>
          <a:lstStyle/>
          <a:p>
            <a:r>
              <a:rPr lang="pt-BR" sz="40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Representação do Algoritmo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Pseudocódigo</a:t>
            </a:r>
          </a:p>
        </p:txBody>
      </p:sp>
      <p:sp>
        <p:nvSpPr>
          <p:cNvPr id="3" name="Espaço Reservado para Conteúdo 2"/>
          <p:cNvSpPr>
            <a:spLocks noGrp="1"/>
          </p:cNvSpPr>
          <p:nvPr>
            <p:ph idx="1"/>
          </p:nvPr>
        </p:nvSpPr>
        <p:spPr/>
        <p:txBody>
          <a:bodyPr/>
          <a:lstStyle/>
          <a:p>
            <a:pPr marL="0" indent="0">
              <a:buNone/>
            </a:pPr>
            <a:endParaRPr lang="pt-BR" sz="1800" dirty="0"/>
          </a:p>
          <a:p>
            <a:pPr marL="0" indent="0">
              <a:buNone/>
            </a:pPr>
            <a:r>
              <a:rPr lang="pt-BR" sz="2800" dirty="0"/>
              <a:t>Consiste em representar o algoritmo através de comandos na língua portuguesa.</a:t>
            </a:r>
          </a:p>
          <a:p>
            <a:pPr marL="0" indent="0">
              <a:buNone/>
            </a:pPr>
            <a:endParaRPr lang="pt-BR" sz="2800" dirty="0"/>
          </a:p>
          <a:p>
            <a:pPr marL="0" indent="0">
              <a:buNone/>
            </a:pPr>
            <a:r>
              <a:rPr lang="pt-BR" sz="2800" dirty="0"/>
              <a:t>Esse tipo de representação também é conhecida como </a:t>
            </a:r>
            <a:r>
              <a:rPr lang="pt-BR" sz="2800" i="1" dirty="0"/>
              <a:t>Português Estruturado</a:t>
            </a:r>
            <a:r>
              <a:rPr lang="pt-BR" sz="2800" dirty="0"/>
              <a:t> ou </a:t>
            </a:r>
            <a:r>
              <a:rPr lang="pt-BR" sz="2800" i="1" dirty="0"/>
              <a:t>Portugol</a:t>
            </a:r>
            <a:r>
              <a:rPr lang="pt-BR" sz="28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fade">
                                      <p:cBhvr>
                                        <p:cTn id="11"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Lógica</a:t>
            </a:r>
          </a:p>
        </p:txBody>
      </p:sp>
      <p:sp>
        <p:nvSpPr>
          <p:cNvPr id="3" name="Espaço Reservado para Conteúdo 2"/>
          <p:cNvSpPr>
            <a:spLocks noGrp="1"/>
          </p:cNvSpPr>
          <p:nvPr>
            <p:ph idx="1"/>
          </p:nvPr>
        </p:nvSpPr>
        <p:spPr>
          <a:xfrm>
            <a:off x="457200" y="1600200"/>
            <a:ext cx="8115328" cy="4525963"/>
          </a:xfrm>
        </p:spPr>
        <p:txBody>
          <a:bodyPr>
            <a:normAutofit fontScale="92500" lnSpcReduction="10000"/>
          </a:bodyPr>
          <a:lstStyle/>
          <a:p>
            <a:pPr>
              <a:buClr>
                <a:schemeClr val="tx1">
                  <a:lumMod val="50000"/>
                  <a:lumOff val="50000"/>
                </a:schemeClr>
              </a:buClr>
            </a:pPr>
            <a:r>
              <a:rPr lang="pt-BR" dirty="0"/>
              <a:t>Dicionário:</a:t>
            </a:r>
          </a:p>
          <a:p>
            <a:pPr lvl="1">
              <a:buClr>
                <a:schemeClr val="tx1">
                  <a:lumMod val="50000"/>
                  <a:lumOff val="50000"/>
                </a:schemeClr>
              </a:buClr>
            </a:pPr>
            <a:r>
              <a:rPr lang="pt-BR" dirty="0"/>
              <a:t>Do grego </a:t>
            </a:r>
            <a:r>
              <a:rPr lang="pt-BR" i="1" dirty="0"/>
              <a:t>logiké</a:t>
            </a:r>
            <a:r>
              <a:rPr lang="pt-BR" dirty="0"/>
              <a:t>, arte de raciocinar</a:t>
            </a:r>
          </a:p>
          <a:p>
            <a:pPr lvl="1">
              <a:buClr>
                <a:schemeClr val="tx1">
                  <a:lumMod val="50000"/>
                  <a:lumOff val="50000"/>
                </a:schemeClr>
              </a:buClr>
            </a:pPr>
            <a:r>
              <a:rPr lang="pt-BR" dirty="0"/>
              <a:t>s. f., ciência que tem por objetivo o estudo dos métodos e princípios que permitem distinguir raciocínios válidos de outros não válidos;</a:t>
            </a:r>
          </a:p>
          <a:p>
            <a:pPr lvl="1">
              <a:buClr>
                <a:schemeClr val="tx1">
                  <a:lumMod val="50000"/>
                  <a:lumOff val="50000"/>
                </a:schemeClr>
              </a:buClr>
            </a:pPr>
            <a:r>
              <a:rPr lang="pt-BR" dirty="0"/>
              <a:t>ligação de idéias;</a:t>
            </a:r>
          </a:p>
          <a:p>
            <a:pPr lvl="1">
              <a:buClr>
                <a:schemeClr val="tx1">
                  <a:lumMod val="50000"/>
                  <a:lumOff val="50000"/>
                </a:schemeClr>
              </a:buClr>
            </a:pPr>
            <a:r>
              <a:rPr lang="pt-BR" dirty="0"/>
              <a:t>coerência;</a:t>
            </a:r>
          </a:p>
          <a:p>
            <a:pPr lvl="1">
              <a:buClr>
                <a:schemeClr val="tx1">
                  <a:lumMod val="50000"/>
                  <a:lumOff val="50000"/>
                </a:schemeClr>
              </a:buClr>
            </a:pPr>
            <a:r>
              <a:rPr lang="pt-BR" dirty="0"/>
              <a:t>parte da Filosofia que estuda as leis do raciocínio;</a:t>
            </a:r>
          </a:p>
          <a:p>
            <a:pPr lvl="1">
              <a:buClr>
                <a:schemeClr val="tx1">
                  <a:lumMod val="50000"/>
                  <a:lumOff val="50000"/>
                </a:schemeClr>
              </a:buClr>
            </a:pPr>
            <a:r>
              <a:rPr lang="pt-BR" dirty="0"/>
              <a:t>continuidade no raciocínio.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1000"/>
                                        <p:tgtEl>
                                          <p:spTgt spid="3">
                                            <p:txEl>
                                              <p:pRg st="4" end="4"/>
                                            </p:txEl>
                                          </p:spTgt>
                                        </p:tgtEl>
                                      </p:cBhvr>
                                    </p:animEffect>
                                  </p:childTnLst>
                                </p:cTn>
                              </p:par>
                            </p:childTnLst>
                          </p:cTn>
                        </p:par>
                        <p:par>
                          <p:cTn id="24" fill="hold">
                            <p:stCondLst>
                              <p:cond delay="5000"/>
                            </p:stCondLst>
                            <p:childTnLst>
                              <p:par>
                                <p:cTn id="25" presetID="10" presetClass="entr" presetSubtype="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childTnLst>
                                </p:cTn>
                              </p:par>
                            </p:childTnLst>
                          </p:cTn>
                        </p:par>
                        <p:par>
                          <p:cTn id="28" fill="hold">
                            <p:stCondLst>
                              <p:cond delay="6000"/>
                            </p:stCondLst>
                            <p:childTnLst>
                              <p:par>
                                <p:cTn id="29" presetID="10" presetClass="entr" presetSubtype="0"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143372" y="928670"/>
            <a:ext cx="4572032" cy="5197493"/>
          </a:xfrm>
        </p:spPr>
        <p:txBody>
          <a:bodyPr/>
          <a:lstStyle/>
          <a:p>
            <a:pPr marL="0" indent="0">
              <a:buNone/>
            </a:pPr>
            <a:endParaRPr lang="pt-BR" sz="2400" dirty="0"/>
          </a:p>
          <a:p>
            <a:pPr marL="274638" indent="0">
              <a:buNone/>
            </a:pPr>
            <a:r>
              <a:rPr lang="pt-BR" sz="2800" dirty="0"/>
              <a:t>Nesse modelo, as palavras </a:t>
            </a:r>
            <a:r>
              <a:rPr lang="pt-BR" sz="2800" b="1" dirty="0"/>
              <a:t>início</a:t>
            </a:r>
            <a:r>
              <a:rPr lang="pt-BR" sz="2800" dirty="0"/>
              <a:t> e </a:t>
            </a:r>
            <a:r>
              <a:rPr lang="pt-BR" sz="2800" b="1" dirty="0"/>
              <a:t>fim</a:t>
            </a:r>
            <a:r>
              <a:rPr lang="pt-BR" sz="2800" dirty="0"/>
              <a:t> devem ser escritas em letras minúsculas. Isso indica que elas, assim como os comandos de </a:t>
            </a:r>
            <a:r>
              <a:rPr lang="pt-BR" sz="2800" b="1" dirty="0"/>
              <a:t>refinamento</a:t>
            </a:r>
            <a:r>
              <a:rPr lang="pt-BR" sz="2800" dirty="0"/>
              <a:t> são ações primitivas.</a:t>
            </a:r>
          </a:p>
        </p:txBody>
      </p:sp>
      <p:sp>
        <p:nvSpPr>
          <p:cNvPr id="6" name="Espaço Reservado para Conteúdo 2"/>
          <p:cNvSpPr txBox="1">
            <a:spLocks/>
          </p:cNvSpPr>
          <p:nvPr/>
        </p:nvSpPr>
        <p:spPr>
          <a:xfrm>
            <a:off x="357158" y="660399"/>
            <a:ext cx="3786214" cy="5340369"/>
          </a:xfrm>
          <a:prstGeom prst="rect">
            <a:avLst/>
          </a:prstGeom>
        </p:spPr>
        <p:txBody>
          <a:bodyPr vert="horz">
            <a:normAutofit/>
          </a:bodyPr>
          <a:lstStyle/>
          <a:p>
            <a:pPr marL="0" marR="0" lvl="0" indent="0" algn="l" defTabSz="914400" rtl="0" eaLnBrk="1" fontAlgn="auto" latinLnBrk="0" hangingPunct="1">
              <a:lnSpc>
                <a:spcPct val="100000"/>
              </a:lnSpc>
              <a:spcBef>
                <a:spcPct val="20000"/>
              </a:spcBef>
              <a:spcAft>
                <a:spcPts val="0"/>
              </a:spcAft>
              <a:buClr>
                <a:schemeClr val="accent1"/>
              </a:buClr>
              <a:buSzPct val="80000"/>
              <a:buFont typeface="Wingdings 2"/>
              <a:buNone/>
              <a:tabLst/>
              <a:defRPr/>
            </a:pPr>
            <a:endParaRPr kumimoji="0" lang="pt-BR" sz="3200" b="0" i="0" u="sng"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1"/>
              </a:buClr>
              <a:buSzPct val="80000"/>
              <a:buFont typeface="Wingdings 2"/>
              <a:buNone/>
              <a:tabLst/>
              <a:defRPr/>
            </a:pPr>
            <a:r>
              <a:rPr kumimoji="0" lang="pt-BR" sz="3200" b="0" i="0"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rPr>
              <a:t>início</a:t>
            </a:r>
          </a:p>
          <a:p>
            <a:pPr marL="0" marR="0" lvl="0" indent="0" algn="l" defTabSz="914400" rtl="0" eaLnBrk="1" fontAlgn="auto" latinLnBrk="0" hangingPunct="1">
              <a:lnSpc>
                <a:spcPct val="100000"/>
              </a:lnSpc>
              <a:spcBef>
                <a:spcPct val="20000"/>
              </a:spcBef>
              <a:spcAft>
                <a:spcPts val="0"/>
              </a:spcAft>
              <a:buClr>
                <a:schemeClr val="accent1"/>
              </a:buClr>
              <a:buSzPct val="80000"/>
              <a:buFont typeface="Wingdings 2"/>
              <a:buNone/>
              <a:tabLst/>
              <a:defRPr/>
            </a:pPr>
            <a:r>
              <a:rPr kumimoji="0" lang="pt-BR" sz="32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rPr>
              <a:t>	&lt;comando 1&gt;</a:t>
            </a:r>
          </a:p>
          <a:p>
            <a:pPr marL="0" marR="0" lvl="0" indent="0" algn="l" defTabSz="914400" rtl="0" eaLnBrk="1" fontAlgn="auto" latinLnBrk="0" hangingPunct="1">
              <a:lnSpc>
                <a:spcPct val="100000"/>
              </a:lnSpc>
              <a:spcBef>
                <a:spcPct val="20000"/>
              </a:spcBef>
              <a:spcAft>
                <a:spcPts val="0"/>
              </a:spcAft>
              <a:buClr>
                <a:schemeClr val="accent1"/>
              </a:buClr>
              <a:buSzPct val="80000"/>
              <a:buFont typeface="Wingdings 2"/>
              <a:buNone/>
              <a:tabLst/>
              <a:defRPr/>
            </a:pPr>
            <a:r>
              <a:rPr kumimoji="0" lang="pt-BR" sz="32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rPr>
              <a:t>	&lt;comando 2&gt;</a:t>
            </a:r>
          </a:p>
          <a:p>
            <a:pPr marL="0" marR="0" lvl="0" indent="0" algn="l" defTabSz="914400" rtl="0" eaLnBrk="1" fontAlgn="auto" latinLnBrk="0" hangingPunct="1">
              <a:lnSpc>
                <a:spcPct val="100000"/>
              </a:lnSpc>
              <a:spcBef>
                <a:spcPct val="20000"/>
              </a:spcBef>
              <a:spcAft>
                <a:spcPts val="0"/>
              </a:spcAft>
              <a:buClr>
                <a:schemeClr val="accent1"/>
              </a:buClr>
              <a:buSzPct val="80000"/>
              <a:buFont typeface="Wingdings 2"/>
              <a:buNone/>
              <a:tabLst/>
              <a:defRPr/>
            </a:pPr>
            <a:endParaRPr kumimoji="0" lang="pt-BR" sz="32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1"/>
              </a:buClr>
              <a:buSzPct val="80000"/>
              <a:buFont typeface="Wingdings 2"/>
              <a:buNone/>
              <a:tabLst/>
              <a:defRPr/>
            </a:pPr>
            <a:endParaRPr kumimoji="0" lang="pt-BR" sz="32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1"/>
              </a:buClr>
              <a:buSzPct val="80000"/>
              <a:buFont typeface="Wingdings 2"/>
              <a:buNone/>
              <a:tabLst/>
              <a:defRPr/>
            </a:pPr>
            <a:r>
              <a:rPr kumimoji="0" lang="pt-BR" sz="32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rPr>
              <a:t>	&lt;comando n&gt;</a:t>
            </a:r>
          </a:p>
          <a:p>
            <a:pPr marL="0" marR="0" lvl="0" indent="0" algn="l" defTabSz="914400" rtl="0" eaLnBrk="1" fontAlgn="auto" latinLnBrk="0" hangingPunct="1">
              <a:lnSpc>
                <a:spcPct val="100000"/>
              </a:lnSpc>
              <a:spcBef>
                <a:spcPct val="20000"/>
              </a:spcBef>
              <a:spcAft>
                <a:spcPts val="0"/>
              </a:spcAft>
              <a:buClr>
                <a:schemeClr val="accent1"/>
              </a:buClr>
              <a:buSzPct val="80000"/>
              <a:buFont typeface="Wingdings 2"/>
              <a:buNone/>
              <a:tabLst/>
              <a:defRPr/>
            </a:pPr>
            <a:r>
              <a:rPr kumimoji="0" lang="pt-BR" sz="3200" b="0" i="0"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rPr>
              <a:t>fim</a:t>
            </a:r>
          </a:p>
        </p:txBody>
      </p:sp>
      <p:cxnSp>
        <p:nvCxnSpPr>
          <p:cNvPr id="7" name="Conector reto 6"/>
          <p:cNvCxnSpPr/>
          <p:nvPr/>
        </p:nvCxnSpPr>
        <p:spPr>
          <a:xfrm rot="5400000">
            <a:off x="-510030" y="3367494"/>
            <a:ext cx="2920218" cy="42834"/>
          </a:xfrm>
          <a:prstGeom prst="line">
            <a:avLst/>
          </a:prstGeom>
          <a:ln w="381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Elipse 7"/>
          <p:cNvSpPr/>
          <p:nvPr/>
        </p:nvSpPr>
        <p:spPr>
          <a:xfrm>
            <a:off x="2614570" y="3226919"/>
            <a:ext cx="131467" cy="130643"/>
          </a:xfrm>
          <a:prstGeom prst="ellipse">
            <a:avLst/>
          </a:prstGeom>
          <a:solidFill>
            <a:schemeClr val="tx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 name="Elipse 8"/>
          <p:cNvSpPr/>
          <p:nvPr/>
        </p:nvSpPr>
        <p:spPr>
          <a:xfrm>
            <a:off x="2614570" y="3634574"/>
            <a:ext cx="131467" cy="130643"/>
          </a:xfrm>
          <a:prstGeom prst="ellipse">
            <a:avLst/>
          </a:prstGeom>
          <a:solidFill>
            <a:schemeClr val="tx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0" name="Elipse 9"/>
          <p:cNvSpPr/>
          <p:nvPr/>
        </p:nvSpPr>
        <p:spPr>
          <a:xfrm>
            <a:off x="2614570" y="4071942"/>
            <a:ext cx="131467" cy="130643"/>
          </a:xfrm>
          <a:prstGeom prst="ellipse">
            <a:avLst/>
          </a:prstGeom>
          <a:solidFill>
            <a:schemeClr val="tx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1000"/>
                                        <p:tgtEl>
                                          <p:spTgt spid="6">
                                            <p:txEl>
                                              <p:pRg st="1" end="1"/>
                                            </p:txEl>
                                          </p:spTgt>
                                        </p:tgtEl>
                                      </p:cBhvr>
                                    </p:animEffect>
                                  </p:childTnLst>
                                </p:cTn>
                              </p:par>
                              <p:par>
                                <p:cTn id="8" presetID="23" presetClass="entr" presetSubtype="16"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p:cTn id="10" dur="1000" fill="hold"/>
                                        <p:tgtEl>
                                          <p:spTgt spid="7"/>
                                        </p:tgtEl>
                                        <p:attrNameLst>
                                          <p:attrName>ppt_w</p:attrName>
                                        </p:attrNameLst>
                                      </p:cBhvr>
                                      <p:tavLst>
                                        <p:tav tm="0">
                                          <p:val>
                                            <p:fltVal val="0"/>
                                          </p:val>
                                        </p:tav>
                                        <p:tav tm="100000">
                                          <p:val>
                                            <p:strVal val="#ppt_w"/>
                                          </p:val>
                                        </p:tav>
                                      </p:tavLst>
                                    </p:anim>
                                    <p:anim calcmode="lin" valueType="num">
                                      <p:cBhvr>
                                        <p:cTn id="11" dur="1000" fill="hold"/>
                                        <p:tgtEl>
                                          <p:spTgt spid="7"/>
                                        </p:tgtEl>
                                        <p:attrNameLst>
                                          <p:attrName>ppt_h</p:attrName>
                                        </p:attrNameLst>
                                      </p:cBhvr>
                                      <p:tavLst>
                                        <p:tav tm="0">
                                          <p:val>
                                            <p:fltVal val="0"/>
                                          </p:val>
                                        </p:tav>
                                        <p:tav tm="100000">
                                          <p:val>
                                            <p:strVal val="#ppt_h"/>
                                          </p:val>
                                        </p:tav>
                                      </p:tavLst>
                                    </p:anim>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
                                            <p:txEl>
                                              <p:pRg st="7" end="7"/>
                                            </p:txEl>
                                          </p:spTgt>
                                        </p:tgtEl>
                                        <p:attrNameLst>
                                          <p:attrName>style.visibility</p:attrName>
                                        </p:attrNameLst>
                                      </p:cBhvr>
                                      <p:to>
                                        <p:strVal val="visible"/>
                                      </p:to>
                                    </p:set>
                                    <p:animEffect transition="in" filter="fade">
                                      <p:cBhvr>
                                        <p:cTn id="15" dur="1000"/>
                                        <p:tgtEl>
                                          <p:spTgt spid="6">
                                            <p:txEl>
                                              <p:pRg st="7" end="7"/>
                                            </p:txEl>
                                          </p:spTgt>
                                        </p:tgtEl>
                                      </p:cBhvr>
                                    </p:animEffect>
                                  </p:childTnLst>
                                </p:cTn>
                              </p:par>
                            </p:childTnLst>
                          </p:cTn>
                        </p:par>
                        <p:par>
                          <p:cTn id="16" fill="hold">
                            <p:stCondLst>
                              <p:cond delay="2000"/>
                            </p:stCondLst>
                            <p:childTnLst>
                              <p:par>
                                <p:cTn id="17" presetID="10" presetClass="entr" presetSubtype="0" fill="hold" nodeType="after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fade">
                                      <p:cBhvr>
                                        <p:cTn id="19" dur="1000"/>
                                        <p:tgtEl>
                                          <p:spTgt spid="6">
                                            <p:txEl>
                                              <p:pRg st="2" end="2"/>
                                            </p:txEl>
                                          </p:spTgt>
                                        </p:tgtEl>
                                      </p:cBhvr>
                                    </p:animEffect>
                                  </p:childTnLst>
                                </p:cTn>
                              </p:par>
                            </p:childTnLst>
                          </p:cTn>
                        </p:par>
                        <p:par>
                          <p:cTn id="20" fill="hold">
                            <p:stCondLst>
                              <p:cond delay="3000"/>
                            </p:stCondLst>
                            <p:childTnLst>
                              <p:par>
                                <p:cTn id="21" presetID="10" presetClass="entr" presetSubtype="0" fill="hold" nodeType="after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Effect transition="in" filter="fade">
                                      <p:cBhvr>
                                        <p:cTn id="23" dur="1000"/>
                                        <p:tgtEl>
                                          <p:spTgt spid="6">
                                            <p:txEl>
                                              <p:pRg st="3" end="3"/>
                                            </p:txEl>
                                          </p:spTgt>
                                        </p:tgtEl>
                                      </p:cBhvr>
                                    </p:animEffect>
                                  </p:childTnLst>
                                </p:cTn>
                              </p:par>
                            </p:childTnLst>
                          </p:cTn>
                        </p:par>
                        <p:par>
                          <p:cTn id="24" fill="hold">
                            <p:stCondLst>
                              <p:cond delay="4000"/>
                            </p:stCondLst>
                            <p:childTnLst>
                              <p:par>
                                <p:cTn id="25" presetID="10" presetClass="entr" presetSubtype="0"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par>
                          <p:cTn id="28" fill="hold">
                            <p:stCondLst>
                              <p:cond delay="4500"/>
                            </p:stCondLst>
                            <p:childTnLst>
                              <p:par>
                                <p:cTn id="29" presetID="10" presetClass="entr" presetSubtype="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par>
                          <p:cTn id="32" fill="hold">
                            <p:stCondLst>
                              <p:cond delay="5000"/>
                            </p:stCondLst>
                            <p:childTnLst>
                              <p:par>
                                <p:cTn id="33" presetID="10"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par>
                          <p:cTn id="36" fill="hold">
                            <p:stCondLst>
                              <p:cond delay="5500"/>
                            </p:stCondLst>
                            <p:childTnLst>
                              <p:par>
                                <p:cTn id="37" presetID="10" presetClass="entr" presetSubtype="0" fill="hold" nodeType="afterEffect">
                                  <p:stCondLst>
                                    <p:cond delay="0"/>
                                  </p:stCondLst>
                                  <p:childTnLst>
                                    <p:set>
                                      <p:cBhvr>
                                        <p:cTn id="38" dur="1" fill="hold">
                                          <p:stCondLst>
                                            <p:cond delay="0"/>
                                          </p:stCondLst>
                                        </p:cTn>
                                        <p:tgtEl>
                                          <p:spTgt spid="6">
                                            <p:txEl>
                                              <p:pRg st="6" end="6"/>
                                            </p:txEl>
                                          </p:spTgt>
                                        </p:tgtEl>
                                        <p:attrNameLst>
                                          <p:attrName>style.visibility</p:attrName>
                                        </p:attrNameLst>
                                      </p:cBhvr>
                                      <p:to>
                                        <p:strVal val="visible"/>
                                      </p:to>
                                    </p:set>
                                    <p:animEffect transition="in" filter="fade">
                                      <p:cBhvr>
                                        <p:cTn id="39" dur="1000"/>
                                        <p:tgtEl>
                                          <p:spTgt spid="6">
                                            <p:txEl>
                                              <p:pRg st="6" end="6"/>
                                            </p:txEl>
                                          </p:spTgt>
                                        </p:tgtEl>
                                      </p:cBhvr>
                                    </p:animEffect>
                                  </p:childTnLst>
                                </p:cTn>
                              </p:par>
                            </p:childTnLst>
                          </p:cTn>
                        </p:par>
                        <p:par>
                          <p:cTn id="40" fill="hold">
                            <p:stCondLst>
                              <p:cond delay="6500"/>
                            </p:stCondLst>
                            <p:childTnLst>
                              <p:par>
                                <p:cTn id="41" presetID="10" presetClass="entr" presetSubtype="0" fill="hold" grpId="0" nodeType="afterEffect">
                                  <p:stCondLst>
                                    <p:cond delay="1000"/>
                                  </p:stCondLst>
                                  <p:childTnLst>
                                    <p:set>
                                      <p:cBhvr>
                                        <p:cTn id="42" dur="1" fill="hold">
                                          <p:stCondLst>
                                            <p:cond delay="0"/>
                                          </p:stCondLst>
                                        </p:cTn>
                                        <p:tgtEl>
                                          <p:spTgt spid="3">
                                            <p:txEl>
                                              <p:pRg st="1" end="1"/>
                                            </p:txEl>
                                          </p:spTgt>
                                        </p:tgtEl>
                                        <p:attrNameLst>
                                          <p:attrName>style.visibility</p:attrName>
                                        </p:attrNameLst>
                                      </p:cBhvr>
                                      <p:to>
                                        <p:strVal val="visible"/>
                                      </p:to>
                                    </p:set>
                                    <p:animEffect transition="in" filter="fade">
                                      <p:cBhvr>
                                        <p:cTn id="43"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9" grpId="0"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Fluxograma</a:t>
            </a:r>
          </a:p>
        </p:txBody>
      </p:sp>
      <p:sp>
        <p:nvSpPr>
          <p:cNvPr id="3" name="Espaço Reservado para Conteúdo 2"/>
          <p:cNvSpPr>
            <a:spLocks noGrp="1"/>
          </p:cNvSpPr>
          <p:nvPr>
            <p:ph idx="1"/>
          </p:nvPr>
        </p:nvSpPr>
        <p:spPr>
          <a:xfrm>
            <a:off x="457200" y="1600201"/>
            <a:ext cx="8258204" cy="971543"/>
          </a:xfrm>
        </p:spPr>
        <p:txBody>
          <a:bodyPr>
            <a:normAutofit/>
          </a:bodyPr>
          <a:lstStyle/>
          <a:p>
            <a:pPr marL="0" indent="0">
              <a:buNone/>
            </a:pPr>
            <a:r>
              <a:rPr lang="pt-BR" sz="2400" dirty="0"/>
              <a:t>Essa representação utiliza figuras geométricas para representar o fluxo de dados e os comandos do algoritmo.</a:t>
            </a:r>
          </a:p>
        </p:txBody>
      </p:sp>
      <p:sp>
        <p:nvSpPr>
          <p:cNvPr id="4" name="Retângulo 3"/>
          <p:cNvSpPr/>
          <p:nvPr/>
        </p:nvSpPr>
        <p:spPr>
          <a:xfrm>
            <a:off x="3393273" y="3500438"/>
            <a:ext cx="1857388" cy="357190"/>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&lt;comando 1&gt;</a:t>
            </a:r>
          </a:p>
        </p:txBody>
      </p:sp>
      <p:sp>
        <p:nvSpPr>
          <p:cNvPr id="5" name="Retângulo 4"/>
          <p:cNvSpPr/>
          <p:nvPr/>
        </p:nvSpPr>
        <p:spPr>
          <a:xfrm>
            <a:off x="3393273" y="4286256"/>
            <a:ext cx="1857388" cy="357190"/>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&lt;comando 2&gt;</a:t>
            </a:r>
          </a:p>
        </p:txBody>
      </p:sp>
      <p:sp>
        <p:nvSpPr>
          <p:cNvPr id="6" name="Retângulo 5"/>
          <p:cNvSpPr/>
          <p:nvPr/>
        </p:nvSpPr>
        <p:spPr>
          <a:xfrm>
            <a:off x="3393273" y="5072074"/>
            <a:ext cx="1857388" cy="357190"/>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&lt;comando n&gt;</a:t>
            </a:r>
          </a:p>
        </p:txBody>
      </p:sp>
      <p:sp>
        <p:nvSpPr>
          <p:cNvPr id="10" name="Retângulo de cantos arredondados 9"/>
          <p:cNvSpPr/>
          <p:nvPr/>
        </p:nvSpPr>
        <p:spPr>
          <a:xfrm>
            <a:off x="3804042" y="2714620"/>
            <a:ext cx="1035851" cy="428628"/>
          </a:xfrm>
          <a:prstGeom prst="roundRect">
            <a:avLst>
              <a:gd name="adj" fmla="val 50000"/>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início</a:t>
            </a:r>
          </a:p>
        </p:txBody>
      </p:sp>
      <p:sp>
        <p:nvSpPr>
          <p:cNvPr id="11" name="Retângulo de cantos arredondados 10"/>
          <p:cNvSpPr/>
          <p:nvPr/>
        </p:nvSpPr>
        <p:spPr>
          <a:xfrm>
            <a:off x="3804042" y="5857892"/>
            <a:ext cx="1035851" cy="428628"/>
          </a:xfrm>
          <a:prstGeom prst="roundRect">
            <a:avLst>
              <a:gd name="adj" fmla="val 50000"/>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fim</a:t>
            </a:r>
          </a:p>
        </p:txBody>
      </p:sp>
      <p:cxnSp>
        <p:nvCxnSpPr>
          <p:cNvPr id="16" name="Conector de seta reta 15"/>
          <p:cNvCxnSpPr/>
          <p:nvPr/>
        </p:nvCxnSpPr>
        <p:spPr>
          <a:xfrm rot="5400000">
            <a:off x="4143372" y="3321843"/>
            <a:ext cx="357190" cy="1"/>
          </a:xfrm>
          <a:prstGeom prst="straightConnector1">
            <a:avLst/>
          </a:prstGeom>
          <a:ln w="28575">
            <a:solidFill>
              <a:schemeClr val="tx2">
                <a:lumMod val="1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Conector de seta reta 20"/>
          <p:cNvCxnSpPr/>
          <p:nvPr/>
        </p:nvCxnSpPr>
        <p:spPr>
          <a:xfrm rot="5400000">
            <a:off x="4107653" y="4071942"/>
            <a:ext cx="428628" cy="1588"/>
          </a:xfrm>
          <a:prstGeom prst="straightConnector1">
            <a:avLst/>
          </a:prstGeom>
          <a:ln w="28575">
            <a:solidFill>
              <a:schemeClr val="tx2">
                <a:lumMod val="1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Conector de seta reta 24"/>
          <p:cNvCxnSpPr/>
          <p:nvPr/>
        </p:nvCxnSpPr>
        <p:spPr>
          <a:xfrm rot="16200000" flipH="1">
            <a:off x="4107653" y="5643577"/>
            <a:ext cx="428628" cy="1"/>
          </a:xfrm>
          <a:prstGeom prst="straightConnector1">
            <a:avLst/>
          </a:prstGeom>
          <a:ln w="28575">
            <a:solidFill>
              <a:schemeClr val="tx2">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27" name="Elipse 26"/>
          <p:cNvSpPr/>
          <p:nvPr/>
        </p:nvSpPr>
        <p:spPr>
          <a:xfrm>
            <a:off x="4299108" y="4714884"/>
            <a:ext cx="45719" cy="55572"/>
          </a:xfrm>
          <a:prstGeom prst="ellipse">
            <a:avLst/>
          </a:prstGeom>
          <a:solidFill>
            <a:schemeClr val="bg1">
              <a:lumMod val="50000"/>
            </a:schemeClr>
          </a:solidFill>
          <a:ln>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8" name="Elipse 27"/>
          <p:cNvSpPr/>
          <p:nvPr/>
        </p:nvSpPr>
        <p:spPr>
          <a:xfrm>
            <a:off x="4299108" y="4817428"/>
            <a:ext cx="45719" cy="55572"/>
          </a:xfrm>
          <a:prstGeom prst="ellipse">
            <a:avLst/>
          </a:prstGeom>
          <a:solidFill>
            <a:schemeClr val="bg1">
              <a:lumMod val="50000"/>
            </a:schemeClr>
          </a:solidFill>
          <a:ln>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9" name="Elipse 28"/>
          <p:cNvSpPr/>
          <p:nvPr/>
        </p:nvSpPr>
        <p:spPr>
          <a:xfrm>
            <a:off x="4299108" y="4929198"/>
            <a:ext cx="45719" cy="55572"/>
          </a:xfrm>
          <a:prstGeom prst="ellipse">
            <a:avLst/>
          </a:prstGeom>
          <a:solidFill>
            <a:schemeClr val="bg1">
              <a:lumMod val="50000"/>
            </a:schemeClr>
          </a:solidFill>
          <a:ln>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1000"/>
                                        <p:tgtEl>
                                          <p:spTgt spid="16"/>
                                        </p:tgtEl>
                                      </p:cBhvr>
                                    </p:animEffect>
                                  </p:childTnLst>
                                </p:cTn>
                              </p:par>
                            </p:childTnLst>
                          </p:cTn>
                        </p:par>
                        <p:par>
                          <p:cTn id="17" fill="hold">
                            <p:stCondLst>
                              <p:cond delay="2000"/>
                            </p:stCondLst>
                            <p:childTnLst>
                              <p:par>
                                <p:cTn id="18" presetID="10"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childTnLst>
                                </p:cTn>
                              </p:par>
                            </p:childTnLst>
                          </p:cTn>
                        </p:par>
                        <p:par>
                          <p:cTn id="21" fill="hold">
                            <p:stCondLst>
                              <p:cond delay="3000"/>
                            </p:stCondLst>
                            <p:childTnLst>
                              <p:par>
                                <p:cTn id="22" presetID="10" presetClass="entr" presetSubtype="0" fill="hold"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1000"/>
                                        <p:tgtEl>
                                          <p:spTgt spid="21"/>
                                        </p:tgtEl>
                                      </p:cBhvr>
                                    </p:animEffect>
                                  </p:childTnLst>
                                </p:cTn>
                              </p:par>
                            </p:childTnLst>
                          </p:cTn>
                        </p:par>
                        <p:par>
                          <p:cTn id="25" fill="hold">
                            <p:stCondLst>
                              <p:cond delay="4000"/>
                            </p:stCondLst>
                            <p:childTnLst>
                              <p:par>
                                <p:cTn id="26" presetID="10" presetClass="entr" presetSubtype="0"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childTnLst>
                                </p:cTn>
                              </p:par>
                            </p:childTnLst>
                          </p:cTn>
                        </p:par>
                        <p:par>
                          <p:cTn id="29" fill="hold">
                            <p:stCondLst>
                              <p:cond delay="5000"/>
                            </p:stCondLst>
                            <p:childTnLst>
                              <p:par>
                                <p:cTn id="30" presetID="10" presetClass="entr" presetSubtype="0"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childTnLst>
                                </p:cTn>
                              </p:par>
                            </p:childTnLst>
                          </p:cTn>
                        </p:par>
                        <p:par>
                          <p:cTn id="33" fill="hold">
                            <p:stCondLst>
                              <p:cond delay="5500"/>
                            </p:stCondLst>
                            <p:childTnLst>
                              <p:par>
                                <p:cTn id="34" presetID="10" presetClass="entr" presetSubtype="0"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childTnLst>
                          </p:cTn>
                        </p:par>
                        <p:par>
                          <p:cTn id="37" fill="hold">
                            <p:stCondLst>
                              <p:cond delay="6000"/>
                            </p:stCondLst>
                            <p:childTnLst>
                              <p:par>
                                <p:cTn id="38" presetID="10" presetClass="entr" presetSubtype="0" fill="hold" grpId="0" nodeType="after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fade">
                                      <p:cBhvr>
                                        <p:cTn id="40" dur="500"/>
                                        <p:tgtEl>
                                          <p:spTgt spid="29"/>
                                        </p:tgtEl>
                                      </p:cBhvr>
                                    </p:animEffect>
                                  </p:childTnLst>
                                </p:cTn>
                              </p:par>
                            </p:childTnLst>
                          </p:cTn>
                        </p:par>
                        <p:par>
                          <p:cTn id="41" fill="hold">
                            <p:stCondLst>
                              <p:cond delay="6500"/>
                            </p:stCondLst>
                            <p:childTnLst>
                              <p:par>
                                <p:cTn id="42" presetID="10" presetClass="entr" presetSubtype="0" fill="hold" grpId="0" nodeType="after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1000"/>
                                        <p:tgtEl>
                                          <p:spTgt spid="6"/>
                                        </p:tgtEl>
                                      </p:cBhvr>
                                    </p:animEffect>
                                  </p:childTnLst>
                                </p:cTn>
                              </p:par>
                            </p:childTnLst>
                          </p:cTn>
                        </p:par>
                        <p:par>
                          <p:cTn id="45" fill="hold">
                            <p:stCondLst>
                              <p:cond delay="7500"/>
                            </p:stCondLst>
                            <p:childTnLst>
                              <p:par>
                                <p:cTn id="46" presetID="10" presetClass="entr" presetSubtype="0" fill="hold" nodeType="after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1000"/>
                                        <p:tgtEl>
                                          <p:spTgt spid="25"/>
                                        </p:tgtEl>
                                      </p:cBhvr>
                                    </p:animEffect>
                                  </p:childTnLst>
                                </p:cTn>
                              </p:par>
                            </p:childTnLst>
                          </p:cTn>
                        </p:par>
                        <p:par>
                          <p:cTn id="49" fill="hold">
                            <p:stCondLst>
                              <p:cond delay="8500"/>
                            </p:stCondLst>
                            <p:childTnLst>
                              <p:par>
                                <p:cTn id="50" presetID="10" presetClass="entr" presetSubtype="0" fill="hold" grpId="0" nodeType="after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10" grpId="0" animBg="1"/>
      <p:bldP spid="11" grpId="0" animBg="1"/>
      <p:bldP spid="27" grpId="0" animBg="1"/>
      <p:bldP spid="28" grpId="0" animBg="1"/>
      <p:bldP spid="2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Diagrama de Chapin</a:t>
            </a:r>
          </a:p>
        </p:txBody>
      </p:sp>
      <p:sp>
        <p:nvSpPr>
          <p:cNvPr id="3" name="Espaço Reservado para Conteúdo 2"/>
          <p:cNvSpPr>
            <a:spLocks noGrp="1"/>
          </p:cNvSpPr>
          <p:nvPr>
            <p:ph idx="1"/>
          </p:nvPr>
        </p:nvSpPr>
        <p:spPr>
          <a:xfrm>
            <a:off x="457200" y="1600201"/>
            <a:ext cx="8258204" cy="1614486"/>
          </a:xfrm>
        </p:spPr>
        <p:txBody>
          <a:bodyPr/>
          <a:lstStyle/>
          <a:p>
            <a:pPr marL="0" indent="0">
              <a:buNone/>
            </a:pPr>
            <a:r>
              <a:rPr lang="pt-BR" sz="2800" dirty="0"/>
              <a:t>Essa representação consiste no uso de quadrados e retângulos para descrever as ações do algoritmo.</a:t>
            </a:r>
          </a:p>
        </p:txBody>
      </p:sp>
      <p:sp>
        <p:nvSpPr>
          <p:cNvPr id="4" name="Retângulo 3"/>
          <p:cNvSpPr/>
          <p:nvPr/>
        </p:nvSpPr>
        <p:spPr>
          <a:xfrm>
            <a:off x="3428992" y="3714752"/>
            <a:ext cx="2071702" cy="357190"/>
          </a:xfrm>
          <a:prstGeom prst="rect">
            <a:avLst/>
          </a:prstGeom>
          <a:solidFill>
            <a:schemeClr val="bg1">
              <a:lumMod val="75000"/>
            </a:schemeClr>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&lt;comando 1&gt;</a:t>
            </a:r>
          </a:p>
        </p:txBody>
      </p:sp>
      <p:sp>
        <p:nvSpPr>
          <p:cNvPr id="5" name="Retângulo 4"/>
          <p:cNvSpPr/>
          <p:nvPr/>
        </p:nvSpPr>
        <p:spPr>
          <a:xfrm>
            <a:off x="3428992" y="4071942"/>
            <a:ext cx="2071702" cy="357190"/>
          </a:xfrm>
          <a:prstGeom prst="rect">
            <a:avLst/>
          </a:prstGeom>
          <a:solidFill>
            <a:schemeClr val="bg1">
              <a:lumMod val="75000"/>
            </a:schemeClr>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&lt;comando 2&gt;</a:t>
            </a:r>
          </a:p>
        </p:txBody>
      </p:sp>
      <p:sp>
        <p:nvSpPr>
          <p:cNvPr id="6" name="Retângulo 5"/>
          <p:cNvSpPr/>
          <p:nvPr/>
        </p:nvSpPr>
        <p:spPr>
          <a:xfrm>
            <a:off x="3428992" y="5000636"/>
            <a:ext cx="2071702" cy="357190"/>
          </a:xfrm>
          <a:prstGeom prst="rect">
            <a:avLst/>
          </a:prstGeom>
          <a:solidFill>
            <a:schemeClr val="bg1">
              <a:lumMod val="75000"/>
            </a:schemeClr>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&lt;comando n&gt;</a:t>
            </a:r>
          </a:p>
        </p:txBody>
      </p:sp>
      <p:sp>
        <p:nvSpPr>
          <p:cNvPr id="7" name="Elipse 6"/>
          <p:cNvSpPr/>
          <p:nvPr/>
        </p:nvSpPr>
        <p:spPr>
          <a:xfrm>
            <a:off x="4441984" y="4572008"/>
            <a:ext cx="45719" cy="55572"/>
          </a:xfrm>
          <a:prstGeom prst="ellipse">
            <a:avLst/>
          </a:prstGeom>
          <a:solidFill>
            <a:schemeClr val="bg1">
              <a:lumMod val="50000"/>
            </a:schemeClr>
          </a:solidFill>
          <a:ln>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 name="Elipse 7"/>
          <p:cNvSpPr/>
          <p:nvPr/>
        </p:nvSpPr>
        <p:spPr>
          <a:xfrm>
            <a:off x="4441984" y="4674552"/>
            <a:ext cx="45719" cy="55572"/>
          </a:xfrm>
          <a:prstGeom prst="ellipse">
            <a:avLst/>
          </a:prstGeom>
          <a:solidFill>
            <a:schemeClr val="bg1">
              <a:lumMod val="50000"/>
            </a:schemeClr>
          </a:solidFill>
          <a:ln>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 name="Elipse 8"/>
          <p:cNvSpPr/>
          <p:nvPr/>
        </p:nvSpPr>
        <p:spPr>
          <a:xfrm>
            <a:off x="4441984" y="4786322"/>
            <a:ext cx="45719" cy="55572"/>
          </a:xfrm>
          <a:prstGeom prst="ellipse">
            <a:avLst/>
          </a:prstGeom>
          <a:solidFill>
            <a:schemeClr val="bg1">
              <a:lumMod val="50000"/>
            </a:schemeClr>
          </a:solidFill>
          <a:ln>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childTnLst>
                                </p:cTn>
                              </p:par>
                            </p:childTnLst>
                          </p:cTn>
                        </p:par>
                        <p:par>
                          <p:cTn id="17" fill="hold">
                            <p:stCondLst>
                              <p:cond delay="2000"/>
                            </p:stCondLst>
                            <p:childTnLst>
                              <p:par>
                                <p:cTn id="18" presetID="10"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par>
                          <p:cTn id="21" fill="hold">
                            <p:stCondLst>
                              <p:cond delay="2500"/>
                            </p:stCondLst>
                            <p:childTnLst>
                              <p:par>
                                <p:cTn id="22" presetID="10" presetClass="entr" presetSubtype="0"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par>
                          <p:cTn id="25" fill="hold">
                            <p:stCondLst>
                              <p:cond delay="3000"/>
                            </p:stCondLst>
                            <p:childTnLst>
                              <p:par>
                                <p:cTn id="26" presetID="10"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par>
                          <p:cTn id="29" fill="hold">
                            <p:stCondLst>
                              <p:cond delay="3500"/>
                            </p:stCondLst>
                            <p:childTnLst>
                              <p:par>
                                <p:cTn id="30" presetID="10" presetClass="entr" presetSubtype="0" fill="hold" grpId="0" nodeType="after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7" grpId="0" animBg="1"/>
      <p:bldP spid="8"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685800" y="3718198"/>
            <a:ext cx="7772400" cy="1470025"/>
          </a:xfrm>
        </p:spPr>
        <p:txBody>
          <a:bodyPr/>
          <a:lstStyle/>
          <a:p>
            <a:r>
              <a:rPr lang="pt-BR" sz="40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Constantes e Variáveis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Constantes</a:t>
            </a:r>
          </a:p>
        </p:txBody>
      </p:sp>
      <p:sp>
        <p:nvSpPr>
          <p:cNvPr id="3" name="Espaço Reservado para Conteúdo 2"/>
          <p:cNvSpPr>
            <a:spLocks noGrp="1"/>
          </p:cNvSpPr>
          <p:nvPr>
            <p:ph idx="1"/>
          </p:nvPr>
        </p:nvSpPr>
        <p:spPr/>
        <p:txBody>
          <a:bodyPr>
            <a:normAutofit/>
          </a:bodyPr>
          <a:lstStyle/>
          <a:p>
            <a:pPr marL="0" indent="0">
              <a:buNone/>
            </a:pPr>
            <a:r>
              <a:rPr lang="pt-BR" sz="2800" i="1" dirty="0"/>
              <a:t>Constantes</a:t>
            </a:r>
            <a:r>
              <a:rPr lang="pt-BR" sz="2800" dirty="0"/>
              <a:t> são valores declarados no algoritmo que não mudam, não importa que ações aconteçam  durante a execução do mesmo. Elas alocam trechos de memória para armazenamento desses valores.</a:t>
            </a:r>
          </a:p>
          <a:p>
            <a:pPr marL="0" indent="0">
              <a:buNone/>
            </a:pPr>
            <a:r>
              <a:rPr lang="pt-BR" sz="2800" dirty="0"/>
              <a:t>Elas podem ser de três tipos:</a:t>
            </a:r>
          </a:p>
          <a:p>
            <a:pPr marL="533400" indent="-365125"/>
            <a:r>
              <a:rPr lang="pt-BR" sz="2800" dirty="0"/>
              <a:t>Numéricas</a:t>
            </a:r>
          </a:p>
          <a:p>
            <a:pPr marL="533400" indent="-365125"/>
            <a:r>
              <a:rPr lang="pt-BR" sz="2800" dirty="0"/>
              <a:t>Literais</a:t>
            </a:r>
          </a:p>
          <a:p>
            <a:pPr marL="533400" indent="-365125"/>
            <a:r>
              <a:rPr lang="pt-BR" sz="2800" dirty="0"/>
              <a:t>Lógicas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1000"/>
                                        <p:tgtEl>
                                          <p:spTgt spid="3">
                                            <p:txEl>
                                              <p:pRg st="2" end="2"/>
                                            </p:txEl>
                                          </p:spTgt>
                                        </p:tgtEl>
                                      </p:cBhvr>
                                    </p:animEffect>
                                  </p:childTnLst>
                                </p:cTn>
                              </p:par>
                            </p:childTnLst>
                          </p:cTn>
                        </p:par>
                        <p:par>
                          <p:cTn id="17" fill="hold">
                            <p:stCondLst>
                              <p:cond delay="2000"/>
                            </p:stCondLst>
                            <p:childTnLst>
                              <p:par>
                                <p:cTn id="18" presetID="10" presetClass="entr" presetSubtype="0"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1000"/>
                                        <p:tgtEl>
                                          <p:spTgt spid="3">
                                            <p:txEl>
                                              <p:pRg st="3" end="3"/>
                                            </p:txEl>
                                          </p:spTgt>
                                        </p:tgtEl>
                                      </p:cBhvr>
                                    </p:animEffect>
                                  </p:childTnLst>
                                </p:cTn>
                              </p:par>
                            </p:childTnLst>
                          </p:cTn>
                        </p:par>
                        <p:par>
                          <p:cTn id="21" fill="hold">
                            <p:stCondLst>
                              <p:cond delay="3000"/>
                            </p:stCondLst>
                            <p:childTnLst>
                              <p:par>
                                <p:cTn id="22" presetID="10" presetClass="entr" presetSubtype="0"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Constantes Numéricas</a:t>
            </a:r>
          </a:p>
        </p:txBody>
      </p:sp>
      <p:sp>
        <p:nvSpPr>
          <p:cNvPr id="3" name="Espaço Reservado para Conteúdo 2"/>
          <p:cNvSpPr>
            <a:spLocks noGrp="1"/>
          </p:cNvSpPr>
          <p:nvPr>
            <p:ph idx="1"/>
          </p:nvPr>
        </p:nvSpPr>
        <p:spPr/>
        <p:txBody>
          <a:bodyPr>
            <a:normAutofit fontScale="92500" lnSpcReduction="10000"/>
          </a:bodyPr>
          <a:lstStyle/>
          <a:p>
            <a:pPr marL="0" indent="0">
              <a:buNone/>
            </a:pPr>
            <a:r>
              <a:rPr lang="pt-BR" sz="2800" dirty="0"/>
              <a:t>São valores declarados compostos por números positivos ou negativos.</a:t>
            </a:r>
          </a:p>
          <a:p>
            <a:pPr marL="0" indent="0">
              <a:buNone/>
            </a:pPr>
            <a:endParaRPr lang="pt-BR" sz="2800" dirty="0"/>
          </a:p>
          <a:p>
            <a:pPr marL="0" indent="0">
              <a:buNone/>
            </a:pPr>
            <a:r>
              <a:rPr lang="pt-BR" sz="2600" dirty="0"/>
              <a:t>Exemplos:</a:t>
            </a:r>
          </a:p>
          <a:p>
            <a:pPr marL="533400" indent="-350838"/>
            <a:r>
              <a:rPr lang="pt-BR" sz="2600" dirty="0"/>
              <a:t>7</a:t>
            </a:r>
          </a:p>
          <a:p>
            <a:pPr marL="533400" indent="-350838"/>
            <a:r>
              <a:rPr lang="pt-BR" sz="2600" dirty="0"/>
              <a:t>-333</a:t>
            </a:r>
          </a:p>
          <a:p>
            <a:pPr marL="533400" indent="-350838"/>
            <a:r>
              <a:rPr lang="pt-BR" sz="2600" dirty="0"/>
              <a:t>1,37</a:t>
            </a:r>
          </a:p>
          <a:p>
            <a:pPr marL="533400" indent="-350838"/>
            <a:r>
              <a:rPr lang="pt-BR" sz="2600" dirty="0"/>
              <a:t>10</a:t>
            </a:r>
            <a:r>
              <a:rPr lang="pt-BR" sz="2600" baseline="30000" dirty="0"/>
              <a:t>13</a:t>
            </a:r>
          </a:p>
          <a:p>
            <a:pPr marL="533400" indent="-350838"/>
            <a:endParaRPr lang="pt-BR" sz="2800" baseline="30000" dirty="0"/>
          </a:p>
          <a:p>
            <a:pPr marL="182562" indent="0">
              <a:buNone/>
            </a:pPr>
            <a:r>
              <a:rPr lang="pt-BR" sz="2800" dirty="0"/>
              <a:t>Esse tipo de constante é divida em dois tipos: </a:t>
            </a:r>
            <a:r>
              <a:rPr lang="pt-BR" sz="2800" b="1" i="1" dirty="0"/>
              <a:t>inteiro</a:t>
            </a:r>
            <a:r>
              <a:rPr lang="pt-BR" sz="2800" dirty="0"/>
              <a:t> e </a:t>
            </a:r>
            <a:r>
              <a:rPr lang="pt-BR" sz="2800" b="1" i="1" dirty="0"/>
              <a:t>real</a:t>
            </a:r>
            <a:r>
              <a:rPr lang="pt-BR" sz="2800" dirty="0"/>
              <a:t>.</a:t>
            </a:r>
            <a:endParaRPr lang="pt-BR" sz="2800" baseline="30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1000"/>
                                        <p:tgtEl>
                                          <p:spTgt spid="3">
                                            <p:txEl>
                                              <p:pRg st="3" end="3"/>
                                            </p:txEl>
                                          </p:spTgt>
                                        </p:tgtEl>
                                      </p:cBhvr>
                                    </p:animEffect>
                                  </p:childTnLst>
                                </p:cTn>
                              </p:par>
                            </p:childTnLst>
                          </p:cTn>
                        </p:par>
                        <p:par>
                          <p:cTn id="17" fill="hold">
                            <p:stCondLst>
                              <p:cond delay="2000"/>
                            </p:stCondLst>
                            <p:childTnLst>
                              <p:par>
                                <p:cTn id="18" presetID="10" presetClass="entr" presetSubtype="0" fill="hold" grpId="0" nodeType="after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1000"/>
                                        <p:tgtEl>
                                          <p:spTgt spid="3">
                                            <p:txEl>
                                              <p:pRg st="4" end="4"/>
                                            </p:txEl>
                                          </p:spTgt>
                                        </p:tgtEl>
                                      </p:cBhvr>
                                    </p:animEffect>
                                  </p:childTnLst>
                                </p:cTn>
                              </p:par>
                            </p:childTnLst>
                          </p:cTn>
                        </p:par>
                        <p:par>
                          <p:cTn id="21" fill="hold">
                            <p:stCondLst>
                              <p:cond delay="3000"/>
                            </p:stCondLst>
                            <p:childTnLst>
                              <p:par>
                                <p:cTn id="22" presetID="10" presetClass="entr" presetSubtype="0" fill="hold" grpId="0" nodeType="after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1000"/>
                                        <p:tgtEl>
                                          <p:spTgt spid="3">
                                            <p:txEl>
                                              <p:pRg st="5" end="5"/>
                                            </p:txEl>
                                          </p:spTgt>
                                        </p:tgtEl>
                                      </p:cBhvr>
                                    </p:animEffect>
                                  </p:childTnLst>
                                </p:cTn>
                              </p:par>
                            </p:childTnLst>
                          </p:cTn>
                        </p:par>
                        <p:par>
                          <p:cTn id="25" fill="hold">
                            <p:stCondLst>
                              <p:cond delay="4000"/>
                            </p:stCondLst>
                            <p:childTnLst>
                              <p:par>
                                <p:cTn id="26" presetID="10" presetClass="entr" presetSubtype="0" fill="hold" grpId="0" nodeType="after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Constantes Literais</a:t>
            </a:r>
          </a:p>
        </p:txBody>
      </p:sp>
      <p:sp>
        <p:nvSpPr>
          <p:cNvPr id="3" name="Espaço Reservado para Conteúdo 2"/>
          <p:cNvSpPr>
            <a:spLocks noGrp="1"/>
          </p:cNvSpPr>
          <p:nvPr>
            <p:ph idx="1"/>
          </p:nvPr>
        </p:nvSpPr>
        <p:spPr/>
        <p:txBody>
          <a:bodyPr>
            <a:normAutofit fontScale="92500" lnSpcReduction="10000"/>
          </a:bodyPr>
          <a:lstStyle/>
          <a:p>
            <a:pPr marL="0" indent="0">
              <a:buNone/>
            </a:pPr>
            <a:r>
              <a:rPr lang="pt-BR" sz="2800" dirty="0"/>
              <a:t>São compostas por conjuntos de caracteres, tais como: Letras, Números, Símbolos, etc.</a:t>
            </a:r>
          </a:p>
          <a:p>
            <a:pPr marL="0" indent="0">
              <a:buNone/>
            </a:pPr>
            <a:endParaRPr lang="pt-BR" sz="2800" dirty="0"/>
          </a:p>
          <a:p>
            <a:pPr marL="0" indent="0">
              <a:buNone/>
            </a:pPr>
            <a:r>
              <a:rPr lang="pt-BR" sz="2800" dirty="0"/>
              <a:t>Exemplos:</a:t>
            </a:r>
          </a:p>
          <a:p>
            <a:pPr marL="0" indent="0">
              <a:buNone/>
            </a:pPr>
            <a:r>
              <a:rPr lang="pt-BR" sz="2800" dirty="0"/>
              <a:t>“24/07/2008”</a:t>
            </a:r>
          </a:p>
          <a:p>
            <a:pPr marL="0" indent="0">
              <a:buNone/>
            </a:pPr>
            <a:r>
              <a:rPr lang="pt-BR" sz="2800" dirty="0"/>
              <a:t>“TI”</a:t>
            </a:r>
          </a:p>
          <a:p>
            <a:pPr marL="0" indent="0">
              <a:buNone/>
            </a:pPr>
            <a:r>
              <a:rPr lang="pt-BR" sz="2800" dirty="0"/>
              <a:t>“X.25”</a:t>
            </a:r>
          </a:p>
          <a:p>
            <a:pPr marL="0" indent="0">
              <a:buNone/>
            </a:pPr>
            <a:endParaRPr lang="pt-BR" sz="2800" dirty="0"/>
          </a:p>
          <a:p>
            <a:pPr marL="0" indent="0">
              <a:buNone/>
            </a:pPr>
            <a:r>
              <a:rPr lang="pt-BR" sz="2000" i="1" dirty="0"/>
              <a:t>Obs.: esses caracteres devem ser colocados entre aspas.</a:t>
            </a:r>
          </a:p>
          <a:p>
            <a:pPr marL="0" indent="0">
              <a:buNone/>
            </a:pPr>
            <a:r>
              <a:rPr lang="pt-BR" sz="2600" dirty="0"/>
              <a:t>Pode se declarado como cadeia, </a:t>
            </a:r>
            <a:r>
              <a:rPr lang="pt-BR" sz="2600" dirty="0" err="1"/>
              <a:t>string</a:t>
            </a:r>
            <a:r>
              <a:rPr lang="pt-BR" sz="2600" dirty="0"/>
              <a:t>, alfanumérico ou char.</a:t>
            </a:r>
            <a:endParaRPr lang="pt-BR" sz="17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1000"/>
                                        <p:tgtEl>
                                          <p:spTgt spid="3">
                                            <p:txEl>
                                              <p:pRg st="3" end="3"/>
                                            </p:txEl>
                                          </p:spTgt>
                                        </p:tgtEl>
                                      </p:cBhvr>
                                    </p:animEffect>
                                  </p:childTnLst>
                                </p:cTn>
                              </p:par>
                            </p:childTnLst>
                          </p:cTn>
                        </p:par>
                        <p:par>
                          <p:cTn id="17" fill="hold">
                            <p:stCondLst>
                              <p:cond delay="2000"/>
                            </p:stCondLst>
                            <p:childTnLst>
                              <p:par>
                                <p:cTn id="18" presetID="10" presetClass="entr" presetSubtype="0" fill="hold" grpId="0" nodeType="after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1000"/>
                                        <p:tgtEl>
                                          <p:spTgt spid="3">
                                            <p:txEl>
                                              <p:pRg st="4" end="4"/>
                                            </p:txEl>
                                          </p:spTgt>
                                        </p:tgtEl>
                                      </p:cBhvr>
                                    </p:animEffect>
                                  </p:childTnLst>
                                </p:cTn>
                              </p:par>
                            </p:childTnLst>
                          </p:cTn>
                        </p:par>
                        <p:par>
                          <p:cTn id="21" fill="hold">
                            <p:stCondLst>
                              <p:cond delay="3000"/>
                            </p:stCondLst>
                            <p:childTnLst>
                              <p:par>
                                <p:cTn id="22" presetID="10" presetClass="entr" presetSubtype="0" fill="hold" grpId="0" nodeType="after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10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1000"/>
                                        <p:tgtEl>
                                          <p:spTgt spid="3">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Constantes Lógicas</a:t>
            </a:r>
          </a:p>
        </p:txBody>
      </p:sp>
      <p:sp>
        <p:nvSpPr>
          <p:cNvPr id="3" name="Espaço Reservado para Conteúdo 2"/>
          <p:cNvSpPr>
            <a:spLocks noGrp="1"/>
          </p:cNvSpPr>
          <p:nvPr>
            <p:ph idx="1"/>
          </p:nvPr>
        </p:nvSpPr>
        <p:spPr>
          <a:xfrm>
            <a:off x="357158" y="1643050"/>
            <a:ext cx="8258204" cy="4525963"/>
          </a:xfrm>
        </p:spPr>
        <p:txBody>
          <a:bodyPr>
            <a:normAutofit/>
          </a:bodyPr>
          <a:lstStyle/>
          <a:p>
            <a:pPr marL="0" indent="0">
              <a:buNone/>
            </a:pPr>
            <a:r>
              <a:rPr lang="pt-BR" sz="2800" dirty="0"/>
              <a:t>Essas constantes podem armazenar apenas dois valores distintos: </a:t>
            </a:r>
            <a:r>
              <a:rPr lang="pt-BR" sz="2800" b="1" dirty="0"/>
              <a:t>verdadeiro</a:t>
            </a:r>
            <a:r>
              <a:rPr lang="pt-BR" sz="2800" dirty="0"/>
              <a:t> ou </a:t>
            </a:r>
            <a:r>
              <a:rPr lang="pt-BR" sz="2800" b="1" dirty="0"/>
              <a:t>falso</a:t>
            </a:r>
            <a:r>
              <a:rPr lang="pt-BR" sz="2800" dirty="0"/>
              <a:t>.</a:t>
            </a:r>
          </a:p>
          <a:p>
            <a:pPr marL="0" indent="0">
              <a:buNone/>
            </a:pPr>
            <a:endParaRPr lang="pt-BR" sz="2800" dirty="0"/>
          </a:p>
          <a:p>
            <a:pPr marL="0" indent="0">
              <a:buNone/>
            </a:pPr>
            <a:r>
              <a:rPr lang="pt-BR" sz="2800" dirty="0"/>
              <a:t>São usadas para prover saídas à problemas lógicos, ou seja, problemas onde sua solução só poderá se dá através de duas saídas possíveis.</a:t>
            </a:r>
          </a:p>
          <a:p>
            <a:pPr marL="0" indent="0">
              <a:buNone/>
            </a:pPr>
            <a:endParaRPr lang="pt-BR" sz="2800" dirty="0"/>
          </a:p>
          <a:p>
            <a:pPr marL="0" indent="0">
              <a:buNone/>
            </a:pPr>
            <a:r>
              <a:rPr lang="pt-BR" sz="2000" dirty="0"/>
              <a:t>Obs.: </a:t>
            </a:r>
            <a:r>
              <a:rPr lang="pt-BR" sz="2000" i="1" dirty="0"/>
              <a:t>os valores declarados em Constantes Lógicas, também devem ser declarados em letras minúsculas.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1000"/>
                                        <p:tgtEl>
                                          <p:spTgt spid="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Variáveis</a:t>
            </a:r>
          </a:p>
        </p:txBody>
      </p:sp>
      <p:sp>
        <p:nvSpPr>
          <p:cNvPr id="3" name="Espaço Reservado para Conteúdo 2"/>
          <p:cNvSpPr>
            <a:spLocks noGrp="1"/>
          </p:cNvSpPr>
          <p:nvPr>
            <p:ph idx="1"/>
          </p:nvPr>
        </p:nvSpPr>
        <p:spPr/>
        <p:txBody>
          <a:bodyPr/>
          <a:lstStyle/>
          <a:p>
            <a:pPr marL="0" indent="0">
              <a:buNone/>
            </a:pPr>
            <a:endParaRPr lang="pt-BR" sz="2800" i="1" dirty="0"/>
          </a:p>
          <a:p>
            <a:pPr marL="0" indent="0">
              <a:buNone/>
            </a:pPr>
            <a:r>
              <a:rPr lang="pt-BR" sz="2800" i="1" dirty="0"/>
              <a:t>Variáveis</a:t>
            </a:r>
            <a:r>
              <a:rPr lang="pt-BR" sz="2800" dirty="0"/>
              <a:t> também são trechos de memória alocados pelo algoritmo, porém, ao contrário das constantes, inicialmente elas não armazenam valor algum, elas apenas reservam esse espaço para o armazenamento de valores provenientes de ações do algoritmo executado.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Tipos de Variáveis</a:t>
            </a:r>
          </a:p>
        </p:txBody>
      </p:sp>
      <p:sp>
        <p:nvSpPr>
          <p:cNvPr id="3" name="Espaço Reservado para Conteúdo 2"/>
          <p:cNvSpPr>
            <a:spLocks noGrp="1"/>
          </p:cNvSpPr>
          <p:nvPr>
            <p:ph idx="1"/>
          </p:nvPr>
        </p:nvSpPr>
        <p:spPr/>
        <p:txBody>
          <a:bodyPr/>
          <a:lstStyle/>
          <a:p>
            <a:pPr marL="0" indent="0">
              <a:buNone/>
            </a:pPr>
            <a:r>
              <a:rPr lang="pt-BR" sz="2800" dirty="0"/>
              <a:t>As </a:t>
            </a:r>
            <a:r>
              <a:rPr lang="pt-BR" sz="2800" i="1" dirty="0"/>
              <a:t>Variáveis</a:t>
            </a:r>
            <a:r>
              <a:rPr lang="pt-BR" sz="2800" dirty="0"/>
              <a:t> são diferenciadas através dos valores nelas armazenados. Como esses valores são </a:t>
            </a:r>
            <a:r>
              <a:rPr lang="pt-BR" sz="2800" i="1" dirty="0"/>
              <a:t>Constantes</a:t>
            </a:r>
            <a:r>
              <a:rPr lang="pt-BR" sz="2800" dirty="0"/>
              <a:t>, então elas podem ser do tipo:</a:t>
            </a:r>
          </a:p>
          <a:p>
            <a:pPr marL="0" indent="0">
              <a:buNone/>
            </a:pPr>
            <a:endParaRPr lang="pt-BR" sz="1800" dirty="0"/>
          </a:p>
          <a:p>
            <a:pPr marL="533400" indent="-350838"/>
            <a:r>
              <a:rPr lang="pt-BR" sz="2800" i="1" dirty="0"/>
              <a:t>Numérica</a:t>
            </a:r>
          </a:p>
          <a:p>
            <a:pPr marL="533400" indent="-350838"/>
            <a:r>
              <a:rPr lang="pt-BR" sz="2800" i="1" dirty="0"/>
              <a:t>Literal</a:t>
            </a:r>
          </a:p>
          <a:p>
            <a:pPr marL="533400" indent="-350838"/>
            <a:r>
              <a:rPr lang="pt-BR" sz="2800" i="1" dirty="0"/>
              <a:t>Lógica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1000"/>
                                        <p:tgtEl>
                                          <p:spTgt spid="3">
                                            <p:txEl>
                                              <p:pRg st="3" end="3"/>
                                            </p:txEl>
                                          </p:spTgt>
                                        </p:tgtEl>
                                      </p:cBhvr>
                                    </p:animEffect>
                                  </p:childTnLst>
                                </p:cTn>
                              </p:par>
                            </p:childTnLst>
                          </p:cTn>
                        </p:par>
                        <p:par>
                          <p:cTn id="17" fill="hold">
                            <p:stCondLst>
                              <p:cond delay="2000"/>
                            </p:stCondLst>
                            <p:childTnLst>
                              <p:par>
                                <p:cTn id="18" presetID="10" presetClass="entr" presetSubtype="0" fill="hold" grpId="0" nodeType="after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Argumento</a:t>
            </a:r>
          </a:p>
        </p:txBody>
      </p:sp>
      <p:sp>
        <p:nvSpPr>
          <p:cNvPr id="3" name="Espaço Reservado para Conteúdo 2"/>
          <p:cNvSpPr>
            <a:spLocks noGrp="1"/>
          </p:cNvSpPr>
          <p:nvPr>
            <p:ph idx="1"/>
          </p:nvPr>
        </p:nvSpPr>
        <p:spPr/>
        <p:txBody>
          <a:bodyPr/>
          <a:lstStyle/>
          <a:p>
            <a:pPr marL="0" indent="0">
              <a:buNone/>
            </a:pPr>
            <a:r>
              <a:rPr lang="pt-BR" sz="3200" dirty="0"/>
              <a:t>A lógica é o estudo dos argumentos.</a:t>
            </a:r>
          </a:p>
          <a:p>
            <a:pPr marL="0" indent="0">
              <a:buNone/>
            </a:pPr>
            <a:endParaRPr lang="pt-BR" sz="3200" dirty="0"/>
          </a:p>
          <a:p>
            <a:pPr marL="0" indent="0">
              <a:buNone/>
            </a:pPr>
            <a:r>
              <a:rPr lang="pt-BR" sz="3200" dirty="0"/>
              <a:t>Um argumento é uma sequência de enunciados na qual um dos enunciados é a conclusão e os demais são premissas, as quais servem para provar ou pelo menos, fornecer algumas evidências para a conclusão.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Identificador</a:t>
            </a:r>
          </a:p>
        </p:txBody>
      </p:sp>
      <p:sp>
        <p:nvSpPr>
          <p:cNvPr id="3" name="Espaço Reservado para Conteúdo 2"/>
          <p:cNvSpPr>
            <a:spLocks noGrp="1"/>
          </p:cNvSpPr>
          <p:nvPr>
            <p:ph idx="1"/>
          </p:nvPr>
        </p:nvSpPr>
        <p:spPr/>
        <p:txBody>
          <a:bodyPr/>
          <a:lstStyle/>
          <a:p>
            <a:pPr marL="0" indent="0">
              <a:buNone/>
            </a:pPr>
            <a:r>
              <a:rPr lang="pt-BR" sz="2800" dirty="0"/>
              <a:t>Para que possamos saber que tipo de informações serão armazenadas em uma variável, devemos literalmente “dar nome aos bois”, nesse caso, às variáveis. Esse nome deve ser relacionado ao tipo de informação que ela irá receber.</a:t>
            </a:r>
          </a:p>
          <a:p>
            <a:pPr marL="0" indent="0">
              <a:buNone/>
            </a:pPr>
            <a:endParaRPr lang="pt-BR" sz="2800" dirty="0"/>
          </a:p>
          <a:p>
            <a:pPr marL="0" indent="0">
              <a:buNone/>
            </a:pPr>
            <a:r>
              <a:rPr lang="pt-BR" sz="2800" dirty="0"/>
              <a:t>Esse nome é chamado de </a:t>
            </a:r>
            <a:r>
              <a:rPr lang="pt-BR" sz="2800" i="1" dirty="0"/>
              <a:t>Identificador</a:t>
            </a:r>
            <a:r>
              <a:rPr lang="pt-BR" sz="28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Regras</a:t>
            </a:r>
          </a:p>
        </p:txBody>
      </p:sp>
      <p:sp>
        <p:nvSpPr>
          <p:cNvPr id="3" name="Espaço Reservado para Conteúdo 2"/>
          <p:cNvSpPr>
            <a:spLocks noGrp="1"/>
          </p:cNvSpPr>
          <p:nvPr>
            <p:ph idx="1"/>
          </p:nvPr>
        </p:nvSpPr>
        <p:spPr/>
        <p:txBody>
          <a:bodyPr/>
          <a:lstStyle/>
          <a:p>
            <a:pPr marL="0" indent="0">
              <a:buNone/>
            </a:pPr>
            <a:endParaRPr lang="pt-BR" sz="1800" dirty="0"/>
          </a:p>
          <a:p>
            <a:pPr marL="0" indent="0">
              <a:buNone/>
            </a:pPr>
            <a:r>
              <a:rPr lang="pt-BR" sz="2800" dirty="0"/>
              <a:t>O nome da variável pode ser composto por um ou mais caracteres.</a:t>
            </a:r>
          </a:p>
          <a:p>
            <a:pPr marL="0" indent="0">
              <a:buNone/>
            </a:pPr>
            <a:r>
              <a:rPr lang="pt-BR" sz="2800" dirty="0"/>
              <a:t>O primeiro caractere deve ser, obrigatoriamente, uma letra e os demais podem ser alfanuméricos, porém, não poderão ser usados caracteres especiais.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z="4000" dirty="0"/>
              <a:t>Declaração de Variáveis</a:t>
            </a:r>
            <a:br>
              <a:rPr lang="pt-BR" sz="4000" dirty="0"/>
            </a:br>
            <a:r>
              <a:rPr lang="pt-BR" sz="4000" dirty="0"/>
              <a:t>no </a:t>
            </a:r>
            <a:r>
              <a:rPr lang="pt-BR" sz="4000" dirty="0" err="1"/>
              <a:t>Portugol</a:t>
            </a:r>
            <a:r>
              <a:rPr lang="pt-BR" sz="4000" dirty="0"/>
              <a:t> Studio</a:t>
            </a:r>
          </a:p>
        </p:txBody>
      </p:sp>
      <p:sp>
        <p:nvSpPr>
          <p:cNvPr id="3" name="Espaço Reservado para Conteúdo 2"/>
          <p:cNvSpPr>
            <a:spLocks noGrp="1"/>
          </p:cNvSpPr>
          <p:nvPr>
            <p:ph idx="1"/>
          </p:nvPr>
        </p:nvSpPr>
        <p:spPr/>
        <p:txBody>
          <a:bodyPr>
            <a:normAutofit fontScale="70000" lnSpcReduction="20000"/>
          </a:bodyPr>
          <a:lstStyle/>
          <a:p>
            <a:pPr marL="0" indent="0">
              <a:buNone/>
            </a:pPr>
            <a:r>
              <a:rPr lang="pt-BR" sz="2800" dirty="0"/>
              <a:t>As variáveis que serão utilizadas na execução do algoritmo, devem ser indicadas preferencialmente em seu </a:t>
            </a:r>
            <a:r>
              <a:rPr lang="pt-BR" sz="2800" b="1" dirty="0"/>
              <a:t>início</a:t>
            </a:r>
            <a:r>
              <a:rPr lang="pt-BR" sz="2800" dirty="0"/>
              <a:t>.</a:t>
            </a:r>
          </a:p>
          <a:p>
            <a:pPr marL="0" indent="0">
              <a:buNone/>
            </a:pPr>
            <a:r>
              <a:rPr lang="pt-BR" sz="2800" dirty="0"/>
              <a:t>Esse procedimento reserva o(s) trecho(s) de memória que será(ão) utilizado(s).</a:t>
            </a:r>
          </a:p>
          <a:p>
            <a:pPr marL="0" indent="0">
              <a:buNone/>
            </a:pPr>
            <a:endParaRPr lang="pt-BR" sz="2800" dirty="0"/>
          </a:p>
          <a:p>
            <a:pPr marL="0" indent="0">
              <a:buNone/>
            </a:pPr>
            <a:r>
              <a:rPr lang="pt-BR" sz="2800" b="1" i="1" dirty="0"/>
              <a:t>Exemplo:</a:t>
            </a:r>
          </a:p>
          <a:p>
            <a:pPr marL="400050" lvl="1" indent="0">
              <a:buNone/>
            </a:pPr>
            <a:r>
              <a:rPr lang="pt-BR" sz="2400" dirty="0"/>
              <a:t>programa</a:t>
            </a:r>
          </a:p>
          <a:p>
            <a:pPr marL="400050" lvl="1" indent="0">
              <a:buNone/>
            </a:pPr>
            <a:r>
              <a:rPr lang="pt-BR" sz="2400" dirty="0"/>
              <a:t>{</a:t>
            </a:r>
          </a:p>
          <a:p>
            <a:pPr marL="400050" lvl="1" indent="0">
              <a:buNone/>
            </a:pPr>
            <a:r>
              <a:rPr lang="pt-BR" sz="2400" dirty="0"/>
              <a:t>	cadeia res</a:t>
            </a:r>
          </a:p>
          <a:p>
            <a:pPr marL="400050" lvl="1" indent="0">
              <a:buNone/>
            </a:pPr>
            <a:r>
              <a:rPr lang="pt-BR" sz="2400" dirty="0"/>
              <a:t>	real N1, N2, N3, N4 // Variáveis globais</a:t>
            </a:r>
          </a:p>
          <a:p>
            <a:pPr marL="400050" lvl="1" indent="0">
              <a:buNone/>
            </a:pPr>
            <a:r>
              <a:rPr lang="pt-BR" sz="2400" dirty="0"/>
              <a:t>	</a:t>
            </a:r>
            <a:r>
              <a:rPr lang="pt-BR" sz="2400" dirty="0" err="1"/>
              <a:t>funcao</a:t>
            </a:r>
            <a:r>
              <a:rPr lang="pt-BR" sz="2400" dirty="0"/>
              <a:t> inicio()</a:t>
            </a:r>
          </a:p>
          <a:p>
            <a:pPr marL="400050" lvl="1" indent="0">
              <a:buNone/>
            </a:pPr>
            <a:r>
              <a:rPr lang="pt-BR" sz="2400" dirty="0"/>
              <a:t>	{</a:t>
            </a:r>
          </a:p>
          <a:p>
            <a:pPr marL="400050" lvl="1" indent="0">
              <a:buNone/>
            </a:pPr>
            <a:r>
              <a:rPr lang="pt-BR" sz="2400" dirty="0"/>
              <a:t>		real media // Variável local</a:t>
            </a:r>
          </a:p>
          <a:p>
            <a:pPr marL="400050" lvl="1" indent="0">
              <a:buNone/>
            </a:pPr>
            <a:r>
              <a:rPr lang="pt-BR" sz="2400" dirty="0"/>
              <a:t>		código principal do programa</a:t>
            </a:r>
          </a:p>
          <a:p>
            <a:pPr marL="400050" lvl="1" indent="0">
              <a:buNone/>
            </a:pPr>
            <a:r>
              <a:rPr lang="pt-BR" sz="2400" dirty="0"/>
              <a:t>	}</a:t>
            </a:r>
          </a:p>
          <a:p>
            <a:pPr marL="400050" lvl="1" indent="0">
              <a:buNone/>
            </a:pPr>
            <a:r>
              <a:rPr lang="pt-BR" sz="24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10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10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1000"/>
                                        <p:tgtEl>
                                          <p:spTgt spid="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1000"/>
                                        <p:tgtEl>
                                          <p:spTgt spid="3">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1000"/>
                                        <p:tgtEl>
                                          <p:spTgt spid="3">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1000"/>
                                        <p:tgtEl>
                                          <p:spTgt spid="3">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fade">
                                      <p:cBhvr>
                                        <p:cTn id="40" dur="1000"/>
                                        <p:tgtEl>
                                          <p:spTgt spid="3">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fade">
                                      <p:cBhvr>
                                        <p:cTn id="43" dur="1000"/>
                                        <p:tgtEl>
                                          <p:spTgt spid="3">
                                            <p:txEl>
                                              <p:pRg st="12" end="12"/>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13" end="13"/>
                                            </p:txEl>
                                          </p:spTgt>
                                        </p:tgtEl>
                                        <p:attrNameLst>
                                          <p:attrName>style.visibility</p:attrName>
                                        </p:attrNameLst>
                                      </p:cBhvr>
                                      <p:to>
                                        <p:strVal val="visible"/>
                                      </p:to>
                                    </p:set>
                                    <p:animEffect transition="in" filter="fade">
                                      <p:cBhvr>
                                        <p:cTn id="46" dur="10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Declaração de Variáveis</a:t>
            </a:r>
          </a:p>
        </p:txBody>
      </p:sp>
      <p:sp>
        <p:nvSpPr>
          <p:cNvPr id="3" name="Espaço Reservado para Conteúdo 2"/>
          <p:cNvSpPr>
            <a:spLocks noGrp="1"/>
          </p:cNvSpPr>
          <p:nvPr>
            <p:ph idx="1"/>
          </p:nvPr>
        </p:nvSpPr>
        <p:spPr/>
        <p:txBody>
          <a:bodyPr>
            <a:noAutofit/>
          </a:bodyPr>
          <a:lstStyle/>
          <a:p>
            <a:pPr marL="0" indent="0">
              <a:buNone/>
            </a:pPr>
            <a:r>
              <a:rPr lang="pt-BR" sz="2800" dirty="0"/>
              <a:t>Para declarar as variáveis, você deverá sempre identificá-la e informar que tipo de valores ela irá receber.</a:t>
            </a:r>
          </a:p>
          <a:p>
            <a:pPr marL="0" indent="0">
              <a:buNone/>
            </a:pPr>
            <a:endParaRPr lang="pt-BR" sz="2800" dirty="0"/>
          </a:p>
          <a:p>
            <a:pPr marL="0" indent="0">
              <a:buNone/>
            </a:pPr>
            <a:r>
              <a:rPr lang="pt-BR" sz="3600" dirty="0"/>
              <a:t>	</a:t>
            </a:r>
            <a:r>
              <a:rPr lang="pt-BR" sz="2800" dirty="0">
                <a:solidFill>
                  <a:srgbClr val="0070C0"/>
                </a:solidFill>
              </a:rPr>
              <a:t>&lt;tipo de variável&gt; &lt;identificador&gt;</a:t>
            </a:r>
            <a:endParaRPr lang="pt-BR" sz="3600" dirty="0">
              <a:solidFill>
                <a:srgbClr val="0070C0"/>
              </a:solidFill>
            </a:endParaRPr>
          </a:p>
          <a:p>
            <a:pPr marL="0" indent="0">
              <a:buNone/>
            </a:pPr>
            <a:endParaRPr lang="pt-BR" sz="2800" u="sng" dirty="0"/>
          </a:p>
          <a:p>
            <a:pPr marL="0" indent="0">
              <a:buNone/>
            </a:pPr>
            <a:r>
              <a:rPr lang="pt-BR" sz="2800" dirty="0"/>
              <a:t>Obs.: representações dos tipos Fluxograma e Diagrama de Chapin, não possuem declaração de variáveis.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Operadores</a:t>
            </a:r>
          </a:p>
        </p:txBody>
      </p:sp>
      <p:sp>
        <p:nvSpPr>
          <p:cNvPr id="3" name="Espaço Reservado para Conteúdo 2"/>
          <p:cNvSpPr>
            <a:spLocks noGrp="1"/>
          </p:cNvSpPr>
          <p:nvPr>
            <p:ph idx="1"/>
          </p:nvPr>
        </p:nvSpPr>
        <p:spPr/>
        <p:txBody>
          <a:bodyPr>
            <a:normAutofit/>
          </a:bodyPr>
          <a:lstStyle/>
          <a:p>
            <a:pPr marL="0" indent="0">
              <a:buNone/>
            </a:pPr>
            <a:r>
              <a:rPr lang="pt-BR" sz="2800" dirty="0"/>
              <a:t>Os </a:t>
            </a:r>
            <a:r>
              <a:rPr lang="pt-BR" sz="2800" i="1" dirty="0"/>
              <a:t>Operadores</a:t>
            </a:r>
            <a:r>
              <a:rPr lang="pt-BR" sz="2800" dirty="0"/>
              <a:t> são recursos disponíveis em lógica de programação que informam ao algoritmo como manipular o conteúdo das variáveis.</a:t>
            </a:r>
          </a:p>
          <a:p>
            <a:pPr marL="0" indent="0">
              <a:buNone/>
            </a:pPr>
            <a:r>
              <a:rPr lang="pt-BR" sz="2800" dirty="0"/>
              <a:t>Eles podem ser:</a:t>
            </a:r>
          </a:p>
          <a:p>
            <a:pPr marL="633413" indent="-457200"/>
            <a:r>
              <a:rPr lang="pt-BR" sz="2800" i="1" dirty="0"/>
              <a:t>de Atribuição</a:t>
            </a:r>
          </a:p>
          <a:p>
            <a:pPr marL="633413" indent="-457200"/>
            <a:r>
              <a:rPr lang="pt-BR" sz="2800" i="1" dirty="0"/>
              <a:t>Aritméticos</a:t>
            </a:r>
          </a:p>
          <a:p>
            <a:pPr marL="633413" indent="-457200"/>
            <a:r>
              <a:rPr lang="pt-BR" sz="2800" i="1" dirty="0"/>
              <a:t>Relacionais</a:t>
            </a:r>
          </a:p>
          <a:p>
            <a:pPr marL="633413" indent="-457200"/>
            <a:r>
              <a:rPr lang="pt-BR" sz="2800" i="1" dirty="0"/>
              <a:t>Lógicos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1000"/>
                                        <p:tgtEl>
                                          <p:spTgt spid="3">
                                            <p:txEl>
                                              <p:pRg st="2" end="2"/>
                                            </p:txEl>
                                          </p:spTgt>
                                        </p:tgtEl>
                                      </p:cBhvr>
                                    </p:animEffect>
                                  </p:childTnLst>
                                </p:cTn>
                              </p:par>
                            </p:childTnLst>
                          </p:cTn>
                        </p:par>
                        <p:par>
                          <p:cTn id="17" fill="hold">
                            <p:stCondLst>
                              <p:cond delay="2000"/>
                            </p:stCondLst>
                            <p:childTnLst>
                              <p:par>
                                <p:cTn id="18" presetID="10" presetClass="entr" presetSubtype="0"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1000"/>
                                        <p:tgtEl>
                                          <p:spTgt spid="3">
                                            <p:txEl>
                                              <p:pRg st="3" end="3"/>
                                            </p:txEl>
                                          </p:spTgt>
                                        </p:tgtEl>
                                      </p:cBhvr>
                                    </p:animEffect>
                                  </p:childTnLst>
                                </p:cTn>
                              </p:par>
                            </p:childTnLst>
                          </p:cTn>
                        </p:par>
                        <p:par>
                          <p:cTn id="21" fill="hold">
                            <p:stCondLst>
                              <p:cond delay="3000"/>
                            </p:stCondLst>
                            <p:childTnLst>
                              <p:par>
                                <p:cTn id="22" presetID="10" presetClass="entr" presetSubtype="0"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childTnLst>
                                </p:cTn>
                              </p:par>
                            </p:childTnLst>
                          </p:cTn>
                        </p:par>
                        <p:par>
                          <p:cTn id="25" fill="hold">
                            <p:stCondLst>
                              <p:cond delay="4000"/>
                            </p:stCondLst>
                            <p:childTnLst>
                              <p:par>
                                <p:cTn id="26" presetID="10" presetClass="entr" presetSubtype="0" fill="hold" grpId="0" nodeType="after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Operador de Atribuição</a:t>
            </a:r>
          </a:p>
        </p:txBody>
      </p:sp>
      <p:sp>
        <p:nvSpPr>
          <p:cNvPr id="3" name="Espaço Reservado para Conteúdo 2"/>
          <p:cNvSpPr>
            <a:spLocks noGrp="1"/>
          </p:cNvSpPr>
          <p:nvPr>
            <p:ph idx="1"/>
          </p:nvPr>
        </p:nvSpPr>
        <p:spPr/>
        <p:txBody>
          <a:bodyPr>
            <a:normAutofit/>
          </a:bodyPr>
          <a:lstStyle/>
          <a:p>
            <a:pPr marL="0" indent="0">
              <a:buNone/>
            </a:pPr>
            <a:r>
              <a:rPr lang="pt-BR" sz="2800" dirty="0"/>
              <a:t>Durante a execução do algoritmo, as variáveis recebem um (ou “alguns”) valor (uma constante). Essa tarefa é executada pelo comando </a:t>
            </a:r>
            <a:r>
              <a:rPr lang="pt-BR" sz="2800" i="1" dirty="0"/>
              <a:t>Atribuição</a:t>
            </a:r>
            <a:r>
              <a:rPr lang="pt-BR" sz="2800" dirty="0"/>
              <a:t>.</a:t>
            </a:r>
          </a:p>
          <a:p>
            <a:pPr marL="0" indent="0">
              <a:buNone/>
            </a:pPr>
            <a:endParaRPr lang="pt-BR" sz="2800" dirty="0"/>
          </a:p>
          <a:p>
            <a:pPr marL="0" indent="0">
              <a:buNone/>
            </a:pPr>
            <a:r>
              <a:rPr lang="pt-BR" sz="2800" dirty="0"/>
              <a:t>Em resumo, o comando Atribuição, altera o conteúdo das variáveis.</a:t>
            </a:r>
          </a:p>
          <a:p>
            <a:pPr marL="0" indent="0">
              <a:buNone/>
            </a:pPr>
            <a:endParaRPr lang="pt-BR" sz="2800" dirty="0"/>
          </a:p>
          <a:p>
            <a:pPr marL="0" indent="0">
              <a:buNone/>
            </a:pPr>
            <a:r>
              <a:rPr lang="pt-BR" sz="2800" dirty="0"/>
              <a:t>Esse comando é representado pelo símbolo</a:t>
            </a:r>
          </a:p>
          <a:p>
            <a:pPr marL="0" indent="0" algn="ctr">
              <a:buNone/>
            </a:pPr>
            <a:r>
              <a:rPr lang="pt-BR" sz="2800" b="1" dirty="0">
                <a:solidFill>
                  <a:srgbClr val="FF0000"/>
                </a:solidFill>
                <a:sym typeface="Wingdings"/>
              </a:rPr>
              <a:t>=</a:t>
            </a:r>
            <a:r>
              <a:rPr lang="pt-BR" sz="2800" dirty="0">
                <a:sym typeface="Wingdings"/>
              </a:rPr>
              <a:t> (igual)</a:t>
            </a:r>
            <a:endParaRPr lang="pt-BR"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1000"/>
                                        <p:tgtEl>
                                          <p:spTgt spid="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10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Sintaxe</a:t>
            </a:r>
          </a:p>
        </p:txBody>
      </p:sp>
      <p:sp>
        <p:nvSpPr>
          <p:cNvPr id="3" name="Espaço Reservado para Conteúdo 2"/>
          <p:cNvSpPr>
            <a:spLocks noGrp="1"/>
          </p:cNvSpPr>
          <p:nvPr>
            <p:ph idx="1"/>
          </p:nvPr>
        </p:nvSpPr>
        <p:spPr/>
        <p:txBody>
          <a:bodyPr>
            <a:noAutofit/>
          </a:bodyPr>
          <a:lstStyle/>
          <a:p>
            <a:pPr marL="0" indent="0" algn="ctr">
              <a:buNone/>
            </a:pPr>
            <a:r>
              <a:rPr lang="pt-BR" sz="2800" dirty="0"/>
              <a:t>&lt;IDENTIFICADOR&gt; </a:t>
            </a:r>
            <a:r>
              <a:rPr lang="pt-BR" sz="2800" dirty="0">
                <a:sym typeface="Wingdings"/>
              </a:rPr>
              <a:t>= </a:t>
            </a:r>
            <a:r>
              <a:rPr lang="pt-BR" sz="2800" dirty="0"/>
              <a:t>&lt;valor a ser armazenado&gt;</a:t>
            </a:r>
          </a:p>
          <a:p>
            <a:pPr marL="0" indent="0">
              <a:buNone/>
            </a:pPr>
            <a:endParaRPr lang="pt-BR" sz="1050" dirty="0"/>
          </a:p>
          <a:p>
            <a:pPr marL="0" indent="0">
              <a:buNone/>
            </a:pPr>
            <a:r>
              <a:rPr lang="pt-BR" sz="2800" dirty="0"/>
              <a:t>Exemplo:</a:t>
            </a:r>
          </a:p>
          <a:p>
            <a:pPr marL="0" indent="0">
              <a:buNone/>
            </a:pPr>
            <a:r>
              <a:rPr lang="pt-BR" sz="2400" dirty="0" err="1"/>
              <a:t>funcao</a:t>
            </a:r>
            <a:r>
              <a:rPr lang="pt-BR" sz="2400" dirty="0"/>
              <a:t> inicio() {</a:t>
            </a:r>
          </a:p>
          <a:p>
            <a:pPr marL="0" indent="0">
              <a:buNone/>
            </a:pPr>
            <a:r>
              <a:rPr lang="pt-BR" sz="2400" dirty="0"/>
              <a:t>	idade = 31</a:t>
            </a:r>
          </a:p>
          <a:p>
            <a:pPr marL="0" indent="0">
              <a:buNone/>
            </a:pPr>
            <a:r>
              <a:rPr lang="pt-BR" sz="2400" dirty="0"/>
              <a:t>	nome = “JS“</a:t>
            </a:r>
          </a:p>
          <a:p>
            <a:pPr marL="0" indent="0">
              <a:buNone/>
            </a:pPr>
            <a:r>
              <a:rPr lang="pt-BR" sz="2400" dirty="0"/>
              <a:t>	granas = 3986.5</a:t>
            </a:r>
          </a:p>
          <a:p>
            <a:pPr marL="0" indent="0">
              <a:buNone/>
            </a:pPr>
            <a:r>
              <a:rPr lang="pt-BR" sz="2400" dirty="0"/>
              <a:t>	salario = granas</a:t>
            </a:r>
          </a:p>
          <a:p>
            <a:pPr marL="0" indent="0">
              <a:buNone/>
            </a:pPr>
            <a:r>
              <a:rPr lang="pt-BR" sz="2400" dirty="0"/>
              <a:t>	</a:t>
            </a:r>
            <a:r>
              <a:rPr lang="pt-BR" sz="2400" dirty="0" err="1"/>
              <a:t>endereco</a:t>
            </a:r>
            <a:r>
              <a:rPr lang="pt-BR" sz="2400" dirty="0"/>
              <a:t> = "Rua dos Esquecidos, 123"</a:t>
            </a:r>
          </a:p>
          <a:p>
            <a:pPr marL="0" indent="0">
              <a:buNone/>
            </a:pPr>
            <a:r>
              <a:rPr lang="pt-BR" sz="24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1000"/>
                                        <p:tgtEl>
                                          <p:spTgt spid="3">
                                            <p:txEl>
                                              <p:pRg st="3" end="3"/>
                                            </p:txEl>
                                          </p:spTgt>
                                        </p:tgtEl>
                                      </p:cBhvr>
                                    </p:animEffect>
                                  </p:childTnLst>
                                </p:cTn>
                              </p:par>
                            </p:childTnLst>
                          </p:cTn>
                        </p:par>
                        <p:par>
                          <p:cTn id="17" fill="hold">
                            <p:stCondLst>
                              <p:cond delay="2000"/>
                            </p:stCondLst>
                            <p:childTnLst>
                              <p:par>
                                <p:cTn id="18" presetID="10" presetClass="entr" presetSubtype="0" fill="hold" grpId="0" nodeType="after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1000"/>
                                        <p:tgtEl>
                                          <p:spTgt spid="3">
                                            <p:txEl>
                                              <p:pRg st="4" end="4"/>
                                            </p:txEl>
                                          </p:spTgt>
                                        </p:tgtEl>
                                      </p:cBhvr>
                                    </p:animEffect>
                                  </p:childTnLst>
                                </p:cTn>
                              </p:par>
                            </p:childTnLst>
                          </p:cTn>
                        </p:par>
                        <p:par>
                          <p:cTn id="21" fill="hold">
                            <p:stCondLst>
                              <p:cond delay="3000"/>
                            </p:stCondLst>
                            <p:childTnLst>
                              <p:par>
                                <p:cTn id="22" presetID="10" presetClass="entr" presetSubtype="0" fill="hold" grpId="0" nodeType="after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10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1000"/>
                                        <p:tgtEl>
                                          <p:spTgt spid="3">
                                            <p:txEl>
                                              <p:pRg st="6" end="6"/>
                                            </p:txEl>
                                          </p:spTgt>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1000"/>
                                        <p:tgtEl>
                                          <p:spTgt spid="3">
                                            <p:txEl>
                                              <p:pRg st="7" end="7"/>
                                            </p:txEl>
                                          </p:spTgt>
                                        </p:tgtEl>
                                      </p:cBhvr>
                                    </p:animEffect>
                                  </p:childTnLst>
                                </p:cTn>
                              </p:par>
                            </p:childTnLst>
                          </p:cTn>
                        </p:par>
                        <p:par>
                          <p:cTn id="34" fill="hold">
                            <p:stCondLst>
                              <p:cond delay="2000"/>
                            </p:stCondLst>
                            <p:childTnLst>
                              <p:par>
                                <p:cTn id="35" presetID="10" presetClass="entr" presetSubtype="0" fill="hold" grpId="0" nodeType="after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1000"/>
                                        <p:tgtEl>
                                          <p:spTgt spid="3">
                                            <p:txEl>
                                              <p:pRg st="8" end="8"/>
                                            </p:txEl>
                                          </p:spTgt>
                                        </p:tgtEl>
                                      </p:cBhvr>
                                    </p:animEffect>
                                  </p:childTnLst>
                                </p:cTn>
                              </p:par>
                            </p:childTnLst>
                          </p:cTn>
                        </p:par>
                        <p:par>
                          <p:cTn id="38" fill="hold">
                            <p:stCondLst>
                              <p:cond delay="3000"/>
                            </p:stCondLst>
                            <p:childTnLst>
                              <p:par>
                                <p:cTn id="39" presetID="10" presetClass="entr" presetSubtype="0" fill="hold" grpId="0" nodeType="after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fade">
                                      <p:cBhvr>
                                        <p:cTn id="41" dur="1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Operadores Aritméticos</a:t>
            </a:r>
          </a:p>
        </p:txBody>
      </p:sp>
      <p:sp>
        <p:nvSpPr>
          <p:cNvPr id="3" name="Espaço Reservado para Conteúdo 2"/>
          <p:cNvSpPr>
            <a:spLocks noGrp="1"/>
          </p:cNvSpPr>
          <p:nvPr>
            <p:ph idx="1"/>
          </p:nvPr>
        </p:nvSpPr>
        <p:spPr/>
        <p:txBody>
          <a:bodyPr>
            <a:normAutofit fontScale="85000" lnSpcReduction="10000"/>
          </a:bodyPr>
          <a:lstStyle/>
          <a:p>
            <a:pPr marL="0" indent="0">
              <a:buNone/>
            </a:pPr>
            <a:r>
              <a:rPr lang="pt-BR" dirty="0"/>
              <a:t>Operadores </a:t>
            </a:r>
            <a:r>
              <a:rPr lang="pt-BR" i="1" dirty="0"/>
              <a:t>Aritméticos</a:t>
            </a:r>
            <a:r>
              <a:rPr lang="pt-BR" dirty="0"/>
              <a:t> são usados para resolver </a:t>
            </a:r>
            <a:r>
              <a:rPr lang="pt-BR" i="1" dirty="0"/>
              <a:t>expressões</a:t>
            </a:r>
            <a:r>
              <a:rPr lang="pt-BR" dirty="0"/>
              <a:t> em algoritmos. Por sua vez, as </a:t>
            </a:r>
            <a:r>
              <a:rPr lang="pt-BR" i="1" dirty="0"/>
              <a:t>expressões </a:t>
            </a:r>
            <a:r>
              <a:rPr lang="pt-BR" dirty="0"/>
              <a:t>resolvem cálculos matemáticos.</a:t>
            </a:r>
          </a:p>
          <a:p>
            <a:pPr marL="0" indent="0">
              <a:buNone/>
            </a:pPr>
            <a:endParaRPr lang="pt-BR" i="1" dirty="0"/>
          </a:p>
          <a:p>
            <a:pPr marL="0" indent="0">
              <a:buNone/>
            </a:pPr>
            <a:r>
              <a:rPr lang="pt-BR" dirty="0"/>
              <a:t>Os principais operadores Aritméticos são:</a:t>
            </a:r>
          </a:p>
          <a:p>
            <a:pPr marL="715963" indent="0">
              <a:buNone/>
            </a:pPr>
            <a:r>
              <a:rPr lang="pt-BR" i="1" dirty="0"/>
              <a:t>+ (Adição)</a:t>
            </a:r>
          </a:p>
          <a:p>
            <a:pPr marL="715963" indent="0">
              <a:buNone/>
            </a:pPr>
            <a:r>
              <a:rPr lang="pt-BR" i="1" dirty="0"/>
              <a:t>- (Subtração)</a:t>
            </a:r>
          </a:p>
          <a:p>
            <a:pPr marL="715963" indent="0">
              <a:buNone/>
            </a:pPr>
            <a:r>
              <a:rPr lang="pt-BR" i="1" dirty="0"/>
              <a:t>* (Multiplicação)</a:t>
            </a:r>
          </a:p>
          <a:p>
            <a:pPr marL="715963" indent="0">
              <a:buNone/>
            </a:pPr>
            <a:r>
              <a:rPr lang="pt-BR" i="1" dirty="0"/>
              <a:t>/ (Divisão)</a:t>
            </a:r>
          </a:p>
          <a:p>
            <a:pPr marL="715963" indent="0">
              <a:buNone/>
            </a:pPr>
            <a:r>
              <a:rPr lang="pt-BR" i="1" dirty="0"/>
              <a:t>^ (Potenciação)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1000"/>
                                        <p:tgtEl>
                                          <p:spTgt spid="3">
                                            <p:txEl>
                                              <p:pRg st="3" end="3"/>
                                            </p:txEl>
                                          </p:spTgt>
                                        </p:tgtEl>
                                      </p:cBhvr>
                                    </p:animEffect>
                                  </p:childTnLst>
                                </p:cTn>
                              </p:par>
                            </p:childTnLst>
                          </p:cTn>
                        </p:par>
                        <p:par>
                          <p:cTn id="17" fill="hold">
                            <p:stCondLst>
                              <p:cond delay="2000"/>
                            </p:stCondLst>
                            <p:childTnLst>
                              <p:par>
                                <p:cTn id="18" presetID="10" presetClass="entr" presetSubtype="0" fill="hold" grpId="0" nodeType="after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1000"/>
                                        <p:tgtEl>
                                          <p:spTgt spid="3">
                                            <p:txEl>
                                              <p:pRg st="4" end="4"/>
                                            </p:txEl>
                                          </p:spTgt>
                                        </p:tgtEl>
                                      </p:cBhvr>
                                    </p:animEffect>
                                  </p:childTnLst>
                                </p:cTn>
                              </p:par>
                            </p:childTnLst>
                          </p:cTn>
                        </p:par>
                        <p:par>
                          <p:cTn id="21" fill="hold">
                            <p:stCondLst>
                              <p:cond delay="3000"/>
                            </p:stCondLst>
                            <p:childTnLst>
                              <p:par>
                                <p:cTn id="22" presetID="10" presetClass="entr" presetSubtype="0" fill="hold" grpId="0" nodeType="after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1000"/>
                                        <p:tgtEl>
                                          <p:spTgt spid="3">
                                            <p:txEl>
                                              <p:pRg st="5" end="5"/>
                                            </p:txEl>
                                          </p:spTgt>
                                        </p:tgtEl>
                                      </p:cBhvr>
                                    </p:animEffect>
                                  </p:childTnLst>
                                </p:cTn>
                              </p:par>
                            </p:childTnLst>
                          </p:cTn>
                        </p:par>
                        <p:par>
                          <p:cTn id="25" fill="hold">
                            <p:stCondLst>
                              <p:cond delay="4000"/>
                            </p:stCondLst>
                            <p:childTnLst>
                              <p:par>
                                <p:cTn id="26" presetID="10" presetClass="entr" presetSubtype="0" fill="hold" grpId="0" nodeType="after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childTnLst>
                                </p:cTn>
                              </p:par>
                            </p:childTnLst>
                          </p:cTn>
                        </p:par>
                        <p:par>
                          <p:cTn id="29" fill="hold">
                            <p:stCondLst>
                              <p:cond delay="5000"/>
                            </p:stCondLst>
                            <p:childTnLst>
                              <p:par>
                                <p:cTn id="30" presetID="10" presetClass="entr" presetSubtype="0" fill="hold" grpId="0" nodeType="after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Operadores</a:t>
            </a:r>
            <a:r>
              <a:rPr lang="en-US" dirty="0"/>
              <a:t> </a:t>
            </a:r>
            <a:r>
              <a:rPr lang="pt-BR" dirty="0"/>
              <a:t>Aritméticos</a:t>
            </a:r>
          </a:p>
        </p:txBody>
      </p:sp>
      <p:sp>
        <p:nvSpPr>
          <p:cNvPr id="3" name="Content Placeholder 2"/>
          <p:cNvSpPr>
            <a:spLocks noGrp="1"/>
          </p:cNvSpPr>
          <p:nvPr>
            <p:ph idx="1"/>
          </p:nvPr>
        </p:nvSpPr>
        <p:spPr/>
        <p:txBody>
          <a:bodyPr/>
          <a:lstStyle/>
          <a:p>
            <a:pPr marL="0" indent="0">
              <a:buNone/>
            </a:pPr>
            <a:r>
              <a:rPr lang="pt-BR" sz="2800" dirty="0"/>
              <a:t>Existem ainda operadores para funções especiais como:</a:t>
            </a:r>
          </a:p>
          <a:p>
            <a:pPr marL="0" indent="0">
              <a:buNone/>
            </a:pPr>
            <a:endParaRPr lang="pt-BR" sz="2800" dirty="0"/>
          </a:p>
          <a:p>
            <a:r>
              <a:rPr lang="pt-BR" sz="2800" dirty="0"/>
              <a:t>% (Módulo - Retorna o resto da divisão)</a:t>
            </a:r>
          </a:p>
          <a:p>
            <a:endParaRPr lang="pt-BR" sz="2800" dirty="0"/>
          </a:p>
          <a:p>
            <a:pPr marL="0" indent="0">
              <a:buNone/>
            </a:pPr>
            <a:r>
              <a:rPr lang="pt-BR" sz="2800" dirty="0"/>
              <a:t>São usados para resolver problemas mais específicos.</a:t>
            </a:r>
          </a:p>
        </p:txBody>
      </p:sp>
    </p:spTree>
    <p:extLst>
      <p:ext uri="{BB962C8B-B14F-4D97-AF65-F5344CB8AC3E}">
        <p14:creationId xmlns:p14="http://schemas.microsoft.com/office/powerpoint/2010/main" val="11025638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Operadores Relacionais</a:t>
            </a:r>
          </a:p>
        </p:txBody>
      </p:sp>
      <p:sp>
        <p:nvSpPr>
          <p:cNvPr id="3" name="Espaço Reservado para Conteúdo 2"/>
          <p:cNvSpPr>
            <a:spLocks noGrp="1"/>
          </p:cNvSpPr>
          <p:nvPr>
            <p:ph idx="1"/>
          </p:nvPr>
        </p:nvSpPr>
        <p:spPr/>
        <p:txBody>
          <a:bodyPr>
            <a:normAutofit/>
          </a:bodyPr>
          <a:lstStyle/>
          <a:p>
            <a:pPr marL="0" indent="0">
              <a:buNone/>
            </a:pPr>
            <a:r>
              <a:rPr lang="pt-BR" sz="2800" dirty="0"/>
              <a:t>Enquanto os </a:t>
            </a:r>
            <a:r>
              <a:rPr lang="pt-BR" sz="2800" i="1" dirty="0"/>
              <a:t>Operadores Aritméticos </a:t>
            </a:r>
            <a:r>
              <a:rPr lang="pt-BR" sz="2800" dirty="0"/>
              <a:t>executam cálculos matemáticos com o conteúdo das variáveis, os </a:t>
            </a:r>
            <a:r>
              <a:rPr lang="pt-BR" sz="2800" i="1" dirty="0"/>
              <a:t>Operadores Relacionais</a:t>
            </a:r>
            <a:r>
              <a:rPr lang="pt-BR" sz="2800" dirty="0"/>
              <a:t>, como o próprio nome diz, relacionam o conteúdo delas.</a:t>
            </a:r>
          </a:p>
          <a:p>
            <a:pPr marL="0" indent="0">
              <a:buNone/>
            </a:pPr>
            <a:endParaRPr lang="pt-BR" sz="2800" dirty="0"/>
          </a:p>
          <a:p>
            <a:pPr marL="0" indent="0">
              <a:buNone/>
            </a:pPr>
            <a:r>
              <a:rPr lang="pt-BR" sz="2800" dirty="0"/>
              <a:t>Essa operação torna possível descobrir se o conteúdo de variáveis é igual, é maior ou menor, etc.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Enunciado ou Proposição</a:t>
            </a:r>
          </a:p>
        </p:txBody>
      </p:sp>
      <p:sp>
        <p:nvSpPr>
          <p:cNvPr id="3" name="Espaço Reservado para Conteúdo 2"/>
          <p:cNvSpPr>
            <a:spLocks noGrp="1"/>
          </p:cNvSpPr>
          <p:nvPr>
            <p:ph idx="1"/>
          </p:nvPr>
        </p:nvSpPr>
        <p:spPr/>
        <p:txBody>
          <a:bodyPr/>
          <a:lstStyle/>
          <a:p>
            <a:pPr marL="0" indent="0">
              <a:buNone/>
            </a:pPr>
            <a:endParaRPr lang="pt-BR" sz="3200" dirty="0"/>
          </a:p>
          <a:p>
            <a:pPr marL="0" indent="0">
              <a:buNone/>
            </a:pPr>
            <a:r>
              <a:rPr lang="pt-BR" sz="3200" dirty="0"/>
              <a:t>Uma proposição é uma frase afirmativa, ou seja, uma frase que afirma que uma situação é de uma determinada maneira.</a:t>
            </a:r>
          </a:p>
          <a:p>
            <a:pPr marL="0" indent="0">
              <a:buNone/>
            </a:pPr>
            <a:endParaRPr lang="pt-BR" sz="3200" dirty="0"/>
          </a:p>
          <a:p>
            <a:pPr marL="0" indent="0">
              <a:buNone/>
            </a:pPr>
            <a:r>
              <a:rPr lang="pt-BR" sz="3200" dirty="0"/>
              <a:t>Os enunciados (ou proposições) são a base dos argumentos.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fade">
                                      <p:cBhvr>
                                        <p:cTn id="11"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Operadores Relacionais</a:t>
            </a:r>
          </a:p>
        </p:txBody>
      </p:sp>
      <p:sp>
        <p:nvSpPr>
          <p:cNvPr id="3" name="Espaço Reservado para Conteúdo 2"/>
          <p:cNvSpPr>
            <a:spLocks noGrp="1"/>
          </p:cNvSpPr>
          <p:nvPr>
            <p:ph idx="1"/>
          </p:nvPr>
        </p:nvSpPr>
        <p:spPr/>
        <p:txBody>
          <a:bodyPr>
            <a:noAutofit/>
          </a:bodyPr>
          <a:lstStyle/>
          <a:p>
            <a:pPr marL="0" indent="0">
              <a:buNone/>
            </a:pPr>
            <a:r>
              <a:rPr lang="pt-BR" sz="1600" dirty="0"/>
              <a:t>	</a:t>
            </a:r>
            <a:r>
              <a:rPr lang="pt-BR" sz="2800" dirty="0"/>
              <a:t>=	</a:t>
            </a:r>
            <a:r>
              <a:rPr lang="pt-BR" sz="2800" i="1" dirty="0"/>
              <a:t>(Igualdade)</a:t>
            </a:r>
          </a:p>
          <a:p>
            <a:pPr marL="0" indent="0">
              <a:buNone/>
            </a:pPr>
            <a:r>
              <a:rPr lang="pt-BR" sz="2800" dirty="0"/>
              <a:t>	!=	</a:t>
            </a:r>
            <a:r>
              <a:rPr lang="pt-BR" sz="2800" i="1" dirty="0"/>
              <a:t>(Diferença)</a:t>
            </a:r>
          </a:p>
          <a:p>
            <a:pPr marL="0" indent="0">
              <a:buNone/>
            </a:pPr>
            <a:r>
              <a:rPr lang="pt-BR" sz="2800" dirty="0"/>
              <a:t>	&gt;	</a:t>
            </a:r>
            <a:r>
              <a:rPr lang="pt-BR" sz="2800" i="1" dirty="0"/>
              <a:t>(Maior que)</a:t>
            </a:r>
          </a:p>
          <a:p>
            <a:pPr marL="0" indent="0">
              <a:buNone/>
            </a:pPr>
            <a:r>
              <a:rPr lang="pt-BR" sz="2800" dirty="0"/>
              <a:t>	&lt;	</a:t>
            </a:r>
            <a:r>
              <a:rPr lang="pt-BR" sz="2800" i="1" dirty="0"/>
              <a:t>(Menor que)</a:t>
            </a:r>
          </a:p>
          <a:p>
            <a:pPr marL="0" indent="0">
              <a:buNone/>
            </a:pPr>
            <a:r>
              <a:rPr lang="pt-BR" sz="2800" dirty="0"/>
              <a:t>	&gt;=	</a:t>
            </a:r>
            <a:r>
              <a:rPr lang="pt-BR" sz="2800" i="1" dirty="0"/>
              <a:t>(Maior ou igual)</a:t>
            </a:r>
          </a:p>
          <a:p>
            <a:pPr marL="0" indent="0">
              <a:buNone/>
            </a:pPr>
            <a:r>
              <a:rPr lang="pt-BR" sz="2800" dirty="0"/>
              <a:t>	&lt;=	</a:t>
            </a:r>
            <a:r>
              <a:rPr lang="pt-BR" sz="2800" i="1" dirty="0"/>
              <a:t>(Menor ou igual)</a:t>
            </a:r>
          </a:p>
          <a:p>
            <a:pPr marL="0" indent="0">
              <a:buNone/>
            </a:pPr>
            <a:endParaRPr lang="pt-BR" sz="1600" i="1" dirty="0"/>
          </a:p>
          <a:p>
            <a:pPr marL="0" indent="0">
              <a:buNone/>
            </a:pPr>
            <a:r>
              <a:rPr lang="pt-BR" sz="2400" dirty="0"/>
              <a:t>Os </a:t>
            </a:r>
            <a:r>
              <a:rPr lang="pt-BR" sz="2400" i="1" dirty="0"/>
              <a:t>Operadores Relacionais</a:t>
            </a:r>
            <a:r>
              <a:rPr lang="pt-BR" sz="2400" dirty="0"/>
              <a:t>, após a execução de teste entre variáveis ou expressões, retornam apenas dois valores possíveis: </a:t>
            </a:r>
            <a:r>
              <a:rPr lang="pt-BR" sz="2400" b="1" dirty="0"/>
              <a:t>verdadeiro</a:t>
            </a:r>
            <a:r>
              <a:rPr lang="pt-BR" sz="2400" dirty="0"/>
              <a:t> ou </a:t>
            </a:r>
            <a:r>
              <a:rPr lang="pt-BR" sz="2400" b="1" dirty="0"/>
              <a:t>falso</a:t>
            </a:r>
            <a:r>
              <a:rPr lang="pt-BR" sz="2400" dirty="0"/>
              <a:t> (constantes lógicas).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1000"/>
                                        <p:tgtEl>
                                          <p:spTgt spid="3">
                                            <p:txEl>
                                              <p:pRg st="2" end="2"/>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1000"/>
                                        <p:tgtEl>
                                          <p:spTgt spid="3">
                                            <p:txEl>
                                              <p:pRg st="3" end="3"/>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10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Operadores Lógicos</a:t>
            </a:r>
          </a:p>
        </p:txBody>
      </p:sp>
      <p:sp>
        <p:nvSpPr>
          <p:cNvPr id="3" name="Espaço Reservado para Conteúdo 2"/>
          <p:cNvSpPr>
            <a:spLocks noGrp="1"/>
          </p:cNvSpPr>
          <p:nvPr>
            <p:ph idx="1"/>
          </p:nvPr>
        </p:nvSpPr>
        <p:spPr/>
        <p:txBody>
          <a:bodyPr/>
          <a:lstStyle/>
          <a:p>
            <a:pPr marL="0" indent="0">
              <a:buNone/>
            </a:pPr>
            <a:r>
              <a:rPr lang="pt-BR" sz="2800" i="1" dirty="0"/>
              <a:t>Operadores Lógicos </a:t>
            </a:r>
            <a:r>
              <a:rPr lang="pt-BR" sz="2800" dirty="0"/>
              <a:t>são extremamente importantes no desenvolvimento de algoritmos, pois normalmente temos várias expressões aritméticas e relacionais e devemos combinar os seus resultados afim de obter apenas um.</a:t>
            </a:r>
          </a:p>
          <a:p>
            <a:pPr marL="0" indent="0">
              <a:buNone/>
            </a:pPr>
            <a:endParaRPr lang="pt-BR" sz="2800" dirty="0"/>
          </a:p>
          <a:p>
            <a:pPr marL="0" indent="0">
              <a:buNone/>
            </a:pPr>
            <a:r>
              <a:rPr lang="pt-BR" sz="2800" dirty="0"/>
              <a:t>Os O</a:t>
            </a:r>
            <a:r>
              <a:rPr lang="pt-BR" sz="2800" i="1" dirty="0"/>
              <a:t>peradores Lógicos </a:t>
            </a:r>
            <a:r>
              <a:rPr lang="pt-BR" sz="2800" dirty="0"/>
              <a:t>são utilizados para esse propósito.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Operadores Lógicos</a:t>
            </a:r>
          </a:p>
        </p:txBody>
      </p:sp>
      <p:sp>
        <p:nvSpPr>
          <p:cNvPr id="3" name="Espaço Reservado para Conteúdo 2"/>
          <p:cNvSpPr>
            <a:spLocks noGrp="1"/>
          </p:cNvSpPr>
          <p:nvPr>
            <p:ph idx="1"/>
          </p:nvPr>
        </p:nvSpPr>
        <p:spPr/>
        <p:txBody>
          <a:bodyPr>
            <a:normAutofit/>
          </a:bodyPr>
          <a:lstStyle/>
          <a:p>
            <a:pPr marL="0" indent="0">
              <a:buNone/>
            </a:pPr>
            <a:r>
              <a:rPr lang="pt-BR" sz="2800" dirty="0"/>
              <a:t>Os principais </a:t>
            </a:r>
            <a:r>
              <a:rPr lang="pt-BR" sz="2800" i="1" dirty="0"/>
              <a:t>Operadores Lógicos </a:t>
            </a:r>
            <a:r>
              <a:rPr lang="pt-BR" sz="2800" dirty="0"/>
              <a:t>são:</a:t>
            </a:r>
          </a:p>
          <a:p>
            <a:pPr marL="0" indent="0">
              <a:buNone/>
            </a:pPr>
            <a:r>
              <a:rPr lang="pt-BR" sz="2800" dirty="0"/>
              <a:t>	e – </a:t>
            </a:r>
            <a:r>
              <a:rPr lang="pt-BR" sz="2800" i="1" dirty="0"/>
              <a:t>Intersecção</a:t>
            </a:r>
          </a:p>
          <a:p>
            <a:pPr marL="0" indent="0">
              <a:buNone/>
            </a:pPr>
            <a:r>
              <a:rPr lang="pt-BR" sz="2800" dirty="0"/>
              <a:t>	ou – </a:t>
            </a:r>
            <a:r>
              <a:rPr lang="pt-BR" sz="2800" i="1" dirty="0"/>
              <a:t>União</a:t>
            </a:r>
          </a:p>
          <a:p>
            <a:pPr marL="0" indent="0">
              <a:buNone/>
            </a:pPr>
            <a:r>
              <a:rPr lang="pt-BR" sz="2800" dirty="0"/>
              <a:t>	não – </a:t>
            </a:r>
            <a:r>
              <a:rPr lang="pt-BR" sz="2800" i="1" dirty="0"/>
              <a:t>Negação</a:t>
            </a:r>
          </a:p>
          <a:p>
            <a:pPr marL="0" indent="0">
              <a:buNone/>
            </a:pPr>
            <a:endParaRPr lang="pt-BR" sz="2800" i="1" dirty="0"/>
          </a:p>
          <a:p>
            <a:pPr marL="0" indent="0">
              <a:buNone/>
            </a:pPr>
            <a:r>
              <a:rPr lang="pt-BR" sz="2400" dirty="0"/>
              <a:t>O resultado de uma expressão que utiliza operadores lógicos é booleano, ou seja, também é um resultado lógico (</a:t>
            </a:r>
            <a:r>
              <a:rPr lang="pt-BR" sz="2400" b="1" dirty="0"/>
              <a:t>verdadeiro</a:t>
            </a:r>
            <a:r>
              <a:rPr lang="pt-BR" sz="2400" dirty="0"/>
              <a:t> ou </a:t>
            </a:r>
            <a:r>
              <a:rPr lang="pt-BR" sz="2400" b="1" dirty="0"/>
              <a:t>falso</a:t>
            </a:r>
            <a:r>
              <a:rPr lang="pt-BR" sz="24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Operador Literal</a:t>
            </a:r>
          </a:p>
        </p:txBody>
      </p:sp>
      <p:sp>
        <p:nvSpPr>
          <p:cNvPr id="3" name="Espaço Reservado para Conteúdo 2"/>
          <p:cNvSpPr>
            <a:spLocks noGrp="1"/>
          </p:cNvSpPr>
          <p:nvPr>
            <p:ph idx="1"/>
          </p:nvPr>
        </p:nvSpPr>
        <p:spPr/>
        <p:txBody>
          <a:bodyPr/>
          <a:lstStyle/>
          <a:p>
            <a:pPr marL="0" indent="0">
              <a:buNone/>
            </a:pPr>
            <a:endParaRPr lang="pt-BR" sz="2800" dirty="0"/>
          </a:p>
          <a:p>
            <a:pPr marL="0" indent="0">
              <a:buNone/>
            </a:pPr>
            <a:r>
              <a:rPr lang="pt-BR" sz="2800" dirty="0"/>
              <a:t>Para montar uma expressão com variáveis e/ou constantes literais, são aceitas apenas operações de concatenação e para tal, apenas um operador é usado:</a:t>
            </a:r>
          </a:p>
          <a:p>
            <a:pPr marL="0" indent="0">
              <a:buNone/>
            </a:pPr>
            <a:endParaRPr lang="pt-BR" sz="2800" dirty="0"/>
          </a:p>
          <a:p>
            <a:pPr marL="0" indent="0">
              <a:buNone/>
            </a:pPr>
            <a:r>
              <a:rPr lang="pt-BR" sz="2800" b="1" dirty="0"/>
              <a:t>+</a:t>
            </a:r>
            <a:r>
              <a:rPr lang="pt-BR" sz="2800" dirty="0"/>
              <a:t> (que em expressões literais é chamado de </a:t>
            </a:r>
            <a:r>
              <a:rPr lang="pt-BR" sz="2800" i="1" dirty="0"/>
              <a:t>Concatenação</a:t>
            </a:r>
            <a:r>
              <a:rPr lang="pt-BR" sz="28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fade">
                                      <p:cBhvr>
                                        <p:cTn id="11"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Entrada e Saída de Dados</a:t>
            </a:r>
          </a:p>
        </p:txBody>
      </p:sp>
      <p:sp>
        <p:nvSpPr>
          <p:cNvPr id="3" name="Espaço Reservado para Conteúdo 2"/>
          <p:cNvSpPr>
            <a:spLocks noGrp="1"/>
          </p:cNvSpPr>
          <p:nvPr>
            <p:ph idx="1"/>
          </p:nvPr>
        </p:nvSpPr>
        <p:spPr/>
        <p:txBody>
          <a:bodyPr>
            <a:normAutofit/>
          </a:bodyPr>
          <a:lstStyle/>
          <a:p>
            <a:pPr marL="0" indent="0">
              <a:buNone/>
            </a:pPr>
            <a:r>
              <a:rPr lang="pt-BR" sz="2800" dirty="0"/>
              <a:t>Já sabemos como o computador armazena os dados que serão processados e também como manipula as informações.</a:t>
            </a:r>
          </a:p>
          <a:p>
            <a:pPr marL="0" indent="0">
              <a:buNone/>
            </a:pPr>
            <a:r>
              <a:rPr lang="pt-BR" sz="2800" dirty="0"/>
              <a:t>Agora precisamos saber como armazenar uma informação digitada por um operador através do teclado (ou qualquer outro dispositivo de entrada) e também como enviar mensagens no vídeo (ou qualquer dispositivo de saída) para que o usuário possa ler e seguir as instruções do programa.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Entrada de Dados</a:t>
            </a:r>
          </a:p>
        </p:txBody>
      </p:sp>
      <p:sp>
        <p:nvSpPr>
          <p:cNvPr id="3" name="Espaço Reservado para Conteúdo 2"/>
          <p:cNvSpPr>
            <a:spLocks noGrp="1"/>
          </p:cNvSpPr>
          <p:nvPr>
            <p:ph idx="1"/>
          </p:nvPr>
        </p:nvSpPr>
        <p:spPr/>
        <p:txBody>
          <a:bodyPr>
            <a:normAutofit/>
          </a:bodyPr>
          <a:lstStyle/>
          <a:p>
            <a:pPr marL="0" indent="0">
              <a:buNone/>
            </a:pPr>
            <a:r>
              <a:rPr lang="pt-BR" sz="2800" dirty="0"/>
              <a:t>A instrução para entrada de dados é muito importante para um programa, pois normalmente os dados que serão processados devem ser informados por um operador.</a:t>
            </a:r>
          </a:p>
          <a:p>
            <a:pPr marL="0" indent="0">
              <a:buNone/>
            </a:pPr>
            <a:endParaRPr lang="pt-BR" sz="2800" dirty="0"/>
          </a:p>
          <a:p>
            <a:pPr marL="0" indent="0">
              <a:buNone/>
            </a:pPr>
            <a:r>
              <a:rPr lang="pt-BR" sz="2800" dirty="0"/>
              <a:t>Em Lógica de Programação, o comando utilizado para “guardar” um dado informado pelo operador em uma variável é o comando </a:t>
            </a:r>
            <a:r>
              <a:rPr lang="pt-BR" sz="2800" b="1" dirty="0"/>
              <a:t>leia</a:t>
            </a:r>
            <a:r>
              <a:rPr lang="pt-BR" sz="28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Exemplo em Pseudocódigo</a:t>
            </a:r>
          </a:p>
        </p:txBody>
      </p:sp>
      <p:sp>
        <p:nvSpPr>
          <p:cNvPr id="3" name="Espaço Reservado para Conteúdo 2"/>
          <p:cNvSpPr>
            <a:spLocks noGrp="1"/>
          </p:cNvSpPr>
          <p:nvPr>
            <p:ph idx="1"/>
          </p:nvPr>
        </p:nvSpPr>
        <p:spPr/>
        <p:txBody>
          <a:bodyPr/>
          <a:lstStyle/>
          <a:p>
            <a:pPr marL="0" indent="0">
              <a:buNone/>
            </a:pPr>
            <a:r>
              <a:rPr lang="pt-BR" sz="2800" dirty="0"/>
              <a:t>	</a:t>
            </a:r>
            <a:r>
              <a:rPr lang="pt-BR" sz="2800" dirty="0" err="1"/>
              <a:t>funcao</a:t>
            </a:r>
            <a:r>
              <a:rPr lang="pt-BR" sz="2800" dirty="0"/>
              <a:t> inicio()</a:t>
            </a:r>
          </a:p>
          <a:p>
            <a:pPr marL="0" indent="0">
              <a:buNone/>
            </a:pPr>
            <a:r>
              <a:rPr lang="pt-BR" sz="2800" dirty="0"/>
              <a:t>	{</a:t>
            </a:r>
          </a:p>
          <a:p>
            <a:pPr marL="0" indent="0">
              <a:buNone/>
            </a:pPr>
            <a:r>
              <a:rPr lang="pt-BR" sz="2800" dirty="0"/>
              <a:t>		cadeia nome</a:t>
            </a:r>
          </a:p>
          <a:p>
            <a:pPr marL="0" indent="0">
              <a:buNone/>
            </a:pPr>
            <a:r>
              <a:rPr lang="pt-BR" sz="2800" dirty="0"/>
              <a:t>		leia(nome)</a:t>
            </a:r>
          </a:p>
          <a:p>
            <a:pPr marL="0" indent="0">
              <a:buNone/>
            </a:pPr>
            <a:r>
              <a:rPr lang="pt-BR" sz="2800" dirty="0"/>
              <a:t>	}</a:t>
            </a:r>
          </a:p>
          <a:p>
            <a:pPr marL="0" indent="0">
              <a:buNone/>
            </a:pPr>
            <a:endParaRPr lang="pt-BR" sz="2800" u="sng" dirty="0"/>
          </a:p>
          <a:p>
            <a:pPr marL="0" indent="0">
              <a:buNone/>
            </a:pPr>
            <a:r>
              <a:rPr lang="pt-BR" sz="2800" dirty="0"/>
              <a:t>Obs.: sempre que o comando </a:t>
            </a:r>
            <a:r>
              <a:rPr lang="pt-BR" sz="2800" b="1" dirty="0"/>
              <a:t>leia</a:t>
            </a:r>
            <a:r>
              <a:rPr lang="pt-BR" sz="2800" dirty="0"/>
              <a:t> for utilizado, a variável onde o dado será guardado deve ser informada.</a:t>
            </a:r>
          </a:p>
        </p:txBody>
      </p:sp>
      <p:grpSp>
        <p:nvGrpSpPr>
          <p:cNvPr id="6" name="Agrupar 5">
            <a:extLst>
              <a:ext uri="{FF2B5EF4-FFF2-40B4-BE49-F238E27FC236}">
                <a16:creationId xmlns:a16="http://schemas.microsoft.com/office/drawing/2014/main" id="{5DA94C5A-61A5-4B49-AC9F-1804CF5D4014}"/>
              </a:ext>
            </a:extLst>
          </p:cNvPr>
          <p:cNvGrpSpPr/>
          <p:nvPr/>
        </p:nvGrpSpPr>
        <p:grpSpPr>
          <a:xfrm>
            <a:off x="2915816" y="3206136"/>
            <a:ext cx="3031928" cy="1374376"/>
            <a:chOff x="2915816" y="3206136"/>
            <a:chExt cx="3031928" cy="1374376"/>
          </a:xfrm>
        </p:grpSpPr>
        <p:sp>
          <p:nvSpPr>
            <p:cNvPr id="5" name="Texto Explicativo 1 (Ênfase) 4"/>
            <p:cNvSpPr/>
            <p:nvPr/>
          </p:nvSpPr>
          <p:spPr>
            <a:xfrm>
              <a:off x="4143025" y="4009008"/>
              <a:ext cx="1804719" cy="571504"/>
            </a:xfrm>
            <a:prstGeom prst="accentCallout1">
              <a:avLst>
                <a:gd name="adj1" fmla="val 56083"/>
                <a:gd name="adj2" fmla="val -8333"/>
                <a:gd name="adj3" fmla="val -66420"/>
                <a:gd name="adj4" fmla="val -4153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solidFill>
                    <a:srgbClr val="FF0000"/>
                  </a:solidFill>
                </a:rPr>
                <a:t>Variável usada</a:t>
              </a:r>
            </a:p>
          </p:txBody>
        </p:sp>
        <p:sp>
          <p:nvSpPr>
            <p:cNvPr id="9" name="Retângulo 8"/>
            <p:cNvSpPr/>
            <p:nvPr/>
          </p:nvSpPr>
          <p:spPr>
            <a:xfrm>
              <a:off x="2915816" y="3206136"/>
              <a:ext cx="1227209" cy="4286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1000"/>
                                        <p:tgtEl>
                                          <p:spTgt spid="3">
                                            <p:txEl>
                                              <p:pRg st="4" end="4"/>
                                            </p:txEl>
                                          </p:spTgt>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Exemplo em Fluxograma</a:t>
            </a:r>
          </a:p>
        </p:txBody>
      </p:sp>
      <p:sp>
        <p:nvSpPr>
          <p:cNvPr id="3" name="Espaço Reservado para Conteúdo 2"/>
          <p:cNvSpPr>
            <a:spLocks noGrp="1"/>
          </p:cNvSpPr>
          <p:nvPr>
            <p:ph idx="1"/>
          </p:nvPr>
        </p:nvSpPr>
        <p:spPr>
          <a:xfrm>
            <a:off x="457200" y="1600201"/>
            <a:ext cx="8258204" cy="1614486"/>
          </a:xfrm>
        </p:spPr>
        <p:txBody>
          <a:bodyPr/>
          <a:lstStyle/>
          <a:p>
            <a:pPr marL="0" indent="0">
              <a:buNone/>
            </a:pPr>
            <a:r>
              <a:rPr lang="pt-BR" sz="2800" dirty="0"/>
              <a:t>Quando representado em Fluxograma, os comandos de entrada de dados no algoritmo serão representados conforme os exemplos:</a:t>
            </a:r>
          </a:p>
        </p:txBody>
      </p:sp>
      <p:sp>
        <p:nvSpPr>
          <p:cNvPr id="4" name="Fluxograma: Dados 3"/>
          <p:cNvSpPr/>
          <p:nvPr/>
        </p:nvSpPr>
        <p:spPr>
          <a:xfrm>
            <a:off x="1428728" y="4143380"/>
            <a:ext cx="1714513" cy="500066"/>
          </a:xfrm>
          <a:prstGeom prst="flowChartInputOutpu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NOME</a:t>
            </a:r>
          </a:p>
        </p:txBody>
      </p:sp>
      <p:sp>
        <p:nvSpPr>
          <p:cNvPr id="5" name="Retângulo de cantos arredondados 4"/>
          <p:cNvSpPr/>
          <p:nvPr/>
        </p:nvSpPr>
        <p:spPr>
          <a:xfrm>
            <a:off x="1785918" y="3357562"/>
            <a:ext cx="1035851" cy="428628"/>
          </a:xfrm>
          <a:prstGeom prst="roundRect">
            <a:avLst>
              <a:gd name="adj" fmla="val 50000"/>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início</a:t>
            </a:r>
          </a:p>
        </p:txBody>
      </p:sp>
      <p:sp>
        <p:nvSpPr>
          <p:cNvPr id="6" name="Retângulo de cantos arredondados 5"/>
          <p:cNvSpPr/>
          <p:nvPr/>
        </p:nvSpPr>
        <p:spPr>
          <a:xfrm>
            <a:off x="1785918" y="5072074"/>
            <a:ext cx="1035851" cy="428628"/>
          </a:xfrm>
          <a:prstGeom prst="roundRect">
            <a:avLst>
              <a:gd name="adj" fmla="val 50000"/>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fim</a:t>
            </a:r>
          </a:p>
        </p:txBody>
      </p:sp>
      <p:cxnSp>
        <p:nvCxnSpPr>
          <p:cNvPr id="7" name="Conector de seta reta 6"/>
          <p:cNvCxnSpPr/>
          <p:nvPr/>
        </p:nvCxnSpPr>
        <p:spPr>
          <a:xfrm rot="5400000">
            <a:off x="2125248" y="3964785"/>
            <a:ext cx="357190" cy="1"/>
          </a:xfrm>
          <a:prstGeom prst="straightConnector1">
            <a:avLst/>
          </a:prstGeom>
          <a:ln w="28575">
            <a:solidFill>
              <a:schemeClr val="tx2">
                <a:lumMod val="1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 name="Conector de seta reta 7"/>
          <p:cNvCxnSpPr/>
          <p:nvPr/>
        </p:nvCxnSpPr>
        <p:spPr>
          <a:xfrm rot="5400000">
            <a:off x="2089529" y="4857760"/>
            <a:ext cx="428628" cy="1588"/>
          </a:xfrm>
          <a:prstGeom prst="straightConnector1">
            <a:avLst/>
          </a:prstGeom>
          <a:ln w="28575">
            <a:solidFill>
              <a:schemeClr val="tx2">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Fluxograma: Entrada manual 8"/>
          <p:cNvSpPr/>
          <p:nvPr/>
        </p:nvSpPr>
        <p:spPr>
          <a:xfrm>
            <a:off x="5429255" y="4128140"/>
            <a:ext cx="1714513" cy="500066"/>
          </a:xfrm>
          <a:prstGeom prst="flowChartManualInpu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NOME</a:t>
            </a:r>
          </a:p>
        </p:txBody>
      </p:sp>
      <p:sp>
        <p:nvSpPr>
          <p:cNvPr id="10" name="Retângulo de cantos arredondados 9"/>
          <p:cNvSpPr/>
          <p:nvPr/>
        </p:nvSpPr>
        <p:spPr>
          <a:xfrm>
            <a:off x="5786445" y="3388042"/>
            <a:ext cx="1035851" cy="428628"/>
          </a:xfrm>
          <a:prstGeom prst="roundRect">
            <a:avLst>
              <a:gd name="adj" fmla="val 50000"/>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início</a:t>
            </a:r>
          </a:p>
        </p:txBody>
      </p:sp>
      <p:sp>
        <p:nvSpPr>
          <p:cNvPr id="11" name="Retângulo de cantos arredondados 10"/>
          <p:cNvSpPr/>
          <p:nvPr/>
        </p:nvSpPr>
        <p:spPr>
          <a:xfrm>
            <a:off x="5786445" y="5056834"/>
            <a:ext cx="1035851" cy="428628"/>
          </a:xfrm>
          <a:prstGeom prst="roundRect">
            <a:avLst>
              <a:gd name="adj" fmla="val 50000"/>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fim</a:t>
            </a:r>
          </a:p>
        </p:txBody>
      </p:sp>
      <p:cxnSp>
        <p:nvCxnSpPr>
          <p:cNvPr id="12" name="Conector de seta reta 11"/>
          <p:cNvCxnSpPr/>
          <p:nvPr/>
        </p:nvCxnSpPr>
        <p:spPr>
          <a:xfrm rot="5400000">
            <a:off x="6125775" y="3995265"/>
            <a:ext cx="357190" cy="1"/>
          </a:xfrm>
          <a:prstGeom prst="straightConnector1">
            <a:avLst/>
          </a:prstGeom>
          <a:ln w="28575">
            <a:solidFill>
              <a:schemeClr val="tx2">
                <a:lumMod val="1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Conector de seta reta 12"/>
          <p:cNvCxnSpPr/>
          <p:nvPr/>
        </p:nvCxnSpPr>
        <p:spPr>
          <a:xfrm rot="5400000">
            <a:off x="6090056" y="4842520"/>
            <a:ext cx="428628" cy="1588"/>
          </a:xfrm>
          <a:prstGeom prst="straightConnector1">
            <a:avLst/>
          </a:prstGeom>
          <a:ln w="28575">
            <a:solidFill>
              <a:schemeClr val="tx2">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Texto Explicativo 1 13"/>
          <p:cNvSpPr/>
          <p:nvPr/>
        </p:nvSpPr>
        <p:spPr>
          <a:xfrm>
            <a:off x="857224" y="5857892"/>
            <a:ext cx="3357586" cy="571504"/>
          </a:xfrm>
          <a:prstGeom prst="borderCallout1">
            <a:avLst>
              <a:gd name="adj1" fmla="val -212290"/>
              <a:gd name="adj2" fmla="val 33059"/>
              <a:gd name="adj3" fmla="val 881"/>
              <a:gd name="adj4" fmla="val 1064"/>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effectLst>
                  <a:outerShdw blurRad="38100" dist="38100" dir="2700000" algn="tl">
                    <a:srgbClr val="000000">
                      <a:alpha val="43137"/>
                    </a:srgbClr>
                  </a:outerShdw>
                </a:effectLst>
              </a:rPr>
              <a:t>Quando o dispositivo de entrada não for especificado</a:t>
            </a:r>
          </a:p>
        </p:txBody>
      </p:sp>
      <p:sp>
        <p:nvSpPr>
          <p:cNvPr id="15" name="Texto Explicativo 1 14"/>
          <p:cNvSpPr/>
          <p:nvPr/>
        </p:nvSpPr>
        <p:spPr>
          <a:xfrm>
            <a:off x="5143504" y="5857892"/>
            <a:ext cx="2857520" cy="571504"/>
          </a:xfrm>
          <a:prstGeom prst="borderCallout1">
            <a:avLst>
              <a:gd name="adj1" fmla="val -217716"/>
              <a:gd name="adj2" fmla="val 29225"/>
              <a:gd name="adj3" fmla="val 881"/>
              <a:gd name="adj4" fmla="val 383"/>
            </a:avLst>
          </a:prstGeom>
          <a:solidFill>
            <a:srgbClr val="0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effectLst>
                  <a:outerShdw blurRad="38100" dist="38100" dir="2700000" algn="tl">
                    <a:srgbClr val="000000">
                      <a:alpha val="43137"/>
                    </a:srgbClr>
                  </a:outerShdw>
                </a:effectLst>
              </a:rPr>
              <a:t>Quando o dispositivo de entrada for um teclado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childTnLst>
                                </p:cTn>
                              </p:par>
                            </p:childTnLst>
                          </p:cTn>
                        </p:par>
                        <p:par>
                          <p:cTn id="17" fill="hold">
                            <p:stCondLst>
                              <p:cond delay="2000"/>
                            </p:stCondLst>
                            <p:childTnLst>
                              <p:par>
                                <p:cTn id="18" presetID="10"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childTnLst>
                                </p:cTn>
                              </p:par>
                            </p:childTnLst>
                          </p:cTn>
                        </p:par>
                        <p:par>
                          <p:cTn id="21" fill="hold">
                            <p:stCondLst>
                              <p:cond delay="3000"/>
                            </p:stCondLst>
                            <p:childTnLst>
                              <p:par>
                                <p:cTn id="22" presetID="10" presetClass="entr" presetSubtype="0"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childTnLst>
                                </p:cTn>
                              </p:par>
                            </p:childTnLst>
                          </p:cTn>
                        </p:par>
                        <p:par>
                          <p:cTn id="25" fill="hold">
                            <p:stCondLst>
                              <p:cond delay="4000"/>
                            </p:stCondLst>
                            <p:childTnLst>
                              <p:par>
                                <p:cTn id="26" presetID="10"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childTnLst>
                                </p:cTn>
                              </p:par>
                            </p:childTnLst>
                          </p:cTn>
                        </p:par>
                        <p:par>
                          <p:cTn id="29" fill="hold">
                            <p:stCondLst>
                              <p:cond delay="5000"/>
                            </p:stCondLst>
                            <p:childTnLst>
                              <p:par>
                                <p:cTn id="30" presetID="10" presetClass="entr" presetSubtype="0" fill="hold" grpId="0"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10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1000"/>
                                        <p:tgtEl>
                                          <p:spTgt spid="10"/>
                                        </p:tgtEl>
                                      </p:cBhvr>
                                    </p:animEffect>
                                  </p:childTnLst>
                                </p:cTn>
                              </p:par>
                            </p:childTnLst>
                          </p:cTn>
                        </p:par>
                        <p:par>
                          <p:cTn id="38" fill="hold">
                            <p:stCondLst>
                              <p:cond delay="1000"/>
                            </p:stCondLst>
                            <p:childTnLst>
                              <p:par>
                                <p:cTn id="39" presetID="10" presetClass="entr" presetSubtype="0" fill="hold" nodeType="after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childTnLst>
                                </p:cTn>
                              </p:par>
                            </p:childTnLst>
                          </p:cTn>
                        </p:par>
                        <p:par>
                          <p:cTn id="42" fill="hold">
                            <p:stCondLst>
                              <p:cond delay="2000"/>
                            </p:stCondLst>
                            <p:childTnLst>
                              <p:par>
                                <p:cTn id="43" presetID="10" presetClass="entr" presetSubtype="0" fill="hold" grpId="0"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1000"/>
                                        <p:tgtEl>
                                          <p:spTgt spid="9"/>
                                        </p:tgtEl>
                                      </p:cBhvr>
                                    </p:animEffect>
                                  </p:childTnLst>
                                </p:cTn>
                              </p:par>
                            </p:childTnLst>
                          </p:cTn>
                        </p:par>
                        <p:par>
                          <p:cTn id="46" fill="hold">
                            <p:stCondLst>
                              <p:cond delay="3000"/>
                            </p:stCondLst>
                            <p:childTnLst>
                              <p:par>
                                <p:cTn id="47" presetID="10" presetClass="entr" presetSubtype="0" fill="hold" nodeType="after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1000"/>
                                        <p:tgtEl>
                                          <p:spTgt spid="13"/>
                                        </p:tgtEl>
                                      </p:cBhvr>
                                    </p:animEffect>
                                  </p:childTnLst>
                                </p:cTn>
                              </p:par>
                            </p:childTnLst>
                          </p:cTn>
                        </p:par>
                        <p:par>
                          <p:cTn id="50" fill="hold">
                            <p:stCondLst>
                              <p:cond delay="4000"/>
                            </p:stCondLst>
                            <p:childTnLst>
                              <p:par>
                                <p:cTn id="51" presetID="10" presetClass="entr" presetSubtype="0" fill="hold" grpId="0" nodeType="after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1000"/>
                                        <p:tgtEl>
                                          <p:spTgt spid="11"/>
                                        </p:tgtEl>
                                      </p:cBhvr>
                                    </p:animEffect>
                                  </p:childTnLst>
                                </p:cTn>
                              </p:par>
                            </p:childTnLst>
                          </p:cTn>
                        </p:par>
                        <p:par>
                          <p:cTn id="54" fill="hold">
                            <p:stCondLst>
                              <p:cond delay="5000"/>
                            </p:stCondLst>
                            <p:childTnLst>
                              <p:par>
                                <p:cTn id="55" presetID="10" presetClass="entr" presetSubtype="0" fill="hold" grpId="0" nodeType="after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9" grpId="0" animBg="1"/>
      <p:bldP spid="10" grpId="0" animBg="1"/>
      <p:bldP spid="11" grpId="0" animBg="1"/>
      <p:bldP spid="14" grpId="0" animBg="1"/>
      <p:bldP spid="1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Saída de Dados</a:t>
            </a:r>
          </a:p>
        </p:txBody>
      </p:sp>
      <p:sp>
        <p:nvSpPr>
          <p:cNvPr id="3" name="Espaço Reservado para Conteúdo 2"/>
          <p:cNvSpPr>
            <a:spLocks noGrp="1"/>
          </p:cNvSpPr>
          <p:nvPr>
            <p:ph idx="1"/>
          </p:nvPr>
        </p:nvSpPr>
        <p:spPr/>
        <p:txBody>
          <a:bodyPr/>
          <a:lstStyle/>
          <a:p>
            <a:pPr marL="0" indent="0">
              <a:buNone/>
            </a:pPr>
            <a:r>
              <a:rPr lang="pt-BR" sz="2800" dirty="0"/>
              <a:t>Um comando de saída é uma instrução definida que tem como objetivo principal exibir uma informação para o usuário. Essa informação é exibida no vídeo.</a:t>
            </a:r>
          </a:p>
          <a:p>
            <a:pPr marL="0" indent="0">
              <a:buNone/>
            </a:pPr>
            <a:endParaRPr lang="pt-BR" sz="2800" dirty="0"/>
          </a:p>
          <a:p>
            <a:pPr marL="0" indent="0">
              <a:buNone/>
            </a:pPr>
            <a:r>
              <a:rPr lang="pt-BR" sz="2800" dirty="0"/>
              <a:t>Em Lógica de Programação, o comando utilizado para exibir o conteúdo de uma variável é </a:t>
            </a:r>
            <a:r>
              <a:rPr lang="pt-BR" sz="2800" b="1" dirty="0"/>
              <a:t>escreva</a:t>
            </a:r>
            <a:r>
              <a:rPr lang="pt-BR" sz="28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Exemplo em Pseudocódigo</a:t>
            </a:r>
          </a:p>
        </p:txBody>
      </p:sp>
      <p:sp>
        <p:nvSpPr>
          <p:cNvPr id="3" name="Espaço Reservado para Conteúdo 2"/>
          <p:cNvSpPr>
            <a:spLocks noGrp="1"/>
          </p:cNvSpPr>
          <p:nvPr>
            <p:ph idx="1"/>
          </p:nvPr>
        </p:nvSpPr>
        <p:spPr>
          <a:xfrm>
            <a:off x="457200" y="1628800"/>
            <a:ext cx="8229600" cy="4525963"/>
          </a:xfrm>
        </p:spPr>
        <p:txBody>
          <a:bodyPr>
            <a:normAutofit/>
          </a:bodyPr>
          <a:lstStyle/>
          <a:p>
            <a:pPr marL="0" indent="0">
              <a:buNone/>
            </a:pPr>
            <a:r>
              <a:rPr lang="pt-BR" dirty="0"/>
              <a:t>	</a:t>
            </a:r>
            <a:r>
              <a:rPr lang="pt-BR" dirty="0" err="1"/>
              <a:t>funcao</a:t>
            </a:r>
            <a:r>
              <a:rPr lang="pt-BR" dirty="0"/>
              <a:t> inicio()</a:t>
            </a:r>
          </a:p>
          <a:p>
            <a:pPr marL="0" indent="0">
              <a:buNone/>
            </a:pPr>
            <a:r>
              <a:rPr lang="pt-BR" dirty="0"/>
              <a:t>	{</a:t>
            </a:r>
          </a:p>
          <a:p>
            <a:pPr marL="0" indent="0">
              <a:buNone/>
            </a:pPr>
            <a:r>
              <a:rPr lang="pt-BR" dirty="0"/>
              <a:t>		cadeia nome</a:t>
            </a:r>
          </a:p>
          <a:p>
            <a:pPr marL="0" indent="0">
              <a:buNone/>
            </a:pPr>
            <a:r>
              <a:rPr lang="pt-BR" dirty="0"/>
              <a:t>		escreva(“Digite o nome: ”)</a:t>
            </a:r>
          </a:p>
          <a:p>
            <a:pPr marL="0" indent="0">
              <a:buNone/>
            </a:pPr>
            <a:r>
              <a:rPr lang="pt-BR" dirty="0"/>
              <a:t>		leia(nome)</a:t>
            </a:r>
          </a:p>
          <a:p>
            <a:pPr marL="0" indent="0">
              <a:buNone/>
            </a:pPr>
            <a:r>
              <a:rPr lang="pt-BR" dirty="0"/>
              <a:t>		escreva(“Seu nome é ”, nome)</a:t>
            </a:r>
          </a:p>
          <a:p>
            <a:pPr marL="0" indent="0">
              <a:buNone/>
            </a:pPr>
            <a:r>
              <a:rPr lang="pt-BR" dirty="0"/>
              <a:t>	}</a:t>
            </a:r>
          </a:p>
          <a:p>
            <a:pPr marL="0" indent="0">
              <a:buNone/>
            </a:pPr>
            <a:endParaRPr lang="pt-BR" u="sng" dirty="0"/>
          </a:p>
        </p:txBody>
      </p:sp>
      <p:grpSp>
        <p:nvGrpSpPr>
          <p:cNvPr id="8" name="Agrupar 7">
            <a:extLst>
              <a:ext uri="{FF2B5EF4-FFF2-40B4-BE49-F238E27FC236}">
                <a16:creationId xmlns:a16="http://schemas.microsoft.com/office/drawing/2014/main" id="{88C305BE-87A8-4F76-B2C4-3F75A9624D13}"/>
              </a:ext>
            </a:extLst>
          </p:cNvPr>
          <p:cNvGrpSpPr/>
          <p:nvPr/>
        </p:nvGrpSpPr>
        <p:grpSpPr>
          <a:xfrm>
            <a:off x="3923928" y="3500846"/>
            <a:ext cx="3143273" cy="1147730"/>
            <a:chOff x="3923928" y="3500846"/>
            <a:chExt cx="3143273" cy="1147730"/>
          </a:xfrm>
        </p:grpSpPr>
        <p:sp>
          <p:nvSpPr>
            <p:cNvPr id="11" name="Texto Explicativo 1 (Ênfase) 10"/>
            <p:cNvSpPr/>
            <p:nvPr/>
          </p:nvSpPr>
          <p:spPr>
            <a:xfrm>
              <a:off x="5298569" y="4077072"/>
              <a:ext cx="1768632" cy="571504"/>
            </a:xfrm>
            <a:prstGeom prst="accentCallout1">
              <a:avLst>
                <a:gd name="adj1" fmla="val 56083"/>
                <a:gd name="adj2" fmla="val -8333"/>
                <a:gd name="adj3" fmla="val -25658"/>
                <a:gd name="adj4" fmla="val -45499"/>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solidFill>
                    <a:srgbClr val="FF0000"/>
                  </a:solidFill>
                </a:rPr>
                <a:t>Informação exibida na tela</a:t>
              </a:r>
            </a:p>
          </p:txBody>
        </p:sp>
        <p:sp>
          <p:nvSpPr>
            <p:cNvPr id="12" name="Retângulo 11"/>
            <p:cNvSpPr/>
            <p:nvPr/>
          </p:nvSpPr>
          <p:spPr>
            <a:xfrm>
              <a:off x="3923928" y="3500846"/>
              <a:ext cx="3024336" cy="4286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grpSp>
      <p:grpSp>
        <p:nvGrpSpPr>
          <p:cNvPr id="9" name="Agrupar 8">
            <a:extLst>
              <a:ext uri="{FF2B5EF4-FFF2-40B4-BE49-F238E27FC236}">
                <a16:creationId xmlns:a16="http://schemas.microsoft.com/office/drawing/2014/main" id="{7C230D36-8C6C-46D6-81A6-DC597300EC14}"/>
              </a:ext>
            </a:extLst>
          </p:cNvPr>
          <p:cNvGrpSpPr/>
          <p:nvPr/>
        </p:nvGrpSpPr>
        <p:grpSpPr>
          <a:xfrm>
            <a:off x="4855513" y="4684812"/>
            <a:ext cx="3031928" cy="1192460"/>
            <a:chOff x="4855513" y="4684812"/>
            <a:chExt cx="3031928" cy="1192460"/>
          </a:xfrm>
        </p:grpSpPr>
        <p:sp>
          <p:nvSpPr>
            <p:cNvPr id="18" name="Texto Explicativo 1 (Ênfase) 4">
              <a:extLst>
                <a:ext uri="{FF2B5EF4-FFF2-40B4-BE49-F238E27FC236}">
                  <a16:creationId xmlns:a16="http://schemas.microsoft.com/office/drawing/2014/main" id="{B9219EE1-B0B5-468B-800C-1EAC91418026}"/>
                </a:ext>
              </a:extLst>
            </p:cNvPr>
            <p:cNvSpPr/>
            <p:nvPr/>
          </p:nvSpPr>
          <p:spPr>
            <a:xfrm>
              <a:off x="4855513" y="5305768"/>
              <a:ext cx="1804719" cy="571504"/>
            </a:xfrm>
            <a:prstGeom prst="accentCallout1">
              <a:avLst>
                <a:gd name="adj1" fmla="val 53798"/>
                <a:gd name="adj2" fmla="val 100239"/>
                <a:gd name="adj3" fmla="val -32134"/>
                <a:gd name="adj4" fmla="val 119873"/>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solidFill>
                    <a:srgbClr val="FF0000"/>
                  </a:solidFill>
                </a:rPr>
                <a:t>Variável usada</a:t>
              </a:r>
            </a:p>
          </p:txBody>
        </p:sp>
        <p:sp>
          <p:nvSpPr>
            <p:cNvPr id="19" name="Retângulo 18">
              <a:extLst>
                <a:ext uri="{FF2B5EF4-FFF2-40B4-BE49-F238E27FC236}">
                  <a16:creationId xmlns:a16="http://schemas.microsoft.com/office/drawing/2014/main" id="{9B0B38E4-0666-4AF3-9EC0-28EA02BA5860}"/>
                </a:ext>
              </a:extLst>
            </p:cNvPr>
            <p:cNvSpPr/>
            <p:nvPr/>
          </p:nvSpPr>
          <p:spPr>
            <a:xfrm>
              <a:off x="6660232" y="4684812"/>
              <a:ext cx="1227209" cy="4286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1000"/>
                                        <p:tgtEl>
                                          <p:spTgt spid="3">
                                            <p:txEl>
                                              <p:pRg st="4" end="4"/>
                                            </p:txEl>
                                          </p:spTgt>
                                        </p:tgtEl>
                                      </p:cBhvr>
                                    </p:animEffect>
                                  </p:childTnLst>
                                </p:cTn>
                              </p:par>
                            </p:childTnLst>
                          </p:cTn>
                        </p:par>
                        <p:par>
                          <p:cTn id="24" fill="hold">
                            <p:stCondLst>
                              <p:cond delay="5000"/>
                            </p:stCondLst>
                            <p:childTnLst>
                              <p:par>
                                <p:cTn id="25" presetID="10" presetClass="entr" presetSubtype="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childTnLst>
                                </p:cTn>
                              </p:par>
                            </p:childTnLst>
                          </p:cTn>
                        </p:par>
                        <p:par>
                          <p:cTn id="28" fill="hold">
                            <p:stCondLst>
                              <p:cond delay="6000"/>
                            </p:stCondLst>
                            <p:childTnLst>
                              <p:par>
                                <p:cTn id="29" presetID="10" presetClass="entr" presetSubtype="0"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1000"/>
                                        <p:tgtEl>
                                          <p:spTgt spid="3">
                                            <p:txEl>
                                              <p:pRg st="6" end="6"/>
                                            </p:txEl>
                                          </p:spTgt>
                                        </p:tgtEl>
                                      </p:cBhvr>
                                    </p:animEffect>
                                  </p:childTnLst>
                                </p:cTn>
                              </p:par>
                            </p:childTnLst>
                          </p:cTn>
                        </p:par>
                        <p:par>
                          <p:cTn id="32" fill="hold">
                            <p:stCondLst>
                              <p:cond delay="7000"/>
                            </p:stCondLst>
                            <p:childTnLst>
                              <p:par>
                                <p:cTn id="33" presetID="10" presetClass="entr" presetSubtype="0" fill="hold"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par>
                          <p:cTn id="36" fill="hold">
                            <p:stCondLst>
                              <p:cond delay="7500"/>
                            </p:stCondLst>
                            <p:childTnLst>
                              <p:par>
                                <p:cTn id="37" presetID="10" presetClass="entr" presetSubtype="0"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Sequência Lógica</a:t>
            </a:r>
          </a:p>
        </p:txBody>
      </p:sp>
      <p:sp>
        <p:nvSpPr>
          <p:cNvPr id="3" name="Espaço Reservado para Conteúdo 2"/>
          <p:cNvSpPr>
            <a:spLocks noGrp="1"/>
          </p:cNvSpPr>
          <p:nvPr>
            <p:ph idx="1"/>
          </p:nvPr>
        </p:nvSpPr>
        <p:spPr/>
        <p:txBody>
          <a:bodyPr/>
          <a:lstStyle/>
          <a:p>
            <a:pPr marL="0" indent="0">
              <a:buNone/>
            </a:pPr>
            <a:r>
              <a:rPr lang="pt-BR" sz="2800" dirty="0"/>
              <a:t>Nem sempre o raciocínio funciona de forma lógica. Nesse caso, precisamos identificar e analisar alguns pontos fundamentais:</a:t>
            </a:r>
          </a:p>
          <a:p>
            <a:pPr marL="0" indent="0">
              <a:buNone/>
            </a:pPr>
            <a:endParaRPr lang="pt-BR" sz="1600" dirty="0"/>
          </a:p>
          <a:p>
            <a:pPr marL="633413" indent="-457200"/>
            <a:r>
              <a:rPr lang="pt-BR" sz="2800" dirty="0"/>
              <a:t>Qual é o “Problema”?</a:t>
            </a:r>
          </a:p>
          <a:p>
            <a:pPr marL="633413" indent="-457200"/>
            <a:r>
              <a:rPr lang="pt-BR" sz="2800" dirty="0"/>
              <a:t>O que é necessário para resolvê-lo?</a:t>
            </a:r>
          </a:p>
          <a:p>
            <a:pPr marL="633413" indent="-457200"/>
            <a:r>
              <a:rPr lang="pt-BR" sz="2800" dirty="0"/>
              <a:t>Como organizar as possíveis soluções encontradas?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Exemplo em Fluxograma</a:t>
            </a:r>
          </a:p>
        </p:txBody>
      </p:sp>
      <p:sp>
        <p:nvSpPr>
          <p:cNvPr id="3" name="Espaço Reservado para Conteúdo 2"/>
          <p:cNvSpPr>
            <a:spLocks noGrp="1"/>
          </p:cNvSpPr>
          <p:nvPr>
            <p:ph idx="1"/>
          </p:nvPr>
        </p:nvSpPr>
        <p:spPr>
          <a:xfrm>
            <a:off x="457200" y="1600201"/>
            <a:ext cx="8258204" cy="1543048"/>
          </a:xfrm>
        </p:spPr>
        <p:txBody>
          <a:bodyPr>
            <a:normAutofit/>
          </a:bodyPr>
          <a:lstStyle/>
          <a:p>
            <a:pPr marL="0" indent="0">
              <a:buNone/>
            </a:pPr>
            <a:r>
              <a:rPr lang="pt-BR" sz="2800" dirty="0"/>
              <a:t>Quando representado em Fluxograma, os comandos de saída de dados serão representados conforme os exemplos:</a:t>
            </a:r>
          </a:p>
        </p:txBody>
      </p:sp>
      <p:sp>
        <p:nvSpPr>
          <p:cNvPr id="9" name="Fluxograma: Entrada manual 8"/>
          <p:cNvSpPr/>
          <p:nvPr/>
        </p:nvSpPr>
        <p:spPr>
          <a:xfrm>
            <a:off x="571472" y="3967166"/>
            <a:ext cx="1714513" cy="500066"/>
          </a:xfrm>
          <a:prstGeom prst="flowChartManualInpu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NOME</a:t>
            </a:r>
          </a:p>
        </p:txBody>
      </p:sp>
      <p:sp>
        <p:nvSpPr>
          <p:cNvPr id="10" name="Retângulo de cantos arredondados 9"/>
          <p:cNvSpPr/>
          <p:nvPr/>
        </p:nvSpPr>
        <p:spPr>
          <a:xfrm>
            <a:off x="910803" y="3357562"/>
            <a:ext cx="1035851" cy="428628"/>
          </a:xfrm>
          <a:prstGeom prst="roundRect">
            <a:avLst>
              <a:gd name="adj" fmla="val 50000"/>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início</a:t>
            </a:r>
          </a:p>
        </p:txBody>
      </p:sp>
      <p:sp>
        <p:nvSpPr>
          <p:cNvPr id="11" name="Retângulo de cantos arredondados 10"/>
          <p:cNvSpPr/>
          <p:nvPr/>
        </p:nvSpPr>
        <p:spPr>
          <a:xfrm>
            <a:off x="910803" y="5395926"/>
            <a:ext cx="1035851" cy="428628"/>
          </a:xfrm>
          <a:prstGeom prst="roundRect">
            <a:avLst>
              <a:gd name="adj" fmla="val 50000"/>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fim</a:t>
            </a:r>
          </a:p>
        </p:txBody>
      </p:sp>
      <p:cxnSp>
        <p:nvCxnSpPr>
          <p:cNvPr id="13" name="Conector de seta reta 12"/>
          <p:cNvCxnSpPr/>
          <p:nvPr/>
        </p:nvCxnSpPr>
        <p:spPr>
          <a:xfrm rot="5400000">
            <a:off x="1314348" y="4573080"/>
            <a:ext cx="228760" cy="18653"/>
          </a:xfrm>
          <a:prstGeom prst="straightConnector1">
            <a:avLst/>
          </a:prstGeom>
          <a:ln w="28575">
            <a:solidFill>
              <a:schemeClr val="tx2">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Fluxograma: Dados 19"/>
          <p:cNvSpPr/>
          <p:nvPr/>
        </p:nvSpPr>
        <p:spPr>
          <a:xfrm>
            <a:off x="571472" y="4681546"/>
            <a:ext cx="1714513" cy="500066"/>
          </a:xfrm>
          <a:prstGeom prst="flowChartInputOutpu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NOME</a:t>
            </a:r>
          </a:p>
        </p:txBody>
      </p:sp>
      <p:cxnSp>
        <p:nvCxnSpPr>
          <p:cNvPr id="21" name="Conector de seta reta 20"/>
          <p:cNvCxnSpPr/>
          <p:nvPr/>
        </p:nvCxnSpPr>
        <p:spPr>
          <a:xfrm rot="5400000">
            <a:off x="1314348" y="5286666"/>
            <a:ext cx="228760" cy="18653"/>
          </a:xfrm>
          <a:prstGeom prst="straightConnector1">
            <a:avLst/>
          </a:prstGeom>
          <a:ln w="28575">
            <a:solidFill>
              <a:schemeClr val="tx2">
                <a:lumMod val="1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Conector de seta reta 21"/>
          <p:cNvCxnSpPr/>
          <p:nvPr/>
        </p:nvCxnSpPr>
        <p:spPr>
          <a:xfrm rot="5400000">
            <a:off x="1314348" y="3891244"/>
            <a:ext cx="228760" cy="18653"/>
          </a:xfrm>
          <a:prstGeom prst="straightConnector1">
            <a:avLst/>
          </a:prstGeom>
          <a:ln w="28575">
            <a:solidFill>
              <a:schemeClr val="tx2">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23" name="Fluxograma: Entrada manual 22"/>
          <p:cNvSpPr/>
          <p:nvPr/>
        </p:nvSpPr>
        <p:spPr>
          <a:xfrm>
            <a:off x="3750463" y="3967166"/>
            <a:ext cx="1714513" cy="500066"/>
          </a:xfrm>
          <a:prstGeom prst="flowChartManualInpu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NOME</a:t>
            </a:r>
          </a:p>
        </p:txBody>
      </p:sp>
      <p:sp>
        <p:nvSpPr>
          <p:cNvPr id="24" name="Retângulo de cantos arredondados 23"/>
          <p:cNvSpPr/>
          <p:nvPr/>
        </p:nvSpPr>
        <p:spPr>
          <a:xfrm>
            <a:off x="4089794" y="3357562"/>
            <a:ext cx="1035851" cy="428628"/>
          </a:xfrm>
          <a:prstGeom prst="roundRect">
            <a:avLst>
              <a:gd name="adj" fmla="val 50000"/>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início</a:t>
            </a:r>
          </a:p>
        </p:txBody>
      </p:sp>
      <p:sp>
        <p:nvSpPr>
          <p:cNvPr id="25" name="Retângulo de cantos arredondados 24"/>
          <p:cNvSpPr/>
          <p:nvPr/>
        </p:nvSpPr>
        <p:spPr>
          <a:xfrm>
            <a:off x="4089794" y="5395926"/>
            <a:ext cx="1035851" cy="428628"/>
          </a:xfrm>
          <a:prstGeom prst="roundRect">
            <a:avLst>
              <a:gd name="adj" fmla="val 50000"/>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fim</a:t>
            </a:r>
          </a:p>
        </p:txBody>
      </p:sp>
      <p:cxnSp>
        <p:nvCxnSpPr>
          <p:cNvPr id="26" name="Conector de seta reta 25"/>
          <p:cNvCxnSpPr/>
          <p:nvPr/>
        </p:nvCxnSpPr>
        <p:spPr>
          <a:xfrm rot="5400000">
            <a:off x="4493339" y="4573080"/>
            <a:ext cx="228760" cy="18653"/>
          </a:xfrm>
          <a:prstGeom prst="straightConnector1">
            <a:avLst/>
          </a:prstGeom>
          <a:ln w="28575">
            <a:solidFill>
              <a:schemeClr val="tx2">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27" name="Forma livre 26"/>
          <p:cNvSpPr/>
          <p:nvPr/>
        </p:nvSpPr>
        <p:spPr>
          <a:xfrm>
            <a:off x="3836188" y="4681546"/>
            <a:ext cx="1543062" cy="500066"/>
          </a:xfrm>
          <a:custGeom>
            <a:avLst/>
            <a:gdLst>
              <a:gd name="connsiteX0" fmla="*/ 0 w 10"/>
              <a:gd name="connsiteY0" fmla="*/ 5 h 10"/>
              <a:gd name="connsiteX1" fmla="*/ 2 w 10"/>
              <a:gd name="connsiteY1" fmla="*/ 0 h 10"/>
              <a:gd name="connsiteX2" fmla="*/ 8 w 10"/>
              <a:gd name="connsiteY2" fmla="*/ 0 h 10"/>
              <a:gd name="connsiteX3" fmla="*/ 10 w 10"/>
              <a:gd name="connsiteY3" fmla="*/ 5 h 10"/>
              <a:gd name="connsiteX4" fmla="*/ 8 w 10"/>
              <a:gd name="connsiteY4" fmla="*/ 10 h 10"/>
              <a:gd name="connsiteX5" fmla="*/ 2 w 10"/>
              <a:gd name="connsiteY5" fmla="*/ 10 h 10"/>
              <a:gd name="connsiteX6" fmla="*/ 0 w 10"/>
              <a:gd name="connsiteY6" fmla="*/ 5 h 10"/>
              <a:gd name="connsiteX0" fmla="*/ 0 w 9"/>
              <a:gd name="connsiteY0" fmla="*/ 5 h 10"/>
              <a:gd name="connsiteX1" fmla="*/ 2 w 9"/>
              <a:gd name="connsiteY1" fmla="*/ 0 h 10"/>
              <a:gd name="connsiteX2" fmla="*/ 8 w 9"/>
              <a:gd name="connsiteY2" fmla="*/ 0 h 10"/>
              <a:gd name="connsiteX3" fmla="*/ 9 w 9"/>
              <a:gd name="connsiteY3" fmla="*/ 5 h 10"/>
              <a:gd name="connsiteX4" fmla="*/ 8 w 9"/>
              <a:gd name="connsiteY4" fmla="*/ 10 h 10"/>
              <a:gd name="connsiteX5" fmla="*/ 2 w 9"/>
              <a:gd name="connsiteY5" fmla="*/ 10 h 10"/>
              <a:gd name="connsiteX6" fmla="*/ 0 w 9"/>
              <a:gd name="connsiteY6" fmla="*/ 5 h 10"/>
              <a:gd name="connsiteX0" fmla="*/ 0 w 9"/>
              <a:gd name="connsiteY0" fmla="*/ 5 h 10"/>
              <a:gd name="connsiteX1" fmla="*/ 2 w 9"/>
              <a:gd name="connsiteY1" fmla="*/ 0 h 10"/>
              <a:gd name="connsiteX2" fmla="*/ 8 w 9"/>
              <a:gd name="connsiteY2" fmla="*/ 0 h 10"/>
              <a:gd name="connsiteX3" fmla="*/ 9 w 9"/>
              <a:gd name="connsiteY3" fmla="*/ 5 h 10"/>
              <a:gd name="connsiteX4" fmla="*/ 8 w 9"/>
              <a:gd name="connsiteY4" fmla="*/ 10 h 10"/>
              <a:gd name="connsiteX5" fmla="*/ 2 w 9"/>
              <a:gd name="connsiteY5" fmla="*/ 10 h 10"/>
              <a:gd name="connsiteX6" fmla="*/ 0 w 9"/>
              <a:gd name="connsiteY6" fmla="*/ 5 h 10"/>
              <a:gd name="connsiteX0" fmla="*/ 0 w 9"/>
              <a:gd name="connsiteY0" fmla="*/ 5 h 10"/>
              <a:gd name="connsiteX1" fmla="*/ 2 w 9"/>
              <a:gd name="connsiteY1" fmla="*/ 0 h 10"/>
              <a:gd name="connsiteX2" fmla="*/ 8 w 9"/>
              <a:gd name="connsiteY2" fmla="*/ 0 h 10"/>
              <a:gd name="connsiteX3" fmla="*/ 9 w 9"/>
              <a:gd name="connsiteY3" fmla="*/ 5 h 10"/>
              <a:gd name="connsiteX4" fmla="*/ 8 w 9"/>
              <a:gd name="connsiteY4" fmla="*/ 10 h 10"/>
              <a:gd name="connsiteX5" fmla="*/ 2 w 9"/>
              <a:gd name="connsiteY5" fmla="*/ 10 h 10"/>
              <a:gd name="connsiteX6" fmla="*/ 0 w 9"/>
              <a:gd name="connsiteY6" fmla="*/ 5 h 10"/>
              <a:gd name="connsiteX0" fmla="*/ 0 w 9"/>
              <a:gd name="connsiteY0" fmla="*/ 5 h 10"/>
              <a:gd name="connsiteX1" fmla="*/ 2 w 9"/>
              <a:gd name="connsiteY1" fmla="*/ 0 h 10"/>
              <a:gd name="connsiteX2" fmla="*/ 8 w 9"/>
              <a:gd name="connsiteY2" fmla="*/ 0 h 10"/>
              <a:gd name="connsiteX3" fmla="*/ 9 w 9"/>
              <a:gd name="connsiteY3" fmla="*/ 5 h 10"/>
              <a:gd name="connsiteX4" fmla="*/ 8 w 9"/>
              <a:gd name="connsiteY4" fmla="*/ 10 h 10"/>
              <a:gd name="connsiteX5" fmla="*/ 2 w 9"/>
              <a:gd name="connsiteY5" fmla="*/ 10 h 10"/>
              <a:gd name="connsiteX6" fmla="*/ 0 w 9"/>
              <a:gd name="connsiteY6" fmla="*/ 5 h 10"/>
              <a:gd name="connsiteX0" fmla="*/ 0 w 9"/>
              <a:gd name="connsiteY0" fmla="*/ 5 h 10"/>
              <a:gd name="connsiteX1" fmla="*/ 2 w 9"/>
              <a:gd name="connsiteY1" fmla="*/ 0 h 10"/>
              <a:gd name="connsiteX2" fmla="*/ 8 w 9"/>
              <a:gd name="connsiteY2" fmla="*/ 0 h 10"/>
              <a:gd name="connsiteX3" fmla="*/ 9 w 9"/>
              <a:gd name="connsiteY3" fmla="*/ 5 h 10"/>
              <a:gd name="connsiteX4" fmla="*/ 8 w 9"/>
              <a:gd name="connsiteY4" fmla="*/ 10 h 10"/>
              <a:gd name="connsiteX5" fmla="*/ 2 w 9"/>
              <a:gd name="connsiteY5" fmla="*/ 10 h 10"/>
              <a:gd name="connsiteX6" fmla="*/ 0 w 9"/>
              <a:gd name="connsiteY6" fmla="*/ 5 h 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 h="10">
                <a:moveTo>
                  <a:pt x="0" y="5"/>
                </a:moveTo>
                <a:cubicBezTo>
                  <a:pt x="1" y="3"/>
                  <a:pt x="1" y="2"/>
                  <a:pt x="2" y="0"/>
                </a:cubicBezTo>
                <a:lnTo>
                  <a:pt x="8" y="0"/>
                </a:lnTo>
                <a:cubicBezTo>
                  <a:pt x="9" y="2"/>
                  <a:pt x="9" y="3"/>
                  <a:pt x="9" y="5"/>
                </a:cubicBezTo>
                <a:cubicBezTo>
                  <a:pt x="9" y="7"/>
                  <a:pt x="9" y="8"/>
                  <a:pt x="8" y="10"/>
                </a:cubicBezTo>
                <a:lnTo>
                  <a:pt x="2" y="10"/>
                </a:lnTo>
                <a:cubicBezTo>
                  <a:pt x="1" y="8"/>
                  <a:pt x="1" y="7"/>
                  <a:pt x="0" y="5"/>
                </a:cubicBezTo>
                <a:close/>
              </a:path>
            </a:pathLst>
          </a:cu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NOME</a:t>
            </a:r>
          </a:p>
        </p:txBody>
      </p:sp>
      <p:cxnSp>
        <p:nvCxnSpPr>
          <p:cNvPr id="28" name="Conector de seta reta 27"/>
          <p:cNvCxnSpPr/>
          <p:nvPr/>
        </p:nvCxnSpPr>
        <p:spPr>
          <a:xfrm rot="5400000">
            <a:off x="4493339" y="5286666"/>
            <a:ext cx="228760" cy="18653"/>
          </a:xfrm>
          <a:prstGeom prst="straightConnector1">
            <a:avLst/>
          </a:prstGeom>
          <a:ln w="28575">
            <a:solidFill>
              <a:schemeClr val="tx2">
                <a:lumMod val="1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Conector de seta reta 28"/>
          <p:cNvCxnSpPr/>
          <p:nvPr/>
        </p:nvCxnSpPr>
        <p:spPr>
          <a:xfrm rot="5400000">
            <a:off x="4493339" y="3891244"/>
            <a:ext cx="228760" cy="18653"/>
          </a:xfrm>
          <a:prstGeom prst="straightConnector1">
            <a:avLst/>
          </a:prstGeom>
          <a:ln w="28575">
            <a:solidFill>
              <a:schemeClr val="tx2">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30" name="Fluxograma: Entrada manual 29"/>
          <p:cNvSpPr/>
          <p:nvPr/>
        </p:nvSpPr>
        <p:spPr>
          <a:xfrm>
            <a:off x="6679421" y="3967166"/>
            <a:ext cx="1714513" cy="500066"/>
          </a:xfrm>
          <a:prstGeom prst="flowChartManualInpu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NOME</a:t>
            </a:r>
          </a:p>
        </p:txBody>
      </p:sp>
      <p:sp>
        <p:nvSpPr>
          <p:cNvPr id="31" name="Retângulo de cantos arredondados 30"/>
          <p:cNvSpPr/>
          <p:nvPr/>
        </p:nvSpPr>
        <p:spPr>
          <a:xfrm>
            <a:off x="7018752" y="3357562"/>
            <a:ext cx="1035851" cy="428628"/>
          </a:xfrm>
          <a:prstGeom prst="roundRect">
            <a:avLst>
              <a:gd name="adj" fmla="val 50000"/>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início</a:t>
            </a:r>
          </a:p>
        </p:txBody>
      </p:sp>
      <p:sp>
        <p:nvSpPr>
          <p:cNvPr id="32" name="Retângulo de cantos arredondados 31"/>
          <p:cNvSpPr/>
          <p:nvPr/>
        </p:nvSpPr>
        <p:spPr>
          <a:xfrm>
            <a:off x="7018752" y="5364920"/>
            <a:ext cx="1035851" cy="428628"/>
          </a:xfrm>
          <a:prstGeom prst="roundRect">
            <a:avLst>
              <a:gd name="adj" fmla="val 50000"/>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fim</a:t>
            </a:r>
          </a:p>
        </p:txBody>
      </p:sp>
      <p:cxnSp>
        <p:nvCxnSpPr>
          <p:cNvPr id="33" name="Conector de seta reta 32"/>
          <p:cNvCxnSpPr/>
          <p:nvPr/>
        </p:nvCxnSpPr>
        <p:spPr>
          <a:xfrm rot="5400000">
            <a:off x="7422297" y="4573080"/>
            <a:ext cx="228760" cy="18653"/>
          </a:xfrm>
          <a:prstGeom prst="straightConnector1">
            <a:avLst/>
          </a:prstGeom>
          <a:ln w="28575">
            <a:solidFill>
              <a:schemeClr val="tx2">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Fluxograma: Documento 33"/>
          <p:cNvSpPr/>
          <p:nvPr/>
        </p:nvSpPr>
        <p:spPr>
          <a:xfrm>
            <a:off x="6679421" y="4681546"/>
            <a:ext cx="1714513" cy="500066"/>
          </a:xfrm>
          <a:prstGeom prst="flowChartDocumen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NOME</a:t>
            </a:r>
          </a:p>
        </p:txBody>
      </p:sp>
      <p:cxnSp>
        <p:nvCxnSpPr>
          <p:cNvPr id="35" name="Conector de seta reta 34"/>
          <p:cNvCxnSpPr/>
          <p:nvPr/>
        </p:nvCxnSpPr>
        <p:spPr>
          <a:xfrm rot="5400000">
            <a:off x="7422297" y="5255660"/>
            <a:ext cx="228760" cy="18653"/>
          </a:xfrm>
          <a:prstGeom prst="straightConnector1">
            <a:avLst/>
          </a:prstGeom>
          <a:ln w="28575">
            <a:solidFill>
              <a:schemeClr val="tx2">
                <a:lumMod val="1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6" name="Conector de seta reta 35"/>
          <p:cNvCxnSpPr/>
          <p:nvPr/>
        </p:nvCxnSpPr>
        <p:spPr>
          <a:xfrm rot="5400000">
            <a:off x="7422297" y="3891244"/>
            <a:ext cx="228760" cy="18653"/>
          </a:xfrm>
          <a:prstGeom prst="straightConnector1">
            <a:avLst/>
          </a:prstGeom>
          <a:ln w="28575">
            <a:solidFill>
              <a:schemeClr val="tx2">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o Explicativo 1 36"/>
          <p:cNvSpPr/>
          <p:nvPr/>
        </p:nvSpPr>
        <p:spPr>
          <a:xfrm>
            <a:off x="214282" y="6000768"/>
            <a:ext cx="2428892" cy="571504"/>
          </a:xfrm>
          <a:prstGeom prst="borderCallout1">
            <a:avLst>
              <a:gd name="adj1" fmla="val -143635"/>
              <a:gd name="adj2" fmla="val 37073"/>
              <a:gd name="adj3" fmla="val 881"/>
              <a:gd name="adj4" fmla="val 1064"/>
            </a:avLst>
          </a:prstGeom>
          <a:solidFill>
            <a:schemeClr val="accent2">
              <a:lumMod val="7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a:effectLst>
                  <a:outerShdw blurRad="38100" dist="38100" dir="2700000" algn="tl">
                    <a:srgbClr val="000000">
                      <a:alpha val="43137"/>
                    </a:srgbClr>
                  </a:outerShdw>
                </a:effectLst>
              </a:rPr>
              <a:t>Quando o dispositivo de saída não for especificado</a:t>
            </a:r>
          </a:p>
        </p:txBody>
      </p:sp>
      <p:sp>
        <p:nvSpPr>
          <p:cNvPr id="38" name="Texto Explicativo 1 37"/>
          <p:cNvSpPr/>
          <p:nvPr/>
        </p:nvSpPr>
        <p:spPr>
          <a:xfrm>
            <a:off x="3500430" y="6000768"/>
            <a:ext cx="2214578" cy="571504"/>
          </a:xfrm>
          <a:prstGeom prst="borderCallout1">
            <a:avLst>
              <a:gd name="adj1" fmla="val -143440"/>
              <a:gd name="adj2" fmla="val 36967"/>
              <a:gd name="adj3" fmla="val 881"/>
              <a:gd name="adj4" fmla="val 1064"/>
            </a:avLst>
          </a:prstGeom>
          <a:solidFill>
            <a:schemeClr val="accent2">
              <a:lumMod val="7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a:effectLst>
                  <a:outerShdw blurRad="38100" dist="38100" dir="2700000" algn="tl">
                    <a:srgbClr val="000000">
                      <a:alpha val="43137"/>
                    </a:srgbClr>
                  </a:outerShdw>
                </a:effectLst>
              </a:rPr>
              <a:t>Quando o dispositivo de saída for um monitor</a:t>
            </a:r>
          </a:p>
        </p:txBody>
      </p:sp>
      <p:sp>
        <p:nvSpPr>
          <p:cNvPr id="39" name="Texto Explicativo 1 38"/>
          <p:cNvSpPr/>
          <p:nvPr/>
        </p:nvSpPr>
        <p:spPr>
          <a:xfrm>
            <a:off x="6357950" y="6000768"/>
            <a:ext cx="2357454" cy="571504"/>
          </a:xfrm>
          <a:prstGeom prst="borderCallout1">
            <a:avLst>
              <a:gd name="adj1" fmla="val -143440"/>
              <a:gd name="adj2" fmla="val 36225"/>
              <a:gd name="adj3" fmla="val 881"/>
              <a:gd name="adj4" fmla="val 1064"/>
            </a:avLst>
          </a:prstGeom>
          <a:solidFill>
            <a:schemeClr val="accent2">
              <a:lumMod val="7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a:effectLst>
                  <a:outerShdw blurRad="38100" dist="38100" dir="2700000" algn="tl">
                    <a:srgbClr val="000000">
                      <a:alpha val="43137"/>
                    </a:srgbClr>
                  </a:outerShdw>
                </a:effectLst>
              </a:rPr>
              <a:t>Quando o dispositivo de saída for uma impressora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1000"/>
                                        <p:tgtEl>
                                          <p:spTgt spid="22"/>
                                        </p:tgtEl>
                                      </p:cBhvr>
                                    </p:animEffect>
                                  </p:childTnLst>
                                </p:cTn>
                              </p:par>
                            </p:childTnLst>
                          </p:cTn>
                        </p:par>
                        <p:par>
                          <p:cTn id="17" fill="hold">
                            <p:stCondLst>
                              <p:cond delay="2000"/>
                            </p:stCondLst>
                            <p:childTnLst>
                              <p:par>
                                <p:cTn id="18" presetID="10" presetClass="entr" presetSubtype="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000"/>
                                        <p:tgtEl>
                                          <p:spTgt spid="9"/>
                                        </p:tgtEl>
                                      </p:cBhvr>
                                    </p:animEffect>
                                  </p:childTnLst>
                                </p:cTn>
                              </p:par>
                            </p:childTnLst>
                          </p:cTn>
                        </p:par>
                        <p:par>
                          <p:cTn id="21" fill="hold">
                            <p:stCondLst>
                              <p:cond delay="3000"/>
                            </p:stCondLst>
                            <p:childTnLst>
                              <p:par>
                                <p:cTn id="22" presetID="10" presetClass="entr" presetSubtype="0" fill="hold"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1000"/>
                                        <p:tgtEl>
                                          <p:spTgt spid="13"/>
                                        </p:tgtEl>
                                      </p:cBhvr>
                                    </p:animEffect>
                                  </p:childTnLst>
                                </p:cTn>
                              </p:par>
                            </p:childTnLst>
                          </p:cTn>
                        </p:par>
                        <p:par>
                          <p:cTn id="25" fill="hold">
                            <p:stCondLst>
                              <p:cond delay="4000"/>
                            </p:stCondLst>
                            <p:childTnLst>
                              <p:par>
                                <p:cTn id="26" presetID="10" presetClass="entr" presetSubtype="0" fill="hold" grpId="0" nodeType="after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1000"/>
                                        <p:tgtEl>
                                          <p:spTgt spid="20"/>
                                        </p:tgtEl>
                                      </p:cBhvr>
                                    </p:animEffect>
                                  </p:childTnLst>
                                </p:cTn>
                              </p:par>
                            </p:childTnLst>
                          </p:cTn>
                        </p:par>
                        <p:par>
                          <p:cTn id="29" fill="hold">
                            <p:stCondLst>
                              <p:cond delay="5000"/>
                            </p:stCondLst>
                            <p:childTnLst>
                              <p:par>
                                <p:cTn id="30" presetID="10" presetClass="entr" presetSubtype="0" fill="hold"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1000"/>
                                        <p:tgtEl>
                                          <p:spTgt spid="21"/>
                                        </p:tgtEl>
                                      </p:cBhvr>
                                    </p:animEffect>
                                  </p:childTnLst>
                                </p:cTn>
                              </p:par>
                            </p:childTnLst>
                          </p:cTn>
                        </p:par>
                        <p:par>
                          <p:cTn id="33" fill="hold">
                            <p:stCondLst>
                              <p:cond delay="6000"/>
                            </p:stCondLst>
                            <p:childTnLst>
                              <p:par>
                                <p:cTn id="34" presetID="10" presetClass="entr" presetSubtype="0"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1000"/>
                                        <p:tgtEl>
                                          <p:spTgt spid="11"/>
                                        </p:tgtEl>
                                      </p:cBhvr>
                                    </p:animEffect>
                                  </p:childTnLst>
                                </p:cTn>
                              </p:par>
                            </p:childTnLst>
                          </p:cTn>
                        </p:par>
                        <p:par>
                          <p:cTn id="37" fill="hold">
                            <p:stCondLst>
                              <p:cond delay="7000"/>
                            </p:stCondLst>
                            <p:childTnLst>
                              <p:par>
                                <p:cTn id="38" presetID="10" presetClass="entr" presetSubtype="0" fill="hold" grpId="0" nodeType="after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1000"/>
                                        <p:tgtEl>
                                          <p:spTgt spid="37"/>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1000"/>
                                        <p:tgtEl>
                                          <p:spTgt spid="24"/>
                                        </p:tgtEl>
                                      </p:cBhvr>
                                    </p:animEffect>
                                  </p:childTnLst>
                                </p:cTn>
                              </p:par>
                            </p:childTnLst>
                          </p:cTn>
                        </p:par>
                        <p:par>
                          <p:cTn id="46" fill="hold">
                            <p:stCondLst>
                              <p:cond delay="1000"/>
                            </p:stCondLst>
                            <p:childTnLst>
                              <p:par>
                                <p:cTn id="47" presetID="10" presetClass="entr" presetSubtype="0" fill="hold" nodeType="after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fade">
                                      <p:cBhvr>
                                        <p:cTn id="49" dur="1000"/>
                                        <p:tgtEl>
                                          <p:spTgt spid="29"/>
                                        </p:tgtEl>
                                      </p:cBhvr>
                                    </p:animEffect>
                                  </p:childTnLst>
                                </p:cTn>
                              </p:par>
                            </p:childTnLst>
                          </p:cTn>
                        </p:par>
                        <p:par>
                          <p:cTn id="50" fill="hold">
                            <p:stCondLst>
                              <p:cond delay="2000"/>
                            </p:stCondLst>
                            <p:childTnLst>
                              <p:par>
                                <p:cTn id="51" presetID="10" presetClass="entr" presetSubtype="0" fill="hold" grpId="0" nodeType="after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fade">
                                      <p:cBhvr>
                                        <p:cTn id="53" dur="1000"/>
                                        <p:tgtEl>
                                          <p:spTgt spid="23"/>
                                        </p:tgtEl>
                                      </p:cBhvr>
                                    </p:animEffect>
                                  </p:childTnLst>
                                </p:cTn>
                              </p:par>
                            </p:childTnLst>
                          </p:cTn>
                        </p:par>
                        <p:par>
                          <p:cTn id="54" fill="hold">
                            <p:stCondLst>
                              <p:cond delay="3000"/>
                            </p:stCondLst>
                            <p:childTnLst>
                              <p:par>
                                <p:cTn id="55" presetID="10" presetClass="entr" presetSubtype="0" fill="hold" nodeType="after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1000"/>
                                        <p:tgtEl>
                                          <p:spTgt spid="26"/>
                                        </p:tgtEl>
                                      </p:cBhvr>
                                    </p:animEffect>
                                  </p:childTnLst>
                                </p:cTn>
                              </p:par>
                            </p:childTnLst>
                          </p:cTn>
                        </p:par>
                        <p:par>
                          <p:cTn id="58" fill="hold">
                            <p:stCondLst>
                              <p:cond delay="4000"/>
                            </p:stCondLst>
                            <p:childTnLst>
                              <p:par>
                                <p:cTn id="59" presetID="10" presetClass="entr" presetSubtype="0" fill="hold" grpId="0" nodeType="after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fade">
                                      <p:cBhvr>
                                        <p:cTn id="61" dur="1000"/>
                                        <p:tgtEl>
                                          <p:spTgt spid="27"/>
                                        </p:tgtEl>
                                      </p:cBhvr>
                                    </p:animEffect>
                                  </p:childTnLst>
                                </p:cTn>
                              </p:par>
                            </p:childTnLst>
                          </p:cTn>
                        </p:par>
                        <p:par>
                          <p:cTn id="62" fill="hold">
                            <p:stCondLst>
                              <p:cond delay="5000"/>
                            </p:stCondLst>
                            <p:childTnLst>
                              <p:par>
                                <p:cTn id="63" presetID="10" presetClass="entr" presetSubtype="0" fill="hold" nodeType="after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fade">
                                      <p:cBhvr>
                                        <p:cTn id="65" dur="1000"/>
                                        <p:tgtEl>
                                          <p:spTgt spid="28"/>
                                        </p:tgtEl>
                                      </p:cBhvr>
                                    </p:animEffect>
                                  </p:childTnLst>
                                </p:cTn>
                              </p:par>
                            </p:childTnLst>
                          </p:cTn>
                        </p:par>
                        <p:par>
                          <p:cTn id="66" fill="hold">
                            <p:stCondLst>
                              <p:cond delay="6000"/>
                            </p:stCondLst>
                            <p:childTnLst>
                              <p:par>
                                <p:cTn id="67" presetID="10" presetClass="entr" presetSubtype="0" fill="hold" grpId="0" nodeType="after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fade">
                                      <p:cBhvr>
                                        <p:cTn id="69" dur="1000"/>
                                        <p:tgtEl>
                                          <p:spTgt spid="25"/>
                                        </p:tgtEl>
                                      </p:cBhvr>
                                    </p:animEffect>
                                  </p:childTnLst>
                                </p:cTn>
                              </p:par>
                            </p:childTnLst>
                          </p:cTn>
                        </p:par>
                        <p:par>
                          <p:cTn id="70" fill="hold">
                            <p:stCondLst>
                              <p:cond delay="7000"/>
                            </p:stCondLst>
                            <p:childTnLst>
                              <p:par>
                                <p:cTn id="71" presetID="10" presetClass="entr" presetSubtype="0" fill="hold" grpId="0" nodeType="afterEffect">
                                  <p:stCondLst>
                                    <p:cond delay="0"/>
                                  </p:stCondLst>
                                  <p:childTnLst>
                                    <p:set>
                                      <p:cBhvr>
                                        <p:cTn id="72" dur="1" fill="hold">
                                          <p:stCondLst>
                                            <p:cond delay="0"/>
                                          </p:stCondLst>
                                        </p:cTn>
                                        <p:tgtEl>
                                          <p:spTgt spid="38"/>
                                        </p:tgtEl>
                                        <p:attrNameLst>
                                          <p:attrName>style.visibility</p:attrName>
                                        </p:attrNameLst>
                                      </p:cBhvr>
                                      <p:to>
                                        <p:strVal val="visible"/>
                                      </p:to>
                                    </p:set>
                                    <p:animEffect transition="in" filter="fade">
                                      <p:cBhvr>
                                        <p:cTn id="73" dur="1000"/>
                                        <p:tgtEl>
                                          <p:spTgt spid="38"/>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31"/>
                                        </p:tgtEl>
                                        <p:attrNameLst>
                                          <p:attrName>style.visibility</p:attrName>
                                        </p:attrNameLst>
                                      </p:cBhvr>
                                      <p:to>
                                        <p:strVal val="visible"/>
                                      </p:to>
                                    </p:set>
                                    <p:animEffect transition="in" filter="fade">
                                      <p:cBhvr>
                                        <p:cTn id="78" dur="1000"/>
                                        <p:tgtEl>
                                          <p:spTgt spid="31"/>
                                        </p:tgtEl>
                                      </p:cBhvr>
                                    </p:animEffect>
                                  </p:childTnLst>
                                </p:cTn>
                              </p:par>
                            </p:childTnLst>
                          </p:cTn>
                        </p:par>
                        <p:par>
                          <p:cTn id="79" fill="hold">
                            <p:stCondLst>
                              <p:cond delay="1000"/>
                            </p:stCondLst>
                            <p:childTnLst>
                              <p:par>
                                <p:cTn id="80" presetID="10" presetClass="entr" presetSubtype="0" fill="hold" nodeType="afterEffect">
                                  <p:stCondLst>
                                    <p:cond delay="0"/>
                                  </p:stCondLst>
                                  <p:childTnLst>
                                    <p:set>
                                      <p:cBhvr>
                                        <p:cTn id="81" dur="1" fill="hold">
                                          <p:stCondLst>
                                            <p:cond delay="0"/>
                                          </p:stCondLst>
                                        </p:cTn>
                                        <p:tgtEl>
                                          <p:spTgt spid="36"/>
                                        </p:tgtEl>
                                        <p:attrNameLst>
                                          <p:attrName>style.visibility</p:attrName>
                                        </p:attrNameLst>
                                      </p:cBhvr>
                                      <p:to>
                                        <p:strVal val="visible"/>
                                      </p:to>
                                    </p:set>
                                    <p:animEffect transition="in" filter="fade">
                                      <p:cBhvr>
                                        <p:cTn id="82" dur="1000"/>
                                        <p:tgtEl>
                                          <p:spTgt spid="36"/>
                                        </p:tgtEl>
                                      </p:cBhvr>
                                    </p:animEffect>
                                  </p:childTnLst>
                                </p:cTn>
                              </p:par>
                            </p:childTnLst>
                          </p:cTn>
                        </p:par>
                        <p:par>
                          <p:cTn id="83" fill="hold">
                            <p:stCondLst>
                              <p:cond delay="2000"/>
                            </p:stCondLst>
                            <p:childTnLst>
                              <p:par>
                                <p:cTn id="84" presetID="10" presetClass="entr" presetSubtype="0" fill="hold" grpId="0" nodeType="afterEffect">
                                  <p:stCondLst>
                                    <p:cond delay="0"/>
                                  </p:stCondLst>
                                  <p:childTnLst>
                                    <p:set>
                                      <p:cBhvr>
                                        <p:cTn id="85" dur="1" fill="hold">
                                          <p:stCondLst>
                                            <p:cond delay="0"/>
                                          </p:stCondLst>
                                        </p:cTn>
                                        <p:tgtEl>
                                          <p:spTgt spid="30"/>
                                        </p:tgtEl>
                                        <p:attrNameLst>
                                          <p:attrName>style.visibility</p:attrName>
                                        </p:attrNameLst>
                                      </p:cBhvr>
                                      <p:to>
                                        <p:strVal val="visible"/>
                                      </p:to>
                                    </p:set>
                                    <p:animEffect transition="in" filter="fade">
                                      <p:cBhvr>
                                        <p:cTn id="86" dur="1000"/>
                                        <p:tgtEl>
                                          <p:spTgt spid="30"/>
                                        </p:tgtEl>
                                      </p:cBhvr>
                                    </p:animEffect>
                                  </p:childTnLst>
                                </p:cTn>
                              </p:par>
                            </p:childTnLst>
                          </p:cTn>
                        </p:par>
                        <p:par>
                          <p:cTn id="87" fill="hold">
                            <p:stCondLst>
                              <p:cond delay="3000"/>
                            </p:stCondLst>
                            <p:childTnLst>
                              <p:par>
                                <p:cTn id="88" presetID="10" presetClass="entr" presetSubtype="0" fill="hold" nodeType="afterEffect">
                                  <p:stCondLst>
                                    <p:cond delay="0"/>
                                  </p:stCondLst>
                                  <p:childTnLst>
                                    <p:set>
                                      <p:cBhvr>
                                        <p:cTn id="89" dur="1" fill="hold">
                                          <p:stCondLst>
                                            <p:cond delay="0"/>
                                          </p:stCondLst>
                                        </p:cTn>
                                        <p:tgtEl>
                                          <p:spTgt spid="33"/>
                                        </p:tgtEl>
                                        <p:attrNameLst>
                                          <p:attrName>style.visibility</p:attrName>
                                        </p:attrNameLst>
                                      </p:cBhvr>
                                      <p:to>
                                        <p:strVal val="visible"/>
                                      </p:to>
                                    </p:set>
                                    <p:animEffect transition="in" filter="fade">
                                      <p:cBhvr>
                                        <p:cTn id="90" dur="1000"/>
                                        <p:tgtEl>
                                          <p:spTgt spid="33"/>
                                        </p:tgtEl>
                                      </p:cBhvr>
                                    </p:animEffect>
                                  </p:childTnLst>
                                </p:cTn>
                              </p:par>
                            </p:childTnLst>
                          </p:cTn>
                        </p:par>
                        <p:par>
                          <p:cTn id="91" fill="hold">
                            <p:stCondLst>
                              <p:cond delay="4000"/>
                            </p:stCondLst>
                            <p:childTnLst>
                              <p:par>
                                <p:cTn id="92" presetID="10" presetClass="entr" presetSubtype="0" fill="hold" grpId="0" nodeType="afterEffect">
                                  <p:stCondLst>
                                    <p:cond delay="0"/>
                                  </p:stCondLst>
                                  <p:childTnLst>
                                    <p:set>
                                      <p:cBhvr>
                                        <p:cTn id="93" dur="1" fill="hold">
                                          <p:stCondLst>
                                            <p:cond delay="0"/>
                                          </p:stCondLst>
                                        </p:cTn>
                                        <p:tgtEl>
                                          <p:spTgt spid="34"/>
                                        </p:tgtEl>
                                        <p:attrNameLst>
                                          <p:attrName>style.visibility</p:attrName>
                                        </p:attrNameLst>
                                      </p:cBhvr>
                                      <p:to>
                                        <p:strVal val="visible"/>
                                      </p:to>
                                    </p:set>
                                    <p:animEffect transition="in" filter="fade">
                                      <p:cBhvr>
                                        <p:cTn id="94" dur="1000"/>
                                        <p:tgtEl>
                                          <p:spTgt spid="34"/>
                                        </p:tgtEl>
                                      </p:cBhvr>
                                    </p:animEffect>
                                  </p:childTnLst>
                                </p:cTn>
                              </p:par>
                            </p:childTnLst>
                          </p:cTn>
                        </p:par>
                        <p:par>
                          <p:cTn id="95" fill="hold">
                            <p:stCondLst>
                              <p:cond delay="5000"/>
                            </p:stCondLst>
                            <p:childTnLst>
                              <p:par>
                                <p:cTn id="96" presetID="10" presetClass="entr" presetSubtype="0" fill="hold" nodeType="afterEffect">
                                  <p:stCondLst>
                                    <p:cond delay="0"/>
                                  </p:stCondLst>
                                  <p:childTnLst>
                                    <p:set>
                                      <p:cBhvr>
                                        <p:cTn id="97" dur="1" fill="hold">
                                          <p:stCondLst>
                                            <p:cond delay="0"/>
                                          </p:stCondLst>
                                        </p:cTn>
                                        <p:tgtEl>
                                          <p:spTgt spid="35"/>
                                        </p:tgtEl>
                                        <p:attrNameLst>
                                          <p:attrName>style.visibility</p:attrName>
                                        </p:attrNameLst>
                                      </p:cBhvr>
                                      <p:to>
                                        <p:strVal val="visible"/>
                                      </p:to>
                                    </p:set>
                                    <p:animEffect transition="in" filter="fade">
                                      <p:cBhvr>
                                        <p:cTn id="98" dur="1000"/>
                                        <p:tgtEl>
                                          <p:spTgt spid="35"/>
                                        </p:tgtEl>
                                      </p:cBhvr>
                                    </p:animEffect>
                                  </p:childTnLst>
                                </p:cTn>
                              </p:par>
                            </p:childTnLst>
                          </p:cTn>
                        </p:par>
                        <p:par>
                          <p:cTn id="99" fill="hold">
                            <p:stCondLst>
                              <p:cond delay="6000"/>
                            </p:stCondLst>
                            <p:childTnLst>
                              <p:par>
                                <p:cTn id="100" presetID="10" presetClass="entr" presetSubtype="0" fill="hold" grpId="0" nodeType="afterEffect">
                                  <p:stCondLst>
                                    <p:cond delay="0"/>
                                  </p:stCondLst>
                                  <p:childTnLst>
                                    <p:set>
                                      <p:cBhvr>
                                        <p:cTn id="101" dur="1" fill="hold">
                                          <p:stCondLst>
                                            <p:cond delay="0"/>
                                          </p:stCondLst>
                                        </p:cTn>
                                        <p:tgtEl>
                                          <p:spTgt spid="32"/>
                                        </p:tgtEl>
                                        <p:attrNameLst>
                                          <p:attrName>style.visibility</p:attrName>
                                        </p:attrNameLst>
                                      </p:cBhvr>
                                      <p:to>
                                        <p:strVal val="visible"/>
                                      </p:to>
                                    </p:set>
                                    <p:animEffect transition="in" filter="fade">
                                      <p:cBhvr>
                                        <p:cTn id="102" dur="1000"/>
                                        <p:tgtEl>
                                          <p:spTgt spid="32"/>
                                        </p:tgtEl>
                                      </p:cBhvr>
                                    </p:animEffect>
                                  </p:childTnLst>
                                </p:cTn>
                              </p:par>
                            </p:childTnLst>
                          </p:cTn>
                        </p:par>
                        <p:par>
                          <p:cTn id="103" fill="hold">
                            <p:stCondLst>
                              <p:cond delay="7000"/>
                            </p:stCondLst>
                            <p:childTnLst>
                              <p:par>
                                <p:cTn id="104" presetID="10" presetClass="entr" presetSubtype="0" fill="hold" grpId="0" nodeType="afterEffect">
                                  <p:stCondLst>
                                    <p:cond delay="0"/>
                                  </p:stCondLst>
                                  <p:childTnLst>
                                    <p:set>
                                      <p:cBhvr>
                                        <p:cTn id="105" dur="1" fill="hold">
                                          <p:stCondLst>
                                            <p:cond delay="0"/>
                                          </p:stCondLst>
                                        </p:cTn>
                                        <p:tgtEl>
                                          <p:spTgt spid="39"/>
                                        </p:tgtEl>
                                        <p:attrNameLst>
                                          <p:attrName>style.visibility</p:attrName>
                                        </p:attrNameLst>
                                      </p:cBhvr>
                                      <p:to>
                                        <p:strVal val="visible"/>
                                      </p:to>
                                    </p:set>
                                    <p:animEffect transition="in" filter="fade">
                                      <p:cBhvr>
                                        <p:cTn id="106"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animBg="1"/>
      <p:bldP spid="10" grpId="0" animBg="1"/>
      <p:bldP spid="11" grpId="0" animBg="1"/>
      <p:bldP spid="20" grpId="0" animBg="1"/>
      <p:bldP spid="23" grpId="0" animBg="1"/>
      <p:bldP spid="24" grpId="0" animBg="1"/>
      <p:bldP spid="25" grpId="0" animBg="1"/>
      <p:bldP spid="27" grpId="0" animBg="1"/>
      <p:bldP spid="30" grpId="0" animBg="1"/>
      <p:bldP spid="31" grpId="0" animBg="1"/>
      <p:bldP spid="32" grpId="0" animBg="1"/>
      <p:bldP spid="34" grpId="0" animBg="1"/>
      <p:bldP spid="37" grpId="0" animBg="1"/>
      <p:bldP spid="38" grpId="0" animBg="1"/>
      <p:bldP spid="39"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I/O em Diagrama de Chapin</a:t>
            </a:r>
          </a:p>
        </p:txBody>
      </p:sp>
      <p:sp>
        <p:nvSpPr>
          <p:cNvPr id="3" name="Espaço Reservado para Conteúdo 2"/>
          <p:cNvSpPr>
            <a:spLocks noGrp="1"/>
          </p:cNvSpPr>
          <p:nvPr>
            <p:ph idx="1"/>
          </p:nvPr>
        </p:nvSpPr>
        <p:spPr>
          <a:xfrm>
            <a:off x="457200" y="1600201"/>
            <a:ext cx="8258204" cy="2043114"/>
          </a:xfrm>
        </p:spPr>
        <p:txBody>
          <a:bodyPr/>
          <a:lstStyle/>
          <a:p>
            <a:pPr marL="0" indent="0">
              <a:buNone/>
            </a:pPr>
            <a:r>
              <a:rPr lang="pt-BR" sz="2800" dirty="0"/>
              <a:t>Quando o algoritmo for representado em Diagrama de Chapin, os comandos de entrada e saída de dados são representados conforme o exemplo:</a:t>
            </a:r>
          </a:p>
        </p:txBody>
      </p:sp>
      <p:sp>
        <p:nvSpPr>
          <p:cNvPr id="4" name="Retângulo 3"/>
          <p:cNvSpPr/>
          <p:nvPr/>
        </p:nvSpPr>
        <p:spPr>
          <a:xfrm>
            <a:off x="714348" y="4214818"/>
            <a:ext cx="3000396" cy="571504"/>
          </a:xfrm>
          <a:prstGeom prst="rect">
            <a:avLst/>
          </a:prstGeom>
          <a:solidFill>
            <a:schemeClr val="bg1">
              <a:lumMod val="75000"/>
            </a:schemeClr>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300" b="1" dirty="0"/>
              <a:t>leia NOME</a:t>
            </a:r>
          </a:p>
        </p:txBody>
      </p:sp>
      <p:sp>
        <p:nvSpPr>
          <p:cNvPr id="5" name="Retângulo 4"/>
          <p:cNvSpPr/>
          <p:nvPr/>
        </p:nvSpPr>
        <p:spPr>
          <a:xfrm>
            <a:off x="714348" y="4786322"/>
            <a:ext cx="3000396" cy="571504"/>
          </a:xfrm>
          <a:prstGeom prst="rect">
            <a:avLst/>
          </a:prstGeom>
          <a:solidFill>
            <a:schemeClr val="bg1">
              <a:lumMod val="75000"/>
            </a:schemeClr>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300" b="1" dirty="0"/>
              <a:t>escreva NOME</a:t>
            </a:r>
          </a:p>
        </p:txBody>
      </p:sp>
      <p:sp>
        <p:nvSpPr>
          <p:cNvPr id="7" name="Texto Explicativo 1 6"/>
          <p:cNvSpPr/>
          <p:nvPr/>
        </p:nvSpPr>
        <p:spPr>
          <a:xfrm>
            <a:off x="5000628" y="4071942"/>
            <a:ext cx="3643338" cy="500066"/>
          </a:xfrm>
          <a:prstGeom prst="borderCallout1">
            <a:avLst>
              <a:gd name="adj1" fmla="val 18750"/>
              <a:gd name="adj2" fmla="val -111"/>
              <a:gd name="adj3" fmla="val 90431"/>
              <a:gd name="adj4" fmla="val -35304"/>
            </a:avLst>
          </a:prstGeom>
          <a:solidFill>
            <a:schemeClr val="accent3">
              <a:lumMod val="7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b="1" dirty="0"/>
              <a:t>Comando de entrada de dados</a:t>
            </a:r>
          </a:p>
        </p:txBody>
      </p:sp>
      <p:sp>
        <p:nvSpPr>
          <p:cNvPr id="8" name="Texto Explicativo 1 7"/>
          <p:cNvSpPr/>
          <p:nvPr/>
        </p:nvSpPr>
        <p:spPr>
          <a:xfrm>
            <a:off x="5000628" y="4714884"/>
            <a:ext cx="3643338" cy="500066"/>
          </a:xfrm>
          <a:prstGeom prst="borderCallout1">
            <a:avLst>
              <a:gd name="adj1" fmla="val 12445"/>
              <a:gd name="adj2" fmla="val 360"/>
              <a:gd name="adj3" fmla="val 84848"/>
              <a:gd name="adj4" fmla="val -35233"/>
            </a:avLst>
          </a:prstGeom>
          <a:solidFill>
            <a:schemeClr val="accent3">
              <a:lumMod val="7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b="1" dirty="0"/>
              <a:t>Comando de saída de dados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childTnLst>
                                </p:cTn>
                              </p:par>
                            </p:childTnLst>
                          </p:cTn>
                        </p:par>
                        <p:par>
                          <p:cTn id="17" fill="hold">
                            <p:stCondLst>
                              <p:cond delay="2000"/>
                            </p:stCondLst>
                            <p:childTnLst>
                              <p:par>
                                <p:cTn id="18" presetID="10"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childTnLst>
                                </p:cTn>
                              </p:par>
                            </p:childTnLst>
                          </p:cTn>
                        </p:par>
                        <p:par>
                          <p:cTn id="21" fill="hold">
                            <p:stCondLst>
                              <p:cond delay="3000"/>
                            </p:stCondLst>
                            <p:childTnLst>
                              <p:par>
                                <p:cTn id="22" presetID="10" presetClass="entr" presetSubtype="0"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7" grpId="0" animBg="1"/>
      <p:bldP spid="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Comentários</a:t>
            </a:r>
          </a:p>
        </p:txBody>
      </p:sp>
      <p:sp>
        <p:nvSpPr>
          <p:cNvPr id="3" name="Espaço Reservado para Conteúdo 2"/>
          <p:cNvSpPr>
            <a:spLocks noGrp="1"/>
          </p:cNvSpPr>
          <p:nvPr>
            <p:ph idx="1"/>
          </p:nvPr>
        </p:nvSpPr>
        <p:spPr/>
        <p:txBody>
          <a:bodyPr>
            <a:normAutofit/>
          </a:bodyPr>
          <a:lstStyle/>
          <a:p>
            <a:pPr marL="0" indent="0">
              <a:buNone/>
            </a:pPr>
            <a:r>
              <a:rPr lang="pt-BR" sz="2800" dirty="0"/>
              <a:t>Quando um algoritmo é escrito, ele deve ter todas as suas ações bem explicitas, de forma que o resultado seja alcançado. Quando uma ação necessitar de uma informação complementar para a compreensão do operador, essa ação deverá ser comentada.</a:t>
            </a:r>
          </a:p>
          <a:p>
            <a:pPr marL="0" indent="0">
              <a:buNone/>
            </a:pPr>
            <a:endParaRPr lang="pt-BR" sz="2800" dirty="0"/>
          </a:p>
          <a:p>
            <a:pPr marL="0" indent="0">
              <a:buNone/>
            </a:pPr>
            <a:r>
              <a:rPr lang="pt-BR" sz="2800" i="1" dirty="0"/>
              <a:t>Comentários</a:t>
            </a:r>
            <a:r>
              <a:rPr lang="pt-BR" sz="2800" dirty="0"/>
              <a:t> informam ao operador o que exatamente faz determinada ação.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Comentários em Pseudocódigo</a:t>
            </a:r>
          </a:p>
        </p:txBody>
      </p:sp>
      <p:sp>
        <p:nvSpPr>
          <p:cNvPr id="3" name="Espaço Reservado para Conteúdo 2"/>
          <p:cNvSpPr>
            <a:spLocks noGrp="1"/>
          </p:cNvSpPr>
          <p:nvPr>
            <p:ph idx="1"/>
          </p:nvPr>
        </p:nvSpPr>
        <p:spPr/>
        <p:txBody>
          <a:bodyPr>
            <a:noAutofit/>
          </a:bodyPr>
          <a:lstStyle/>
          <a:p>
            <a:pPr marL="0" indent="0">
              <a:buNone/>
            </a:pPr>
            <a:r>
              <a:rPr lang="pt-BR" sz="2000" dirty="0" err="1"/>
              <a:t>funcao</a:t>
            </a:r>
            <a:r>
              <a:rPr lang="pt-BR" sz="2000" dirty="0"/>
              <a:t> inicio()</a:t>
            </a:r>
          </a:p>
          <a:p>
            <a:pPr marL="0" indent="0">
              <a:buNone/>
            </a:pPr>
            <a:r>
              <a:rPr lang="pt-BR" sz="2000" dirty="0"/>
              <a:t>{</a:t>
            </a:r>
          </a:p>
          <a:p>
            <a:pPr marL="0" indent="0">
              <a:buNone/>
            </a:pPr>
            <a:r>
              <a:rPr lang="pt-BR" sz="2000" dirty="0"/>
              <a:t>	//Declaração de variáveis</a:t>
            </a:r>
          </a:p>
          <a:p>
            <a:pPr marL="0" indent="0">
              <a:buNone/>
            </a:pPr>
            <a:r>
              <a:rPr lang="pt-BR" sz="2000" dirty="0"/>
              <a:t>	cadeia nome	//Variável para armazenar o nome</a:t>
            </a:r>
          </a:p>
          <a:p>
            <a:pPr marL="0" indent="0">
              <a:buNone/>
            </a:pPr>
            <a:r>
              <a:rPr lang="pt-BR" sz="2000" dirty="0"/>
              <a:t>	inteiro idade	//Variável para armazenar a idade</a:t>
            </a:r>
          </a:p>
          <a:p>
            <a:pPr marL="0" indent="0">
              <a:buNone/>
            </a:pPr>
            <a:r>
              <a:rPr lang="pt-BR" sz="2000" dirty="0"/>
              <a:t>	/*Atribuição de valores às variáveis*/</a:t>
            </a:r>
          </a:p>
          <a:p>
            <a:pPr marL="0" indent="0">
              <a:buNone/>
            </a:pPr>
            <a:r>
              <a:rPr lang="pt-BR" sz="2000" dirty="0">
                <a:sym typeface="Wingdings"/>
              </a:rPr>
              <a:t>	nome =</a:t>
            </a:r>
            <a:r>
              <a:rPr lang="pt-BR" sz="2000" dirty="0"/>
              <a:t> “Silvio”	</a:t>
            </a:r>
          </a:p>
          <a:p>
            <a:pPr marL="0" indent="0">
              <a:buNone/>
            </a:pPr>
            <a:r>
              <a:rPr lang="pt-BR" sz="2000" dirty="0">
                <a:sym typeface="Wingdings"/>
              </a:rPr>
              <a:t>	idade =</a:t>
            </a:r>
            <a:r>
              <a:rPr lang="pt-BR" sz="2000" dirty="0"/>
              <a:t> 42</a:t>
            </a:r>
            <a:endParaRPr lang="pt-BR" sz="2000" u="sng" dirty="0"/>
          </a:p>
          <a:p>
            <a:pPr marL="0" indent="0">
              <a:buNone/>
            </a:pPr>
            <a:r>
              <a:rPr lang="pt-BR" sz="2000" dirty="0"/>
              <a:t>}</a:t>
            </a:r>
          </a:p>
          <a:p>
            <a:pPr marL="0" indent="0">
              <a:buNone/>
            </a:pPr>
            <a:endParaRPr lang="pt-BR" sz="2000" dirty="0"/>
          </a:p>
          <a:p>
            <a:pPr marL="0" indent="0">
              <a:buNone/>
            </a:pPr>
            <a:r>
              <a:rPr lang="pt-BR" sz="2000" dirty="0"/>
              <a:t>Em Pseudocódigo, os comentários devem ser iniciados com duas barras (//).</a:t>
            </a:r>
          </a:p>
          <a:p>
            <a:pPr marL="0" indent="0">
              <a:buNone/>
            </a:pPr>
            <a:r>
              <a:rPr lang="pt-BR" sz="2000" dirty="0"/>
              <a:t>Para comentar um bloco, coloque entre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1000"/>
                                        <p:tgtEl>
                                          <p:spTgt spid="3">
                                            <p:txEl>
                                              <p:pRg st="2" end="2"/>
                                            </p:txEl>
                                          </p:spTgt>
                                        </p:tgtEl>
                                      </p:cBhvr>
                                    </p:animEffect>
                                  </p:childTnLst>
                                </p:cTn>
                              </p:par>
                            </p:childTnLst>
                          </p:cTn>
                        </p:par>
                        <p:par>
                          <p:cTn id="17" fill="hold">
                            <p:stCondLst>
                              <p:cond delay="2000"/>
                            </p:stCondLst>
                            <p:childTnLst>
                              <p:par>
                                <p:cTn id="18" presetID="10" presetClass="entr" presetSubtype="0" fill="hold" grpId="0" nodeType="afterEffect">
                                  <p:stCondLst>
                                    <p:cond delay="0"/>
                                  </p:stCondLst>
                                  <p:iterate type="lt">
                                    <p:tmPct val="0"/>
                                  </p:iterate>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1000"/>
                                        <p:tgtEl>
                                          <p:spTgt spid="3">
                                            <p:txEl>
                                              <p:pRg st="3" end="3"/>
                                            </p:txEl>
                                          </p:spTgt>
                                        </p:tgtEl>
                                      </p:cBhvr>
                                    </p:animEffect>
                                  </p:childTnLst>
                                </p:cTn>
                              </p:par>
                            </p:childTnLst>
                          </p:cTn>
                        </p:par>
                        <p:par>
                          <p:cTn id="21" fill="hold">
                            <p:stCondLst>
                              <p:cond delay="3000"/>
                            </p:stCondLst>
                            <p:childTnLst>
                              <p:par>
                                <p:cTn id="22" presetID="10" presetClass="entr" presetSubtype="0" fill="hold" grpId="0" nodeType="afterEffect">
                                  <p:stCondLst>
                                    <p:cond delay="0"/>
                                  </p:stCondLst>
                                  <p:iterate type="lt">
                                    <p:tmPct val="0"/>
                                  </p:iterate>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childTnLst>
                                </p:cTn>
                              </p:par>
                            </p:childTnLst>
                          </p:cTn>
                        </p:par>
                        <p:par>
                          <p:cTn id="25" fill="hold">
                            <p:stCondLst>
                              <p:cond delay="4000"/>
                            </p:stCondLst>
                            <p:childTnLst>
                              <p:par>
                                <p:cTn id="26" presetID="10" presetClass="entr" presetSubtype="0" fill="hold" grpId="0" nodeType="after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1000"/>
                                        <p:tgtEl>
                                          <p:spTgt spid="3">
                                            <p:txEl>
                                              <p:pRg st="5" end="5"/>
                                            </p:txEl>
                                          </p:spTgt>
                                        </p:tgtEl>
                                      </p:cBhvr>
                                    </p:animEffect>
                                  </p:childTnLst>
                                </p:cTn>
                              </p:par>
                            </p:childTnLst>
                          </p:cTn>
                        </p:par>
                        <p:par>
                          <p:cTn id="29" fill="hold">
                            <p:stCondLst>
                              <p:cond delay="5000"/>
                            </p:stCondLst>
                            <p:childTnLst>
                              <p:par>
                                <p:cTn id="30" presetID="10" presetClass="entr" presetSubtype="0" fill="hold" grpId="0" nodeType="after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childTnLst>
                                </p:cTn>
                              </p:par>
                            </p:childTnLst>
                          </p:cTn>
                        </p:par>
                        <p:par>
                          <p:cTn id="33" fill="hold">
                            <p:stCondLst>
                              <p:cond delay="6000"/>
                            </p:stCondLst>
                            <p:childTnLst>
                              <p:par>
                                <p:cTn id="34" presetID="10" presetClass="entr" presetSubtype="0" fill="hold" grpId="0" nodeType="after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10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1000"/>
                                        <p:tgtEl>
                                          <p:spTgt spid="3">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10" end="10"/>
                                            </p:txEl>
                                          </p:spTgt>
                                        </p:tgtEl>
                                        <p:attrNameLst>
                                          <p:attrName>style.visibility</p:attrName>
                                        </p:attrNameLst>
                                      </p:cBhvr>
                                      <p:to>
                                        <p:strVal val="visible"/>
                                      </p:to>
                                    </p:set>
                                    <p:animEffect transition="in" filter="fade">
                                      <p:cBhvr>
                                        <p:cTn id="46" dur="1000"/>
                                        <p:tgtEl>
                                          <p:spTgt spid="3">
                                            <p:txEl>
                                              <p:pRg st="10" end="1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fade">
                                      <p:cBhvr>
                                        <p:cTn id="51" dur="1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Comentários em Fluxograma</a:t>
            </a:r>
          </a:p>
        </p:txBody>
      </p:sp>
      <p:sp>
        <p:nvSpPr>
          <p:cNvPr id="3" name="Espaço Reservado para Conteúdo 2"/>
          <p:cNvSpPr>
            <a:spLocks noGrp="1"/>
          </p:cNvSpPr>
          <p:nvPr>
            <p:ph idx="1"/>
          </p:nvPr>
        </p:nvSpPr>
        <p:spPr>
          <a:xfrm>
            <a:off x="457200" y="4214818"/>
            <a:ext cx="8258204" cy="1500198"/>
          </a:xfrm>
        </p:spPr>
        <p:txBody>
          <a:bodyPr>
            <a:normAutofit/>
          </a:bodyPr>
          <a:lstStyle/>
          <a:p>
            <a:pPr marL="0" indent="0">
              <a:buNone/>
            </a:pPr>
            <a:r>
              <a:rPr lang="pt-BR" sz="2800" dirty="0"/>
              <a:t>Em Fluxograma, os comentários devem ser colocados após uma linha pontilhada e um colchete, como no exemplo à cima.</a:t>
            </a:r>
          </a:p>
        </p:txBody>
      </p:sp>
      <p:sp>
        <p:nvSpPr>
          <p:cNvPr id="4" name="Retângulo 3"/>
          <p:cNvSpPr/>
          <p:nvPr/>
        </p:nvSpPr>
        <p:spPr>
          <a:xfrm>
            <a:off x="500034" y="2428868"/>
            <a:ext cx="2178859" cy="357190"/>
          </a:xfrm>
          <a:prstGeom prst="rect">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Subir na escada</a:t>
            </a:r>
          </a:p>
        </p:txBody>
      </p:sp>
      <p:sp>
        <p:nvSpPr>
          <p:cNvPr id="7" name="Retângulo de cantos arredondados 6"/>
          <p:cNvSpPr/>
          <p:nvPr/>
        </p:nvSpPr>
        <p:spPr>
          <a:xfrm>
            <a:off x="1071538" y="1643050"/>
            <a:ext cx="1035851" cy="428628"/>
          </a:xfrm>
          <a:prstGeom prst="roundRect">
            <a:avLst>
              <a:gd name="adj" fmla="val 50000"/>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início</a:t>
            </a:r>
          </a:p>
        </p:txBody>
      </p:sp>
      <p:sp>
        <p:nvSpPr>
          <p:cNvPr id="8" name="Retângulo de cantos arredondados 7"/>
          <p:cNvSpPr/>
          <p:nvPr/>
        </p:nvSpPr>
        <p:spPr>
          <a:xfrm>
            <a:off x="1071538" y="3214686"/>
            <a:ext cx="1035851" cy="428628"/>
          </a:xfrm>
          <a:prstGeom prst="roundRect">
            <a:avLst>
              <a:gd name="adj" fmla="val 50000"/>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fim</a:t>
            </a:r>
          </a:p>
        </p:txBody>
      </p:sp>
      <p:cxnSp>
        <p:nvCxnSpPr>
          <p:cNvPr id="9" name="Conector de seta reta 8"/>
          <p:cNvCxnSpPr/>
          <p:nvPr/>
        </p:nvCxnSpPr>
        <p:spPr>
          <a:xfrm rot="5400000">
            <a:off x="1410868" y="2250273"/>
            <a:ext cx="357190" cy="1"/>
          </a:xfrm>
          <a:prstGeom prst="straightConnector1">
            <a:avLst/>
          </a:prstGeom>
          <a:ln w="28575">
            <a:solidFill>
              <a:schemeClr val="tx2">
                <a:lumMod val="1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Conector de seta reta 9"/>
          <p:cNvCxnSpPr/>
          <p:nvPr/>
        </p:nvCxnSpPr>
        <p:spPr>
          <a:xfrm rot="5400000">
            <a:off x="1375149" y="3000372"/>
            <a:ext cx="428628" cy="1588"/>
          </a:xfrm>
          <a:prstGeom prst="straightConnector1">
            <a:avLst/>
          </a:prstGeom>
          <a:ln w="28575">
            <a:solidFill>
              <a:schemeClr val="tx2">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CaixaDeTexto 15"/>
          <p:cNvSpPr txBox="1"/>
          <p:nvPr/>
        </p:nvSpPr>
        <p:spPr>
          <a:xfrm>
            <a:off x="4087174" y="2357430"/>
            <a:ext cx="4643470" cy="461665"/>
          </a:xfrm>
          <a:prstGeom prst="rect">
            <a:avLst/>
          </a:prstGeom>
          <a:noFill/>
        </p:spPr>
        <p:txBody>
          <a:bodyPr wrap="square" rtlCol="0">
            <a:spAutoFit/>
          </a:bodyPr>
          <a:lstStyle/>
          <a:p>
            <a:r>
              <a:rPr lang="pt-BR" sz="2400" b="1" dirty="0">
                <a:solidFill>
                  <a:schemeClr val="bg1">
                    <a:lumMod val="50000"/>
                  </a:schemeClr>
                </a:solidFill>
              </a:rPr>
              <a:t>[</a:t>
            </a:r>
            <a:r>
              <a:rPr lang="pt-BR" b="1" dirty="0">
                <a:solidFill>
                  <a:schemeClr val="bg1">
                    <a:lumMod val="50000"/>
                  </a:schemeClr>
                </a:solidFill>
              </a:rPr>
              <a:t> </a:t>
            </a:r>
            <a:r>
              <a:rPr lang="pt-BR" b="1" dirty="0">
                <a:effectLst>
                  <a:outerShdw blurRad="38100" dist="38100" dir="2700000" algn="tl">
                    <a:srgbClr val="000000">
                      <a:alpha val="43137"/>
                    </a:srgbClr>
                  </a:outerShdw>
                </a:effectLst>
              </a:rPr>
              <a:t>Subir na escada para trocar a lâmpada</a:t>
            </a:r>
            <a:endParaRPr lang="pt-BR" sz="3000" b="1" dirty="0">
              <a:effectLst>
                <a:outerShdw blurRad="38100" dist="38100" dir="2700000" algn="tl">
                  <a:srgbClr val="000000">
                    <a:alpha val="43137"/>
                  </a:srgbClr>
                </a:outerShdw>
              </a:effectLst>
            </a:endParaRPr>
          </a:p>
        </p:txBody>
      </p:sp>
      <p:cxnSp>
        <p:nvCxnSpPr>
          <p:cNvPr id="18" name="Conector reto 17"/>
          <p:cNvCxnSpPr/>
          <p:nvPr/>
        </p:nvCxnSpPr>
        <p:spPr>
          <a:xfrm>
            <a:off x="2740330" y="2602224"/>
            <a:ext cx="1428760" cy="1588"/>
          </a:xfrm>
          <a:prstGeom prst="line">
            <a:avLst/>
          </a:prstGeom>
          <a:ln w="381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2" name="Espaço Reservado para Conteúdo 2"/>
          <p:cNvSpPr txBox="1">
            <a:spLocks/>
          </p:cNvSpPr>
          <p:nvPr/>
        </p:nvSpPr>
        <p:spPr>
          <a:xfrm>
            <a:off x="428596" y="6072206"/>
            <a:ext cx="8258204" cy="428628"/>
          </a:xfrm>
          <a:prstGeom prst="rect">
            <a:avLst/>
          </a:prstGeom>
        </p:spPr>
        <p:txBody>
          <a:bodyPr vert="horz">
            <a:normAutofit/>
          </a:bodyPr>
          <a:lstStyle/>
          <a:p>
            <a:pPr marL="0" marR="0" lvl="0" indent="0" algn="l" defTabSz="914400" rtl="0" eaLnBrk="1" fontAlgn="auto" latinLnBrk="0" hangingPunct="1">
              <a:lnSpc>
                <a:spcPct val="100000"/>
              </a:lnSpc>
              <a:spcBef>
                <a:spcPct val="20000"/>
              </a:spcBef>
              <a:spcAft>
                <a:spcPts val="0"/>
              </a:spcAft>
              <a:buClr>
                <a:schemeClr val="accent1"/>
              </a:buClr>
              <a:buSzPct val="80000"/>
              <a:buFont typeface="Wingdings 2"/>
              <a:buNone/>
              <a:tabLst/>
              <a:defRPr/>
            </a:pPr>
            <a:r>
              <a:rPr lang="pt-BR" sz="2000" dirty="0">
                <a:effectLst>
                  <a:outerShdw blurRad="38100" dist="38100" dir="2700000" algn="tl">
                    <a:srgbClr val="000000">
                      <a:alpha val="43137"/>
                    </a:srgbClr>
                  </a:outerShdw>
                </a:effectLst>
              </a:rPr>
              <a:t>Obs.: em Diagrama de Chapin não são utilizados comentários.</a:t>
            </a:r>
            <a:endParaRPr kumimoji="0" lang="pt-BR" sz="20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1000"/>
                                        <p:tgtEl>
                                          <p:spTgt spid="8"/>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1000"/>
                                        <p:tgtEl>
                                          <p:spTgt spid="18"/>
                                        </p:tgtEl>
                                      </p:cBhvr>
                                    </p:animEffect>
                                  </p:childTnLst>
                                </p:cTn>
                              </p:par>
                            </p:childTnLst>
                          </p:cTn>
                        </p:par>
                        <p:par>
                          <p:cTn id="28" fill="hold">
                            <p:stCondLst>
                              <p:cond delay="6000"/>
                            </p:stCondLst>
                            <p:childTnLst>
                              <p:par>
                                <p:cTn id="29" presetID="10"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10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0" end="0"/>
                                            </p:txEl>
                                          </p:spTgt>
                                        </p:tgtEl>
                                        <p:attrNameLst>
                                          <p:attrName>style.visibility</p:attrName>
                                        </p:attrNameLst>
                                      </p:cBhvr>
                                      <p:to>
                                        <p:strVal val="visible"/>
                                      </p:to>
                                    </p:set>
                                    <p:animEffect transition="in" filter="fade">
                                      <p:cBhvr>
                                        <p:cTn id="36" dur="1000"/>
                                        <p:tgtEl>
                                          <p:spTgt spid="3">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2">
                                            <p:txEl>
                                              <p:pRg st="0" end="0"/>
                                            </p:txEl>
                                          </p:spTgt>
                                        </p:tgtEl>
                                        <p:attrNameLst>
                                          <p:attrName>style.visibility</p:attrName>
                                        </p:attrNameLst>
                                      </p:cBhvr>
                                      <p:to>
                                        <p:strVal val="visible"/>
                                      </p:to>
                                    </p:set>
                                    <p:animEffect transition="in" filter="fade">
                                      <p:cBhvr>
                                        <p:cTn id="41" dur="10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7" grpId="0" animBg="1"/>
      <p:bldP spid="8" grpId="0" animBg="1"/>
      <p:bldP spid="16" grpId="0"/>
      <p:bldP spid="2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Exemplo</a:t>
            </a:r>
          </a:p>
        </p:txBody>
      </p:sp>
      <p:sp>
        <p:nvSpPr>
          <p:cNvPr id="3" name="Espaço Reservado para Conteúdo 2"/>
          <p:cNvSpPr>
            <a:spLocks noGrp="1"/>
          </p:cNvSpPr>
          <p:nvPr>
            <p:ph idx="1"/>
          </p:nvPr>
        </p:nvSpPr>
        <p:spPr/>
        <p:txBody>
          <a:bodyPr/>
          <a:lstStyle/>
          <a:p>
            <a:pPr algn="ctr">
              <a:buNone/>
            </a:pPr>
            <a:r>
              <a:rPr lang="pt-BR" sz="2800" dirty="0"/>
              <a:t>O que é necessário para trocar uma lâmpada?</a:t>
            </a:r>
          </a:p>
          <a:p>
            <a:pPr algn="ctr">
              <a:buNone/>
            </a:pPr>
            <a:endParaRPr lang="pt-BR" sz="1600" dirty="0"/>
          </a:p>
          <a:p>
            <a:r>
              <a:rPr lang="pt-BR" sz="2800" dirty="0"/>
              <a:t>Uma lâmpada nova</a:t>
            </a:r>
          </a:p>
          <a:p>
            <a:r>
              <a:rPr lang="pt-BR" sz="2800" dirty="0"/>
              <a:t>Uma escada</a:t>
            </a:r>
          </a:p>
          <a:p>
            <a:r>
              <a:rPr lang="pt-BR" sz="2800" dirty="0"/>
              <a:t>Saber onde está a lâmpada queimada</a:t>
            </a:r>
          </a:p>
          <a:p>
            <a:r>
              <a:rPr lang="pt-BR" sz="2800" dirty="0"/>
              <a:t>Desligar o interruptor</a:t>
            </a:r>
          </a:p>
          <a:p>
            <a:r>
              <a:rPr lang="pt-BR" sz="2800" dirty="0"/>
              <a:t>Retirar a lâmpada queimada</a:t>
            </a:r>
          </a:p>
          <a:p>
            <a:r>
              <a:rPr lang="pt-BR" sz="2800" dirty="0"/>
              <a:t>Etc.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childTnLst>
                                </p:cTn>
                              </p:par>
                            </p:childTnLst>
                          </p:cTn>
                        </p:par>
                        <p:par>
                          <p:cTn id="28" fill="hold">
                            <p:stCondLst>
                              <p:cond delay="1000"/>
                            </p:stCondLst>
                            <p:childTnLst>
                              <p:par>
                                <p:cTn id="29" presetID="10" presetClass="entr" presetSubtype="0" fill="hold" nodeType="after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Sequência Lógica</a:t>
            </a:r>
          </a:p>
        </p:txBody>
      </p:sp>
      <p:sp>
        <p:nvSpPr>
          <p:cNvPr id="3" name="Espaço Reservado para Conteúdo 2"/>
          <p:cNvSpPr>
            <a:spLocks noGrp="1"/>
          </p:cNvSpPr>
          <p:nvPr>
            <p:ph idx="1"/>
          </p:nvPr>
        </p:nvSpPr>
        <p:spPr/>
        <p:txBody>
          <a:bodyPr>
            <a:noAutofit/>
          </a:bodyPr>
          <a:lstStyle/>
          <a:p>
            <a:pPr marL="0" indent="0">
              <a:buNone/>
            </a:pPr>
            <a:r>
              <a:rPr lang="pt-BR" sz="2800" dirty="0"/>
              <a:t>Você conseguiria trocar uma lâmpada obedecendo as orientações do slide anterior?</a:t>
            </a:r>
          </a:p>
          <a:p>
            <a:pPr marL="0" indent="0">
              <a:buNone/>
            </a:pPr>
            <a:r>
              <a:rPr lang="pt-BR" sz="2800" dirty="0"/>
              <a:t>Talvez sim, mas com certeza precisaria alterar a sequência das etapas para a solução encontrada.</a:t>
            </a:r>
          </a:p>
          <a:p>
            <a:pPr marL="0" indent="0">
              <a:buNone/>
            </a:pPr>
            <a:endParaRPr lang="pt-BR" sz="2800" dirty="0"/>
          </a:p>
          <a:p>
            <a:pPr marL="0" indent="0">
              <a:buNone/>
            </a:pPr>
            <a:r>
              <a:rPr lang="pt-BR" sz="2800" dirty="0"/>
              <a:t>A organização das etapas para solução de um problema é chamada de “Sequência Lógica”.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Lógica de Programação</a:t>
            </a:r>
          </a:p>
        </p:txBody>
      </p:sp>
      <p:sp>
        <p:nvSpPr>
          <p:cNvPr id="3" name="Espaço Reservado para Conteúdo 2"/>
          <p:cNvSpPr>
            <a:spLocks noGrp="1"/>
          </p:cNvSpPr>
          <p:nvPr>
            <p:ph idx="1"/>
          </p:nvPr>
        </p:nvSpPr>
        <p:spPr/>
        <p:txBody>
          <a:bodyPr>
            <a:normAutofit/>
          </a:bodyPr>
          <a:lstStyle/>
          <a:p>
            <a:pPr marL="0" indent="0">
              <a:buNone/>
            </a:pPr>
            <a:endParaRPr lang="pt-BR" sz="1600" dirty="0"/>
          </a:p>
          <a:p>
            <a:pPr marL="0" indent="0">
              <a:buNone/>
            </a:pPr>
            <a:r>
              <a:rPr lang="pt-BR" sz="2800" dirty="0"/>
              <a:t>Lógica de Programação é a contextualização do conceito de lógica na programação de computadores. Essa “tarefa” visa buscar a melhor sequência de ações para solucionar um “problema”.</a:t>
            </a:r>
          </a:p>
          <a:p>
            <a:pPr marL="0" indent="0">
              <a:buNone/>
            </a:pPr>
            <a:endParaRPr lang="pt-BR" sz="2800" dirty="0"/>
          </a:p>
          <a:p>
            <a:pPr marL="0" indent="0">
              <a:buNone/>
            </a:pPr>
            <a:r>
              <a:rPr lang="pt-BR" sz="2800" dirty="0"/>
              <a:t>Os passos para obter a conclusão de um problema, recebem o nome de instruções.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Algoritmo</a:t>
            </a:r>
          </a:p>
        </p:txBody>
      </p:sp>
      <p:sp>
        <p:nvSpPr>
          <p:cNvPr id="3" name="Espaço Reservado para Conteúdo 2"/>
          <p:cNvSpPr>
            <a:spLocks noGrp="1"/>
          </p:cNvSpPr>
          <p:nvPr>
            <p:ph idx="1"/>
          </p:nvPr>
        </p:nvSpPr>
        <p:spPr/>
        <p:txBody>
          <a:bodyPr/>
          <a:lstStyle/>
          <a:p>
            <a:pPr marL="0" indent="0">
              <a:buNone/>
            </a:pPr>
            <a:endParaRPr lang="pt-BR" sz="1800" dirty="0"/>
          </a:p>
          <a:p>
            <a:pPr marL="0" indent="0">
              <a:buNone/>
            </a:pPr>
            <a:r>
              <a:rPr lang="pt-BR" sz="2800" dirty="0"/>
              <a:t>À sequência de ações para a solução de problemas em programação de computadores dar-se o nome de </a:t>
            </a:r>
            <a:r>
              <a:rPr lang="pt-BR" sz="2800" i="1" dirty="0"/>
              <a:t>Algoritmo.</a:t>
            </a:r>
          </a:p>
          <a:p>
            <a:pPr marL="0" indent="0">
              <a:buNone/>
            </a:pPr>
            <a:endParaRPr lang="pt-BR" sz="2800" dirty="0"/>
          </a:p>
          <a:p>
            <a:pPr marL="0" indent="0">
              <a:buNone/>
            </a:pPr>
            <a:r>
              <a:rPr lang="pt-BR" sz="2800" dirty="0"/>
              <a:t>Os algoritmos são as regras que um programa deve seguir para chegar a um determinado objetivo.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fade">
                                      <p:cBhvr>
                                        <p:cTn id="11"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Senac">
  <a:themeElements>
    <a:clrScheme name="Design padrã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sign padrão">
      <a:majorFont>
        <a:latin typeface="Arial"/>
        <a:ea typeface=""/>
        <a:cs typeface=""/>
      </a:majorFont>
      <a:minorFont>
        <a:latin typeface="Arial"/>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sign padrã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sign padrã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sign padrã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sign padrã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sign padrã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sign padrã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sign padrã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sign padrã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sign padrã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sign padrã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sign padrã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sign padrã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Senac.thmx</Template>
  <TotalTime>4853</TotalTime>
  <Words>2360</Words>
  <Application>Microsoft Office PowerPoint</Application>
  <PresentationFormat>Apresentação na tela (4:3)</PresentationFormat>
  <Paragraphs>362</Paragraphs>
  <Slides>54</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54</vt:i4>
      </vt:variant>
    </vt:vector>
  </HeadingPairs>
  <TitlesOfParts>
    <vt:vector size="57" baseType="lpstr">
      <vt:lpstr>Arial</vt:lpstr>
      <vt:lpstr>Wingdings 2</vt:lpstr>
      <vt:lpstr>Senac</vt:lpstr>
      <vt:lpstr>Técnico em Informática</vt:lpstr>
      <vt:lpstr>Lógica</vt:lpstr>
      <vt:lpstr>Argumento</vt:lpstr>
      <vt:lpstr>Enunciado ou Proposição</vt:lpstr>
      <vt:lpstr>Sequência Lógica</vt:lpstr>
      <vt:lpstr>Exemplo</vt:lpstr>
      <vt:lpstr>Sequência Lógica</vt:lpstr>
      <vt:lpstr>Lógica de Programação</vt:lpstr>
      <vt:lpstr>Algoritmo</vt:lpstr>
      <vt:lpstr>Algoritmo</vt:lpstr>
      <vt:lpstr>Ação</vt:lpstr>
      <vt:lpstr>Regra</vt:lpstr>
      <vt:lpstr>Apresentação do PowerPoint</vt:lpstr>
      <vt:lpstr>Refinando Ações</vt:lpstr>
      <vt:lpstr>Ações Primitivas</vt:lpstr>
      <vt:lpstr>Ações Não-Primitivas</vt:lpstr>
      <vt:lpstr>Quando e Como?</vt:lpstr>
      <vt:lpstr>Representação do Algoritmo</vt:lpstr>
      <vt:lpstr>Pseudocódigo</vt:lpstr>
      <vt:lpstr>Apresentação do PowerPoint</vt:lpstr>
      <vt:lpstr>Fluxograma</vt:lpstr>
      <vt:lpstr>Diagrama de Chapin</vt:lpstr>
      <vt:lpstr>Constantes e Variáveis</vt:lpstr>
      <vt:lpstr>Constantes</vt:lpstr>
      <vt:lpstr>Constantes Numéricas</vt:lpstr>
      <vt:lpstr>Constantes Literais</vt:lpstr>
      <vt:lpstr>Constantes Lógicas</vt:lpstr>
      <vt:lpstr>Variáveis</vt:lpstr>
      <vt:lpstr>Tipos de Variáveis</vt:lpstr>
      <vt:lpstr>Identificador</vt:lpstr>
      <vt:lpstr>Regras</vt:lpstr>
      <vt:lpstr>Declaração de Variáveis no Portugol Studio</vt:lpstr>
      <vt:lpstr>Declaração de Variáveis</vt:lpstr>
      <vt:lpstr>Operadores</vt:lpstr>
      <vt:lpstr>Operador de Atribuição</vt:lpstr>
      <vt:lpstr>Sintaxe</vt:lpstr>
      <vt:lpstr>Operadores Aritméticos</vt:lpstr>
      <vt:lpstr>Operadores Aritméticos</vt:lpstr>
      <vt:lpstr>Operadores Relacionais</vt:lpstr>
      <vt:lpstr>Operadores Relacionais</vt:lpstr>
      <vt:lpstr>Operadores Lógicos</vt:lpstr>
      <vt:lpstr>Operadores Lógicos</vt:lpstr>
      <vt:lpstr>Operador Literal</vt:lpstr>
      <vt:lpstr>Entrada e Saída de Dados</vt:lpstr>
      <vt:lpstr>Entrada de Dados</vt:lpstr>
      <vt:lpstr>Exemplo em Pseudocódigo</vt:lpstr>
      <vt:lpstr>Exemplo em Fluxograma</vt:lpstr>
      <vt:lpstr>Saída de Dados</vt:lpstr>
      <vt:lpstr>Exemplo em Pseudocódigo</vt:lpstr>
      <vt:lpstr>Exemplo em Fluxograma</vt:lpstr>
      <vt:lpstr>I/O em Diagrama de Chapin</vt:lpstr>
      <vt:lpstr>Comentários</vt:lpstr>
      <vt:lpstr>Comentários em Pseudocódigo</vt:lpstr>
      <vt:lpstr>Comentários em Fluxograma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Técnico em Informática</dc:title>
  <dc:creator>Js</dc:creator>
  <cp:lastModifiedBy>JOSELITO DE SOUSA BARROS</cp:lastModifiedBy>
  <cp:revision>210</cp:revision>
  <dcterms:created xsi:type="dcterms:W3CDTF">2008-07-21T18:01:19Z</dcterms:created>
  <dcterms:modified xsi:type="dcterms:W3CDTF">2023-02-08T20:37:13Z</dcterms:modified>
</cp:coreProperties>
</file>