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embeddedFontLst>
    <p:embeddedFont>
      <p:font typeface="Roboto Medium" charset="0"/>
      <p:regular r:id="rId25"/>
      <p:bold r:id="rId26"/>
      <p:italic r:id="rId27"/>
      <p:boldItalic r:id="rId28"/>
    </p:embeddedFont>
    <p:embeddedFont>
      <p:font typeface="Roboto" charset="0"/>
      <p:regular r:id="rId29"/>
      <p:bold r:id="rId30"/>
      <p:italic r:id="rId31"/>
      <p:boldItalic r:id="rId32"/>
    </p:embeddedFont>
    <p:embeddedFont>
      <p:font typeface="Roboto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95c9d3c03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95c9d3c03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95c9d3c03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95c9d3c03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95c9d3c03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95c9d3c03_0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95c9d3c03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a95c9d3c03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95c9d3c03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95c9d3c03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a95c9d3c03_0_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a95c9d3c03_0_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95c9d3c03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95c9d3c0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95c9d3c03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95c9d3c03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62f509a5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62f509a5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95c9d3c03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95c9d3c03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95c9d3c0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95c9d3c0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95c9d3c03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95c9d3c03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a95c9d3c03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a95c9d3c03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a95c9d3c03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a95c9d3c03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95c9d3c03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95c9d3c03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2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7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0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3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  <a:effectLst/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28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0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substrate.dev/docs/en/knowledgebase/advanced/code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hyperlink" Target="mailto:kaichao@parity.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SCALE 编解码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8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Result&lt;T, E&gt; 类型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0x00</a:t>
            </a:r>
            <a:r>
              <a:rPr lang="en-GB" sz="1800">
                <a:solidFill>
                  <a:srgbClr val="FFFFFF"/>
                </a:solidFill>
              </a:rPr>
              <a:t> 表示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Ok(v)</a:t>
            </a:r>
            <a:r>
              <a:rPr lang="en-GB" sz="1800">
                <a:solidFill>
                  <a:srgbClr val="FFFFFF"/>
                </a:solidFill>
              </a:rPr>
              <a:t>，后面紧跟值 v 的编码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0x01</a:t>
            </a:r>
            <a:r>
              <a:rPr lang="en-GB" sz="1800">
                <a:solidFill>
                  <a:schemeClr val="dk1"/>
                </a:solidFill>
              </a:rPr>
              <a:t> 表示 </a:t>
            </a: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Err(e)</a:t>
            </a:r>
            <a:r>
              <a:rPr lang="en-GB" sz="1800">
                <a:solidFill>
                  <a:schemeClr val="dk1"/>
                </a:solidFill>
              </a:rPr>
              <a:t>，后面紧跟错误信息 e 的编码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例如：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 sz="18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MyResult</a:t>
            </a:r>
            <a:r>
              <a:rPr lang="en-GB" sz="1800">
                <a:solidFill>
                  <a:schemeClr val="dk1"/>
                </a:solidFill>
              </a:rPr>
              <a:t> = </a:t>
            </a: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std::result::</a:t>
            </a:r>
            <a:r>
              <a:rPr lang="en-GB" sz="18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en-GB" sz="1800">
                <a:solidFill>
                  <a:schemeClr val="dk1"/>
                </a:solidFill>
              </a:rPr>
              <a:t>&lt;u8, bool&gt;;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Ok(42)</a:t>
            </a:r>
            <a:r>
              <a:rPr lang="en-GB" sz="1800">
                <a:solidFill>
                  <a:schemeClr val="dk1"/>
                </a:solidFill>
              </a:rPr>
              <a:t>, hex: 0x002a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Err(false)</a:t>
            </a:r>
            <a:r>
              <a:rPr lang="en-GB" sz="1800">
                <a:solidFill>
                  <a:schemeClr val="dk1"/>
                </a:solidFill>
              </a:rPr>
              <a:t>, hex: 0x0100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39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Vectors (lists, series, sets)</a:t>
            </a:r>
            <a:r>
              <a:rPr lang="en-GB" sz="2000">
                <a:solidFill>
                  <a:srgbClr val="FFFFFF"/>
                </a:solidFill>
              </a:rPr>
              <a:t>，以集合内元素数量的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compact</a:t>
            </a:r>
            <a:r>
              <a:rPr lang="en-GB" sz="2000">
                <a:solidFill>
                  <a:srgbClr val="FFFFFF"/>
                </a:solidFill>
              </a:rPr>
              <a:t> 编码开始，紧跟各个元素值的编码，按顺序拼接，例如：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origin: u16</a:t>
            </a:r>
            <a:r>
              <a:rPr lang="en-GB" sz="1800">
                <a:solidFill>
                  <a:schemeClr val="dk1"/>
                </a:solidFill>
              </a:rPr>
              <a:t> 整数的集合，[4, 8, 15, 16, 23, 42]，共6个元素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0001 1000 (6 in compact), 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0000 0000, 0000 0100 (4),  0000 0000, 0000 1000 (8),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0000 0000, 0000 1111 (15), 0000 0000, 0001 0000 (16),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0000 0000, 0001 0111 (23), 0000 0000, 0010 1010 (42),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0x18 0400 0800 0f00 1000 1700 2a00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40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字符串 String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以 </a:t>
            </a:r>
            <a:r>
              <a:rPr lang="en-GB" sz="1800">
                <a:solidFill>
                  <a:srgbClr val="FFFFFF"/>
                </a:solidFill>
              </a:rPr>
              <a:t>Vec&lt;u8&gt; 的形式进行表示和编码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u8 数值来源于字符的 UTF8 编码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41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元组 Tuple</a:t>
            </a:r>
            <a:r>
              <a:rPr lang="en-GB" sz="2000">
                <a:solidFill>
                  <a:srgbClr val="FFFFFF"/>
                </a:solidFill>
              </a:rPr>
              <a:t>，各个元素的编码直接拼接，例如，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origin:</a:t>
            </a:r>
            <a:r>
              <a:rPr lang="en-GB" sz="1800">
                <a:solidFill>
                  <a:srgbClr val="FFFFFF"/>
                </a:solidFill>
              </a:rPr>
              <a:t> (3, false)，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-GB" sz="1800">
                <a:solidFill>
                  <a:srgbClr val="FFFFFF"/>
                </a:solidFill>
              </a:rPr>
              <a:t> 0000 1100, 0000 0000 ,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0x0c00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42"/>
          <p:cNvSpPr txBox="1"/>
          <p:nvPr>
            <p:ph type="body" idx="4294967295"/>
          </p:nvPr>
        </p:nvSpPr>
        <p:spPr>
          <a:xfrm>
            <a:off x="311700" y="1200150"/>
            <a:ext cx="8373900" cy="1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结构体 Struct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属性名不会被编码到结果中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和元组类似，通常是各个属性值的编码直接拼接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995" name="Google Shape;995;p42"/>
          <p:cNvSpPr txBox="1"/>
          <p:nvPr>
            <p:ph type="body" idx="4294967295"/>
          </p:nvPr>
        </p:nvSpPr>
        <p:spPr>
          <a:xfrm>
            <a:off x="4005850" y="2363550"/>
            <a:ext cx="46797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 my_struct = </a:t>
            </a:r>
            <a:r>
              <a:rPr lang="en-GB" sz="16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MyStruct</a:t>
            </a:r>
            <a:r>
              <a:rPr lang="en-GB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a: 42,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b: true,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-GB" sz="1600">
                <a:solidFill>
                  <a:srgbClr val="FFFFFF"/>
                </a:solidFill>
              </a:rPr>
              <a:t> 0010 1010, 0000 0001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-GB" sz="1600">
                <a:solidFill>
                  <a:srgbClr val="FFFFFF"/>
                </a:solidFill>
              </a:rPr>
              <a:t> 1010 1000,  0000 0001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600">
                <a:solidFill>
                  <a:srgbClr val="FFFFFF"/>
                </a:solidFill>
              </a:rPr>
              <a:t> 0xa8 01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96" name="Google Shape;996;p42"/>
          <p:cNvSpPr txBox="1"/>
          <p:nvPr>
            <p:ph type="body" idx="4294967295"/>
          </p:nvPr>
        </p:nvSpPr>
        <p:spPr>
          <a:xfrm>
            <a:off x="532450" y="2363550"/>
            <a:ext cx="3473400" cy="18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struct </a:t>
            </a:r>
            <a:r>
              <a:rPr lang="en-GB" sz="1600" b="1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MyStruct</a:t>
            </a:r>
            <a:r>
              <a:rPr lang="en-GB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#[</a:t>
            </a:r>
            <a:r>
              <a:rPr lang="en-GB" sz="16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codec</a:t>
            </a:r>
            <a:r>
              <a:rPr lang="en-GB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(compact)]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a: u32,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b: bool,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43"/>
          <p:cNvSpPr txBox="1"/>
          <p:nvPr>
            <p:ph type="body" idx="4294967295"/>
          </p:nvPr>
        </p:nvSpPr>
        <p:spPr>
          <a:xfrm>
            <a:off x="311700" y="1200150"/>
            <a:ext cx="8373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枚举 Enum</a:t>
            </a:r>
            <a:r>
              <a:rPr lang="en-GB" sz="2000">
                <a:solidFill>
                  <a:srgbClr val="FFFFFF"/>
                </a:solidFill>
              </a:rPr>
              <a:t>，第一个字节用来标识变体的位置，即最多支持256个变体，其后的内容用来编码变体里可能包含的值，</a:t>
            </a:r>
            <a:endParaRPr sz="20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#[codec(index = "1")]</a:t>
            </a:r>
            <a:r>
              <a:rPr lang="en-GB" sz="1800">
                <a:solidFill>
                  <a:srgbClr val="FFFFFF"/>
                </a:solidFill>
              </a:rPr>
              <a:t>，指定某个变体的 index 编码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003" name="Google Shape;1003;p43"/>
          <p:cNvSpPr txBox="1"/>
          <p:nvPr>
            <p:ph type="body" idx="4294967295"/>
          </p:nvPr>
        </p:nvSpPr>
        <p:spPr>
          <a:xfrm>
            <a:off x="974625" y="2808725"/>
            <a:ext cx="3473400" cy="18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enum </a:t>
            </a:r>
            <a:r>
              <a:rPr lang="en-GB" sz="16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IntOrBool</a:t>
            </a:r>
            <a:r>
              <a:rPr lang="en-GB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Int(u8),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Bool(bool),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004" name="Google Shape;1004;p43"/>
          <p:cNvSpPr txBox="1"/>
          <p:nvPr>
            <p:ph type="body" idx="4294967295"/>
          </p:nvPr>
        </p:nvSpPr>
        <p:spPr>
          <a:xfrm>
            <a:off x="3565200" y="2876550"/>
            <a:ext cx="3473400" cy="18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Int(42)， </a:t>
            </a:r>
            <a:r>
              <a:rPr lang="en-GB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600">
                <a:solidFill>
                  <a:schemeClr val="dk1"/>
                </a:solidFill>
              </a:rPr>
              <a:t> 0x002a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Bool(true)，</a:t>
            </a:r>
            <a:r>
              <a:rPr lang="en-GB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600">
                <a:solidFill>
                  <a:schemeClr val="dk1"/>
                </a:solidFill>
              </a:rPr>
              <a:t> 0x0101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实现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44"/>
          <p:cNvSpPr txBox="1"/>
          <p:nvPr>
            <p:ph type="body" idx="4294967295"/>
          </p:nvPr>
        </p:nvSpPr>
        <p:spPr>
          <a:xfrm>
            <a:off x="311700" y="1200150"/>
            <a:ext cx="8373900" cy="3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Rust</a:t>
            </a:r>
            <a:r>
              <a:rPr lang="en-GB" sz="2000">
                <a:solidFill>
                  <a:srgbClr val="FFFFFF"/>
                </a:solidFill>
              </a:rPr>
              <a:t>: paritytech/parity-scale-codec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-GB" sz="2000">
                <a:solidFill>
                  <a:srgbClr val="FFFFFF"/>
                </a:solidFill>
              </a:rPr>
              <a:t>: polkascan/py-scale-codec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Golang</a:t>
            </a:r>
            <a:r>
              <a:rPr lang="en-GB" sz="2000">
                <a:solidFill>
                  <a:srgbClr val="FFFFFF"/>
                </a:solidFill>
              </a:rPr>
              <a:t>: itering/scale.go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C++</a:t>
            </a:r>
            <a:r>
              <a:rPr lang="en-GB" sz="2000">
                <a:solidFill>
                  <a:srgbClr val="FFFFFF"/>
                </a:solidFill>
              </a:rPr>
              <a:t>: soramitsu/scale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GB" sz="2000">
                <a:solidFill>
                  <a:srgbClr val="FFFFFF"/>
                </a:solidFill>
              </a:rPr>
              <a:t>: polkadot-js/api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AssemblyScript</a:t>
            </a:r>
            <a:r>
              <a:rPr lang="en-GB" sz="2000">
                <a:solidFill>
                  <a:srgbClr val="FFFFFF"/>
                </a:solidFill>
              </a:rPr>
              <a:t>: LimeChain/as-scale-codec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Haskell</a:t>
            </a:r>
            <a:r>
              <a:rPr lang="en-GB" sz="2000">
                <a:solidFill>
                  <a:srgbClr val="FFFFFF"/>
                </a:solidFill>
              </a:rPr>
              <a:t>: airalab/hs-web3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-GB" sz="2000">
                <a:solidFill>
                  <a:srgbClr val="FFFFFF"/>
                </a:solidFill>
              </a:rPr>
              <a:t>: emeraldpay/polkaj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Ruby</a:t>
            </a:r>
            <a:r>
              <a:rPr lang="en-GB" sz="2000">
                <a:solidFill>
                  <a:srgbClr val="FFFFFF"/>
                </a:solidFill>
              </a:rPr>
              <a:t>: itering/scale.rb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5"/>
          <p:cNvSpPr txBox="1"/>
          <p:nvPr>
            <p:ph type="body" idx="4294967295"/>
          </p:nvPr>
        </p:nvSpPr>
        <p:spPr>
          <a:xfrm>
            <a:off x="311700" y="1200150"/>
            <a:ext cx="8373900" cy="2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1"/>
              </a:rPr>
              <a:t>https://substrate.dev/docs/en/knowledgebase/advanced/codec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016" name="Google Shape;1016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文档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1022" name="Google Shape;1022;p46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23" name="Google Shape;1023;p46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数据序列化和反序列化介绍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SCALE 编解码原理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实现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数据序列化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1"/>
          <p:cNvSpPr txBox="1"/>
          <p:nvPr>
            <p:ph type="body" idx="4294967295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数据对象转换成二进制码，高效地进行</a:t>
            </a:r>
            <a:r>
              <a:rPr lang="en-GB" sz="2200">
                <a:solidFill>
                  <a:srgbClr val="FE1864"/>
                </a:solidFill>
              </a:rPr>
              <a:t>存储</a:t>
            </a:r>
            <a:r>
              <a:rPr lang="en-GB" sz="2200">
                <a:solidFill>
                  <a:srgbClr val="FFFFFF"/>
                </a:solidFill>
              </a:rPr>
              <a:t>和</a:t>
            </a:r>
            <a:r>
              <a:rPr lang="en-GB" sz="2200">
                <a:solidFill>
                  <a:srgbClr val="FE1864"/>
                </a:solidFill>
              </a:rPr>
              <a:t>传输</a:t>
            </a:r>
            <a:r>
              <a:rPr lang="en-GB" sz="2200">
                <a:solidFill>
                  <a:srgbClr val="FFFFFF"/>
                </a:solidFill>
              </a:rPr>
              <a:t>；</a:t>
            </a:r>
            <a:br>
              <a:rPr lang="en-GB" sz="2200">
                <a:solidFill>
                  <a:srgbClr val="FFFFFF"/>
                </a:solidFill>
              </a:rPr>
            </a:br>
            <a:r>
              <a:rPr lang="en-GB" sz="2200">
                <a:solidFill>
                  <a:srgbClr val="FFFFFF"/>
                </a:solidFill>
              </a:rPr>
              <a:t>反之，以相同规则将二进制码解码，可以获得原始数据：</a:t>
            </a:r>
            <a:endParaRPr sz="18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Bitcoin specific serialization format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RLP (recursive length prefix)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SCALE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介绍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32"/>
          <p:cNvSpPr txBox="1"/>
          <p:nvPr>
            <p:ph type="body" idx="4294967295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简单拼接聚合的小端数据格式 </a:t>
            </a:r>
            <a:r>
              <a:rPr lang="en-GB" sz="1800">
                <a:solidFill>
                  <a:srgbClr val="FFFFFF"/>
                </a:solidFill>
              </a:rPr>
              <a:t>(Simple Concatenated Aggregate Little-Endian) </a:t>
            </a:r>
            <a:r>
              <a:rPr lang="en-GB" sz="22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轻量</a:t>
            </a:r>
            <a:r>
              <a:rPr lang="en-GB" sz="2000">
                <a:solidFill>
                  <a:srgbClr val="FFFFFF"/>
                </a:solidFill>
              </a:rPr>
              <a:t>、</a:t>
            </a:r>
            <a:r>
              <a:rPr lang="en-GB" sz="2000">
                <a:solidFill>
                  <a:srgbClr val="FF1864"/>
                </a:solidFill>
              </a:rPr>
              <a:t>高效</a:t>
            </a:r>
            <a:r>
              <a:rPr lang="en-GB" sz="2000">
                <a:solidFill>
                  <a:srgbClr val="FFFFFF"/>
                </a:solidFill>
              </a:rPr>
              <a:t>的二进制码格式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适用于</a:t>
            </a:r>
            <a:r>
              <a:rPr lang="en-GB" sz="2000">
                <a:solidFill>
                  <a:srgbClr val="FF1864"/>
                </a:solidFill>
              </a:rPr>
              <a:t>Blockchain runtime</a:t>
            </a:r>
            <a:r>
              <a:rPr lang="en-GB" sz="2000">
                <a:solidFill>
                  <a:srgbClr val="FFFFFF"/>
                </a:solidFill>
              </a:rPr>
              <a:t>、低内存的资源有限环境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链上数据</a:t>
            </a:r>
            <a:r>
              <a:rPr lang="en-GB" sz="2000">
                <a:solidFill>
                  <a:srgbClr val="FFFFFF"/>
                </a:solidFill>
              </a:rPr>
              <a:t>和</a:t>
            </a:r>
            <a:r>
              <a:rPr lang="en-GB" sz="2000">
                <a:solidFill>
                  <a:srgbClr val="FF1864"/>
                </a:solidFill>
              </a:rPr>
              <a:t>交易传输</a:t>
            </a:r>
            <a:r>
              <a:rPr lang="en-GB" sz="2000">
                <a:solidFill>
                  <a:srgbClr val="FFFFFF"/>
                </a:solidFill>
              </a:rPr>
              <a:t>的编码格式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不包含类型信息，解码调用方必须有类型信息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新类型，#[derive(Encode, Decode)]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不同的类型对应的编码规则不同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3"/>
          <p:cNvSpPr txBox="1"/>
          <p:nvPr>
            <p:ph type="body" idx="4294967295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固定宽度整数</a:t>
            </a:r>
            <a:r>
              <a:rPr lang="en-GB" sz="2200">
                <a:solidFill>
                  <a:srgbClr val="FFFFFF"/>
                </a:solidFill>
              </a:rPr>
              <a:t>，如u8, i8, u32, i32, ...</a:t>
            </a:r>
            <a:endParaRPr sz="18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i8: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69,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-GB" sz="2000">
                <a:solidFill>
                  <a:srgbClr val="FFFFFF"/>
                </a:solidFill>
              </a:rPr>
              <a:t> 0100 0101,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-GB" sz="2000">
                <a:solidFill>
                  <a:srgbClr val="FFFFFF"/>
                </a:solidFill>
              </a:rPr>
              <a:t>0x45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u16:</a:t>
            </a:r>
            <a:r>
              <a:rPr lang="en-GB" sz="2000">
                <a:solidFill>
                  <a:srgbClr val="FFFFFF"/>
                </a:solidFill>
              </a:rPr>
              <a:t> 42,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-GB" sz="2000">
                <a:solidFill>
                  <a:srgbClr val="FFFFFF"/>
                </a:solidFill>
              </a:rPr>
              <a:t> 0000 0000, 0010 1010,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2000">
                <a:solidFill>
                  <a:srgbClr val="FFFFFF"/>
                </a:solidFill>
              </a:rPr>
              <a:t> 0x2a00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u32:</a:t>
            </a:r>
            <a:r>
              <a:rPr lang="en-GB" sz="2000">
                <a:solidFill>
                  <a:srgbClr val="FFFFFF"/>
                </a:solidFill>
              </a:rPr>
              <a:t> 16777215, </a:t>
            </a:r>
            <a:br>
              <a:rPr lang="en-GB" sz="2000">
                <a:solidFill>
                  <a:srgbClr val="FFFFFF"/>
                </a:solidFill>
              </a:rPr>
            </a:b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-GB" sz="2000">
                <a:solidFill>
                  <a:srgbClr val="FFFFFF"/>
                </a:solidFill>
              </a:rPr>
              <a:t> 0000 0000, 1111 1111, 1111 1111, 1111 1111, </a:t>
            </a:r>
            <a:br>
              <a:rPr lang="en-GB" sz="2000">
                <a:solidFill>
                  <a:srgbClr val="FFFFFF"/>
                </a:solidFill>
              </a:rPr>
            </a:b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2000">
                <a:solidFill>
                  <a:srgbClr val="FFFFFF"/>
                </a:solidFill>
              </a:rPr>
              <a:t> 0xff ff ff 00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4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整数的压缩 (compact) 编码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r>
              <a:rPr lang="en-GB" sz="2000">
                <a:solidFill>
                  <a:schemeClr val="dk1"/>
                </a:solidFill>
              </a:rPr>
              <a:t>编码大整数更高效，最大值 2^536，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整数类型前标记</a:t>
            </a:r>
            <a:endParaRPr sz="18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整数作为参数时：#[compact]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结构体：#[codec(compact)]</a:t>
            </a:r>
            <a:endParaRPr sz="16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最低位的两个 bit 位表示模式</a:t>
            </a:r>
            <a:endParaRPr sz="18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0b00，单字节模式，高6位是值的LE编码 ( 0 ~ 63 )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0b01，两字节模式，高6位和下一个字节是值的LE编码 ( 64 ~ (2^14-1 )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0b10，四字节模式，高6</a:t>
            </a:r>
            <a:r>
              <a:rPr lang="en-GB" sz="1600">
                <a:solidFill>
                  <a:schemeClr val="dk1"/>
                </a:solidFill>
              </a:rPr>
              <a:t>位</a:t>
            </a:r>
            <a:r>
              <a:rPr lang="en-GB" sz="1600">
                <a:solidFill>
                  <a:srgbClr val="FFFFFF"/>
                </a:solidFill>
              </a:rPr>
              <a:t>和下3个字节是值的 LE 编码 (  (2^14-1) ~ (2^32-1)  )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-GB" sz="1600">
                <a:solidFill>
                  <a:srgbClr val="FFFFFF"/>
                </a:solidFill>
              </a:rPr>
              <a:t>0b11，大整数模式，高6位表示用来编码值的字节数减去4，之后的字节是值的编码 ( (2^30-1) ~ (2^536-1) )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5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整数的压缩 (compact) 编码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r>
              <a:rPr lang="en-GB" sz="2000">
                <a:solidFill>
                  <a:schemeClr val="dk1"/>
                </a:solidFill>
              </a:rPr>
              <a:t>编码大整数更高效，最大值 2^536，例如，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unsigned integer 0, </a:t>
            </a: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-GB" sz="1800">
                <a:solidFill>
                  <a:schemeClr val="dk1"/>
                </a:solidFill>
              </a:rPr>
              <a:t> 0000 0000, </a:t>
            </a:r>
            <a:r>
              <a:rPr lang="en-GB" sz="1800" i="1" u="sng">
                <a:solidFill>
                  <a:schemeClr val="dk1"/>
                </a:solidFill>
              </a:rPr>
              <a:t>0b00 mode</a:t>
            </a:r>
            <a:r>
              <a:rPr lang="en-GB" sz="1800">
                <a:solidFill>
                  <a:schemeClr val="dk1"/>
                </a:solidFill>
              </a:rPr>
              <a:t>, 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-GB" sz="1800">
                <a:solidFill>
                  <a:srgbClr val="FFFFFF"/>
                </a:solidFill>
              </a:rPr>
              <a:t> 0000 0000,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unsigned integer 1, </a:t>
            </a: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-GB" sz="1800">
                <a:solidFill>
                  <a:schemeClr val="dk1"/>
                </a:solidFill>
              </a:rPr>
              <a:t> 0000 0001, </a:t>
            </a:r>
            <a:r>
              <a:rPr lang="en-GB" sz="1800" i="1" u="sng">
                <a:solidFill>
                  <a:schemeClr val="dk1"/>
                </a:solidFill>
              </a:rPr>
              <a:t>0b00 mode</a:t>
            </a:r>
            <a:r>
              <a:rPr lang="en-GB" sz="1800">
                <a:solidFill>
                  <a:schemeClr val="dk1"/>
                </a:solidFill>
              </a:rPr>
              <a:t>, 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-GB" sz="1800">
                <a:solidFill>
                  <a:srgbClr val="FFFFFF"/>
                </a:solidFill>
              </a:rPr>
              <a:t> 0000 0100,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0x04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unsigned integer 42,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-GB" sz="1800">
                <a:solidFill>
                  <a:srgbClr val="FFFFFF"/>
                </a:solidFill>
              </a:rPr>
              <a:t> 0010 1010, </a:t>
            </a:r>
            <a:r>
              <a:rPr lang="en-GB" sz="1800" i="1" u="sng">
                <a:solidFill>
                  <a:schemeClr val="dk1"/>
                </a:solidFill>
              </a:rPr>
              <a:t>0b00 mode</a:t>
            </a:r>
            <a:br>
              <a:rPr lang="en-GB" sz="1800">
                <a:solidFill>
                  <a:srgbClr val="FFFFFF"/>
                </a:solidFill>
              </a:rPr>
            </a:b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-GB" sz="1800">
                <a:solidFill>
                  <a:srgbClr val="FFFFFF"/>
                </a:solidFill>
              </a:rPr>
              <a:t> 1010 1000, 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0xa8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unsigned integer 69,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-GB" sz="1800">
                <a:solidFill>
                  <a:srgbClr val="FFFFFF"/>
                </a:solidFill>
              </a:rPr>
              <a:t> 0100 0101, </a:t>
            </a:r>
            <a:r>
              <a:rPr lang="en-GB" sz="1800" i="1" u="sng">
                <a:solidFill>
                  <a:srgbClr val="FFFFFF"/>
                </a:solidFill>
              </a:rPr>
              <a:t>0b01 mode</a:t>
            </a:r>
            <a:r>
              <a:rPr lang="en-GB" sz="1800">
                <a:solidFill>
                  <a:srgbClr val="FFFFFF"/>
                </a:solidFill>
              </a:rPr>
              <a:t>, 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-GB" sz="1800">
                <a:solidFill>
                  <a:srgbClr val="FFFFFF"/>
                </a:solidFill>
              </a:rPr>
              <a:t> 0000 0001, 0001 0101,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0x1501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35"/>
          <p:cNvSpPr txBox="1"/>
          <p:nvPr>
            <p:ph type="body" idx="4294967295"/>
          </p:nvPr>
        </p:nvSpPr>
        <p:spPr>
          <a:xfrm>
            <a:off x="311700" y="4339900"/>
            <a:ext cx="83739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Hex 是小端格式（LE）!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6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布尔值</a:t>
            </a:r>
            <a:r>
              <a:rPr lang="en-GB" sz="2000">
                <a:solidFill>
                  <a:srgbClr val="FFFFFF"/>
                </a:solidFill>
              </a:rPr>
              <a:t>，单字节的最小位表示，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false，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binaray:</a:t>
            </a:r>
            <a:r>
              <a:rPr lang="en-GB" sz="1800">
                <a:solidFill>
                  <a:srgbClr val="FFFFFF"/>
                </a:solidFill>
              </a:rPr>
              <a:t> 0000 0000,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-GB" sz="1800">
                <a:solidFill>
                  <a:srgbClr val="FFFFFF"/>
                </a:solidFill>
              </a:rPr>
              <a:t>0x00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true，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r>
              <a:rPr lang="en-GB" sz="1800">
                <a:solidFill>
                  <a:srgbClr val="FFFFFF"/>
                </a:solidFill>
              </a:rPr>
              <a:t>0000 0001,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7"/>
          <p:cNvSpPr txBox="1"/>
          <p:nvPr>
            <p:ph type="body" idx="4294967295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Option&lt;T&gt; 类型</a:t>
            </a:r>
            <a:r>
              <a:rPr lang="en-GB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如果有值，将保存的值编码后拼接，如 Option&lt;i8&gt;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None，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binaray:</a:t>
            </a:r>
            <a:r>
              <a:rPr lang="en-GB" sz="1800">
                <a:solidFill>
                  <a:srgbClr val="FFFFFF"/>
                </a:solidFill>
              </a:rPr>
              <a:t> 0000 0000,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-GB" sz="1800">
                <a:solidFill>
                  <a:srgbClr val="FFFFFF"/>
                </a:solidFill>
              </a:rPr>
              <a:t>0x00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Some(69)，binary: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r>
              <a:rPr lang="en-GB" sz="1800">
                <a:solidFill>
                  <a:srgbClr val="FFFFFF"/>
                </a:solidFill>
              </a:rPr>
              <a:t>0000 0001, </a:t>
            </a:r>
            <a:r>
              <a:rPr lang="en-GB" sz="1800">
                <a:solidFill>
                  <a:schemeClr val="dk1"/>
                </a:solidFill>
              </a:rPr>
              <a:t>0100 0101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0x01 45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特例，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Option&lt;bool&gt;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None, </a:t>
            </a:r>
            <a:r>
              <a:rPr lang="en-GB" sz="1800" b="1">
                <a:solidFill>
                  <a:srgbClr val="FFFFFF"/>
                </a:solidFill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0x00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Some(true), </a:t>
            </a:r>
            <a:r>
              <a:rPr lang="en-GB" sz="1800" b="1">
                <a:solidFill>
                  <a:srgbClr val="FFFFFF"/>
                </a:solidFill>
              </a:rPr>
              <a:t>hex: </a:t>
            </a:r>
            <a:r>
              <a:rPr lang="en-GB" sz="1800">
                <a:solidFill>
                  <a:srgbClr val="FFFFFF"/>
                </a:solidFill>
              </a:rPr>
              <a:t>0x01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Some(false), </a:t>
            </a:r>
            <a:r>
              <a:rPr lang="en-GB" sz="1800" b="1">
                <a:solidFill>
                  <a:srgbClr val="FFFFFF"/>
                </a:solidFill>
              </a:rPr>
              <a:t>hex:</a:t>
            </a:r>
            <a:r>
              <a:rPr lang="en-GB" sz="1800">
                <a:solidFill>
                  <a:srgbClr val="FFFFFF"/>
                </a:solidFill>
              </a:rPr>
              <a:t> 0x02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WPS 演示</Application>
  <PresentationFormat/>
  <Paragraphs>185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Roboto Medium</vt:lpstr>
      <vt:lpstr>Thonburi</vt:lpstr>
      <vt:lpstr>Roboto Light</vt:lpstr>
      <vt:lpstr>Roboto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Parity Dark Theme</vt:lpstr>
      <vt:lpstr>Substrate 区块链应用开发</vt:lpstr>
      <vt:lpstr>内容</vt:lpstr>
      <vt:lpstr>数据序列化</vt:lpstr>
      <vt:lpstr>SCALE Codec 介绍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原理</vt:lpstr>
      <vt:lpstr>SCALE Codec 实现</vt:lpstr>
      <vt:lpstr>SCALE Codec 文档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孙凯超kaichao@parity.io获取帮助: https://substrate.io</dc:title>
  <dc:creator/>
  <cp:lastModifiedBy>suyinrong</cp:lastModifiedBy>
  <cp:revision>2</cp:revision>
  <dcterms:created xsi:type="dcterms:W3CDTF">2021-01-07T05:35:19Z</dcterms:created>
  <dcterms:modified xsi:type="dcterms:W3CDTF">2021-01-07T05:35:19Z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