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handoutMasterIdLst>
    <p:handoutMasterId r:id="rId73"/>
  </p:handoutMasterIdLst>
  <p:sldIdLst>
    <p:sldId id="256" r:id="rId2"/>
    <p:sldId id="336" r:id="rId3"/>
    <p:sldId id="338" r:id="rId4"/>
    <p:sldId id="312" r:id="rId5"/>
    <p:sldId id="305" r:id="rId6"/>
    <p:sldId id="257" r:id="rId7"/>
    <p:sldId id="258" r:id="rId8"/>
    <p:sldId id="259" r:id="rId9"/>
    <p:sldId id="260" r:id="rId10"/>
    <p:sldId id="261" r:id="rId11"/>
    <p:sldId id="262" r:id="rId12"/>
    <p:sldId id="306" r:id="rId13"/>
    <p:sldId id="263" r:id="rId14"/>
    <p:sldId id="264" r:id="rId15"/>
    <p:sldId id="265" r:id="rId16"/>
    <p:sldId id="266" r:id="rId17"/>
    <p:sldId id="267" r:id="rId18"/>
    <p:sldId id="268" r:id="rId19"/>
    <p:sldId id="269" r:id="rId20"/>
    <p:sldId id="270" r:id="rId21"/>
    <p:sldId id="271" r:id="rId22"/>
    <p:sldId id="272" r:id="rId23"/>
    <p:sldId id="307" r:id="rId24"/>
    <p:sldId id="330" r:id="rId25"/>
    <p:sldId id="331" r:id="rId26"/>
    <p:sldId id="273" r:id="rId27"/>
    <p:sldId id="275" r:id="rId28"/>
    <p:sldId id="311" r:id="rId29"/>
    <p:sldId id="313" r:id="rId30"/>
    <p:sldId id="276" r:id="rId31"/>
    <p:sldId id="277" r:id="rId32"/>
    <p:sldId id="278" r:id="rId33"/>
    <p:sldId id="279" r:id="rId34"/>
    <p:sldId id="308" r:id="rId35"/>
    <p:sldId id="332" r:id="rId36"/>
    <p:sldId id="280" r:id="rId37"/>
    <p:sldId id="314" r:id="rId38"/>
    <p:sldId id="315" r:id="rId39"/>
    <p:sldId id="316" r:id="rId40"/>
    <p:sldId id="317" r:id="rId41"/>
    <p:sldId id="318" r:id="rId42"/>
    <p:sldId id="319" r:id="rId43"/>
    <p:sldId id="320" r:id="rId44"/>
    <p:sldId id="281" r:id="rId45"/>
    <p:sldId id="333" r:id="rId46"/>
    <p:sldId id="334" r:id="rId47"/>
    <p:sldId id="282" r:id="rId48"/>
    <p:sldId id="321" r:id="rId49"/>
    <p:sldId id="322" r:id="rId50"/>
    <p:sldId id="323" r:id="rId51"/>
    <p:sldId id="324" r:id="rId52"/>
    <p:sldId id="325" r:id="rId53"/>
    <p:sldId id="284" r:id="rId54"/>
    <p:sldId id="286" r:id="rId55"/>
    <p:sldId id="288" r:id="rId56"/>
    <p:sldId id="339" r:id="rId57"/>
    <p:sldId id="293" r:id="rId58"/>
    <p:sldId id="350" r:id="rId59"/>
    <p:sldId id="349" r:id="rId60"/>
    <p:sldId id="351" r:id="rId61"/>
    <p:sldId id="352" r:id="rId62"/>
    <p:sldId id="353" r:id="rId63"/>
    <p:sldId id="354" r:id="rId64"/>
    <p:sldId id="355" r:id="rId65"/>
    <p:sldId id="356" r:id="rId66"/>
    <p:sldId id="310" r:id="rId67"/>
    <p:sldId id="302" r:id="rId68"/>
    <p:sldId id="303" r:id="rId69"/>
    <p:sldId id="304" r:id="rId70"/>
    <p:sldId id="327" r:id="rId71"/>
  </p:sldIdLst>
  <p:sldSz cx="9144000" cy="6858000" type="screen4x3"/>
  <p:notesSz cx="6858000" cy="9144000"/>
  <p:custDataLst>
    <p:tags r:id="rId7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snapToGrid="0">
      <p:cViewPr varScale="1">
        <p:scale>
          <a:sx n="128" d="100"/>
          <a:sy n="128" d="100"/>
        </p:scale>
        <p:origin x="1450"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4003"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zh-CN" altLang="en-US"/>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A7081258-66B9-4D1C-BECA-4E931FD86480}" type="datetime3">
              <a:rPr lang="zh-CN" altLang="en-US"/>
              <a:pPr>
                <a:defRPr/>
              </a:pPr>
              <a:t>2019年12月1日星期日</a:t>
            </a:fld>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CC5975-50A5-4AAD-A074-9C6A93580EBA}" type="slidenum">
              <a:rPr lang="zh-CN" altLang="en-US"/>
              <a:pPr>
                <a:defRPr/>
              </a:pPr>
              <a:t>‹#›</a:t>
            </a:fld>
            <a:endParaRPr lang="en-US" altLang="zh-CN"/>
          </a:p>
        </p:txBody>
      </p:sp>
    </p:spTree>
    <p:extLst>
      <p:ext uri="{BB962C8B-B14F-4D97-AF65-F5344CB8AC3E}">
        <p14:creationId xmlns:p14="http://schemas.microsoft.com/office/powerpoint/2010/main" val="803604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zh-CN" altLang="en-US"/>
          </a:p>
        </p:txBody>
      </p:sp>
      <p:sp>
        <p:nvSpPr>
          <p:cNvPr id="68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fld id="{5923951D-BD23-4E52-A4EA-C406C00BBB7C}" type="datetime3">
              <a:rPr lang="zh-CN" altLang="en-US"/>
              <a:pPr>
                <a:defRPr/>
              </a:pPr>
              <a:t>2019年12月1日星期日</a:t>
            </a:fld>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8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ltLang="zh-CN"/>
          </a:p>
        </p:txBody>
      </p:sp>
      <p:sp>
        <p:nvSpPr>
          <p:cNvPr id="68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10403B38-D888-47EF-9A83-658255FA26B8}" type="slidenum">
              <a:rPr lang="zh-CN" altLang="en-US"/>
              <a:pPr>
                <a:defRPr/>
              </a:pPr>
              <a:t>‹#›</a:t>
            </a:fld>
            <a:endParaRPr lang="en-US" altLang="zh-CN"/>
          </a:p>
        </p:txBody>
      </p:sp>
    </p:spTree>
    <p:extLst>
      <p:ext uri="{BB962C8B-B14F-4D97-AF65-F5344CB8AC3E}">
        <p14:creationId xmlns:p14="http://schemas.microsoft.com/office/powerpoint/2010/main" val="21798934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F05DDA-34F4-4494-B507-3F621B8F8594}" type="datetime3">
              <a:rPr lang="zh-CN" altLang="en-US" smtClean="0">
                <a:latin typeface="Times New Roman" panose="02020603050405020304" pitchFamily="18" charset="0"/>
              </a:rPr>
              <a:pPr>
                <a:spcBef>
                  <a:spcPct val="0"/>
                </a:spcBef>
              </a:pPr>
              <a:t>2019年12月1日星期日</a:t>
            </a:fld>
            <a:endParaRPr lang="en-US" altLang="zh-CN" smtClean="0">
              <a:latin typeface="Times New Roman" panose="02020603050405020304" pitchFamily="18" charset="0"/>
            </a:endParaRPr>
          </a:p>
        </p:txBody>
      </p:sp>
      <p:sp>
        <p:nvSpPr>
          <p:cNvPr id="51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D4EF81-C337-4006-9D39-815F8700A080}" type="slidenum">
              <a:rPr lang="zh-CN" altLang="en-US" smtClean="0">
                <a:latin typeface="Times New Roman" panose="02020603050405020304" pitchFamily="18" charset="0"/>
              </a:rPr>
              <a:pPr>
                <a:spcBef>
                  <a:spcPct val="0"/>
                </a:spcBef>
              </a:pPr>
              <a:t>1</a:t>
            </a:fld>
            <a:endParaRPr lang="en-US" altLang="zh-CN" smtClean="0">
              <a:latin typeface="Times New Roman" panose="02020603050405020304" pitchFamily="18" charset="0"/>
            </a:endParaRPr>
          </a:p>
        </p:txBody>
      </p:sp>
      <p:sp>
        <p:nvSpPr>
          <p:cNvPr id="5124" name="Rectangle 2"/>
          <p:cNvSpPr>
            <a:spLocks noGrp="1" noRot="1" noChangeAspect="1" noChangeArrowheads="1" noTextEdit="1"/>
          </p:cNvSpPr>
          <p:nvPr>
            <p:ph type="sldImg"/>
          </p:nvPr>
        </p:nvSpPr>
        <p:spPr>
          <a:ln/>
        </p:spPr>
      </p:sp>
      <p:sp>
        <p:nvSpPr>
          <p:cNvPr id="51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57078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9981E0-F714-4AA9-A326-4A09370BC743}" type="datetime3">
              <a:rPr lang="zh-CN" altLang="en-US" smtClean="0">
                <a:latin typeface="Times New Roman" panose="02020603050405020304" pitchFamily="18" charset="0"/>
              </a:rPr>
              <a:pPr>
                <a:spcBef>
                  <a:spcPct val="0"/>
                </a:spcBef>
              </a:pPr>
              <a:t>2019年12月1日星期日</a:t>
            </a:fld>
            <a:endParaRPr lang="en-US" altLang="zh-CN" smtClean="0">
              <a:latin typeface="Times New Roman" panose="02020603050405020304" pitchFamily="18" charset="0"/>
            </a:endParaRP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CB93AD-5E24-4BA3-A0F0-825D8477CC13}" type="slidenum">
              <a:rPr lang="zh-CN" altLang="en-US" smtClean="0">
                <a:latin typeface="Times New Roman" panose="02020603050405020304" pitchFamily="18" charset="0"/>
              </a:rPr>
              <a:pPr>
                <a:spcBef>
                  <a:spcPct val="0"/>
                </a:spcBef>
              </a:pPr>
              <a:t>7</a:t>
            </a:fld>
            <a:endParaRPr lang="en-US" altLang="zh-CN" smtClean="0">
              <a:latin typeface="Times New Roman" panose="02020603050405020304" pitchFamily="18" charset="0"/>
            </a:endParaRPr>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94786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502D18-40AE-47A5-9B5B-046AF9FE7E74}" type="datetime3">
              <a:rPr lang="zh-CN" altLang="en-US" smtClean="0">
                <a:latin typeface="Times New Roman" panose="02020603050405020304" pitchFamily="18" charset="0"/>
              </a:rPr>
              <a:pPr>
                <a:spcBef>
                  <a:spcPct val="0"/>
                </a:spcBef>
              </a:pPr>
              <a:t>2019年12月1日星期日</a:t>
            </a:fld>
            <a:endParaRPr lang="en-US" altLang="zh-CN" smtClean="0">
              <a:latin typeface="Times New Roman" panose="02020603050405020304" pitchFamily="18" charset="0"/>
            </a:endParaRP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0900E1-ECF6-4210-8723-F14B01502CB8}" type="slidenum">
              <a:rPr lang="zh-CN" altLang="en-US" smtClean="0">
                <a:latin typeface="Times New Roman" panose="02020603050405020304" pitchFamily="18" charset="0"/>
              </a:rPr>
              <a:pPr>
                <a:spcBef>
                  <a:spcPct val="0"/>
                </a:spcBef>
              </a:pPr>
              <a:t>10</a:t>
            </a:fld>
            <a:endParaRPr lang="en-US" altLang="zh-CN" smtClean="0">
              <a:latin typeface="Times New Roman" panose="02020603050405020304" pitchFamily="18" charset="0"/>
            </a:endParaRPr>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77096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5" name="Rectangle 6"/>
          <p:cNvSpPr>
            <a:spLocks noGrp="1" noChangeArrowheads="1"/>
          </p:cNvSpPr>
          <p:nvPr>
            <p:ph type="sldNum" sz="quarter" idx="11"/>
          </p:nvPr>
        </p:nvSpPr>
        <p:spPr>
          <a:ln/>
        </p:spPr>
        <p:txBody>
          <a:bodyPr/>
          <a:lstStyle>
            <a:lvl1pPr>
              <a:defRPr/>
            </a:lvl1pPr>
          </a:lstStyle>
          <a:p>
            <a:pPr>
              <a:defRPr/>
            </a:pPr>
            <a:fld id="{5A5D6EEE-5ACF-45A6-9ED8-C9BB4DBF5BDB}" type="slidenum">
              <a:rPr lang="zh-CN" altLang="en-US"/>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fld id="{FEEFDCC4-C230-4F8B-B257-E7CB739E0496}" type="datetime1">
              <a:rPr lang="zh-CN" altLang="en-US"/>
              <a:pPr>
                <a:defRPr/>
              </a:pPr>
              <a:t>2019/12/1</a:t>
            </a:fld>
            <a:endParaRPr lang="en-US" altLang="zh-CN"/>
          </a:p>
        </p:txBody>
      </p:sp>
    </p:spTree>
    <p:extLst>
      <p:ext uri="{BB962C8B-B14F-4D97-AF65-F5344CB8AC3E}">
        <p14:creationId xmlns:p14="http://schemas.microsoft.com/office/powerpoint/2010/main" val="1710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5" name="Rectangle 6"/>
          <p:cNvSpPr>
            <a:spLocks noGrp="1" noChangeArrowheads="1"/>
          </p:cNvSpPr>
          <p:nvPr>
            <p:ph type="sldNum" sz="quarter" idx="11"/>
          </p:nvPr>
        </p:nvSpPr>
        <p:spPr>
          <a:ln/>
        </p:spPr>
        <p:txBody>
          <a:bodyPr/>
          <a:lstStyle>
            <a:lvl1pPr>
              <a:defRPr/>
            </a:lvl1pPr>
          </a:lstStyle>
          <a:p>
            <a:pPr>
              <a:defRPr/>
            </a:pPr>
            <a:fld id="{34A07D5E-EAFE-470B-AB1D-CA3020485AD4}" type="slidenum">
              <a:rPr lang="zh-CN" altLang="en-US"/>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fld id="{C54BEA04-C903-431C-8839-E7A528FB8D77}" type="datetime1">
              <a:rPr lang="zh-CN" altLang="en-US"/>
              <a:pPr>
                <a:defRPr/>
              </a:pPr>
              <a:t>2019/12/1</a:t>
            </a:fld>
            <a:endParaRPr lang="en-US" altLang="zh-CN"/>
          </a:p>
        </p:txBody>
      </p:sp>
    </p:spTree>
    <p:extLst>
      <p:ext uri="{BB962C8B-B14F-4D97-AF65-F5344CB8AC3E}">
        <p14:creationId xmlns:p14="http://schemas.microsoft.com/office/powerpoint/2010/main" val="342854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1025" y="0"/>
            <a:ext cx="2309813" cy="6672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78625" cy="6672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5" name="Rectangle 6"/>
          <p:cNvSpPr>
            <a:spLocks noGrp="1" noChangeArrowheads="1"/>
          </p:cNvSpPr>
          <p:nvPr>
            <p:ph type="sldNum" sz="quarter" idx="11"/>
          </p:nvPr>
        </p:nvSpPr>
        <p:spPr>
          <a:ln/>
        </p:spPr>
        <p:txBody>
          <a:bodyPr/>
          <a:lstStyle>
            <a:lvl1pPr>
              <a:defRPr/>
            </a:lvl1pPr>
          </a:lstStyle>
          <a:p>
            <a:pPr>
              <a:defRPr/>
            </a:pPr>
            <a:fld id="{AB1E8F7C-2DAF-4777-A7C6-24299973BB25}" type="slidenum">
              <a:rPr lang="zh-CN" altLang="en-US"/>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fld id="{B8EC2E0F-FC87-4A0D-ADEE-1EAF97211267}" type="datetime1">
              <a:rPr lang="zh-CN" altLang="en-US"/>
              <a:pPr>
                <a:defRPr/>
              </a:pPr>
              <a:t>2019/12/1</a:t>
            </a:fld>
            <a:endParaRPr lang="en-US" altLang="zh-CN"/>
          </a:p>
        </p:txBody>
      </p:sp>
    </p:spTree>
    <p:extLst>
      <p:ext uri="{BB962C8B-B14F-4D97-AF65-F5344CB8AC3E}">
        <p14:creationId xmlns:p14="http://schemas.microsoft.com/office/powerpoint/2010/main" val="107640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5" name="Rectangle 6"/>
          <p:cNvSpPr>
            <a:spLocks noGrp="1" noChangeArrowheads="1"/>
          </p:cNvSpPr>
          <p:nvPr>
            <p:ph type="sldNum" sz="quarter" idx="11"/>
          </p:nvPr>
        </p:nvSpPr>
        <p:spPr>
          <a:ln/>
        </p:spPr>
        <p:txBody>
          <a:bodyPr/>
          <a:lstStyle>
            <a:lvl1pPr>
              <a:defRPr/>
            </a:lvl1pPr>
          </a:lstStyle>
          <a:p>
            <a:pPr>
              <a:defRPr/>
            </a:pPr>
            <a:fld id="{F2BDAFD7-121F-47C0-B1A9-0B303EC0276B}" type="slidenum">
              <a:rPr lang="zh-CN" altLang="en-US"/>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fld id="{E8C0053B-1E44-47B0-8C3B-D7EA0E8237D6}" type="datetime1">
              <a:rPr lang="zh-CN" altLang="en-US"/>
              <a:pPr>
                <a:defRPr/>
              </a:pPr>
              <a:t>2019/12/1</a:t>
            </a:fld>
            <a:endParaRPr lang="en-US" altLang="zh-CN"/>
          </a:p>
        </p:txBody>
      </p:sp>
    </p:spTree>
    <p:extLst>
      <p:ext uri="{BB962C8B-B14F-4D97-AF65-F5344CB8AC3E}">
        <p14:creationId xmlns:p14="http://schemas.microsoft.com/office/powerpoint/2010/main" val="133871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5" name="Rectangle 6"/>
          <p:cNvSpPr>
            <a:spLocks noGrp="1" noChangeArrowheads="1"/>
          </p:cNvSpPr>
          <p:nvPr>
            <p:ph type="sldNum" sz="quarter" idx="11"/>
          </p:nvPr>
        </p:nvSpPr>
        <p:spPr>
          <a:ln/>
        </p:spPr>
        <p:txBody>
          <a:bodyPr/>
          <a:lstStyle>
            <a:lvl1pPr>
              <a:defRPr/>
            </a:lvl1pPr>
          </a:lstStyle>
          <a:p>
            <a:pPr>
              <a:defRPr/>
            </a:pPr>
            <a:fld id="{4EEE355D-CF59-400D-80E5-F1BBA894B816}" type="slidenum">
              <a:rPr lang="zh-CN" altLang="en-US"/>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fld id="{02581BDB-DD88-4156-8341-55F5A8CDB18B}" type="datetime1">
              <a:rPr lang="zh-CN" altLang="en-US"/>
              <a:pPr>
                <a:defRPr/>
              </a:pPr>
              <a:t>2019/12/1</a:t>
            </a:fld>
            <a:endParaRPr lang="en-US" altLang="zh-CN"/>
          </a:p>
        </p:txBody>
      </p:sp>
    </p:spTree>
    <p:extLst>
      <p:ext uri="{BB962C8B-B14F-4D97-AF65-F5344CB8AC3E}">
        <p14:creationId xmlns:p14="http://schemas.microsoft.com/office/powerpoint/2010/main" val="28219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6838" y="5834063"/>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45038" y="5834063"/>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6" name="Rectangle 6"/>
          <p:cNvSpPr>
            <a:spLocks noGrp="1" noChangeArrowheads="1"/>
          </p:cNvSpPr>
          <p:nvPr>
            <p:ph type="sldNum" sz="quarter" idx="11"/>
          </p:nvPr>
        </p:nvSpPr>
        <p:spPr>
          <a:ln/>
        </p:spPr>
        <p:txBody>
          <a:bodyPr/>
          <a:lstStyle>
            <a:lvl1pPr>
              <a:defRPr/>
            </a:lvl1pPr>
          </a:lstStyle>
          <a:p>
            <a:pPr>
              <a:defRPr/>
            </a:pPr>
            <a:fld id="{42A54E3F-02F8-4D70-9494-348B38F9756F}" type="slidenum">
              <a:rPr lang="zh-CN" altLang="en-US"/>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fld id="{335ED117-9B27-4D7E-95BD-8FC0C8F65582}" type="datetime1">
              <a:rPr lang="zh-CN" altLang="en-US"/>
              <a:pPr>
                <a:defRPr/>
              </a:pPr>
              <a:t>2019/12/1</a:t>
            </a:fld>
            <a:endParaRPr lang="en-US" altLang="zh-CN"/>
          </a:p>
        </p:txBody>
      </p:sp>
    </p:spTree>
    <p:extLst>
      <p:ext uri="{BB962C8B-B14F-4D97-AF65-F5344CB8AC3E}">
        <p14:creationId xmlns:p14="http://schemas.microsoft.com/office/powerpoint/2010/main" val="266941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8" name="Rectangle 6"/>
          <p:cNvSpPr>
            <a:spLocks noGrp="1" noChangeArrowheads="1"/>
          </p:cNvSpPr>
          <p:nvPr>
            <p:ph type="sldNum" sz="quarter" idx="11"/>
          </p:nvPr>
        </p:nvSpPr>
        <p:spPr>
          <a:ln/>
        </p:spPr>
        <p:txBody>
          <a:bodyPr/>
          <a:lstStyle>
            <a:lvl1pPr>
              <a:defRPr/>
            </a:lvl1pPr>
          </a:lstStyle>
          <a:p>
            <a:pPr>
              <a:defRPr/>
            </a:pPr>
            <a:fld id="{523470AF-3A45-47D4-8046-E8D36A22214A}" type="slidenum">
              <a:rPr lang="zh-CN" altLang="en-US"/>
              <a:pPr>
                <a:defRPr/>
              </a:pPr>
              <a:t>‹#›</a:t>
            </a:fld>
            <a:endParaRPr lang="en-US" altLang="zh-CN"/>
          </a:p>
        </p:txBody>
      </p:sp>
      <p:sp>
        <p:nvSpPr>
          <p:cNvPr id="9" name="Rectangle 7"/>
          <p:cNvSpPr>
            <a:spLocks noGrp="1" noChangeArrowheads="1"/>
          </p:cNvSpPr>
          <p:nvPr>
            <p:ph type="dt" sz="half" idx="12"/>
          </p:nvPr>
        </p:nvSpPr>
        <p:spPr>
          <a:ln/>
        </p:spPr>
        <p:txBody>
          <a:bodyPr/>
          <a:lstStyle>
            <a:lvl1pPr>
              <a:defRPr/>
            </a:lvl1pPr>
          </a:lstStyle>
          <a:p>
            <a:pPr>
              <a:defRPr/>
            </a:pPr>
            <a:fld id="{222A0FB6-298F-4ED9-B216-EB02777BB62E}" type="datetime1">
              <a:rPr lang="zh-CN" altLang="en-US"/>
              <a:pPr>
                <a:defRPr/>
              </a:pPr>
              <a:t>2019/12/1</a:t>
            </a:fld>
            <a:endParaRPr lang="en-US" altLang="zh-CN"/>
          </a:p>
        </p:txBody>
      </p:sp>
    </p:spTree>
    <p:extLst>
      <p:ext uri="{BB962C8B-B14F-4D97-AF65-F5344CB8AC3E}">
        <p14:creationId xmlns:p14="http://schemas.microsoft.com/office/powerpoint/2010/main" val="325593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4" name="Rectangle 6"/>
          <p:cNvSpPr>
            <a:spLocks noGrp="1" noChangeArrowheads="1"/>
          </p:cNvSpPr>
          <p:nvPr>
            <p:ph type="sldNum" sz="quarter" idx="11"/>
          </p:nvPr>
        </p:nvSpPr>
        <p:spPr>
          <a:ln/>
        </p:spPr>
        <p:txBody>
          <a:bodyPr/>
          <a:lstStyle>
            <a:lvl1pPr>
              <a:defRPr/>
            </a:lvl1pPr>
          </a:lstStyle>
          <a:p>
            <a:pPr>
              <a:defRPr/>
            </a:pPr>
            <a:fld id="{041462C2-F4E2-4AD3-9EBA-3DFA2766950D}" type="slidenum">
              <a:rPr lang="zh-CN" altLang="en-US"/>
              <a:pPr>
                <a:defRPr/>
              </a:pPr>
              <a:t>‹#›</a:t>
            </a:fld>
            <a:endParaRPr lang="en-US" altLang="zh-CN"/>
          </a:p>
        </p:txBody>
      </p:sp>
      <p:sp>
        <p:nvSpPr>
          <p:cNvPr id="5" name="Rectangle 7"/>
          <p:cNvSpPr>
            <a:spLocks noGrp="1" noChangeArrowheads="1"/>
          </p:cNvSpPr>
          <p:nvPr>
            <p:ph type="dt" sz="half" idx="12"/>
          </p:nvPr>
        </p:nvSpPr>
        <p:spPr>
          <a:ln/>
        </p:spPr>
        <p:txBody>
          <a:bodyPr/>
          <a:lstStyle>
            <a:lvl1pPr>
              <a:defRPr/>
            </a:lvl1pPr>
          </a:lstStyle>
          <a:p>
            <a:pPr>
              <a:defRPr/>
            </a:pPr>
            <a:fld id="{49D3D243-E481-4139-A4F2-BF189B858017}" type="datetime1">
              <a:rPr lang="zh-CN" altLang="en-US"/>
              <a:pPr>
                <a:defRPr/>
              </a:pPr>
              <a:t>2019/12/1</a:t>
            </a:fld>
            <a:endParaRPr lang="en-US" altLang="zh-CN"/>
          </a:p>
        </p:txBody>
      </p:sp>
    </p:spTree>
    <p:extLst>
      <p:ext uri="{BB962C8B-B14F-4D97-AF65-F5344CB8AC3E}">
        <p14:creationId xmlns:p14="http://schemas.microsoft.com/office/powerpoint/2010/main" val="129353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3" name="Rectangle 6"/>
          <p:cNvSpPr>
            <a:spLocks noGrp="1" noChangeArrowheads="1"/>
          </p:cNvSpPr>
          <p:nvPr>
            <p:ph type="sldNum" sz="quarter" idx="11"/>
          </p:nvPr>
        </p:nvSpPr>
        <p:spPr>
          <a:ln/>
        </p:spPr>
        <p:txBody>
          <a:bodyPr/>
          <a:lstStyle>
            <a:lvl1pPr>
              <a:defRPr/>
            </a:lvl1pPr>
          </a:lstStyle>
          <a:p>
            <a:pPr>
              <a:defRPr/>
            </a:pPr>
            <a:fld id="{316BC3EA-9367-4915-B3E5-0C2813D45F14}" type="slidenum">
              <a:rPr lang="zh-CN" altLang="en-US"/>
              <a:pPr>
                <a:defRPr/>
              </a:pPr>
              <a:t>‹#›</a:t>
            </a:fld>
            <a:endParaRPr lang="en-US" altLang="zh-CN"/>
          </a:p>
        </p:txBody>
      </p:sp>
      <p:sp>
        <p:nvSpPr>
          <p:cNvPr id="4" name="Rectangle 7"/>
          <p:cNvSpPr>
            <a:spLocks noGrp="1" noChangeArrowheads="1"/>
          </p:cNvSpPr>
          <p:nvPr>
            <p:ph type="dt" sz="half" idx="12"/>
          </p:nvPr>
        </p:nvSpPr>
        <p:spPr>
          <a:ln/>
        </p:spPr>
        <p:txBody>
          <a:bodyPr/>
          <a:lstStyle>
            <a:lvl1pPr>
              <a:defRPr/>
            </a:lvl1pPr>
          </a:lstStyle>
          <a:p>
            <a:pPr>
              <a:defRPr/>
            </a:pPr>
            <a:fld id="{C99B8A52-E5FE-4E22-8E9F-E8A65018AD50}" type="datetime1">
              <a:rPr lang="zh-CN" altLang="en-US"/>
              <a:pPr>
                <a:defRPr/>
              </a:pPr>
              <a:t>2019/12/1</a:t>
            </a:fld>
            <a:endParaRPr lang="en-US" altLang="zh-CN"/>
          </a:p>
        </p:txBody>
      </p:sp>
    </p:spTree>
    <p:extLst>
      <p:ext uri="{BB962C8B-B14F-4D97-AF65-F5344CB8AC3E}">
        <p14:creationId xmlns:p14="http://schemas.microsoft.com/office/powerpoint/2010/main" val="354784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6" name="Rectangle 6"/>
          <p:cNvSpPr>
            <a:spLocks noGrp="1" noChangeArrowheads="1"/>
          </p:cNvSpPr>
          <p:nvPr>
            <p:ph type="sldNum" sz="quarter" idx="11"/>
          </p:nvPr>
        </p:nvSpPr>
        <p:spPr>
          <a:ln/>
        </p:spPr>
        <p:txBody>
          <a:bodyPr/>
          <a:lstStyle>
            <a:lvl1pPr>
              <a:defRPr/>
            </a:lvl1pPr>
          </a:lstStyle>
          <a:p>
            <a:pPr>
              <a:defRPr/>
            </a:pPr>
            <a:fld id="{0951DDE9-92E8-4C5A-9214-84924154B7C1}" type="slidenum">
              <a:rPr lang="zh-CN" altLang="en-US"/>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fld id="{AC7C99BA-7087-4915-9665-43FECF5B336C}" type="datetime1">
              <a:rPr lang="zh-CN" altLang="en-US"/>
              <a:pPr>
                <a:defRPr/>
              </a:pPr>
              <a:t>2019/12/1</a:t>
            </a:fld>
            <a:endParaRPr lang="en-US" altLang="zh-CN"/>
          </a:p>
        </p:txBody>
      </p:sp>
    </p:spTree>
    <p:extLst>
      <p:ext uri="{BB962C8B-B14F-4D97-AF65-F5344CB8AC3E}">
        <p14:creationId xmlns:p14="http://schemas.microsoft.com/office/powerpoint/2010/main" val="405616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Computer network</a:t>
            </a:r>
          </a:p>
        </p:txBody>
      </p:sp>
      <p:sp>
        <p:nvSpPr>
          <p:cNvPr id="6" name="Rectangle 6"/>
          <p:cNvSpPr>
            <a:spLocks noGrp="1" noChangeArrowheads="1"/>
          </p:cNvSpPr>
          <p:nvPr>
            <p:ph type="sldNum" sz="quarter" idx="11"/>
          </p:nvPr>
        </p:nvSpPr>
        <p:spPr>
          <a:ln/>
        </p:spPr>
        <p:txBody>
          <a:bodyPr/>
          <a:lstStyle>
            <a:lvl1pPr>
              <a:defRPr/>
            </a:lvl1pPr>
          </a:lstStyle>
          <a:p>
            <a:pPr>
              <a:defRPr/>
            </a:pPr>
            <a:fld id="{A7A57009-8A9E-48C3-8B3B-4C25D74E8B2B}" type="slidenum">
              <a:rPr lang="zh-CN" altLang="en-US"/>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fld id="{E4293116-E4B9-4BDA-9580-9742A0D4053B}" type="datetime1">
              <a:rPr lang="zh-CN" altLang="en-US"/>
              <a:pPr>
                <a:defRPr/>
              </a:pPr>
              <a:t>2019/12/1</a:t>
            </a:fld>
            <a:endParaRPr lang="en-US" altLang="zh-CN"/>
          </a:p>
        </p:txBody>
      </p:sp>
    </p:spTree>
    <p:extLst>
      <p:ext uri="{BB962C8B-B14F-4D97-AF65-F5344CB8AC3E}">
        <p14:creationId xmlns:p14="http://schemas.microsoft.com/office/powerpoint/2010/main" val="243748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96838" y="5834063"/>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1" name="Rectangle 5"/>
          <p:cNvSpPr>
            <a:spLocks noGrp="1" noChangeArrowheads="1"/>
          </p:cNvSpPr>
          <p:nvPr>
            <p:ph type="ftr" sz="quarter" idx="3"/>
          </p:nvPr>
        </p:nvSpPr>
        <p:spPr bwMode="auto">
          <a:xfrm>
            <a:off x="1790700" y="6350000"/>
            <a:ext cx="4229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latin typeface="Arial" charset="0"/>
                <a:ea typeface="宋体" pitchFamily="2" charset="-122"/>
              </a:defRPr>
            </a:lvl1pPr>
          </a:lstStyle>
          <a:p>
            <a:pPr>
              <a:defRPr/>
            </a:pPr>
            <a:r>
              <a:rPr lang="en-US" altLang="zh-CN"/>
              <a:t>Computer network</a:t>
            </a: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latin typeface="Times New Roman" panose="02020603050405020304" pitchFamily="18" charset="0"/>
                <a:ea typeface="宋体" panose="02010600030101010101" pitchFamily="2" charset="-122"/>
              </a:defRPr>
            </a:lvl1pPr>
          </a:lstStyle>
          <a:p>
            <a:pPr>
              <a:defRPr/>
            </a:pPr>
            <a:fld id="{CA886F6F-7815-405C-84DF-F2E9065E6E86}" type="slidenum">
              <a:rPr lang="zh-CN" altLang="en-US"/>
              <a:pPr>
                <a:defRPr/>
              </a:pPr>
              <a:t>‹#›</a:t>
            </a:fld>
            <a:endParaRPr lang="en-US" altLang="zh-CN"/>
          </a:p>
        </p:txBody>
      </p:sp>
      <p:sp>
        <p:nvSpPr>
          <p:cNvPr id="4103" name="Rectangle 7"/>
          <p:cNvSpPr>
            <a:spLocks noGrp="1" noChangeArrowheads="1"/>
          </p:cNvSpPr>
          <p:nvPr>
            <p:ph type="dt" sz="half" idx="2"/>
          </p:nvPr>
        </p:nvSpPr>
        <p:spPr bwMode="auto">
          <a:xfrm>
            <a:off x="1905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Arial" charset="0"/>
                <a:ea typeface="宋体" pitchFamily="2" charset="-122"/>
              </a:defRPr>
            </a:lvl1pPr>
          </a:lstStyle>
          <a:p>
            <a:pPr>
              <a:defRPr/>
            </a:pPr>
            <a:fld id="{5A420CFC-0726-4A29-B52B-068F8696FFC0}" type="datetime1">
              <a:rPr lang="zh-CN" altLang="en-US"/>
              <a:pPr>
                <a:defRPr/>
              </a:pPr>
              <a:t>2019/12/1</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609600" indent="-609600" algn="ctr" rtl="0" eaLnBrk="0" fontAlgn="base" hangingPunct="0">
        <a:spcBef>
          <a:spcPct val="20000"/>
        </a:spcBef>
        <a:spcAft>
          <a:spcPct val="0"/>
        </a:spcAft>
        <a:buClr>
          <a:schemeClr val="accent2"/>
        </a:buCl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a:solidFill>
            <a:schemeClr val="tx1"/>
          </a:solidFill>
          <a:latin typeface="+mn-lt"/>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AA295C44-BB16-449A-B0BC-3B936D4BB0BC}" type="slidenum">
              <a:rPr lang="zh-CN" altLang="en-US" sz="1400" smtClean="0"/>
              <a:pPr algn="r">
                <a:spcBef>
                  <a:spcPct val="0"/>
                </a:spcBef>
                <a:buClrTx/>
              </a:pPr>
              <a:t>1</a:t>
            </a:fld>
            <a:endParaRPr lang="en-US" altLang="zh-CN" sz="1400" smtClean="0"/>
          </a:p>
        </p:txBody>
      </p:sp>
      <p:sp>
        <p:nvSpPr>
          <p:cNvPr id="410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C7789545-0833-4612-B293-590788F11228}"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101" name="Rectangle 4"/>
          <p:cNvSpPr>
            <a:spLocks noChangeArrowheads="1"/>
          </p:cNvSpPr>
          <p:nvPr/>
        </p:nvSpPr>
        <p:spPr bwMode="auto">
          <a:xfrm>
            <a:off x="2547938" y="2665413"/>
            <a:ext cx="5243512"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r>
              <a:rPr lang="en-US" altLang="zh-CN" b="1">
                <a:latin typeface="Arial" panose="020B0604020202020204" pitchFamily="34" charset="0"/>
                <a:ea typeface="宋体" panose="02010600030101010101" pitchFamily="2" charset="-122"/>
              </a:rPr>
              <a:t>Author: Liu Xianzhong</a:t>
            </a:r>
          </a:p>
          <a:p>
            <a:pPr algn="l" eaLnBrk="1" hangingPunct="1"/>
            <a:r>
              <a:rPr lang="en-US" altLang="zh-CN" b="1">
                <a:latin typeface="Arial" panose="020B0604020202020204" pitchFamily="34" charset="0"/>
                <a:ea typeface="宋体" panose="02010600030101010101" pitchFamily="2" charset="-122"/>
              </a:rPr>
              <a:t>Email: xzliu@s</a:t>
            </a:r>
            <a:r>
              <a:rPr lang="en-US" altLang="zh-CN" sz="2300" b="1">
                <a:latin typeface="Arial" panose="020B0604020202020204" pitchFamily="34" charset="0"/>
                <a:ea typeface="宋体" panose="02010600030101010101" pitchFamily="2" charset="-122"/>
              </a:rPr>
              <a:t>ei.ecnu.edu.cn</a:t>
            </a:r>
          </a:p>
          <a:p>
            <a:pPr algn="l" eaLnBrk="1" hangingPunct="1"/>
            <a:r>
              <a:rPr lang="en-US" altLang="zh-CN" sz="2300" b="1">
                <a:latin typeface="Arial" panose="020B0604020202020204" pitchFamily="34" charset="0"/>
                <a:ea typeface="宋体" panose="02010600030101010101" pitchFamily="2" charset="-122"/>
              </a:rPr>
              <a:t>Tel:62235306      (</a:t>
            </a:r>
            <a:r>
              <a:rPr lang="zh-CN" altLang="en-US" sz="2300" b="1">
                <a:latin typeface="Arial" panose="020B0604020202020204" pitchFamily="34" charset="0"/>
                <a:ea typeface="宋体" panose="02010600030101010101" pitchFamily="2" charset="-122"/>
              </a:rPr>
              <a:t>数学馆</a:t>
            </a:r>
            <a:r>
              <a:rPr lang="en-US" altLang="zh-CN" sz="2300" b="1">
                <a:latin typeface="Arial" panose="020B0604020202020204" pitchFamily="34" charset="0"/>
                <a:ea typeface="宋体" panose="02010600030101010101" pitchFamily="2" charset="-122"/>
              </a:rPr>
              <a:t>215</a:t>
            </a:r>
            <a:r>
              <a:rPr lang="zh-CN" altLang="en-US" sz="2300" b="1">
                <a:latin typeface="Arial" panose="020B0604020202020204" pitchFamily="34" charset="0"/>
                <a:ea typeface="宋体" panose="02010600030101010101" pitchFamily="2" charset="-122"/>
              </a:rPr>
              <a:t>（东）</a:t>
            </a:r>
            <a:r>
              <a:rPr lang="en-US" altLang="zh-CN" sz="2300" b="1">
                <a:latin typeface="Arial" panose="020B0604020202020204" pitchFamily="34" charset="0"/>
                <a:ea typeface="宋体" panose="02010600030101010101" pitchFamily="2" charset="-122"/>
              </a:rPr>
              <a:t>)</a:t>
            </a:r>
          </a:p>
          <a:p>
            <a:pPr algn="l" eaLnBrk="1" hangingPunct="1"/>
            <a:r>
              <a:rPr lang="en-US" altLang="zh-CN" sz="2300" b="1">
                <a:latin typeface="Arial" panose="020B0604020202020204" pitchFamily="34" charset="0"/>
                <a:ea typeface="宋体" panose="02010600030101010101" pitchFamily="2" charset="-122"/>
              </a:rPr>
              <a:t>      13816697948</a:t>
            </a:r>
          </a:p>
          <a:p>
            <a:pPr eaLnBrk="1" hangingPunct="1"/>
            <a:r>
              <a:rPr lang="en-US" altLang="zh-CN" b="1">
                <a:latin typeface="Arial" panose="020B0604020202020204" pitchFamily="34" charset="0"/>
                <a:ea typeface="宋体" panose="02010600030101010101" pitchFamily="2" charset="-122"/>
              </a:rPr>
              <a:t>       ECNU SEI</a:t>
            </a:r>
          </a:p>
        </p:txBody>
      </p:sp>
      <p:sp>
        <p:nvSpPr>
          <p:cNvPr id="4102" name="Rectangle 7"/>
          <p:cNvSpPr>
            <a:spLocks noChangeArrowheads="1"/>
          </p:cNvSpPr>
          <p:nvPr/>
        </p:nvSpPr>
        <p:spPr bwMode="auto">
          <a:xfrm>
            <a:off x="1738313" y="1030288"/>
            <a:ext cx="5924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US" altLang="zh-CN" sz="4400">
                <a:solidFill>
                  <a:srgbClr val="FF0000"/>
                </a:solidFill>
                <a:ea typeface="宋体" panose="02010600030101010101" pitchFamily="2" charset="-122"/>
              </a:rPr>
              <a:t>Computer Network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1638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812418DC-F9F4-4B18-860C-9C13364B5D99}" type="slidenum">
              <a:rPr lang="zh-CN" altLang="en-US" sz="1400" smtClean="0"/>
              <a:pPr algn="r">
                <a:spcBef>
                  <a:spcPct val="0"/>
                </a:spcBef>
                <a:buClrTx/>
              </a:pPr>
              <a:t>10</a:t>
            </a:fld>
            <a:endParaRPr lang="en-US" altLang="zh-CN" sz="1400" smtClean="0"/>
          </a:p>
        </p:txBody>
      </p:sp>
      <p:sp>
        <p:nvSpPr>
          <p:cNvPr id="1638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8A1D5CE7-D47B-44DF-A1AD-3B933EA82D73}"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1638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Home Network Applications (3)</a:t>
            </a:r>
          </a:p>
        </p:txBody>
      </p:sp>
      <p:sp>
        <p:nvSpPr>
          <p:cNvPr id="16390" name="Rectangle 3"/>
          <p:cNvSpPr>
            <a:spLocks noGrp="1" noChangeArrowheads="1"/>
          </p:cNvSpPr>
          <p:nvPr>
            <p:ph type="body" idx="1"/>
          </p:nvPr>
        </p:nvSpPr>
        <p:spPr>
          <a:xfrm>
            <a:off x="0" y="5554663"/>
            <a:ext cx="9144000" cy="838200"/>
          </a:xfrm>
        </p:spPr>
        <p:txBody>
          <a:bodyPr/>
          <a:lstStyle/>
          <a:p>
            <a:pPr eaLnBrk="1" hangingPunct="1"/>
            <a:r>
              <a:rPr lang="en-US" altLang="zh-CN" smtClean="0">
                <a:ea typeface="宋体" panose="02010600030101010101" pitchFamily="2" charset="-122"/>
              </a:rPr>
              <a:t>Some forms of e-commerce.</a:t>
            </a:r>
          </a:p>
        </p:txBody>
      </p:sp>
      <p:pic>
        <p:nvPicPr>
          <p:cNvPr id="16391" name="Picture 4" descr="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2135188"/>
            <a:ext cx="8532813"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1843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9D303056-95C7-4B8A-8E5E-5E5D357ED5F5}" type="slidenum">
              <a:rPr lang="zh-CN" altLang="en-US" sz="1400" smtClean="0"/>
              <a:pPr algn="r">
                <a:spcBef>
                  <a:spcPct val="0"/>
                </a:spcBef>
                <a:buClrTx/>
              </a:pPr>
              <a:t>11</a:t>
            </a:fld>
            <a:endParaRPr lang="en-US" altLang="zh-CN" sz="1400" smtClean="0"/>
          </a:p>
        </p:txBody>
      </p:sp>
      <p:sp>
        <p:nvSpPr>
          <p:cNvPr id="1843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118956E0-AA23-476C-8F25-867321D179EF}"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1843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Mobile Network Users</a:t>
            </a:r>
          </a:p>
        </p:txBody>
      </p:sp>
      <p:sp>
        <p:nvSpPr>
          <p:cNvPr id="18438"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Combinations of wireless networks and mobile computing.</a:t>
            </a:r>
          </a:p>
        </p:txBody>
      </p:sp>
      <p:pic>
        <p:nvPicPr>
          <p:cNvPr id="18439"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2254250"/>
            <a:ext cx="8523287"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1945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0136558D-062A-4FFC-8AA3-8F1C5BFB1E19}" type="slidenum">
              <a:rPr lang="zh-CN" altLang="en-US" sz="1400" smtClean="0"/>
              <a:pPr algn="r">
                <a:spcBef>
                  <a:spcPct val="0"/>
                </a:spcBef>
                <a:buClrTx/>
              </a:pPr>
              <a:t>12</a:t>
            </a:fld>
            <a:endParaRPr lang="en-US" altLang="zh-CN" sz="1400" smtClean="0"/>
          </a:p>
        </p:txBody>
      </p:sp>
      <p:sp>
        <p:nvSpPr>
          <p:cNvPr id="1946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C37AE65E-FF97-48E4-BDF9-A6D6F72C99AE}"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1946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1.2 Network Hardware</a:t>
            </a:r>
          </a:p>
        </p:txBody>
      </p:sp>
      <p:sp>
        <p:nvSpPr>
          <p:cNvPr id="19462" name="Rectangle 3"/>
          <p:cNvSpPr>
            <a:spLocks noGrp="1" noChangeArrowheads="1"/>
          </p:cNvSpPr>
          <p:nvPr>
            <p:ph type="body" idx="1"/>
          </p:nvPr>
        </p:nvSpPr>
        <p:spPr>
          <a:xfrm>
            <a:off x="1703388" y="1668463"/>
            <a:ext cx="7440612" cy="4884737"/>
          </a:xfrm>
        </p:spPr>
        <p:txBody>
          <a:bodyPr/>
          <a:lstStyle/>
          <a:p>
            <a:pPr algn="l" eaLnBrk="1" hangingPunct="1">
              <a:buFontTx/>
              <a:buChar char="•"/>
            </a:pPr>
            <a:r>
              <a:rPr lang="en-US" altLang="zh-CN" sz="3200" smtClean="0">
                <a:ea typeface="宋体" panose="02010600030101010101" pitchFamily="2" charset="-122"/>
              </a:rPr>
              <a:t>Local Area Networks</a:t>
            </a:r>
          </a:p>
          <a:p>
            <a:pPr algn="l" eaLnBrk="1" hangingPunct="1">
              <a:buFontTx/>
              <a:buChar char="•"/>
            </a:pPr>
            <a:r>
              <a:rPr lang="en-US" altLang="zh-CN" sz="3200" smtClean="0">
                <a:ea typeface="宋体" panose="02010600030101010101" pitchFamily="2" charset="-122"/>
              </a:rPr>
              <a:t>Metropolitan Area Networks</a:t>
            </a:r>
          </a:p>
          <a:p>
            <a:pPr algn="l" eaLnBrk="1" hangingPunct="1">
              <a:buFontTx/>
              <a:buChar char="•"/>
            </a:pPr>
            <a:r>
              <a:rPr lang="en-US" altLang="zh-CN" sz="3200" smtClean="0">
                <a:ea typeface="宋体" panose="02010600030101010101" pitchFamily="2" charset="-122"/>
              </a:rPr>
              <a:t>Wide Area Networks</a:t>
            </a:r>
          </a:p>
          <a:p>
            <a:pPr algn="l" eaLnBrk="1" hangingPunct="1">
              <a:buFontTx/>
              <a:buChar char="•"/>
            </a:pPr>
            <a:r>
              <a:rPr lang="en-US" altLang="zh-CN" sz="3200" smtClean="0">
                <a:ea typeface="宋体" panose="02010600030101010101" pitchFamily="2" charset="-122"/>
              </a:rPr>
              <a:t>Wireless Networks</a:t>
            </a:r>
          </a:p>
          <a:p>
            <a:pPr algn="l" eaLnBrk="1" hangingPunct="1">
              <a:buFontTx/>
              <a:buChar char="•"/>
            </a:pPr>
            <a:r>
              <a:rPr lang="en-US" altLang="zh-CN" sz="3200" smtClean="0">
                <a:ea typeface="宋体" panose="02010600030101010101" pitchFamily="2" charset="-122"/>
              </a:rPr>
              <a:t>Home Networks</a:t>
            </a:r>
          </a:p>
          <a:p>
            <a:pPr algn="l" eaLnBrk="1" hangingPunct="1">
              <a:buFontTx/>
              <a:buChar char="•"/>
            </a:pPr>
            <a:r>
              <a:rPr lang="en-US" altLang="zh-CN" sz="3200" smtClean="0">
                <a:ea typeface="宋体" panose="02010600030101010101" pitchFamily="2" charset="-122"/>
              </a:rPr>
              <a:t>Internetworks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048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F1923165-B018-468F-B578-538F0289D124}" type="slidenum">
              <a:rPr lang="zh-CN" altLang="en-US" sz="1400" smtClean="0"/>
              <a:pPr algn="r">
                <a:spcBef>
                  <a:spcPct val="0"/>
                </a:spcBef>
                <a:buClrTx/>
              </a:pPr>
              <a:t>13</a:t>
            </a:fld>
            <a:endParaRPr lang="en-US" altLang="zh-CN" sz="1400" smtClean="0"/>
          </a:p>
        </p:txBody>
      </p:sp>
      <p:sp>
        <p:nvSpPr>
          <p:cNvPr id="2048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97D889B3-EE26-493E-BA80-1336B4DD555A}"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048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Broadcast Networks(</a:t>
            </a:r>
            <a:r>
              <a:rPr lang="zh-CN" altLang="en-US" smtClean="0">
                <a:ea typeface="宋体" panose="02010600030101010101" pitchFamily="2" charset="-122"/>
              </a:rPr>
              <a:t>广播式网络</a:t>
            </a:r>
            <a:r>
              <a:rPr lang="en-US" altLang="zh-CN" smtClean="0">
                <a:ea typeface="宋体" panose="02010600030101010101" pitchFamily="2" charset="-122"/>
              </a:rPr>
              <a:t>)</a:t>
            </a:r>
          </a:p>
        </p:txBody>
      </p:sp>
      <p:sp>
        <p:nvSpPr>
          <p:cNvPr id="20486" name="Rectangle 3"/>
          <p:cNvSpPr>
            <a:spLocks noGrp="1" noChangeArrowheads="1"/>
          </p:cNvSpPr>
          <p:nvPr>
            <p:ph type="body" idx="1"/>
          </p:nvPr>
        </p:nvSpPr>
        <p:spPr>
          <a:xfrm>
            <a:off x="1228725" y="2035175"/>
            <a:ext cx="7265988" cy="4043363"/>
          </a:xfrm>
        </p:spPr>
        <p:txBody>
          <a:bodyPr/>
          <a:lstStyle/>
          <a:p>
            <a:pPr algn="l" eaLnBrk="1" hangingPunct="1"/>
            <a:r>
              <a:rPr lang="en-US" altLang="zh-CN" sz="3600" smtClean="0">
                <a:ea typeface="宋体" panose="02010600030101010101" pitchFamily="2" charset="-122"/>
              </a:rPr>
              <a:t>Types of transmission technology</a:t>
            </a:r>
          </a:p>
          <a:p>
            <a:pPr algn="l" eaLnBrk="1" hangingPunct="1">
              <a:buFontTx/>
              <a:buChar char="•"/>
            </a:pPr>
            <a:r>
              <a:rPr lang="en-US" altLang="zh-CN" sz="3600" smtClean="0">
                <a:ea typeface="宋体" panose="02010600030101010101" pitchFamily="2" charset="-122"/>
              </a:rPr>
              <a:t>Broadcast links(</a:t>
            </a:r>
            <a:r>
              <a:rPr lang="zh-CN" altLang="en-US" sz="3600" smtClean="0">
                <a:ea typeface="宋体" panose="02010600030101010101" pitchFamily="2" charset="-122"/>
              </a:rPr>
              <a:t>广播式联接</a:t>
            </a:r>
            <a:r>
              <a:rPr lang="en-US" altLang="zh-CN" sz="3600" smtClean="0">
                <a:ea typeface="宋体" panose="02010600030101010101" pitchFamily="2" charset="-122"/>
              </a:rPr>
              <a:t>)</a:t>
            </a:r>
          </a:p>
          <a:p>
            <a:pPr algn="l" eaLnBrk="1" hangingPunct="1">
              <a:buFontTx/>
              <a:buChar char="•"/>
            </a:pPr>
            <a:r>
              <a:rPr lang="en-US" altLang="zh-CN" sz="3600" smtClean="0">
                <a:ea typeface="宋体" panose="02010600030101010101" pitchFamily="2" charset="-122"/>
              </a:rPr>
              <a:t>Point-to-point links(</a:t>
            </a:r>
            <a:r>
              <a:rPr lang="zh-CN" altLang="en-US" sz="3600" smtClean="0">
                <a:ea typeface="宋体" panose="02010600030101010101" pitchFamily="2" charset="-122"/>
              </a:rPr>
              <a:t>点</a:t>
            </a:r>
            <a:r>
              <a:rPr lang="en-US" altLang="zh-CN" sz="3600" smtClean="0">
                <a:ea typeface="宋体" panose="02010600030101010101" pitchFamily="2" charset="-122"/>
              </a:rPr>
              <a:t>-</a:t>
            </a:r>
            <a:r>
              <a:rPr lang="zh-CN" altLang="en-US" sz="3600" smtClean="0">
                <a:ea typeface="宋体" panose="02010600030101010101" pitchFamily="2" charset="-122"/>
              </a:rPr>
              <a:t>点联接</a:t>
            </a:r>
            <a:r>
              <a:rPr lang="en-US" altLang="zh-CN" sz="3600" smtClean="0">
                <a:ea typeface="宋体" panose="02010600030101010101" pitchFamily="2" charset="-122"/>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150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7B14F229-F2B1-455C-A072-DD74D035D68C}" type="slidenum">
              <a:rPr lang="zh-CN" altLang="en-US" sz="1400" smtClean="0"/>
              <a:pPr algn="r">
                <a:spcBef>
                  <a:spcPct val="0"/>
                </a:spcBef>
                <a:buClrTx/>
              </a:pPr>
              <a:t>14</a:t>
            </a:fld>
            <a:endParaRPr lang="en-US" altLang="zh-CN" sz="1400" smtClean="0"/>
          </a:p>
        </p:txBody>
      </p:sp>
      <p:sp>
        <p:nvSpPr>
          <p:cNvPr id="2150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F4D59E3B-24E3-44C5-BB2A-DD882ED6CE77}"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1509" name="Rectangle 2"/>
          <p:cNvSpPr>
            <a:spLocks noGrp="1" noChangeArrowheads="1"/>
          </p:cNvSpPr>
          <p:nvPr>
            <p:ph type="title"/>
          </p:nvPr>
        </p:nvSpPr>
        <p:spPr>
          <a:xfrm>
            <a:off x="0" y="153988"/>
            <a:ext cx="9144000" cy="1143000"/>
          </a:xfrm>
        </p:spPr>
        <p:txBody>
          <a:bodyPr/>
          <a:lstStyle/>
          <a:p>
            <a:pPr eaLnBrk="1" hangingPunct="1"/>
            <a:r>
              <a:rPr lang="en-US" altLang="zh-CN" sz="4000" smtClean="0">
                <a:ea typeface="宋体" panose="02010600030101010101" pitchFamily="2" charset="-122"/>
              </a:rPr>
              <a:t>Classification of interconnected processors by scale</a:t>
            </a:r>
          </a:p>
        </p:txBody>
      </p:sp>
      <p:pic>
        <p:nvPicPr>
          <p:cNvPr id="21510" name="Picture 4" descr="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1546225"/>
            <a:ext cx="6159500"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253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2FBBCB21-DBAC-4651-A776-FE086B33B32B}" type="slidenum">
              <a:rPr lang="zh-CN" altLang="en-US" sz="1400" smtClean="0"/>
              <a:pPr algn="r">
                <a:spcBef>
                  <a:spcPct val="0"/>
                </a:spcBef>
                <a:buClrTx/>
              </a:pPr>
              <a:t>15</a:t>
            </a:fld>
            <a:endParaRPr lang="en-US" altLang="zh-CN" sz="1400" smtClean="0"/>
          </a:p>
        </p:txBody>
      </p:sp>
      <p:sp>
        <p:nvSpPr>
          <p:cNvPr id="2253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CE57284F-5768-4B9A-9EAB-978AEF09A1F3}"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253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Local Area Networks</a:t>
            </a:r>
          </a:p>
        </p:txBody>
      </p:sp>
      <p:sp>
        <p:nvSpPr>
          <p:cNvPr id="22534" name="Rectangle 3"/>
          <p:cNvSpPr>
            <a:spLocks noGrp="1" noChangeArrowheads="1"/>
          </p:cNvSpPr>
          <p:nvPr>
            <p:ph type="body" idx="1"/>
          </p:nvPr>
        </p:nvSpPr>
        <p:spPr>
          <a:xfrm>
            <a:off x="2743200" y="5329238"/>
            <a:ext cx="4157663" cy="1214437"/>
          </a:xfrm>
        </p:spPr>
        <p:txBody>
          <a:bodyPr/>
          <a:lstStyle/>
          <a:p>
            <a:pPr algn="l" eaLnBrk="1" hangingPunct="1"/>
            <a:r>
              <a:rPr lang="en-US" altLang="zh-CN" smtClean="0">
                <a:ea typeface="宋体" panose="02010600030101010101" pitchFamily="2" charset="-122"/>
              </a:rPr>
              <a:t>Two broadcast networks</a:t>
            </a:r>
          </a:p>
          <a:p>
            <a:pPr algn="l" eaLnBrk="1" hangingPunct="1"/>
            <a:r>
              <a:rPr lang="en-US" altLang="zh-CN" smtClean="0">
                <a:solidFill>
                  <a:schemeClr val="accent2"/>
                </a:solidFill>
                <a:ea typeface="宋体" panose="02010600030101010101" pitchFamily="2" charset="-122"/>
              </a:rPr>
              <a:t>(a)</a:t>
            </a:r>
            <a:r>
              <a:rPr lang="en-US" altLang="zh-CN" smtClean="0">
                <a:ea typeface="宋体" panose="02010600030101010101" pitchFamily="2" charset="-122"/>
              </a:rPr>
              <a:t> Bus                 </a:t>
            </a:r>
            <a:r>
              <a:rPr lang="en-US" altLang="zh-CN" smtClean="0">
                <a:solidFill>
                  <a:schemeClr val="accent2"/>
                </a:solidFill>
                <a:ea typeface="宋体" panose="02010600030101010101" pitchFamily="2" charset="-122"/>
              </a:rPr>
              <a:t>(b)</a:t>
            </a:r>
            <a:r>
              <a:rPr lang="en-US" altLang="zh-CN" smtClean="0">
                <a:ea typeface="宋体" panose="02010600030101010101" pitchFamily="2" charset="-122"/>
              </a:rPr>
              <a:t> Ring</a:t>
            </a:r>
          </a:p>
        </p:txBody>
      </p:sp>
      <p:pic>
        <p:nvPicPr>
          <p:cNvPr id="22535" name="Picture 4" descr="1-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1858963"/>
            <a:ext cx="7913688"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355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28BA2493-6084-49F1-9B19-930EC959095B}" type="slidenum">
              <a:rPr lang="zh-CN" altLang="en-US" sz="1400" smtClean="0"/>
              <a:pPr algn="r">
                <a:spcBef>
                  <a:spcPct val="0"/>
                </a:spcBef>
                <a:buClrTx/>
              </a:pPr>
              <a:t>16</a:t>
            </a:fld>
            <a:endParaRPr lang="en-US" altLang="zh-CN" sz="1400" smtClean="0"/>
          </a:p>
        </p:txBody>
      </p:sp>
      <p:sp>
        <p:nvSpPr>
          <p:cNvPr id="2355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DFE80376-2770-4225-8D06-57AD3E7AD4FB}"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355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Metropolitan Area Networks</a:t>
            </a:r>
          </a:p>
        </p:txBody>
      </p:sp>
      <p:sp>
        <p:nvSpPr>
          <p:cNvPr id="23558"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A metropolitan area network based on cable TV.</a:t>
            </a:r>
          </a:p>
        </p:txBody>
      </p:sp>
      <p:pic>
        <p:nvPicPr>
          <p:cNvPr id="23559" name="Picture 4" descr="1-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1350963"/>
            <a:ext cx="71739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457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3A5AF30B-6348-4005-B127-B2F85C7E8E65}" type="slidenum">
              <a:rPr lang="zh-CN" altLang="en-US" sz="1400" smtClean="0"/>
              <a:pPr algn="r">
                <a:spcBef>
                  <a:spcPct val="0"/>
                </a:spcBef>
                <a:buClrTx/>
              </a:pPr>
              <a:t>17</a:t>
            </a:fld>
            <a:endParaRPr lang="en-US" altLang="zh-CN" sz="1400" smtClean="0"/>
          </a:p>
        </p:txBody>
      </p:sp>
      <p:sp>
        <p:nvSpPr>
          <p:cNvPr id="2458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6A586517-3618-4FE7-9D19-75DF0F44493B}"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458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Wide Area Networks</a:t>
            </a:r>
          </a:p>
        </p:txBody>
      </p:sp>
      <p:sp>
        <p:nvSpPr>
          <p:cNvPr id="24582" name="Rectangle 3"/>
          <p:cNvSpPr>
            <a:spLocks noGrp="1" noChangeArrowheads="1"/>
          </p:cNvSpPr>
          <p:nvPr>
            <p:ph type="body" idx="1"/>
          </p:nvPr>
        </p:nvSpPr>
        <p:spPr>
          <a:xfrm>
            <a:off x="0" y="5216525"/>
            <a:ext cx="9144000" cy="838200"/>
          </a:xfrm>
        </p:spPr>
        <p:txBody>
          <a:bodyPr/>
          <a:lstStyle/>
          <a:p>
            <a:pPr eaLnBrk="1" hangingPunct="1"/>
            <a:r>
              <a:rPr lang="en-US" altLang="zh-CN" smtClean="0">
                <a:ea typeface="宋体" panose="02010600030101010101" pitchFamily="2" charset="-122"/>
              </a:rPr>
              <a:t>Relation between hosts on LANs and the subnet.</a:t>
            </a:r>
          </a:p>
        </p:txBody>
      </p:sp>
      <p:pic>
        <p:nvPicPr>
          <p:cNvPr id="24583" name="Picture 4" descr="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844675"/>
            <a:ext cx="7808913"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Rectangle 5"/>
          <p:cNvSpPr>
            <a:spLocks noChangeArrowheads="1"/>
          </p:cNvSpPr>
          <p:nvPr/>
        </p:nvSpPr>
        <p:spPr bwMode="auto">
          <a:xfrm>
            <a:off x="1014413" y="5856288"/>
            <a:ext cx="7772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FontTx/>
              <a:buChar char="•"/>
            </a:pPr>
            <a:r>
              <a:rPr lang="en-US" altLang="zh-CN">
                <a:ea typeface="宋体" panose="02010600030101010101" pitchFamily="2" charset="-122"/>
              </a:rPr>
              <a:t>Host/LAN/Router/Subnet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20ADF37C-6A63-4102-985C-FC02C55A6958}" type="slidenum">
              <a:rPr lang="zh-CN" altLang="en-US" sz="1400" smtClean="0"/>
              <a:pPr algn="r">
                <a:spcBef>
                  <a:spcPct val="0"/>
                </a:spcBef>
                <a:buClrTx/>
              </a:pPr>
              <a:t>18</a:t>
            </a:fld>
            <a:endParaRPr lang="en-US" altLang="zh-CN" sz="1400" smtClean="0"/>
          </a:p>
        </p:txBody>
      </p:sp>
      <p:sp>
        <p:nvSpPr>
          <p:cNvPr id="2560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3266D0BF-3957-4055-81D7-8E34F0E12E0F}"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560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Wide Area Networks (2)</a:t>
            </a:r>
          </a:p>
        </p:txBody>
      </p:sp>
      <p:sp>
        <p:nvSpPr>
          <p:cNvPr id="25606" name="Rectangle 3"/>
          <p:cNvSpPr>
            <a:spLocks noGrp="1" noChangeArrowheads="1"/>
          </p:cNvSpPr>
          <p:nvPr>
            <p:ph type="body" idx="1"/>
          </p:nvPr>
        </p:nvSpPr>
        <p:spPr>
          <a:xfrm>
            <a:off x="360363" y="4391025"/>
            <a:ext cx="8783637" cy="1766888"/>
          </a:xfrm>
        </p:spPr>
        <p:txBody>
          <a:bodyPr/>
          <a:lstStyle/>
          <a:p>
            <a:pPr algn="l" eaLnBrk="1" hangingPunct="1"/>
            <a:r>
              <a:rPr lang="en-US" altLang="zh-CN" smtClean="0">
                <a:ea typeface="宋体" panose="02010600030101010101" pitchFamily="2" charset="-122"/>
              </a:rPr>
              <a:t>A stream of packets(</a:t>
            </a:r>
            <a:r>
              <a:rPr lang="zh-CN" altLang="en-US" smtClean="0">
                <a:ea typeface="宋体" panose="02010600030101010101" pitchFamily="2" charset="-122"/>
              </a:rPr>
              <a:t>分组</a:t>
            </a:r>
            <a:r>
              <a:rPr lang="en-US" altLang="zh-CN" smtClean="0">
                <a:ea typeface="宋体" panose="02010600030101010101" pitchFamily="2" charset="-122"/>
              </a:rPr>
              <a:t>) from sender to receiver.</a:t>
            </a:r>
          </a:p>
          <a:p>
            <a:pPr lvl="1" eaLnBrk="1" hangingPunct="1">
              <a:lnSpc>
                <a:spcPct val="80000"/>
              </a:lnSpc>
            </a:pPr>
            <a:r>
              <a:rPr lang="en-US" altLang="zh-CN" sz="2400" smtClean="0">
                <a:ea typeface="宋体" panose="02010600030101010101" pitchFamily="2" charset="-122"/>
              </a:rPr>
              <a:t>Point-to-point</a:t>
            </a:r>
          </a:p>
          <a:p>
            <a:pPr lvl="1" eaLnBrk="1" hangingPunct="1">
              <a:lnSpc>
                <a:spcPct val="80000"/>
              </a:lnSpc>
            </a:pPr>
            <a:r>
              <a:rPr lang="en-US" altLang="zh-CN" sz="2400" smtClean="0">
                <a:ea typeface="宋体" panose="02010600030101010101" pitchFamily="2" charset="-122"/>
              </a:rPr>
              <a:t>Store and Forward</a:t>
            </a:r>
          </a:p>
          <a:p>
            <a:pPr lvl="1" eaLnBrk="1" hangingPunct="1">
              <a:lnSpc>
                <a:spcPct val="80000"/>
              </a:lnSpc>
            </a:pPr>
            <a:r>
              <a:rPr lang="en-US" altLang="zh-CN" sz="2400" smtClean="0">
                <a:ea typeface="宋体" panose="02010600030101010101" pitchFamily="2" charset="-122"/>
              </a:rPr>
              <a:t>Exchange</a:t>
            </a:r>
          </a:p>
        </p:txBody>
      </p:sp>
      <p:pic>
        <p:nvPicPr>
          <p:cNvPr id="25607" name="Picture 4" descr="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1257300"/>
            <a:ext cx="8312150"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662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765DE14A-25EB-4297-9252-9435E2CD4105}" type="slidenum">
              <a:rPr lang="zh-CN" altLang="en-US" sz="1400" smtClean="0"/>
              <a:pPr algn="r">
                <a:spcBef>
                  <a:spcPct val="0"/>
                </a:spcBef>
                <a:buClrTx/>
              </a:pPr>
              <a:t>19</a:t>
            </a:fld>
            <a:endParaRPr lang="en-US" altLang="zh-CN" sz="1400" smtClean="0"/>
          </a:p>
        </p:txBody>
      </p:sp>
      <p:sp>
        <p:nvSpPr>
          <p:cNvPr id="2662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BC3CFB81-F599-4F38-B9F1-345A06FA399D}"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662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Wireless Networks</a:t>
            </a:r>
          </a:p>
        </p:txBody>
      </p:sp>
      <p:sp>
        <p:nvSpPr>
          <p:cNvPr id="26630" name="Rectangle 3"/>
          <p:cNvSpPr>
            <a:spLocks noGrp="1" noChangeArrowheads="1"/>
          </p:cNvSpPr>
          <p:nvPr>
            <p:ph type="body" idx="1"/>
          </p:nvPr>
        </p:nvSpPr>
        <p:spPr>
          <a:xfrm>
            <a:off x="839788" y="1781175"/>
            <a:ext cx="7177087" cy="4772025"/>
          </a:xfrm>
        </p:spPr>
        <p:txBody>
          <a:bodyPr/>
          <a:lstStyle/>
          <a:p>
            <a:pPr algn="l" eaLnBrk="1" hangingPunct="1"/>
            <a:r>
              <a:rPr lang="en-US" altLang="zh-CN" sz="3600" smtClean="0">
                <a:ea typeface="宋体" panose="02010600030101010101" pitchFamily="2" charset="-122"/>
              </a:rPr>
              <a:t>Categories of wireless networks:</a:t>
            </a:r>
          </a:p>
          <a:p>
            <a:pPr algn="l" eaLnBrk="1" hangingPunct="1">
              <a:buFontTx/>
              <a:buChar char="•"/>
            </a:pPr>
            <a:r>
              <a:rPr lang="en-US" altLang="zh-CN" sz="3600" smtClean="0">
                <a:ea typeface="宋体" panose="02010600030101010101" pitchFamily="2" charset="-122"/>
              </a:rPr>
              <a:t>System interconnection</a:t>
            </a:r>
          </a:p>
          <a:p>
            <a:pPr algn="l" eaLnBrk="1" hangingPunct="1">
              <a:buFontTx/>
              <a:buChar char="•"/>
            </a:pPr>
            <a:r>
              <a:rPr lang="en-US" altLang="zh-CN" sz="3600" smtClean="0">
                <a:ea typeface="宋体" panose="02010600030101010101" pitchFamily="2" charset="-122"/>
              </a:rPr>
              <a:t>Wireless LANs</a:t>
            </a:r>
          </a:p>
          <a:p>
            <a:pPr algn="l" eaLnBrk="1" hangingPunct="1">
              <a:buFontTx/>
              <a:buChar char="•"/>
            </a:pPr>
            <a:r>
              <a:rPr lang="en-US" altLang="zh-CN" sz="3600" smtClean="0">
                <a:ea typeface="宋体" panose="02010600030101010101" pitchFamily="2" charset="-122"/>
              </a:rPr>
              <a:t>Wireless WANs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2"/>
          </p:nvPr>
        </p:nvSpPr>
        <p:spPr>
          <a:xfrm>
            <a:off x="1790700" y="6350000"/>
            <a:ext cx="4229100" cy="355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5C4C5160-05B4-47EE-8E65-35890EFC256D}" type="datetime1">
              <a:rPr lang="zh-CN" altLang="en-US" sz="1400" b="1" smtClean="0">
                <a:latin typeface="Arial" panose="020B0604020202020204" pitchFamily="34" charset="0"/>
              </a:rPr>
              <a:pPr>
                <a:spcBef>
                  <a:spcPct val="0"/>
                </a:spcBef>
                <a:buClrTx/>
              </a:pPr>
              <a:t>2019/12/1</a:t>
            </a:fld>
            <a:endParaRPr lang="en-US" altLang="zh-CN" sz="1400" b="1" smtClean="0">
              <a:latin typeface="Arial" panose="020B0604020202020204" pitchFamily="34" charset="0"/>
            </a:endParaRPr>
          </a:p>
        </p:txBody>
      </p:sp>
      <p:sp>
        <p:nvSpPr>
          <p:cNvPr id="6147" name="灯片编号占位符 5"/>
          <p:cNvSpPr>
            <a:spLocks noGrp="1"/>
          </p:cNvSpPr>
          <p:nvPr>
            <p:ph type="sldNum" sz="quarter" idx="11"/>
          </p:nvPr>
        </p:nvSpPr>
        <p:spPr>
          <a:xfrm>
            <a:off x="1905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77409204-0147-4F06-BB3D-A44CF5155163}" type="slidenum">
              <a:rPr lang="en-US" altLang="zh-CN" sz="1800" b="0" smtClean="0">
                <a:latin typeface="Arial" panose="020B0604020202020204" pitchFamily="34" charset="0"/>
              </a:rPr>
              <a:pPr>
                <a:spcBef>
                  <a:spcPct val="0"/>
                </a:spcBef>
                <a:buClrTx/>
              </a:pPr>
              <a:t>2</a:t>
            </a:fld>
            <a:endParaRPr lang="en-US" altLang="zh-CN" sz="1800" b="0" smtClean="0">
              <a:latin typeface="Arial" panose="020B0604020202020204" pitchFamily="34" charset="0"/>
            </a:endParaRPr>
          </a:p>
        </p:txBody>
      </p:sp>
      <p:sp>
        <p:nvSpPr>
          <p:cNvPr id="6148" name="Rectangle 2"/>
          <p:cNvSpPr>
            <a:spLocks noGrp="1" noChangeArrowheads="1"/>
          </p:cNvSpPr>
          <p:nvPr>
            <p:ph type="title"/>
          </p:nvPr>
        </p:nvSpPr>
        <p:spPr>
          <a:xfrm>
            <a:off x="423863" y="146050"/>
            <a:ext cx="8162925" cy="762000"/>
          </a:xfrm>
        </p:spPr>
        <p:txBody>
          <a:bodyPr/>
          <a:lstStyle/>
          <a:p>
            <a:pPr eaLnBrk="1" hangingPunct="1"/>
            <a:r>
              <a:rPr lang="zh-CN" altLang="en-US" smtClean="0">
                <a:ea typeface="宋体" panose="02010600030101010101" pitchFamily="2" charset="-122"/>
              </a:rPr>
              <a:t>课程说明</a:t>
            </a:r>
          </a:p>
        </p:txBody>
      </p:sp>
      <p:sp>
        <p:nvSpPr>
          <p:cNvPr id="6149" name="Rectangle 3"/>
          <p:cNvSpPr>
            <a:spLocks noGrp="1" noChangeArrowheads="1"/>
          </p:cNvSpPr>
          <p:nvPr>
            <p:ph type="body" idx="1"/>
          </p:nvPr>
        </p:nvSpPr>
        <p:spPr>
          <a:xfrm>
            <a:off x="804863" y="793750"/>
            <a:ext cx="8339137" cy="5194300"/>
          </a:xfrm>
        </p:spPr>
        <p:txBody>
          <a:bodyPr/>
          <a:lstStyle/>
          <a:p>
            <a:pPr algn="l" eaLnBrk="1" hangingPunct="1">
              <a:buFont typeface="Wingdings" panose="05000000000000000000" pitchFamily="2" charset="2"/>
              <a:buChar char="n"/>
              <a:defRPr/>
            </a:pPr>
            <a:r>
              <a:rPr lang="zh-CN" altLang="en-US" sz="1600" dirty="0" smtClean="0">
                <a:solidFill>
                  <a:srgbClr val="FF0066"/>
                </a:solidFill>
                <a:ea typeface="宋体" panose="02010600030101010101" pitchFamily="2" charset="-122"/>
              </a:rPr>
              <a:t>教材</a:t>
            </a:r>
            <a:endParaRPr lang="zh-CN" altLang="en-US" sz="1600" dirty="0" smtClean="0">
              <a:solidFill>
                <a:srgbClr val="FF0066"/>
              </a:solidFill>
              <a:ea typeface="宋体" panose="02010600030101010101" pitchFamily="2" charset="-122"/>
            </a:endParaRPr>
          </a:p>
          <a:p>
            <a:pPr lvl="1" eaLnBrk="1" hangingPunct="1">
              <a:buFont typeface="Wingdings" panose="05000000000000000000" pitchFamily="2" charset="2"/>
              <a:buChar char="Ø"/>
              <a:defRPr/>
            </a:pPr>
            <a:r>
              <a:rPr lang="en-US" altLang="zh-CN" sz="1400" b="1" dirty="0" smtClean="0">
                <a:ea typeface="宋体" panose="02010600030101010101" pitchFamily="2" charset="-122"/>
              </a:rPr>
              <a:t>Andrew </a:t>
            </a:r>
            <a:r>
              <a:rPr lang="en-US" altLang="zh-CN" sz="1400" b="1" dirty="0" err="1" smtClean="0">
                <a:ea typeface="宋体" panose="02010600030101010101" pitchFamily="2" charset="-122"/>
              </a:rPr>
              <a:t>S.Tanenbaum</a:t>
            </a:r>
            <a:r>
              <a:rPr lang="zh-CN" altLang="en-US" sz="1400" b="1" dirty="0" smtClean="0">
                <a:ea typeface="宋体" panose="02010600030101010101" pitchFamily="2" charset="-122"/>
              </a:rPr>
              <a:t>，</a:t>
            </a:r>
            <a:r>
              <a:rPr lang="en-US" altLang="zh-CN" sz="1400" b="1" dirty="0" smtClean="0">
                <a:ea typeface="宋体" panose="02010600030101010101" pitchFamily="2" charset="-122"/>
              </a:rPr>
              <a:t>Computer Network</a:t>
            </a:r>
            <a:r>
              <a:rPr lang="zh-CN" altLang="en-US" sz="1400" b="1" dirty="0" smtClean="0">
                <a:ea typeface="宋体" panose="02010600030101010101" pitchFamily="2" charset="-122"/>
              </a:rPr>
              <a:t>（</a:t>
            </a:r>
            <a:r>
              <a:rPr lang="en-US" altLang="zh-CN" sz="1400" b="1" dirty="0" smtClean="0">
                <a:ea typeface="宋体" panose="02010600030101010101" pitchFamily="2" charset="-122"/>
              </a:rPr>
              <a:t>Fifth Edition</a:t>
            </a:r>
            <a:r>
              <a:rPr lang="zh-CN" altLang="en-US" sz="1400" b="1" dirty="0" smtClean="0">
                <a:ea typeface="宋体" panose="02010600030101010101" pitchFamily="2" charset="-122"/>
              </a:rPr>
              <a:t>），机械工业出版社，</a:t>
            </a:r>
            <a:r>
              <a:rPr lang="en-US" altLang="zh-CN" sz="1400" b="1" dirty="0" smtClean="0">
                <a:ea typeface="宋体" panose="02010600030101010101" pitchFamily="2" charset="-122"/>
              </a:rPr>
              <a:t>2011</a:t>
            </a:r>
            <a:r>
              <a:rPr lang="zh-CN" altLang="en-US" sz="1400" b="1" dirty="0" smtClean="0">
                <a:ea typeface="宋体" panose="02010600030101010101" pitchFamily="2" charset="-122"/>
              </a:rPr>
              <a:t>年</a:t>
            </a:r>
            <a:r>
              <a:rPr lang="en-US" altLang="zh-CN" sz="1400" b="1" dirty="0" smtClean="0">
                <a:ea typeface="宋体" panose="02010600030101010101" pitchFamily="2" charset="-122"/>
              </a:rPr>
              <a:t> .</a:t>
            </a:r>
          </a:p>
          <a:p>
            <a:pPr algn="l" eaLnBrk="1" hangingPunct="1">
              <a:buFont typeface="Wingdings" panose="05000000000000000000" pitchFamily="2" charset="2"/>
              <a:buChar char="n"/>
              <a:defRPr/>
            </a:pPr>
            <a:r>
              <a:rPr lang="zh-CN" altLang="en-US" sz="1600" dirty="0" smtClean="0">
                <a:solidFill>
                  <a:srgbClr val="FF0066"/>
                </a:solidFill>
                <a:ea typeface="宋体" panose="02010600030101010101" pitchFamily="2" charset="-122"/>
              </a:rPr>
              <a:t>参考资料</a:t>
            </a:r>
          </a:p>
          <a:p>
            <a:pPr lvl="1" eaLnBrk="1" hangingPunct="1">
              <a:buFont typeface="Wingdings" panose="05000000000000000000" pitchFamily="2" charset="2"/>
              <a:buChar char="Ø"/>
              <a:defRPr/>
            </a:pPr>
            <a:r>
              <a:rPr lang="en-US" altLang="zh-CN" sz="1400" b="1" dirty="0" smtClean="0">
                <a:ea typeface="宋体" panose="02010600030101010101" pitchFamily="2" charset="-122"/>
              </a:rPr>
              <a:t>《Data Communications Networking (5th Edition)》, Behrouz </a:t>
            </a:r>
            <a:r>
              <a:rPr lang="en-US" altLang="zh-CN" sz="1400" b="1" dirty="0" err="1" smtClean="0">
                <a:ea typeface="宋体" panose="02010600030101010101" pitchFamily="2" charset="-122"/>
              </a:rPr>
              <a:t>A.Forouzan</a:t>
            </a:r>
            <a:r>
              <a:rPr lang="en-US" altLang="zh-CN" sz="1400" b="1" dirty="0" smtClean="0">
                <a:ea typeface="宋体" panose="02010600030101010101" pitchFamily="2" charset="-122"/>
              </a:rPr>
              <a:t>, McGraw-Hill, 2013.</a:t>
            </a:r>
          </a:p>
          <a:p>
            <a:pPr lvl="1" eaLnBrk="1" hangingPunct="1">
              <a:buFont typeface="Wingdings" panose="05000000000000000000" pitchFamily="2" charset="2"/>
              <a:buChar char="Ø"/>
              <a:defRPr/>
            </a:pPr>
            <a:r>
              <a:rPr lang="en-US" altLang="zh-CN" sz="1400" b="1" dirty="0" smtClean="0">
                <a:ea typeface="宋体" panose="02010600030101010101" pitchFamily="2" charset="-122"/>
              </a:rPr>
              <a:t>《Computer Networking: A Top-Down Approach (6th Edition)》, James F. Kurose and Keith W. Ross, Addison Wesley, 2012.</a:t>
            </a:r>
          </a:p>
          <a:p>
            <a:pPr lvl="1" eaLnBrk="1" hangingPunct="1">
              <a:buFont typeface="Wingdings" panose="05000000000000000000" pitchFamily="2" charset="2"/>
              <a:buChar char="Ø"/>
              <a:defRPr/>
            </a:pPr>
            <a:r>
              <a:rPr lang="en-US" altLang="zh-CN" sz="1400" b="1" dirty="0" smtClean="0">
                <a:ea typeface="宋体" panose="02010600030101010101" pitchFamily="2" charset="-122"/>
              </a:rPr>
              <a:t>《</a:t>
            </a:r>
            <a:r>
              <a:rPr lang="zh-CN" altLang="en-US" sz="1400" b="1" dirty="0" smtClean="0">
                <a:ea typeface="宋体" panose="02010600030101010101" pitchFamily="2" charset="-122"/>
              </a:rPr>
              <a:t>计算机网络</a:t>
            </a:r>
            <a:r>
              <a:rPr lang="en-US" altLang="zh-CN" sz="1400" b="1" dirty="0" smtClean="0">
                <a:ea typeface="宋体" panose="02010600030101010101" pitchFamily="2" charset="-122"/>
              </a:rPr>
              <a:t>(</a:t>
            </a:r>
            <a:r>
              <a:rPr lang="zh-CN" altLang="en-US" sz="1400" b="1" dirty="0" smtClean="0">
                <a:ea typeface="宋体" panose="02010600030101010101" pitchFamily="2" charset="-122"/>
              </a:rPr>
              <a:t>第</a:t>
            </a:r>
            <a:r>
              <a:rPr lang="en-US" altLang="zh-CN" sz="1400" b="1" dirty="0" smtClean="0">
                <a:ea typeface="宋体" panose="02010600030101010101" pitchFamily="2" charset="-122"/>
              </a:rPr>
              <a:t>6</a:t>
            </a:r>
            <a:r>
              <a:rPr lang="zh-CN" altLang="en-US" sz="1400" b="1" dirty="0" smtClean="0">
                <a:ea typeface="宋体" panose="02010600030101010101" pitchFamily="2" charset="-122"/>
              </a:rPr>
              <a:t>版</a:t>
            </a:r>
            <a:r>
              <a:rPr lang="en-US" altLang="zh-CN" sz="1400" b="1" dirty="0" smtClean="0">
                <a:ea typeface="宋体" panose="02010600030101010101" pitchFamily="2" charset="-122"/>
              </a:rPr>
              <a:t>)》,</a:t>
            </a:r>
            <a:r>
              <a:rPr lang="zh-CN" altLang="en-US" sz="1400" b="1" dirty="0" smtClean="0">
                <a:ea typeface="宋体" panose="02010600030101010101" pitchFamily="2" charset="-122"/>
              </a:rPr>
              <a:t>谢希仁</a:t>
            </a:r>
            <a:r>
              <a:rPr lang="en-US" altLang="zh-CN" sz="1400" b="1" dirty="0" smtClean="0">
                <a:ea typeface="宋体" panose="02010600030101010101" pitchFamily="2" charset="-122"/>
              </a:rPr>
              <a:t>,</a:t>
            </a:r>
            <a:r>
              <a:rPr lang="zh-CN" altLang="en-US" sz="1400" b="1" dirty="0" smtClean="0">
                <a:ea typeface="宋体" panose="02010600030101010101" pitchFamily="2" charset="-122"/>
              </a:rPr>
              <a:t>电子工业出版社</a:t>
            </a:r>
            <a:r>
              <a:rPr lang="en-US" altLang="zh-CN" sz="1400" b="1" dirty="0" smtClean="0">
                <a:ea typeface="宋体" panose="02010600030101010101" pitchFamily="2" charset="-122"/>
              </a:rPr>
              <a:t>, 2013.</a:t>
            </a:r>
          </a:p>
          <a:p>
            <a:pPr lvl="1" eaLnBrk="1" hangingPunct="1">
              <a:buFont typeface="Wingdings" panose="05000000000000000000" pitchFamily="2" charset="2"/>
              <a:buChar char="Ø"/>
              <a:defRPr/>
            </a:pPr>
            <a:r>
              <a:rPr lang="en-US" altLang="zh-CN" sz="1400" b="1" dirty="0" smtClean="0">
                <a:ea typeface="宋体" panose="02010600030101010101" pitchFamily="2" charset="-122"/>
              </a:rPr>
              <a:t>《Computer Networks: A Systems Approach (5th Edition)》</a:t>
            </a:r>
            <a:r>
              <a:rPr lang="zh-CN" altLang="en-US" sz="1400" b="1" dirty="0" smtClean="0">
                <a:ea typeface="宋体" panose="02010600030101010101" pitchFamily="2" charset="-122"/>
              </a:rPr>
              <a:t>， </a:t>
            </a:r>
            <a:r>
              <a:rPr lang="en-US" altLang="zh-CN" sz="1400" b="1" dirty="0" smtClean="0">
                <a:ea typeface="宋体" panose="02010600030101010101" pitchFamily="2" charset="-122"/>
              </a:rPr>
              <a:t>Larry </a:t>
            </a:r>
            <a:r>
              <a:rPr lang="en-US" altLang="zh-CN" sz="1400" b="1" dirty="0" err="1" smtClean="0">
                <a:ea typeface="宋体" panose="02010600030101010101" pitchFamily="2" charset="-122"/>
              </a:rPr>
              <a:t>L.Peterson</a:t>
            </a:r>
            <a:r>
              <a:rPr lang="en-US" altLang="zh-CN" sz="1400" b="1" dirty="0" smtClean="0">
                <a:ea typeface="宋体" panose="02010600030101010101" pitchFamily="2" charset="-122"/>
              </a:rPr>
              <a:t>, Bruce </a:t>
            </a:r>
            <a:r>
              <a:rPr lang="en-US" altLang="zh-CN" sz="1400" b="1" dirty="0" err="1" smtClean="0">
                <a:ea typeface="宋体" panose="02010600030101010101" pitchFamily="2" charset="-122"/>
              </a:rPr>
              <a:t>S.Davie</a:t>
            </a:r>
            <a:r>
              <a:rPr lang="zh-CN" altLang="en-US" sz="1400" b="1" dirty="0" smtClean="0">
                <a:ea typeface="宋体" panose="02010600030101010101" pitchFamily="2" charset="-122"/>
              </a:rPr>
              <a:t>， </a:t>
            </a:r>
            <a:r>
              <a:rPr lang="en-US" altLang="zh-CN" sz="1400" b="1" dirty="0" smtClean="0">
                <a:ea typeface="宋体" panose="02010600030101010101" pitchFamily="2" charset="-122"/>
              </a:rPr>
              <a:t>Morgan Kaufmann, 2012.</a:t>
            </a:r>
          </a:p>
          <a:p>
            <a:pPr lvl="1" eaLnBrk="1" hangingPunct="1">
              <a:buFont typeface="Wingdings" panose="05000000000000000000" pitchFamily="2" charset="2"/>
              <a:buChar char="Ø"/>
              <a:defRPr/>
            </a:pPr>
            <a:r>
              <a:rPr lang="en-US" altLang="zh-CN" sz="1400" b="1" dirty="0" smtClean="0">
                <a:ea typeface="宋体" panose="02010600030101010101" pitchFamily="2" charset="-122"/>
              </a:rPr>
              <a:t>《Network Consultants Handbook (Cisco Press Networking Technology)》</a:t>
            </a:r>
            <a:r>
              <a:rPr lang="zh-CN" altLang="en-US" sz="1400" b="1" dirty="0" smtClean="0">
                <a:ea typeface="宋体" panose="02010600030101010101" pitchFamily="2" charset="-122"/>
              </a:rPr>
              <a:t>，</a:t>
            </a:r>
            <a:r>
              <a:rPr lang="en-US" altLang="zh-CN" sz="1400" b="1" dirty="0" smtClean="0">
                <a:ea typeface="宋体" panose="02010600030101010101" pitchFamily="2" charset="-122"/>
              </a:rPr>
              <a:t>Matthew J </a:t>
            </a:r>
            <a:r>
              <a:rPr lang="en-US" altLang="zh-CN" sz="1400" b="1" dirty="0" err="1" smtClean="0">
                <a:ea typeface="宋体" panose="02010600030101010101" pitchFamily="2" charset="-122"/>
              </a:rPr>
              <a:t>Castelli</a:t>
            </a:r>
            <a:r>
              <a:rPr lang="en-US" altLang="zh-CN" sz="1400" b="1" dirty="0" smtClean="0">
                <a:ea typeface="宋体" panose="02010600030101010101" pitchFamily="2" charset="-122"/>
              </a:rPr>
              <a:t> </a:t>
            </a:r>
            <a:r>
              <a:rPr lang="zh-CN" altLang="en-US" sz="1400" b="1" dirty="0" smtClean="0">
                <a:ea typeface="宋体" panose="02010600030101010101" pitchFamily="2" charset="-122"/>
              </a:rPr>
              <a:t>，</a:t>
            </a:r>
            <a:r>
              <a:rPr lang="en-US" altLang="zh-CN" sz="1400" b="1" dirty="0" err="1" smtClean="0">
                <a:ea typeface="宋体" panose="02010600030101010101" pitchFamily="2" charset="-122"/>
              </a:rPr>
              <a:t>Ciso</a:t>
            </a:r>
            <a:r>
              <a:rPr lang="en-US" altLang="zh-CN" sz="1400" b="1" dirty="0" smtClean="0">
                <a:ea typeface="宋体" panose="02010600030101010101" pitchFamily="2" charset="-122"/>
              </a:rPr>
              <a:t> Press</a:t>
            </a:r>
            <a:r>
              <a:rPr lang="zh-CN" altLang="en-US" sz="1400" b="1" dirty="0" smtClean="0">
                <a:ea typeface="宋体" panose="02010600030101010101" pitchFamily="2" charset="-122"/>
              </a:rPr>
              <a:t>，</a:t>
            </a:r>
            <a:r>
              <a:rPr lang="en-US" altLang="zh-CN" sz="1400" b="1" dirty="0" smtClean="0">
                <a:ea typeface="宋体" panose="02010600030101010101" pitchFamily="2" charset="-122"/>
              </a:rPr>
              <a:t>2001.</a:t>
            </a:r>
          </a:p>
          <a:p>
            <a:pPr marL="609600" lvl="1" indent="-609600" eaLnBrk="1" hangingPunct="1">
              <a:buFont typeface="Wingdings" panose="05000000000000000000" pitchFamily="2" charset="2"/>
              <a:buChar char="n"/>
              <a:defRPr/>
            </a:pPr>
            <a:r>
              <a:rPr lang="zh-CN" altLang="en-US" sz="1600" dirty="0">
                <a:solidFill>
                  <a:srgbClr val="FF0066"/>
                </a:solidFill>
                <a:ea typeface="宋体" panose="02010600030101010101" pitchFamily="2" charset="-122"/>
                <a:cs typeface="+mn-cs"/>
              </a:rPr>
              <a:t>其他学习</a:t>
            </a:r>
            <a:r>
              <a:rPr lang="zh-CN" altLang="en-US" sz="1600" dirty="0" smtClean="0">
                <a:solidFill>
                  <a:srgbClr val="FF0066"/>
                </a:solidFill>
                <a:ea typeface="宋体" panose="02010600030101010101" pitchFamily="2" charset="-122"/>
                <a:cs typeface="+mn-cs"/>
              </a:rPr>
              <a:t>资源</a:t>
            </a:r>
            <a:endParaRPr lang="zh-CN" altLang="en-US" sz="1600" dirty="0">
              <a:solidFill>
                <a:srgbClr val="FF0066"/>
              </a:solidFill>
              <a:ea typeface="宋体" panose="02010600030101010101" pitchFamily="2" charset="-122"/>
              <a:cs typeface="+mn-cs"/>
            </a:endParaRPr>
          </a:p>
          <a:p>
            <a:pPr lvl="1" eaLnBrk="1" hangingPunct="1">
              <a:buFont typeface="Wingdings" panose="05000000000000000000" pitchFamily="2" charset="2"/>
              <a:buChar char="Ø"/>
              <a:defRPr/>
            </a:pPr>
            <a:r>
              <a:rPr lang="en-US" altLang="zh-CN" sz="1400" b="1" dirty="0" smtClean="0">
                <a:ea typeface="宋体" panose="02010600030101010101" pitchFamily="2" charset="-122"/>
              </a:rPr>
              <a:t>IEEE Communication Mag. http://www.comsoc.org/commag</a:t>
            </a:r>
          </a:p>
          <a:p>
            <a:pPr lvl="1" eaLnBrk="1" hangingPunct="1">
              <a:buFont typeface="Wingdings" panose="05000000000000000000" pitchFamily="2" charset="2"/>
              <a:buChar char="Ø"/>
              <a:defRPr/>
            </a:pPr>
            <a:r>
              <a:rPr lang="en-US" altLang="zh-CN" sz="1400" b="1" dirty="0" smtClean="0">
                <a:ea typeface="宋体" panose="02010600030101010101" pitchFamily="2" charset="-122"/>
              </a:rPr>
              <a:t>ACM SIGCOMM. http://www.sigcomm.org/events/sigcomm-conference</a:t>
            </a:r>
          </a:p>
          <a:p>
            <a:pPr lvl="1" eaLnBrk="1" hangingPunct="1">
              <a:buFont typeface="Wingdings" panose="05000000000000000000" pitchFamily="2" charset="2"/>
              <a:buChar char="Ø"/>
              <a:defRPr/>
            </a:pPr>
            <a:r>
              <a:rPr lang="en-US" altLang="zh-CN" sz="1400" b="1" dirty="0" smtClean="0">
                <a:ea typeface="宋体" panose="02010600030101010101" pitchFamily="2" charset="-122"/>
              </a:rPr>
              <a:t>Reproducing Network Research network systems experiments made accessible, runnable, and reproducible. https://reproducingnetworkresearch.wordpress.com</a:t>
            </a:r>
            <a:r>
              <a:rPr lang="en-US" altLang="zh-CN" sz="1400" b="1" dirty="0" smtClean="0">
                <a:ea typeface="宋体" panose="02010600030101010101" pitchFamily="2" charset="-122"/>
              </a:rPr>
              <a:t>/</a:t>
            </a:r>
            <a:endParaRPr lang="en-US" altLang="zh-CN" sz="1400" b="1"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765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A4133F8C-0368-49D2-B0EF-B768604FF8D3}" type="slidenum">
              <a:rPr lang="zh-CN" altLang="en-US" sz="1400" smtClean="0"/>
              <a:pPr algn="r">
                <a:spcBef>
                  <a:spcPct val="0"/>
                </a:spcBef>
                <a:buClrTx/>
              </a:pPr>
              <a:t>20</a:t>
            </a:fld>
            <a:endParaRPr lang="en-US" altLang="zh-CN" sz="1400" smtClean="0"/>
          </a:p>
        </p:txBody>
      </p:sp>
      <p:sp>
        <p:nvSpPr>
          <p:cNvPr id="2765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F872A884-1650-4C28-AB13-07B1FCC09C86}"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765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Wireless Networks (2)</a:t>
            </a:r>
          </a:p>
        </p:txBody>
      </p:sp>
      <p:sp>
        <p:nvSpPr>
          <p:cNvPr id="27654" name="Rectangle 3"/>
          <p:cNvSpPr>
            <a:spLocks noGrp="1" noChangeArrowheads="1"/>
          </p:cNvSpPr>
          <p:nvPr>
            <p:ph type="body" idx="1"/>
          </p:nvPr>
        </p:nvSpPr>
        <p:spPr>
          <a:xfrm>
            <a:off x="1016000" y="5834063"/>
            <a:ext cx="8224838" cy="838200"/>
          </a:xfrm>
        </p:spPr>
        <p:txBody>
          <a:bodyPr/>
          <a:lstStyle/>
          <a:p>
            <a:pPr algn="l" eaLnBrk="1" hangingPunct="1"/>
            <a:r>
              <a:rPr lang="en-US" altLang="zh-CN" smtClean="0">
                <a:solidFill>
                  <a:schemeClr val="accent2"/>
                </a:solidFill>
                <a:ea typeface="宋体" panose="02010600030101010101" pitchFamily="2" charset="-122"/>
              </a:rPr>
              <a:t>(a)</a:t>
            </a:r>
            <a:r>
              <a:rPr lang="en-US" altLang="zh-CN" smtClean="0">
                <a:ea typeface="宋体" panose="02010600030101010101" pitchFamily="2" charset="-122"/>
              </a:rPr>
              <a:t> Bluetooth</a:t>
            </a:r>
            <a:r>
              <a:rPr lang="zh-CN" altLang="en-US" smtClean="0">
                <a:ea typeface="宋体" panose="02010600030101010101" pitchFamily="2" charset="-122"/>
              </a:rPr>
              <a:t>（蓝牙） </a:t>
            </a:r>
            <a:r>
              <a:rPr lang="en-US" altLang="zh-CN" smtClean="0">
                <a:ea typeface="宋体" panose="02010600030101010101" pitchFamily="2" charset="-122"/>
              </a:rPr>
              <a:t>configuration           </a:t>
            </a:r>
            <a:r>
              <a:rPr lang="en-US" altLang="zh-CN" smtClean="0">
                <a:solidFill>
                  <a:schemeClr val="accent2"/>
                </a:solidFill>
                <a:ea typeface="宋体" panose="02010600030101010101" pitchFamily="2" charset="-122"/>
              </a:rPr>
              <a:t>(b)</a:t>
            </a:r>
            <a:r>
              <a:rPr lang="en-US" altLang="zh-CN" smtClean="0">
                <a:ea typeface="宋体" panose="02010600030101010101" pitchFamily="2" charset="-122"/>
              </a:rPr>
              <a:t> Wireless LAN</a:t>
            </a:r>
          </a:p>
        </p:txBody>
      </p:sp>
      <p:pic>
        <p:nvPicPr>
          <p:cNvPr id="27655" name="Picture 4"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1797050"/>
            <a:ext cx="78994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867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9D8590E1-F84F-4229-9987-1B9B56C4C016}" type="slidenum">
              <a:rPr lang="zh-CN" altLang="en-US" sz="1400" smtClean="0"/>
              <a:pPr algn="r">
                <a:spcBef>
                  <a:spcPct val="0"/>
                </a:spcBef>
                <a:buClrTx/>
              </a:pPr>
              <a:t>21</a:t>
            </a:fld>
            <a:endParaRPr lang="en-US" altLang="zh-CN" sz="1400" smtClean="0"/>
          </a:p>
        </p:txBody>
      </p:sp>
      <p:sp>
        <p:nvSpPr>
          <p:cNvPr id="2867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86237467-63FC-483A-B5CD-A2B84F0E77D8}"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867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Wireless Networks (3)</a:t>
            </a:r>
          </a:p>
        </p:txBody>
      </p:sp>
      <p:sp>
        <p:nvSpPr>
          <p:cNvPr id="28678" name="Rectangle 3"/>
          <p:cNvSpPr>
            <a:spLocks noGrp="1" noChangeArrowheads="1"/>
          </p:cNvSpPr>
          <p:nvPr>
            <p:ph type="body" idx="1"/>
          </p:nvPr>
        </p:nvSpPr>
        <p:spPr>
          <a:xfrm>
            <a:off x="692150" y="5402263"/>
            <a:ext cx="7735888" cy="838200"/>
          </a:xfrm>
        </p:spPr>
        <p:txBody>
          <a:bodyPr/>
          <a:lstStyle/>
          <a:p>
            <a:pPr algn="l" eaLnBrk="1" hangingPunct="1"/>
            <a:r>
              <a:rPr lang="en-US" altLang="zh-CN" smtClean="0">
                <a:solidFill>
                  <a:schemeClr val="accent2"/>
                </a:solidFill>
                <a:ea typeface="宋体" panose="02010600030101010101" pitchFamily="2" charset="-122"/>
              </a:rPr>
              <a:t>(a)</a:t>
            </a:r>
            <a:r>
              <a:rPr lang="en-US" altLang="zh-CN" smtClean="0">
                <a:ea typeface="宋体" panose="02010600030101010101" pitchFamily="2" charset="-122"/>
              </a:rPr>
              <a:t> Individual mobile computers         </a:t>
            </a:r>
            <a:r>
              <a:rPr lang="en-US" altLang="zh-CN" smtClean="0">
                <a:solidFill>
                  <a:schemeClr val="accent2"/>
                </a:solidFill>
                <a:ea typeface="宋体" panose="02010600030101010101" pitchFamily="2" charset="-122"/>
              </a:rPr>
              <a:t>(b)</a:t>
            </a:r>
            <a:r>
              <a:rPr lang="en-US" altLang="zh-CN" smtClean="0">
                <a:ea typeface="宋体" panose="02010600030101010101" pitchFamily="2" charset="-122"/>
              </a:rPr>
              <a:t> A flying LAN</a:t>
            </a:r>
          </a:p>
        </p:txBody>
      </p:sp>
      <p:pic>
        <p:nvPicPr>
          <p:cNvPr id="28679" name="Picture 4" descr="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2322513"/>
            <a:ext cx="8286750"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296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46B30B4C-BEC8-4A64-8E6F-769A6824F9E7}" type="slidenum">
              <a:rPr lang="zh-CN" altLang="en-US" sz="1400" smtClean="0"/>
              <a:pPr algn="r">
                <a:spcBef>
                  <a:spcPct val="0"/>
                </a:spcBef>
                <a:buClrTx/>
              </a:pPr>
              <a:t>22</a:t>
            </a:fld>
            <a:endParaRPr lang="en-US" altLang="zh-CN" sz="1400" smtClean="0"/>
          </a:p>
        </p:txBody>
      </p:sp>
      <p:sp>
        <p:nvSpPr>
          <p:cNvPr id="2970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15AC9FD8-1657-4180-B576-06FBC3E8D4C2}"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2970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Home Network Categories</a:t>
            </a:r>
          </a:p>
        </p:txBody>
      </p:sp>
      <p:sp>
        <p:nvSpPr>
          <p:cNvPr id="29702" name="Rectangle 3"/>
          <p:cNvSpPr>
            <a:spLocks noGrp="1" noChangeArrowheads="1"/>
          </p:cNvSpPr>
          <p:nvPr>
            <p:ph type="body" idx="1"/>
          </p:nvPr>
        </p:nvSpPr>
        <p:spPr>
          <a:xfrm>
            <a:off x="476250" y="1419225"/>
            <a:ext cx="8667750" cy="5133975"/>
          </a:xfrm>
        </p:spPr>
        <p:txBody>
          <a:bodyPr/>
          <a:lstStyle/>
          <a:p>
            <a:pPr algn="l" eaLnBrk="1" hangingPunct="1">
              <a:buFontTx/>
              <a:buChar char="•"/>
            </a:pPr>
            <a:r>
              <a:rPr lang="en-US" altLang="zh-CN" sz="2800" smtClean="0">
                <a:ea typeface="宋体" panose="02010600030101010101" pitchFamily="2" charset="-122"/>
              </a:rPr>
              <a:t>Computers (desktop PC, PDA, shared peripherals</a:t>
            </a:r>
          </a:p>
          <a:p>
            <a:pPr algn="l" eaLnBrk="1" hangingPunct="1">
              <a:buFontTx/>
              <a:buChar char="•"/>
            </a:pPr>
            <a:r>
              <a:rPr lang="en-US" altLang="zh-CN" sz="2800" smtClean="0">
                <a:ea typeface="宋体" panose="02010600030101010101" pitchFamily="2" charset="-122"/>
              </a:rPr>
              <a:t>Entertainment (TV, DVD, VCR, camera, stereo, MP3)</a:t>
            </a:r>
          </a:p>
          <a:p>
            <a:pPr algn="l" eaLnBrk="1" hangingPunct="1">
              <a:buFontTx/>
              <a:buChar char="•"/>
            </a:pPr>
            <a:r>
              <a:rPr lang="en-US" altLang="zh-CN" sz="2800" smtClean="0">
                <a:ea typeface="宋体" panose="02010600030101010101" pitchFamily="2" charset="-122"/>
              </a:rPr>
              <a:t>Telecomm (telephone, cell phone, intercom, fax)</a:t>
            </a:r>
          </a:p>
          <a:p>
            <a:pPr algn="l" eaLnBrk="1" hangingPunct="1">
              <a:buFontTx/>
              <a:buChar char="•"/>
            </a:pPr>
            <a:r>
              <a:rPr lang="en-US" altLang="zh-CN" sz="2800" smtClean="0">
                <a:ea typeface="宋体" panose="02010600030101010101" pitchFamily="2" charset="-122"/>
              </a:rPr>
              <a:t>Appliances (microwave, fridge, clock, furnace, airco)</a:t>
            </a:r>
          </a:p>
          <a:p>
            <a:pPr algn="l" eaLnBrk="1" hangingPunct="1">
              <a:buFontTx/>
              <a:buChar char="•"/>
            </a:pPr>
            <a:r>
              <a:rPr lang="en-US" altLang="zh-CN" sz="2800" smtClean="0">
                <a:ea typeface="宋体" panose="02010600030101010101" pitchFamily="2" charset="-122"/>
              </a:rPr>
              <a:t>Telemetry (utility meter, burglar alarm, babycam).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072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835896C8-48D8-4B57-980D-B98A7D4A7AC8}" type="slidenum">
              <a:rPr lang="zh-CN" altLang="en-US" sz="1400" smtClean="0"/>
              <a:pPr algn="r">
                <a:spcBef>
                  <a:spcPct val="0"/>
                </a:spcBef>
                <a:buClrTx/>
              </a:pPr>
              <a:t>23</a:t>
            </a:fld>
            <a:endParaRPr lang="en-US" altLang="zh-CN" sz="1400" smtClean="0"/>
          </a:p>
        </p:txBody>
      </p:sp>
      <p:sp>
        <p:nvSpPr>
          <p:cNvPr id="3072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D6F931EE-53C5-447F-B086-4A5859B031F1}"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072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1.3 Network Software</a:t>
            </a:r>
          </a:p>
        </p:txBody>
      </p:sp>
      <p:sp>
        <p:nvSpPr>
          <p:cNvPr id="30726" name="Rectangle 3"/>
          <p:cNvSpPr>
            <a:spLocks noGrp="1" noChangeArrowheads="1"/>
          </p:cNvSpPr>
          <p:nvPr>
            <p:ph type="body" idx="1"/>
          </p:nvPr>
        </p:nvSpPr>
        <p:spPr>
          <a:xfrm>
            <a:off x="552450" y="1444625"/>
            <a:ext cx="8591550" cy="3011488"/>
          </a:xfrm>
        </p:spPr>
        <p:txBody>
          <a:bodyPr/>
          <a:lstStyle/>
          <a:p>
            <a:pPr algn="l" eaLnBrk="1" hangingPunct="1">
              <a:buFontTx/>
              <a:buChar char="•"/>
            </a:pPr>
            <a:r>
              <a:rPr lang="en-US" altLang="zh-CN" sz="2800" smtClean="0">
                <a:ea typeface="宋体" panose="02010600030101010101" pitchFamily="2" charset="-122"/>
              </a:rPr>
              <a:t>Protocol Hierarchies</a:t>
            </a:r>
          </a:p>
          <a:p>
            <a:pPr algn="l" eaLnBrk="1" hangingPunct="1">
              <a:buFontTx/>
              <a:buChar char="•"/>
            </a:pPr>
            <a:r>
              <a:rPr lang="en-US" altLang="zh-CN" sz="2800" smtClean="0">
                <a:ea typeface="宋体" panose="02010600030101010101" pitchFamily="2" charset="-122"/>
              </a:rPr>
              <a:t>Design Issues for the Layers</a:t>
            </a:r>
          </a:p>
          <a:p>
            <a:pPr algn="l" eaLnBrk="1" hangingPunct="1">
              <a:buFontTx/>
              <a:buChar char="•"/>
            </a:pPr>
            <a:r>
              <a:rPr lang="en-US" altLang="zh-CN" sz="2800" smtClean="0">
                <a:ea typeface="宋体" panose="02010600030101010101" pitchFamily="2" charset="-122"/>
              </a:rPr>
              <a:t>Connection-Oriented and Connectionless Services</a:t>
            </a:r>
          </a:p>
          <a:p>
            <a:pPr algn="l" eaLnBrk="1" hangingPunct="1">
              <a:buFontTx/>
              <a:buChar char="•"/>
            </a:pPr>
            <a:r>
              <a:rPr lang="en-US" altLang="zh-CN" sz="2800" smtClean="0">
                <a:ea typeface="宋体" panose="02010600030101010101" pitchFamily="2" charset="-122"/>
              </a:rPr>
              <a:t>Service Primitives</a:t>
            </a:r>
          </a:p>
          <a:p>
            <a:pPr algn="l" eaLnBrk="1" hangingPunct="1">
              <a:buFontTx/>
              <a:buChar char="•"/>
            </a:pPr>
            <a:r>
              <a:rPr lang="en-US" altLang="zh-CN" sz="2800" smtClean="0">
                <a:ea typeface="宋体" panose="02010600030101010101" pitchFamily="2" charset="-122"/>
              </a:rPr>
              <a:t>The Relationship of Services to Protocols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174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0EB0F4D9-548B-4660-8AED-65FB4FB9DFB5}" type="slidenum">
              <a:rPr lang="zh-CN" altLang="en-US" sz="1400" smtClean="0"/>
              <a:pPr algn="r">
                <a:spcBef>
                  <a:spcPct val="0"/>
                </a:spcBef>
                <a:buClrTx/>
              </a:pPr>
              <a:t>24</a:t>
            </a:fld>
            <a:endParaRPr lang="en-US" altLang="zh-CN" sz="1400" smtClean="0"/>
          </a:p>
        </p:txBody>
      </p:sp>
      <p:sp>
        <p:nvSpPr>
          <p:cNvPr id="3174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B7128973-0C75-4491-8C36-CE37EDDD41BE}"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174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Some Concepts</a:t>
            </a:r>
          </a:p>
        </p:txBody>
      </p:sp>
      <p:sp>
        <p:nvSpPr>
          <p:cNvPr id="31750" name="Rectangle 5"/>
          <p:cNvSpPr>
            <a:spLocks noChangeArrowheads="1"/>
          </p:cNvSpPr>
          <p:nvPr/>
        </p:nvSpPr>
        <p:spPr bwMode="auto">
          <a:xfrm>
            <a:off x="552450" y="1252538"/>
            <a:ext cx="8294688"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lgn="ctr">
              <a:spcBef>
                <a:spcPct val="20000"/>
              </a:spcBef>
              <a:buClr>
                <a:schemeClr val="accent2"/>
              </a:buClr>
              <a:defRPr sz="2400">
                <a:solidFill>
                  <a:schemeClr val="tx1"/>
                </a:solidFill>
                <a:latin typeface="Times New Roman" panose="02020603050405020304" pitchFamily="18" charset="0"/>
              </a:defRPr>
            </a:lvl1pPr>
            <a:lvl2pPr marL="990600" indent="-53340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zh-CN" altLang="en-US" b="1">
                <a:ea typeface="宋体" panose="02010600030101010101" pitchFamily="2" charset="-122"/>
              </a:rPr>
              <a:t>网络体系结构</a:t>
            </a:r>
          </a:p>
          <a:p>
            <a:pPr lvl="1" eaLnBrk="1" hangingPunct="1"/>
            <a:r>
              <a:rPr lang="zh-CN" altLang="en-US">
                <a:solidFill>
                  <a:srgbClr val="003399"/>
                </a:solidFill>
                <a:ea typeface="宋体" panose="02010600030101010101" pitchFamily="2" charset="-122"/>
              </a:rPr>
              <a:t>完成计算机间的通信合作，把每个计算机互联的功能划分成有明确定义的层次，并规定同层次进程通信的协议及相邻层之间的接口服务</a:t>
            </a:r>
            <a:endParaRPr lang="zh-CN" altLang="en-US">
              <a:solidFill>
                <a:schemeClr val="folHlink"/>
              </a:solidFill>
              <a:ea typeface="宋体" panose="02010600030101010101" pitchFamily="2" charset="-122"/>
            </a:endParaRPr>
          </a:p>
          <a:p>
            <a:pPr algn="l" eaLnBrk="1" hangingPunct="1"/>
            <a:r>
              <a:rPr lang="zh-CN" altLang="en-US" b="1">
                <a:ea typeface="宋体" panose="02010600030101010101" pitchFamily="2" charset="-122"/>
              </a:rPr>
              <a:t>协议（</a:t>
            </a:r>
            <a:r>
              <a:rPr lang="en-US" altLang="zh-CN" b="1">
                <a:ea typeface="宋体" panose="02010600030101010101" pitchFamily="2" charset="-122"/>
              </a:rPr>
              <a:t>Protocol</a:t>
            </a:r>
            <a:r>
              <a:rPr lang="zh-CN" altLang="en-US" b="1">
                <a:ea typeface="宋体" panose="02010600030101010101" pitchFamily="2" charset="-122"/>
              </a:rPr>
              <a:t>）</a:t>
            </a:r>
          </a:p>
          <a:p>
            <a:pPr lvl="1" eaLnBrk="1" hangingPunct="1"/>
            <a:r>
              <a:rPr lang="zh-CN" altLang="en-US">
                <a:ea typeface="宋体" panose="02010600030101010101" pitchFamily="2" charset="-122"/>
              </a:rPr>
              <a:t>协议就是为实现网络中的数据交换建立的规则标准或约定。协议由语法、语义和交换规则三部分组成，即协议的三要素。</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277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720286EF-DA1B-410E-9A13-8C1AEB9FD562}" type="slidenum">
              <a:rPr lang="zh-CN" altLang="en-US" sz="1400" smtClean="0"/>
              <a:pPr algn="r">
                <a:spcBef>
                  <a:spcPct val="0"/>
                </a:spcBef>
                <a:buClrTx/>
              </a:pPr>
              <a:t>25</a:t>
            </a:fld>
            <a:endParaRPr lang="en-US" altLang="zh-CN" sz="1400" smtClean="0"/>
          </a:p>
        </p:txBody>
      </p:sp>
      <p:sp>
        <p:nvSpPr>
          <p:cNvPr id="3277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7ED135E1-18C6-4D04-AFD3-5AA7ACF37265}"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2773" name="Rectangle 2"/>
          <p:cNvSpPr>
            <a:spLocks noGrp="1" noChangeArrowheads="1"/>
          </p:cNvSpPr>
          <p:nvPr>
            <p:ph type="title"/>
          </p:nvPr>
        </p:nvSpPr>
        <p:spPr/>
        <p:txBody>
          <a:bodyPr/>
          <a:lstStyle/>
          <a:p>
            <a:pPr eaLnBrk="1" hangingPunct="1"/>
            <a:endParaRPr lang="zh-CN" altLang="en-US" smtClean="0">
              <a:ea typeface="宋体" panose="02010600030101010101" pitchFamily="2" charset="-122"/>
            </a:endParaRPr>
          </a:p>
        </p:txBody>
      </p:sp>
      <p:sp>
        <p:nvSpPr>
          <p:cNvPr id="32774" name="Rectangle 5"/>
          <p:cNvSpPr>
            <a:spLocks noChangeArrowheads="1"/>
          </p:cNvSpPr>
          <p:nvPr/>
        </p:nvSpPr>
        <p:spPr bwMode="auto">
          <a:xfrm>
            <a:off x="488950" y="1382713"/>
            <a:ext cx="8294688"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lgn="ctr">
              <a:spcBef>
                <a:spcPct val="20000"/>
              </a:spcBef>
              <a:buClr>
                <a:schemeClr val="accent2"/>
              </a:buClr>
              <a:defRPr sz="2400">
                <a:solidFill>
                  <a:schemeClr val="tx1"/>
                </a:solidFill>
                <a:latin typeface="Times New Roman" panose="02020603050405020304" pitchFamily="18" charset="0"/>
              </a:defRPr>
            </a:lvl1pPr>
            <a:lvl2pPr marL="990600" indent="-53340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zh-CN" altLang="en-US" b="1">
                <a:ea typeface="宋体" panose="02010600030101010101" pitchFamily="2" charset="-122"/>
              </a:rPr>
              <a:t>接口</a:t>
            </a:r>
            <a:r>
              <a:rPr lang="en-US" altLang="zh-CN" b="1">
                <a:ea typeface="宋体" panose="02010600030101010101" pitchFamily="2" charset="-122"/>
              </a:rPr>
              <a:t>(Interface)</a:t>
            </a:r>
            <a:endParaRPr lang="zh-CN" altLang="en-US" b="1">
              <a:ea typeface="宋体" panose="02010600030101010101" pitchFamily="2" charset="-122"/>
            </a:endParaRPr>
          </a:p>
          <a:p>
            <a:pPr lvl="1" eaLnBrk="1" hangingPunct="1"/>
            <a:r>
              <a:rPr lang="zh-CN" altLang="en-US">
                <a:ea typeface="宋体" panose="02010600030101010101" pitchFamily="2" charset="-122"/>
              </a:rPr>
              <a:t>分层结构中各相邻层之间要有一个接口，它定义了较低层向较高层提供的原始操作和服务。相邻层通过它们之间的接口交换信息，高层并不需要知道低层是如何实现的，仅需要知道该层通过层间的接口所提供的服务，这样使得两层之间保持了功能的独立性。</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379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F47E4C01-ED84-41EE-9011-1ED6A93D1CDC}" type="slidenum">
              <a:rPr lang="zh-CN" altLang="en-US" sz="1400" smtClean="0"/>
              <a:pPr algn="r">
                <a:spcBef>
                  <a:spcPct val="0"/>
                </a:spcBef>
                <a:buClrTx/>
              </a:pPr>
              <a:t>26</a:t>
            </a:fld>
            <a:endParaRPr lang="en-US" altLang="zh-CN" sz="1400" smtClean="0"/>
          </a:p>
        </p:txBody>
      </p:sp>
      <p:sp>
        <p:nvSpPr>
          <p:cNvPr id="3379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1646378E-A9C5-4AED-9E24-065E15BB389F}"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3797" name="Rectangle 2"/>
          <p:cNvSpPr>
            <a:spLocks noGrp="1" noChangeArrowheads="1"/>
          </p:cNvSpPr>
          <p:nvPr>
            <p:ph type="title"/>
          </p:nvPr>
        </p:nvSpPr>
        <p:spPr/>
        <p:txBody>
          <a:bodyPr/>
          <a:lstStyle/>
          <a:p>
            <a:pPr eaLnBrk="1" hangingPunct="1"/>
            <a:r>
              <a:rPr lang="en-US" altLang="zh-CN" sz="4000" smtClean="0">
                <a:ea typeface="宋体" panose="02010600030101010101" pitchFamily="2" charset="-122"/>
              </a:rPr>
              <a:t>Network Software  </a:t>
            </a:r>
            <a:r>
              <a:rPr lang="en-US" altLang="zh-CN" sz="3200" smtClean="0">
                <a:ea typeface="宋体" panose="02010600030101010101" pitchFamily="2" charset="-122"/>
              </a:rPr>
              <a:t>Protocol Hierarchies</a:t>
            </a:r>
          </a:p>
        </p:txBody>
      </p:sp>
      <p:sp>
        <p:nvSpPr>
          <p:cNvPr id="33798" name="Rectangle 3"/>
          <p:cNvSpPr>
            <a:spLocks noGrp="1" noChangeArrowheads="1"/>
          </p:cNvSpPr>
          <p:nvPr>
            <p:ph type="body" idx="1"/>
          </p:nvPr>
        </p:nvSpPr>
        <p:spPr>
          <a:xfrm>
            <a:off x="0" y="6019800"/>
            <a:ext cx="9144000" cy="838200"/>
          </a:xfrm>
        </p:spPr>
        <p:txBody>
          <a:bodyPr/>
          <a:lstStyle/>
          <a:p>
            <a:pPr eaLnBrk="1" hangingPunct="1"/>
            <a:r>
              <a:rPr lang="en-US" altLang="zh-CN" smtClean="0">
                <a:ea typeface="宋体" panose="02010600030101010101" pitchFamily="2" charset="-122"/>
              </a:rPr>
              <a:t>Layers, protocols, and interfaces.</a:t>
            </a:r>
          </a:p>
        </p:txBody>
      </p:sp>
      <p:pic>
        <p:nvPicPr>
          <p:cNvPr id="33799" name="Picture 4" descr="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1076325"/>
            <a:ext cx="689927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481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5093C19A-B026-4281-A85F-18264E0D546E}" type="slidenum">
              <a:rPr lang="zh-CN" altLang="en-US" sz="1400" smtClean="0"/>
              <a:pPr algn="r">
                <a:spcBef>
                  <a:spcPct val="0"/>
                </a:spcBef>
                <a:buClrTx/>
              </a:pPr>
              <a:t>27</a:t>
            </a:fld>
            <a:endParaRPr lang="en-US" altLang="zh-CN" sz="1400" smtClean="0"/>
          </a:p>
        </p:txBody>
      </p:sp>
      <p:sp>
        <p:nvSpPr>
          <p:cNvPr id="3482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962059FD-07CE-4643-9DA8-F0DA0BF193FA}"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4821" name="Rectangle 2"/>
          <p:cNvSpPr>
            <a:spLocks noGrp="1" noChangeArrowheads="1"/>
          </p:cNvSpPr>
          <p:nvPr>
            <p:ph type="title"/>
          </p:nvPr>
        </p:nvSpPr>
        <p:spPr/>
        <p:txBody>
          <a:bodyPr/>
          <a:lstStyle/>
          <a:p>
            <a:pPr eaLnBrk="1" hangingPunct="1"/>
            <a:r>
              <a:rPr lang="en-US" altLang="zh-CN" sz="4000" smtClean="0">
                <a:ea typeface="宋体" panose="02010600030101010101" pitchFamily="2" charset="-122"/>
              </a:rPr>
              <a:t>Protocol Hierarchies (3)</a:t>
            </a:r>
          </a:p>
        </p:txBody>
      </p:sp>
      <p:sp>
        <p:nvSpPr>
          <p:cNvPr id="34822"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Example information flow supporting virtual communication in layer 5.</a:t>
            </a:r>
          </a:p>
        </p:txBody>
      </p:sp>
      <p:pic>
        <p:nvPicPr>
          <p:cNvPr id="34823" name="Picture 4" descr="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885825"/>
            <a:ext cx="7780338" cy="483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584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FF3795B1-D714-4E9E-AD20-7265BC731A8E}" type="slidenum">
              <a:rPr lang="zh-CN" altLang="en-US" sz="1400" smtClean="0"/>
              <a:pPr algn="r">
                <a:spcBef>
                  <a:spcPct val="0"/>
                </a:spcBef>
                <a:buClrTx/>
              </a:pPr>
              <a:t>28</a:t>
            </a:fld>
            <a:endParaRPr lang="en-US" altLang="zh-CN" sz="1400" smtClean="0"/>
          </a:p>
        </p:txBody>
      </p:sp>
      <p:sp>
        <p:nvSpPr>
          <p:cNvPr id="3584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D9ABC35F-0BAC-41AD-905B-739546C11276}"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5845" name="Rectangle 1026"/>
          <p:cNvSpPr>
            <a:spLocks noGrp="1" noChangeArrowheads="1"/>
          </p:cNvSpPr>
          <p:nvPr>
            <p:ph type="title"/>
          </p:nvPr>
        </p:nvSpPr>
        <p:spPr/>
        <p:txBody>
          <a:bodyPr/>
          <a:lstStyle/>
          <a:p>
            <a:pPr eaLnBrk="1" hangingPunct="1"/>
            <a:r>
              <a:rPr lang="en-US" altLang="zh-CN" smtClean="0">
                <a:ea typeface="宋体" panose="02010600030101010101" pitchFamily="2" charset="-122"/>
              </a:rPr>
              <a:t>Design Issues for the Layers</a:t>
            </a:r>
          </a:p>
        </p:txBody>
      </p:sp>
      <p:sp>
        <p:nvSpPr>
          <p:cNvPr id="35846" name="Rectangle 1029"/>
          <p:cNvSpPr>
            <a:spLocks noChangeArrowheads="1"/>
          </p:cNvSpPr>
          <p:nvPr/>
        </p:nvSpPr>
        <p:spPr bwMode="auto">
          <a:xfrm>
            <a:off x="385763" y="1849438"/>
            <a:ext cx="8591550" cy="301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FontTx/>
              <a:buChar char="•"/>
            </a:pPr>
            <a:r>
              <a:rPr lang="en-US" altLang="zh-CN" sz="2800" dirty="0">
                <a:ea typeface="宋体" panose="02010600030101010101" pitchFamily="2" charset="-122"/>
              </a:rPr>
              <a:t>Addressing(</a:t>
            </a:r>
            <a:r>
              <a:rPr lang="zh-CN" altLang="en-US" sz="2800" dirty="0">
                <a:ea typeface="宋体" panose="02010600030101010101" pitchFamily="2" charset="-122"/>
              </a:rPr>
              <a:t>寻址</a:t>
            </a:r>
            <a:r>
              <a:rPr lang="en-US" altLang="zh-CN" sz="2800" dirty="0">
                <a:ea typeface="宋体" panose="02010600030101010101" pitchFamily="2" charset="-122"/>
              </a:rPr>
              <a:t>)</a:t>
            </a:r>
          </a:p>
          <a:p>
            <a:pPr algn="l" eaLnBrk="1" hangingPunct="1">
              <a:buFontTx/>
              <a:buChar char="•"/>
            </a:pPr>
            <a:r>
              <a:rPr lang="en-US" altLang="zh-CN" sz="2800" dirty="0">
                <a:ea typeface="宋体" panose="02010600030101010101" pitchFamily="2" charset="-122"/>
              </a:rPr>
              <a:t>Error Control(</a:t>
            </a:r>
            <a:r>
              <a:rPr lang="zh-CN" altLang="en-US" sz="2800" dirty="0">
                <a:ea typeface="宋体" panose="02010600030101010101" pitchFamily="2" charset="-122"/>
              </a:rPr>
              <a:t>错误控制</a:t>
            </a:r>
            <a:r>
              <a:rPr lang="en-US" altLang="zh-CN" sz="2800" dirty="0">
                <a:ea typeface="宋体" panose="02010600030101010101" pitchFamily="2" charset="-122"/>
              </a:rPr>
              <a:t>)</a:t>
            </a:r>
          </a:p>
          <a:p>
            <a:pPr algn="l" eaLnBrk="1" hangingPunct="1">
              <a:buFontTx/>
              <a:buChar char="•"/>
            </a:pPr>
            <a:r>
              <a:rPr lang="en-US" altLang="zh-CN" sz="2800" dirty="0">
                <a:ea typeface="宋体" panose="02010600030101010101" pitchFamily="2" charset="-122"/>
              </a:rPr>
              <a:t>Flow Control(</a:t>
            </a:r>
            <a:r>
              <a:rPr lang="zh-CN" altLang="en-US" sz="2800" dirty="0">
                <a:ea typeface="宋体" panose="02010600030101010101" pitchFamily="2" charset="-122"/>
              </a:rPr>
              <a:t>流量控制</a:t>
            </a:r>
            <a:r>
              <a:rPr lang="en-US" altLang="zh-CN" sz="2800" dirty="0">
                <a:ea typeface="宋体" panose="02010600030101010101" pitchFamily="2" charset="-122"/>
              </a:rPr>
              <a:t>)</a:t>
            </a:r>
          </a:p>
          <a:p>
            <a:pPr algn="l" eaLnBrk="1" hangingPunct="1">
              <a:buFontTx/>
              <a:buChar char="•"/>
            </a:pPr>
            <a:r>
              <a:rPr lang="en-US" altLang="zh-CN" sz="2800" dirty="0">
                <a:ea typeface="宋体" panose="02010600030101010101" pitchFamily="2" charset="-122"/>
              </a:rPr>
              <a:t>Multiplexing(</a:t>
            </a:r>
            <a:r>
              <a:rPr lang="zh-CN" altLang="en-US" sz="2800" dirty="0">
                <a:ea typeface="宋体" panose="02010600030101010101" pitchFamily="2" charset="-122"/>
              </a:rPr>
              <a:t>复用技术</a:t>
            </a:r>
            <a:r>
              <a:rPr lang="en-US" altLang="zh-CN" sz="2800" dirty="0">
                <a:ea typeface="宋体" panose="02010600030101010101" pitchFamily="2" charset="-122"/>
              </a:rPr>
              <a:t>)</a:t>
            </a:r>
          </a:p>
          <a:p>
            <a:pPr algn="l" eaLnBrk="1" hangingPunct="1">
              <a:buFontTx/>
              <a:buChar char="•"/>
            </a:pPr>
            <a:r>
              <a:rPr lang="en-US" altLang="zh-CN" sz="2800" dirty="0">
                <a:ea typeface="宋体" panose="02010600030101010101" pitchFamily="2" charset="-122"/>
              </a:rPr>
              <a:t>Routing(</a:t>
            </a:r>
            <a:r>
              <a:rPr lang="zh-CN" altLang="en-US" sz="2800" dirty="0">
                <a:ea typeface="宋体" panose="02010600030101010101" pitchFamily="2" charset="-122"/>
              </a:rPr>
              <a:t>路由</a:t>
            </a:r>
            <a:r>
              <a:rPr lang="en-US" altLang="zh-CN" sz="28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686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BCC7AF26-3BDB-4543-8556-3370D4B92AB6}" type="slidenum">
              <a:rPr lang="zh-CN" altLang="en-US" sz="1400" smtClean="0"/>
              <a:pPr algn="r">
                <a:spcBef>
                  <a:spcPct val="0"/>
                </a:spcBef>
                <a:buClrTx/>
              </a:pPr>
              <a:t>29</a:t>
            </a:fld>
            <a:endParaRPr lang="en-US" altLang="zh-CN" sz="1400" smtClean="0"/>
          </a:p>
        </p:txBody>
      </p:sp>
      <p:sp>
        <p:nvSpPr>
          <p:cNvPr id="3686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39F3E920-7CCF-43B3-A9D7-263E43785253}"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6869" name="Rectangle 2"/>
          <p:cNvSpPr>
            <a:spLocks noGrp="1" noChangeArrowheads="1"/>
          </p:cNvSpPr>
          <p:nvPr>
            <p:ph type="title"/>
          </p:nvPr>
        </p:nvSpPr>
        <p:spPr/>
        <p:txBody>
          <a:bodyPr/>
          <a:lstStyle/>
          <a:p>
            <a:pPr eaLnBrk="1" hangingPunct="1"/>
            <a:r>
              <a:rPr lang="en-US" altLang="zh-CN" sz="4000" smtClean="0">
                <a:ea typeface="宋体" panose="02010600030101010101" pitchFamily="2" charset="-122"/>
              </a:rPr>
              <a:t>Connection-Oriented and Connectionless Services(1)</a:t>
            </a:r>
            <a:endParaRPr lang="zh-CN" altLang="en-US" sz="4000" smtClean="0">
              <a:ea typeface="宋体" panose="02010600030101010101" pitchFamily="2" charset="-122"/>
            </a:endParaRPr>
          </a:p>
        </p:txBody>
      </p:sp>
      <p:sp>
        <p:nvSpPr>
          <p:cNvPr id="36870" name="Rectangle 4"/>
          <p:cNvSpPr>
            <a:spLocks noGrp="1" noChangeArrowheads="1"/>
          </p:cNvSpPr>
          <p:nvPr>
            <p:ph type="body" idx="1"/>
          </p:nvPr>
        </p:nvSpPr>
        <p:spPr>
          <a:xfrm>
            <a:off x="814388" y="1436688"/>
            <a:ext cx="7772400" cy="4648200"/>
          </a:xfrm>
          <a:noFill/>
        </p:spPr>
        <p:txBody>
          <a:bodyPr/>
          <a:lstStyle/>
          <a:p>
            <a:pPr marL="342900" indent="-342900" algn="l" eaLnBrk="1" hangingPunct="1">
              <a:lnSpc>
                <a:spcPct val="80000"/>
              </a:lnSpc>
              <a:buFontTx/>
              <a:buChar char="•"/>
            </a:pPr>
            <a:r>
              <a:rPr lang="en-US" altLang="zh-CN" sz="2800" b="1" smtClean="0">
                <a:ea typeface="宋体" panose="02010600030101010101" pitchFamily="2" charset="-122"/>
              </a:rPr>
              <a:t>Connection oriented service -</a:t>
            </a:r>
          </a:p>
          <a:p>
            <a:pPr marL="742950" lvl="1" indent="-285750" eaLnBrk="1" hangingPunct="1">
              <a:lnSpc>
                <a:spcPct val="80000"/>
              </a:lnSpc>
            </a:pPr>
            <a:r>
              <a:rPr lang="en-US" altLang="zh-CN" smtClean="0">
                <a:ea typeface="宋体" panose="02010600030101010101" pitchFamily="2" charset="-122"/>
              </a:rPr>
              <a:t>Like the phone system.</a:t>
            </a:r>
          </a:p>
          <a:p>
            <a:pPr marL="2057400" lvl="4" indent="-228600" eaLnBrk="1" hangingPunct="1">
              <a:lnSpc>
                <a:spcPct val="80000"/>
              </a:lnSpc>
            </a:pPr>
            <a:r>
              <a:rPr lang="en-US" altLang="zh-CN" b="1" smtClean="0">
                <a:ea typeface="宋体" panose="02010600030101010101" pitchFamily="2" charset="-122"/>
              </a:rPr>
              <a:t>Connection Setup</a:t>
            </a:r>
          </a:p>
          <a:p>
            <a:pPr marL="2057400" lvl="4" indent="-228600" eaLnBrk="1" hangingPunct="1">
              <a:lnSpc>
                <a:spcPct val="80000"/>
              </a:lnSpc>
            </a:pPr>
            <a:r>
              <a:rPr lang="en-US" altLang="zh-CN" b="1" smtClean="0">
                <a:ea typeface="宋体" panose="02010600030101010101" pitchFamily="2" charset="-122"/>
              </a:rPr>
              <a:t>Data Transfer</a:t>
            </a:r>
          </a:p>
          <a:p>
            <a:pPr marL="2057400" lvl="4" indent="-228600" eaLnBrk="1" hangingPunct="1">
              <a:lnSpc>
                <a:spcPct val="80000"/>
              </a:lnSpc>
            </a:pPr>
            <a:r>
              <a:rPr lang="en-US" altLang="zh-CN" b="1" smtClean="0">
                <a:ea typeface="宋体" panose="02010600030101010101" pitchFamily="2" charset="-122"/>
              </a:rPr>
              <a:t>Connection Termination</a:t>
            </a:r>
          </a:p>
          <a:p>
            <a:pPr marL="342900" indent="-342900" algn="l" eaLnBrk="1" hangingPunct="1">
              <a:lnSpc>
                <a:spcPct val="80000"/>
              </a:lnSpc>
            </a:pPr>
            <a:endParaRPr lang="en-US" altLang="zh-CN" b="1" smtClean="0">
              <a:ea typeface="宋体" panose="02010600030101010101" pitchFamily="2" charset="-122"/>
            </a:endParaRPr>
          </a:p>
          <a:p>
            <a:pPr marL="342900" indent="-342900" algn="l" eaLnBrk="1" hangingPunct="1">
              <a:lnSpc>
                <a:spcPct val="80000"/>
              </a:lnSpc>
              <a:buFontTx/>
              <a:buChar char="•"/>
            </a:pPr>
            <a:r>
              <a:rPr lang="en-US" altLang="zh-CN" sz="2800" b="1" smtClean="0">
                <a:ea typeface="宋体" panose="02010600030101010101" pitchFamily="2" charset="-122"/>
              </a:rPr>
              <a:t>Connectionless service -</a:t>
            </a:r>
          </a:p>
          <a:p>
            <a:pPr marL="742950" lvl="1" indent="-285750" eaLnBrk="1" hangingPunct="1">
              <a:lnSpc>
                <a:spcPct val="80000"/>
              </a:lnSpc>
            </a:pPr>
            <a:r>
              <a:rPr lang="en-US" altLang="zh-CN" smtClean="0">
                <a:ea typeface="宋体" panose="02010600030101010101" pitchFamily="2" charset="-122"/>
              </a:rPr>
              <a:t>Like the post office. </a:t>
            </a:r>
          </a:p>
          <a:p>
            <a:pPr marL="742950" lvl="1" indent="-285750" eaLnBrk="1" hangingPunct="1">
              <a:lnSpc>
                <a:spcPct val="80000"/>
              </a:lnSpc>
            </a:pPr>
            <a:r>
              <a:rPr lang="en-US" altLang="zh-CN" smtClean="0">
                <a:ea typeface="宋体" panose="02010600030101010101" pitchFamily="2" charset="-122"/>
              </a:rPr>
              <a:t>Each message has the entire address on it.  </a:t>
            </a:r>
          </a:p>
          <a:p>
            <a:pPr marL="742950" lvl="1" indent="-285750" eaLnBrk="1" hangingPunct="1">
              <a:lnSpc>
                <a:spcPct val="80000"/>
              </a:lnSpc>
            </a:pPr>
            <a:r>
              <a:rPr lang="en-US" altLang="zh-CN" smtClean="0">
                <a:ea typeface="宋体" panose="02010600030101010101" pitchFamily="2" charset="-122"/>
              </a:rPr>
              <a:t>Each message may follow a different route to its destination. </a:t>
            </a:r>
          </a:p>
          <a:p>
            <a:pPr marL="2057400" lvl="4" indent="-228600" eaLnBrk="1" hangingPunct="1">
              <a:lnSpc>
                <a:spcPct val="80000"/>
              </a:lnSpc>
            </a:pPr>
            <a:r>
              <a:rPr lang="en-US" altLang="zh-CN" b="1" smtClean="0">
                <a:ea typeface="宋体" panose="02010600030101010101" pitchFamily="2" charset="-122"/>
              </a:rPr>
              <a:t>Data Transfer</a:t>
            </a:r>
          </a:p>
          <a:p>
            <a:pPr marL="342900" indent="-342900" eaLnBrk="1" hangingPunct="1">
              <a:lnSpc>
                <a:spcPct val="80000"/>
              </a:lnSpc>
            </a:pPr>
            <a:endParaRPr lang="en-US" altLang="zh-CN" sz="20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2"/>
          </p:nvPr>
        </p:nvSpPr>
        <p:spPr>
          <a:xfrm>
            <a:off x="1790700" y="6350000"/>
            <a:ext cx="4229100" cy="355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558E02AE-C177-41A3-B8B5-FC043E2709E1}" type="datetime1">
              <a:rPr lang="zh-CN" altLang="en-US" sz="1400" b="1" smtClean="0">
                <a:latin typeface="Arial" panose="020B0604020202020204" pitchFamily="34" charset="0"/>
              </a:rPr>
              <a:pPr>
                <a:spcBef>
                  <a:spcPct val="0"/>
                </a:spcBef>
                <a:buClrTx/>
              </a:pPr>
              <a:t>2019/12/1</a:t>
            </a:fld>
            <a:endParaRPr lang="en-US" altLang="zh-CN" sz="1400" b="1" smtClean="0">
              <a:latin typeface="Arial" panose="020B0604020202020204" pitchFamily="34" charset="0"/>
            </a:endParaRPr>
          </a:p>
        </p:txBody>
      </p:sp>
      <p:sp>
        <p:nvSpPr>
          <p:cNvPr id="8195" name="灯片编号占位符 5"/>
          <p:cNvSpPr>
            <a:spLocks noGrp="1"/>
          </p:cNvSpPr>
          <p:nvPr>
            <p:ph type="sldNum" sz="quarter" idx="11"/>
          </p:nvPr>
        </p:nvSpPr>
        <p:spPr>
          <a:xfrm>
            <a:off x="1905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47D30C27-A377-4A1F-AD5D-BFC68A6981C0}" type="slidenum">
              <a:rPr lang="en-US" altLang="zh-CN" sz="1800" b="0" smtClean="0">
                <a:latin typeface="Arial" panose="020B0604020202020204" pitchFamily="34" charset="0"/>
              </a:rPr>
              <a:pPr>
                <a:spcBef>
                  <a:spcPct val="0"/>
                </a:spcBef>
                <a:buClrTx/>
              </a:pPr>
              <a:t>3</a:t>
            </a:fld>
            <a:endParaRPr lang="en-US" altLang="zh-CN" sz="1800" b="0" smtClean="0">
              <a:latin typeface="Arial" panose="020B0604020202020204" pitchFamily="34" charset="0"/>
            </a:endParaRPr>
          </a:p>
        </p:txBody>
      </p:sp>
      <p:sp>
        <p:nvSpPr>
          <p:cNvPr id="8196" name="Rectangle 2"/>
          <p:cNvSpPr>
            <a:spLocks noGrp="1" noChangeArrowheads="1"/>
          </p:cNvSpPr>
          <p:nvPr>
            <p:ph type="title"/>
          </p:nvPr>
        </p:nvSpPr>
        <p:spPr>
          <a:xfrm>
            <a:off x="871538" y="862013"/>
            <a:ext cx="8162925" cy="762000"/>
          </a:xfrm>
        </p:spPr>
        <p:txBody>
          <a:bodyPr/>
          <a:lstStyle/>
          <a:p>
            <a:pPr eaLnBrk="1" hangingPunct="1"/>
            <a:r>
              <a:rPr lang="zh-CN" altLang="en-US" smtClean="0">
                <a:ea typeface="宋体" panose="02010600030101010101" pitchFamily="2" charset="-122"/>
              </a:rPr>
              <a:t>主要内容</a:t>
            </a:r>
          </a:p>
        </p:txBody>
      </p:sp>
      <p:sp>
        <p:nvSpPr>
          <p:cNvPr id="8197" name="Rectangle 3"/>
          <p:cNvSpPr>
            <a:spLocks noGrp="1" noChangeArrowheads="1"/>
          </p:cNvSpPr>
          <p:nvPr>
            <p:ph type="body" idx="1"/>
          </p:nvPr>
        </p:nvSpPr>
        <p:spPr>
          <a:xfrm>
            <a:off x="957263" y="1930400"/>
            <a:ext cx="7518400" cy="4021138"/>
          </a:xfrm>
        </p:spPr>
        <p:txBody>
          <a:bodyPr/>
          <a:lstStyle/>
          <a:p>
            <a:pPr algn="l" eaLnBrk="1" hangingPunct="1">
              <a:lnSpc>
                <a:spcPct val="90000"/>
              </a:lnSpc>
              <a:buFont typeface="Wingdings" panose="05000000000000000000" pitchFamily="2" charset="2"/>
              <a:buAutoNum type="arabicPeriod"/>
            </a:pPr>
            <a:r>
              <a:rPr lang="zh-CN" altLang="en-US" sz="2800" smtClean="0">
                <a:ea typeface="宋体" panose="02010600030101010101" pitchFamily="2" charset="-122"/>
              </a:rPr>
              <a:t>计算机网络概述</a:t>
            </a:r>
          </a:p>
          <a:p>
            <a:pPr algn="l" eaLnBrk="1" hangingPunct="1">
              <a:lnSpc>
                <a:spcPct val="90000"/>
              </a:lnSpc>
              <a:buFont typeface="Wingdings" panose="05000000000000000000" pitchFamily="2" charset="2"/>
              <a:buAutoNum type="arabicPeriod"/>
            </a:pPr>
            <a:r>
              <a:rPr lang="zh-CN" altLang="en-US" sz="2800" smtClean="0">
                <a:ea typeface="宋体" panose="02010600030101010101" pitchFamily="2" charset="-122"/>
              </a:rPr>
              <a:t>物理层</a:t>
            </a:r>
          </a:p>
          <a:p>
            <a:pPr algn="l" eaLnBrk="1" hangingPunct="1">
              <a:lnSpc>
                <a:spcPct val="90000"/>
              </a:lnSpc>
              <a:buFont typeface="Wingdings" panose="05000000000000000000" pitchFamily="2" charset="2"/>
              <a:buAutoNum type="arabicPeriod"/>
            </a:pPr>
            <a:r>
              <a:rPr lang="zh-CN" altLang="en-US" sz="2800" smtClean="0">
                <a:ea typeface="宋体" panose="02010600030101010101" pitchFamily="2" charset="-122"/>
              </a:rPr>
              <a:t>数据链路层</a:t>
            </a:r>
            <a:endParaRPr lang="en-US" altLang="zh-CN" sz="2800" smtClean="0">
              <a:ea typeface="宋体" panose="02010600030101010101" pitchFamily="2" charset="-122"/>
            </a:endParaRPr>
          </a:p>
          <a:p>
            <a:pPr algn="l" eaLnBrk="1" hangingPunct="1">
              <a:lnSpc>
                <a:spcPct val="90000"/>
              </a:lnSpc>
              <a:buFont typeface="Wingdings" panose="05000000000000000000" pitchFamily="2" charset="2"/>
              <a:buAutoNum type="arabicPeriod"/>
            </a:pPr>
            <a:r>
              <a:rPr lang="zh-CN" altLang="en-US" sz="2800" smtClean="0">
                <a:ea typeface="宋体" panose="02010600030101010101" pitchFamily="2" charset="-122"/>
              </a:rPr>
              <a:t>媒介访问控制子层</a:t>
            </a:r>
            <a:endParaRPr lang="en-US" altLang="zh-CN" sz="2800" smtClean="0">
              <a:ea typeface="宋体" panose="02010600030101010101" pitchFamily="2" charset="-122"/>
            </a:endParaRPr>
          </a:p>
          <a:p>
            <a:pPr algn="l" eaLnBrk="1" hangingPunct="1">
              <a:lnSpc>
                <a:spcPct val="90000"/>
              </a:lnSpc>
              <a:buFont typeface="Wingdings" panose="05000000000000000000" pitchFamily="2" charset="2"/>
              <a:buAutoNum type="arabicPeriod"/>
            </a:pPr>
            <a:r>
              <a:rPr lang="zh-CN" altLang="en-US" sz="2800" smtClean="0">
                <a:ea typeface="宋体" panose="02010600030101010101" pitchFamily="2" charset="-122"/>
              </a:rPr>
              <a:t>网络层</a:t>
            </a:r>
          </a:p>
          <a:p>
            <a:pPr algn="l" eaLnBrk="1" hangingPunct="1">
              <a:lnSpc>
                <a:spcPct val="90000"/>
              </a:lnSpc>
              <a:buFont typeface="Wingdings" panose="05000000000000000000" pitchFamily="2" charset="2"/>
              <a:buAutoNum type="arabicPeriod"/>
            </a:pPr>
            <a:r>
              <a:rPr lang="zh-CN" altLang="en-US" sz="2800" smtClean="0">
                <a:ea typeface="宋体" panose="02010600030101010101" pitchFamily="2" charset="-122"/>
              </a:rPr>
              <a:t>传输层</a:t>
            </a:r>
            <a:endParaRPr lang="en-US" altLang="zh-CN" sz="2800" smtClean="0">
              <a:ea typeface="宋体" panose="02010600030101010101" pitchFamily="2" charset="-122"/>
            </a:endParaRPr>
          </a:p>
          <a:p>
            <a:pPr algn="l" eaLnBrk="1" hangingPunct="1">
              <a:lnSpc>
                <a:spcPct val="90000"/>
              </a:lnSpc>
              <a:buFont typeface="Wingdings" panose="05000000000000000000" pitchFamily="2" charset="2"/>
              <a:buAutoNum type="arabicPeriod"/>
            </a:pPr>
            <a:r>
              <a:rPr lang="zh-CN" altLang="en-US" sz="2800" smtClean="0">
                <a:ea typeface="宋体" panose="02010600030101010101" pitchFamily="2" charset="-122"/>
              </a:rPr>
              <a:t>应用层*</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789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E5E0CB67-5EF5-4255-8EA5-38D0558BA533}" type="slidenum">
              <a:rPr lang="zh-CN" altLang="en-US" sz="1400" smtClean="0"/>
              <a:pPr algn="r">
                <a:spcBef>
                  <a:spcPct val="0"/>
                </a:spcBef>
                <a:buClrTx/>
              </a:pPr>
              <a:t>30</a:t>
            </a:fld>
            <a:endParaRPr lang="en-US" altLang="zh-CN" sz="1400" smtClean="0"/>
          </a:p>
        </p:txBody>
      </p:sp>
      <p:sp>
        <p:nvSpPr>
          <p:cNvPr id="3789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DE954F63-3E42-436E-8DA7-47150F488A1C}"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7893" name="Rectangle 2"/>
          <p:cNvSpPr>
            <a:spLocks noGrp="1" noChangeArrowheads="1"/>
          </p:cNvSpPr>
          <p:nvPr>
            <p:ph type="title"/>
          </p:nvPr>
        </p:nvSpPr>
        <p:spPr>
          <a:xfrm>
            <a:off x="0" y="227013"/>
            <a:ext cx="9144000" cy="1143000"/>
          </a:xfrm>
        </p:spPr>
        <p:txBody>
          <a:bodyPr/>
          <a:lstStyle/>
          <a:p>
            <a:pPr eaLnBrk="1" hangingPunct="1"/>
            <a:r>
              <a:rPr lang="en-US" altLang="zh-CN" sz="4000" smtClean="0">
                <a:ea typeface="宋体" panose="02010600030101010101" pitchFamily="2" charset="-122"/>
              </a:rPr>
              <a:t>Connection-Oriented and Connectionless Services(2)</a:t>
            </a:r>
          </a:p>
        </p:txBody>
      </p:sp>
      <p:sp>
        <p:nvSpPr>
          <p:cNvPr id="37894"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Six different types of service.</a:t>
            </a:r>
          </a:p>
        </p:txBody>
      </p:sp>
      <p:pic>
        <p:nvPicPr>
          <p:cNvPr id="37895" name="Picture 4" descr="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1757363"/>
            <a:ext cx="7815263"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891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14A08CC1-E6C3-4AD3-92E0-4B5EC3A33EC9}" type="slidenum">
              <a:rPr lang="zh-CN" altLang="en-US" sz="1400" smtClean="0"/>
              <a:pPr algn="r">
                <a:spcBef>
                  <a:spcPct val="0"/>
                </a:spcBef>
                <a:buClrTx/>
              </a:pPr>
              <a:t>31</a:t>
            </a:fld>
            <a:endParaRPr lang="en-US" altLang="zh-CN" sz="1400" smtClean="0"/>
          </a:p>
        </p:txBody>
      </p:sp>
      <p:sp>
        <p:nvSpPr>
          <p:cNvPr id="3891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CA0BAD0E-500E-4521-9213-C120E31B57BF}"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891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Service Primitives</a:t>
            </a:r>
          </a:p>
        </p:txBody>
      </p:sp>
      <p:sp>
        <p:nvSpPr>
          <p:cNvPr id="38918" name="Rectangle 3"/>
          <p:cNvSpPr>
            <a:spLocks noGrp="1" noChangeArrowheads="1"/>
          </p:cNvSpPr>
          <p:nvPr>
            <p:ph type="body" idx="1"/>
          </p:nvPr>
        </p:nvSpPr>
        <p:spPr>
          <a:xfrm>
            <a:off x="519113" y="4924425"/>
            <a:ext cx="7967662" cy="1189038"/>
          </a:xfrm>
        </p:spPr>
        <p:txBody>
          <a:bodyPr/>
          <a:lstStyle/>
          <a:p>
            <a:pPr eaLnBrk="1" hangingPunct="1"/>
            <a:r>
              <a:rPr lang="en-US" altLang="zh-CN" smtClean="0">
                <a:ea typeface="宋体" panose="02010600030101010101" pitchFamily="2" charset="-122"/>
              </a:rPr>
              <a:t>Five service primitives for implementing a simple connection-oriented service.</a:t>
            </a:r>
          </a:p>
        </p:txBody>
      </p:sp>
      <p:pic>
        <p:nvPicPr>
          <p:cNvPr id="38919" name="Picture 4" descr="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905000"/>
            <a:ext cx="78454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3993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61191F05-2E49-47E3-B5CE-89FD66D2AF75}" type="slidenum">
              <a:rPr lang="zh-CN" altLang="en-US" sz="1400" smtClean="0"/>
              <a:pPr algn="r">
                <a:spcBef>
                  <a:spcPct val="0"/>
                </a:spcBef>
                <a:buClrTx/>
              </a:pPr>
              <a:t>32</a:t>
            </a:fld>
            <a:endParaRPr lang="en-US" altLang="zh-CN" sz="1400" smtClean="0"/>
          </a:p>
        </p:txBody>
      </p:sp>
      <p:sp>
        <p:nvSpPr>
          <p:cNvPr id="3994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A0400570-ACB8-4AF1-B010-B4FC384B4BB9}"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3994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Service Primitives (2)</a:t>
            </a:r>
          </a:p>
        </p:txBody>
      </p:sp>
      <p:sp>
        <p:nvSpPr>
          <p:cNvPr id="39942" name="Rectangle 3"/>
          <p:cNvSpPr>
            <a:spLocks noGrp="1" noChangeArrowheads="1"/>
          </p:cNvSpPr>
          <p:nvPr>
            <p:ph type="body" idx="1"/>
          </p:nvPr>
        </p:nvSpPr>
        <p:spPr>
          <a:xfrm>
            <a:off x="1174750" y="4687888"/>
            <a:ext cx="7504113" cy="838200"/>
          </a:xfrm>
        </p:spPr>
        <p:txBody>
          <a:bodyPr/>
          <a:lstStyle/>
          <a:p>
            <a:pPr eaLnBrk="1" hangingPunct="1"/>
            <a:r>
              <a:rPr lang="en-US" altLang="zh-CN" smtClean="0">
                <a:ea typeface="宋体" panose="02010600030101010101" pitchFamily="2" charset="-122"/>
              </a:rPr>
              <a:t>Packets sent in a simple client-server interaction on a connection-oriented network.</a:t>
            </a:r>
          </a:p>
        </p:txBody>
      </p:sp>
      <p:pic>
        <p:nvPicPr>
          <p:cNvPr id="39943" name="Picture 4" descr="1-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728788"/>
            <a:ext cx="8239125"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096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71CD1B79-A298-41F9-B9FC-749D82127DC5}" type="slidenum">
              <a:rPr lang="zh-CN" altLang="en-US" sz="1400" smtClean="0"/>
              <a:pPr algn="r">
                <a:spcBef>
                  <a:spcPct val="0"/>
                </a:spcBef>
                <a:buClrTx/>
              </a:pPr>
              <a:t>33</a:t>
            </a:fld>
            <a:endParaRPr lang="en-US" altLang="zh-CN" sz="1400" smtClean="0"/>
          </a:p>
        </p:txBody>
      </p:sp>
      <p:sp>
        <p:nvSpPr>
          <p:cNvPr id="4096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778EB5B2-B51D-4212-A20C-1B42F749083E}"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096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Services to Protocols Relationship</a:t>
            </a:r>
          </a:p>
        </p:txBody>
      </p:sp>
      <p:sp>
        <p:nvSpPr>
          <p:cNvPr id="40966"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The relationship between a service and a protocol.</a:t>
            </a:r>
          </a:p>
        </p:txBody>
      </p:sp>
      <p:pic>
        <p:nvPicPr>
          <p:cNvPr id="40967" name="Picture 4" descr="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1784350"/>
            <a:ext cx="77724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198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278B55DB-B868-442D-BD33-0CB5E3F95340}" type="slidenum">
              <a:rPr lang="zh-CN" altLang="en-US" sz="1400" smtClean="0"/>
              <a:pPr algn="r">
                <a:spcBef>
                  <a:spcPct val="0"/>
                </a:spcBef>
                <a:buClrTx/>
              </a:pPr>
              <a:t>34</a:t>
            </a:fld>
            <a:endParaRPr lang="en-US" altLang="zh-CN" sz="1400" smtClean="0"/>
          </a:p>
        </p:txBody>
      </p:sp>
      <p:sp>
        <p:nvSpPr>
          <p:cNvPr id="4198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55D71A53-3EF1-4267-B458-113A842B1A8E}"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198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Reference Models</a:t>
            </a:r>
          </a:p>
        </p:txBody>
      </p:sp>
      <p:sp>
        <p:nvSpPr>
          <p:cNvPr id="41990" name="Rectangle 3"/>
          <p:cNvSpPr>
            <a:spLocks noGrp="1" noChangeArrowheads="1"/>
          </p:cNvSpPr>
          <p:nvPr>
            <p:ph type="body" idx="1"/>
          </p:nvPr>
        </p:nvSpPr>
        <p:spPr>
          <a:xfrm>
            <a:off x="663575" y="1619250"/>
            <a:ext cx="8480425" cy="4933950"/>
          </a:xfrm>
        </p:spPr>
        <p:txBody>
          <a:bodyPr/>
          <a:lstStyle/>
          <a:p>
            <a:pPr algn="l" eaLnBrk="1" hangingPunct="1">
              <a:buFontTx/>
              <a:buChar char="•"/>
            </a:pPr>
            <a:r>
              <a:rPr lang="en-US" altLang="zh-CN" sz="3200" smtClean="0">
                <a:ea typeface="宋体" panose="02010600030101010101" pitchFamily="2" charset="-122"/>
              </a:rPr>
              <a:t>The OSI Reference Model</a:t>
            </a:r>
          </a:p>
          <a:p>
            <a:pPr algn="l" eaLnBrk="1" hangingPunct="1">
              <a:buFontTx/>
              <a:buChar char="•"/>
            </a:pPr>
            <a:r>
              <a:rPr lang="en-US" altLang="zh-CN" sz="3200" smtClean="0">
                <a:ea typeface="宋体" panose="02010600030101010101" pitchFamily="2" charset="-122"/>
              </a:rPr>
              <a:t>The TCP/IP Reference Model</a:t>
            </a:r>
          </a:p>
          <a:p>
            <a:pPr algn="l" eaLnBrk="1" hangingPunct="1">
              <a:buFontTx/>
              <a:buChar char="•"/>
            </a:pPr>
            <a:r>
              <a:rPr lang="en-US" altLang="zh-CN" sz="3200" smtClean="0">
                <a:ea typeface="宋体" panose="02010600030101010101" pitchFamily="2" charset="-122"/>
              </a:rPr>
              <a:t>A Comparison of OSI and TCP/IP </a:t>
            </a:r>
          </a:p>
          <a:p>
            <a:pPr algn="l" eaLnBrk="1" hangingPunct="1">
              <a:buFontTx/>
              <a:buChar char="•"/>
            </a:pPr>
            <a:r>
              <a:rPr lang="en-US" altLang="zh-CN" sz="3200" smtClean="0">
                <a:ea typeface="宋体" panose="02010600030101010101" pitchFamily="2" charset="-122"/>
              </a:rPr>
              <a:t>A Critique of the OSI Model and Protocols</a:t>
            </a:r>
          </a:p>
          <a:p>
            <a:pPr algn="l" eaLnBrk="1" hangingPunct="1">
              <a:buFontTx/>
              <a:buChar char="•"/>
            </a:pPr>
            <a:r>
              <a:rPr lang="en-US" altLang="zh-CN" sz="3200" smtClean="0">
                <a:ea typeface="宋体" panose="02010600030101010101" pitchFamily="2" charset="-122"/>
              </a:rPr>
              <a:t>A Critique of the TCP/IP Reference Model</a:t>
            </a:r>
          </a:p>
          <a:p>
            <a:pPr algn="l" eaLnBrk="1" hangingPunct="1">
              <a:buFontTx/>
              <a:buChar char="•"/>
            </a:pPr>
            <a:endParaRPr lang="zh-CN" altLang="en-US" sz="32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301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5B4FB572-325C-401C-8FAB-A5360A9CE806}" type="slidenum">
              <a:rPr lang="zh-CN" altLang="en-US" sz="1400" smtClean="0"/>
              <a:pPr algn="r">
                <a:spcBef>
                  <a:spcPct val="0"/>
                </a:spcBef>
                <a:buClrTx/>
              </a:pPr>
              <a:t>35</a:t>
            </a:fld>
            <a:endParaRPr lang="en-US" altLang="zh-CN" sz="1400" smtClean="0"/>
          </a:p>
        </p:txBody>
      </p:sp>
      <p:sp>
        <p:nvSpPr>
          <p:cNvPr id="4301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F1DB24E8-554B-40B5-B04E-A7B97EAC5D56}"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3013" name="Rectangle 4"/>
          <p:cNvSpPr>
            <a:spLocks noChangeArrowheads="1"/>
          </p:cNvSpPr>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zh-CN" altLang="en-US" sz="4400">
                <a:solidFill>
                  <a:srgbClr val="FF0000"/>
                </a:solidFill>
                <a:ea typeface="宋体" panose="02010600030101010101" pitchFamily="2" charset="-122"/>
              </a:rPr>
              <a:t>开放系统互连参考模型</a:t>
            </a:r>
            <a:r>
              <a:rPr lang="en-US" altLang="zh-CN" sz="4400">
                <a:solidFill>
                  <a:srgbClr val="FF0000"/>
                </a:solidFill>
                <a:ea typeface="宋体" panose="02010600030101010101" pitchFamily="2" charset="-122"/>
              </a:rPr>
              <a:t>(OSI/RM) </a:t>
            </a:r>
          </a:p>
        </p:txBody>
      </p:sp>
      <p:sp>
        <p:nvSpPr>
          <p:cNvPr id="43014" name="Rectangle 5"/>
          <p:cNvSpPr>
            <a:spLocks noChangeArrowheads="1"/>
          </p:cNvSpPr>
          <p:nvPr/>
        </p:nvSpPr>
        <p:spPr bwMode="auto">
          <a:xfrm>
            <a:off x="539750" y="1557338"/>
            <a:ext cx="8208963"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FontTx/>
              <a:buChar char="•"/>
            </a:pPr>
            <a:r>
              <a:rPr lang="zh-CN" altLang="en-US" dirty="0">
                <a:latin typeface="宋体" panose="02010600030101010101" pitchFamily="2" charset="-122"/>
                <a:ea typeface="宋体" panose="02010600030101010101" pitchFamily="2" charset="-122"/>
              </a:rPr>
              <a:t>为了实现不同厂家生产的计算机系统之间以及不同网络之间的数据通信，国际标准化组织</a:t>
            </a:r>
            <a:r>
              <a:rPr lang="en-US" altLang="zh-CN" dirty="0">
                <a:latin typeface="宋体" panose="02010600030101010101" pitchFamily="2" charset="-122"/>
                <a:ea typeface="宋体" panose="02010600030101010101" pitchFamily="2" charset="-122"/>
              </a:rPr>
              <a:t>ISO</a:t>
            </a:r>
            <a:r>
              <a:rPr lang="zh-CN" altLang="en-US" dirty="0">
                <a:latin typeface="宋体" panose="02010600030101010101" pitchFamily="2" charset="-122"/>
                <a:ea typeface="宋体" panose="02010600030101010101" pitchFamily="2" charset="-122"/>
              </a:rPr>
              <a:t>对各类计算机网络体系结构进行了研究，并于</a:t>
            </a:r>
            <a:r>
              <a:rPr lang="en-US" altLang="zh-CN" dirty="0">
                <a:latin typeface="宋体" panose="02010600030101010101" pitchFamily="2" charset="-122"/>
                <a:ea typeface="宋体" panose="02010600030101010101" pitchFamily="2" charset="-122"/>
              </a:rPr>
              <a:t>1981</a:t>
            </a:r>
            <a:r>
              <a:rPr lang="zh-CN" altLang="en-US" dirty="0">
                <a:latin typeface="宋体" panose="02010600030101010101" pitchFamily="2" charset="-122"/>
                <a:ea typeface="宋体" panose="02010600030101010101" pitchFamily="2" charset="-122"/>
              </a:rPr>
              <a:t>年正式公布了一个网络体系结构模型作为国际标准，称为开放系统互连参考模型</a:t>
            </a:r>
            <a:r>
              <a:rPr lang="en-US" altLang="zh-CN" dirty="0">
                <a:latin typeface="宋体" panose="02010600030101010101" pitchFamily="2" charset="-122"/>
                <a:ea typeface="宋体" panose="02010600030101010101" pitchFamily="2" charset="-122"/>
              </a:rPr>
              <a:t>(OSI/RM)</a:t>
            </a:r>
            <a:r>
              <a:rPr lang="zh-CN" altLang="en-US" dirty="0">
                <a:latin typeface="宋体" panose="02010600030101010101" pitchFamily="2" charset="-122"/>
                <a:ea typeface="宋体" panose="02010600030101010101" pitchFamily="2" charset="-122"/>
              </a:rPr>
              <a:t>，也称为</a:t>
            </a:r>
            <a:r>
              <a:rPr lang="en-US" altLang="zh-CN" dirty="0">
                <a:latin typeface="宋体" panose="02010600030101010101" pitchFamily="2" charset="-122"/>
                <a:ea typeface="宋体" panose="02010600030101010101" pitchFamily="2" charset="-122"/>
              </a:rPr>
              <a:t>ISO/OSI</a:t>
            </a:r>
            <a:r>
              <a:rPr lang="zh-CN" altLang="en-US" dirty="0">
                <a:latin typeface="宋体" panose="02010600030101010101" pitchFamily="2" charset="-122"/>
                <a:ea typeface="宋体" panose="02010600030101010101" pitchFamily="2" charset="-122"/>
              </a:rPr>
              <a:t>。</a:t>
            </a:r>
          </a:p>
          <a:p>
            <a:pPr algn="l" eaLnBrk="1" hangingPunct="1">
              <a:buFontTx/>
              <a:buChar char="•"/>
            </a:pPr>
            <a:r>
              <a:rPr lang="zh-CN" altLang="en-US" dirty="0">
                <a:latin typeface="宋体" panose="02010600030101010101" pitchFamily="2" charset="-122"/>
                <a:ea typeface="宋体" panose="02010600030101010101" pitchFamily="2" charset="-122"/>
              </a:rPr>
              <a:t>“开放”表示任何两个遵守</a:t>
            </a:r>
            <a:r>
              <a:rPr lang="en-US" altLang="zh-CN" dirty="0">
                <a:latin typeface="宋体" panose="02010600030101010101" pitchFamily="2" charset="-122"/>
                <a:ea typeface="宋体" panose="02010600030101010101" pitchFamily="2" charset="-122"/>
              </a:rPr>
              <a:t>OSI/RM</a:t>
            </a:r>
            <a:r>
              <a:rPr lang="zh-CN" altLang="en-US" dirty="0">
                <a:latin typeface="宋体" panose="02010600030101010101" pitchFamily="2" charset="-122"/>
                <a:ea typeface="宋体" panose="02010600030101010101" pitchFamily="2" charset="-122"/>
              </a:rPr>
              <a:t>的系统都可以进行互连，当一个系统能按</a:t>
            </a:r>
            <a:r>
              <a:rPr lang="en-US" altLang="zh-CN" dirty="0">
                <a:latin typeface="宋体" panose="02010600030101010101" pitchFamily="2" charset="-122"/>
                <a:ea typeface="宋体" panose="02010600030101010101" pitchFamily="2" charset="-122"/>
              </a:rPr>
              <a:t>OSI/RM</a:t>
            </a:r>
            <a:r>
              <a:rPr lang="zh-CN" altLang="en-US" dirty="0">
                <a:latin typeface="宋体" panose="02010600030101010101" pitchFamily="2" charset="-122"/>
                <a:ea typeface="宋体" panose="02010600030101010101" pitchFamily="2" charset="-122"/>
              </a:rPr>
              <a:t>与另一个系统进行通信时，就称该系统为开放系统。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403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BD1E0A3F-D659-435C-993C-6E1AC03A19B1}" type="slidenum">
              <a:rPr lang="zh-CN" altLang="en-US" sz="1400" smtClean="0"/>
              <a:pPr algn="r">
                <a:spcBef>
                  <a:spcPct val="0"/>
                </a:spcBef>
                <a:buClrTx/>
              </a:pPr>
              <a:t>36</a:t>
            </a:fld>
            <a:endParaRPr lang="en-US" altLang="zh-CN" sz="1400" smtClean="0"/>
          </a:p>
        </p:txBody>
      </p:sp>
      <p:sp>
        <p:nvSpPr>
          <p:cNvPr id="4403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1990DD4C-040D-4869-B6FA-A543027ABC2D}"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403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Reference Models</a:t>
            </a:r>
          </a:p>
        </p:txBody>
      </p:sp>
      <p:pic>
        <p:nvPicPr>
          <p:cNvPr id="44038" name="Picture 4" descr="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3" y="1008063"/>
            <a:ext cx="7834312" cy="569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5"/>
          <p:cNvSpPr txBox="1">
            <a:spLocks noChangeArrowheads="1"/>
          </p:cNvSpPr>
          <p:nvPr/>
        </p:nvSpPr>
        <p:spPr bwMode="auto">
          <a:xfrm>
            <a:off x="-190500" y="2668588"/>
            <a:ext cx="17795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zh-CN">
                <a:ea typeface="宋体" panose="02010600030101010101" pitchFamily="2" charset="-122"/>
              </a:rPr>
              <a:t>The OSI reference model.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505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DADDB620-E876-4E55-9285-DB27C01D288A}" type="slidenum">
              <a:rPr lang="zh-CN" altLang="en-US" sz="1400" smtClean="0"/>
              <a:pPr algn="r">
                <a:spcBef>
                  <a:spcPct val="0"/>
                </a:spcBef>
                <a:buClrTx/>
              </a:pPr>
              <a:t>37</a:t>
            </a:fld>
            <a:endParaRPr lang="en-US" altLang="zh-CN" sz="1400" smtClean="0"/>
          </a:p>
        </p:txBody>
      </p:sp>
      <p:sp>
        <p:nvSpPr>
          <p:cNvPr id="4506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3F5A0B2F-19BB-47F7-AE90-BCE522864960}"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5061" name="Rectangle 4"/>
          <p:cNvSpPr>
            <a:spLocks noChangeArrowheads="1"/>
          </p:cNvSpPr>
          <p:nvPr/>
        </p:nvSpPr>
        <p:spPr bwMode="auto">
          <a:xfrm>
            <a:off x="1150938" y="214313"/>
            <a:ext cx="77930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US" altLang="zh-CN" sz="4400" b="1">
                <a:solidFill>
                  <a:srgbClr val="FF0000"/>
                </a:solidFill>
                <a:ea typeface="宋体" panose="02010600030101010101" pitchFamily="2" charset="-122"/>
              </a:rPr>
              <a:t>The Physical Layer</a:t>
            </a:r>
            <a:r>
              <a:rPr lang="zh-CN" altLang="en-US" sz="4400" b="1">
                <a:solidFill>
                  <a:srgbClr val="FF0000"/>
                </a:solidFill>
                <a:ea typeface="宋体" panose="02010600030101010101" pitchFamily="2" charset="-122"/>
              </a:rPr>
              <a:t>物理层</a:t>
            </a:r>
          </a:p>
        </p:txBody>
      </p:sp>
      <p:sp>
        <p:nvSpPr>
          <p:cNvPr id="45062" name="Rectangle 5"/>
          <p:cNvSpPr>
            <a:spLocks noChangeArrowheads="1"/>
          </p:cNvSpPr>
          <p:nvPr/>
        </p:nvSpPr>
        <p:spPr bwMode="auto">
          <a:xfrm>
            <a:off x="1182688" y="14843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lnSpc>
                <a:spcPct val="80000"/>
              </a:lnSpc>
              <a:buFontTx/>
              <a:buChar char="•"/>
            </a:pPr>
            <a:r>
              <a:rPr lang="en-US" altLang="zh-CN" sz="2800" b="1">
                <a:ea typeface="宋体" panose="02010600030101010101" pitchFamily="2" charset="-122"/>
              </a:rPr>
              <a:t>Transmitting raw bits over a communication channel.</a:t>
            </a:r>
          </a:p>
          <a:p>
            <a:pPr algn="l" eaLnBrk="1" hangingPunct="1">
              <a:lnSpc>
                <a:spcPct val="80000"/>
              </a:lnSpc>
              <a:buFontTx/>
              <a:buChar char="•"/>
            </a:pPr>
            <a:r>
              <a:rPr lang="en-US" altLang="zh-CN" sz="2800" b="1">
                <a:ea typeface="宋体" panose="02010600030101010101" pitchFamily="2" charset="-122"/>
              </a:rPr>
              <a:t>The design issues have to do with making sure that when one side sends a 1 bit, it is received by the other side as a 1 bit, not as a 0 bit.</a:t>
            </a:r>
          </a:p>
          <a:p>
            <a:pPr algn="l" eaLnBrk="1" hangingPunct="1">
              <a:lnSpc>
                <a:spcPct val="80000"/>
              </a:lnSpc>
              <a:buFontTx/>
              <a:buChar char="•"/>
            </a:pPr>
            <a:r>
              <a:rPr lang="en-US" altLang="zh-CN" sz="2800" b="1">
                <a:ea typeface="宋体" panose="02010600030101010101" pitchFamily="2" charset="-122"/>
              </a:rPr>
              <a:t>Represent a 1 or 0</a:t>
            </a:r>
          </a:p>
          <a:p>
            <a:pPr algn="l" eaLnBrk="1" hangingPunct="1">
              <a:lnSpc>
                <a:spcPct val="80000"/>
              </a:lnSpc>
              <a:buFontTx/>
              <a:buChar char="•"/>
            </a:pPr>
            <a:r>
              <a:rPr lang="en-US" altLang="zh-CN" sz="2800" b="1">
                <a:ea typeface="宋体" panose="02010600030101010101" pitchFamily="2" charset="-122"/>
              </a:rPr>
              <a:t>Transmission simultaneous</a:t>
            </a:r>
          </a:p>
          <a:p>
            <a:pPr algn="l" eaLnBrk="1" hangingPunct="1">
              <a:lnSpc>
                <a:spcPct val="80000"/>
              </a:lnSpc>
              <a:buFontTx/>
              <a:buChar char="•"/>
            </a:pPr>
            <a:r>
              <a:rPr lang="en-US" altLang="zh-CN" sz="2800" b="1">
                <a:ea typeface="宋体" panose="02010600030101010101" pitchFamily="2" charset="-122"/>
              </a:rPr>
              <a:t>Connection establishes and torn down</a:t>
            </a:r>
          </a:p>
          <a:p>
            <a:pPr algn="l" eaLnBrk="1" hangingPunct="1">
              <a:lnSpc>
                <a:spcPct val="80000"/>
              </a:lnSpc>
              <a:buFontTx/>
              <a:buChar char="•"/>
            </a:pPr>
            <a:r>
              <a:rPr lang="en-US" altLang="zh-CN" sz="2800" b="1">
                <a:ea typeface="宋体" panose="02010600030101010101" pitchFamily="2" charset="-122"/>
              </a:rPr>
              <a:t>The network connector </a:t>
            </a:r>
          </a:p>
          <a:p>
            <a:pPr algn="l" eaLnBrk="1" hangingPunct="1">
              <a:lnSpc>
                <a:spcPct val="80000"/>
              </a:lnSpc>
              <a:buFontTx/>
              <a:buChar char="•"/>
            </a:pPr>
            <a:r>
              <a:rPr lang="en-US" altLang="zh-CN" sz="2800" b="1">
                <a:ea typeface="宋体" panose="02010600030101010101" pitchFamily="2" charset="-122"/>
              </a:rPr>
              <a:t>Physical transmission medium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608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041D5183-B879-4FF3-967A-929A473C657E}" type="slidenum">
              <a:rPr lang="zh-CN" altLang="en-US" sz="1400" smtClean="0"/>
              <a:pPr algn="r">
                <a:spcBef>
                  <a:spcPct val="0"/>
                </a:spcBef>
                <a:buClrTx/>
              </a:pPr>
              <a:t>38</a:t>
            </a:fld>
            <a:endParaRPr lang="en-US" altLang="zh-CN" sz="1400" smtClean="0"/>
          </a:p>
        </p:txBody>
      </p:sp>
      <p:sp>
        <p:nvSpPr>
          <p:cNvPr id="4608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FDA926DE-F4AF-45DB-9963-BDDCBA120639}"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6085" name="Rectangle 4"/>
          <p:cNvSpPr>
            <a:spLocks noChangeArrowheads="1"/>
          </p:cNvSpPr>
          <p:nvPr/>
        </p:nvSpPr>
        <p:spPr bwMode="auto">
          <a:xfrm>
            <a:off x="1054100" y="650875"/>
            <a:ext cx="7793038"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US" altLang="zh-CN" sz="4400" b="1">
                <a:solidFill>
                  <a:srgbClr val="FF0000"/>
                </a:solidFill>
                <a:ea typeface="宋体" panose="02010600030101010101" pitchFamily="2" charset="-122"/>
              </a:rPr>
              <a:t>The Data Link Layer</a:t>
            </a:r>
            <a:br>
              <a:rPr lang="en-US" altLang="zh-CN" sz="4400" b="1">
                <a:solidFill>
                  <a:srgbClr val="FF0000"/>
                </a:solidFill>
                <a:ea typeface="宋体" panose="02010600030101010101" pitchFamily="2" charset="-122"/>
              </a:rPr>
            </a:br>
            <a:r>
              <a:rPr lang="zh-CN" altLang="en-US" sz="4400" b="1">
                <a:solidFill>
                  <a:srgbClr val="FF0000"/>
                </a:solidFill>
                <a:ea typeface="宋体" panose="02010600030101010101" pitchFamily="2" charset="-122"/>
              </a:rPr>
              <a:t>数据链路层</a:t>
            </a:r>
          </a:p>
        </p:txBody>
      </p:sp>
      <p:sp>
        <p:nvSpPr>
          <p:cNvPr id="46086" name="Rectangle 5"/>
          <p:cNvSpPr>
            <a:spLocks noChangeArrowheads="1"/>
          </p:cNvSpPr>
          <p:nvPr/>
        </p:nvSpPr>
        <p:spPr bwMode="auto">
          <a:xfrm>
            <a:off x="900113" y="1484313"/>
            <a:ext cx="805497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lnSpc>
                <a:spcPct val="90000"/>
              </a:lnSpc>
              <a:buFontTx/>
              <a:buChar char="•"/>
            </a:pPr>
            <a:r>
              <a:rPr lang="en-US" altLang="zh-CN" sz="2800" b="1">
                <a:ea typeface="宋体" panose="02010600030101010101" pitchFamily="2" charset="-122"/>
              </a:rPr>
              <a:t>The main task: a line that appears free of undetected transmission errors to the network layer.</a:t>
            </a:r>
          </a:p>
          <a:p>
            <a:pPr lvl="1" eaLnBrk="1" hangingPunct="1">
              <a:lnSpc>
                <a:spcPct val="90000"/>
              </a:lnSpc>
            </a:pPr>
            <a:r>
              <a:rPr lang="en-US" altLang="zh-CN" b="1">
                <a:ea typeface="宋体" panose="02010600030101010101" pitchFamily="2" charset="-122"/>
              </a:rPr>
              <a:t>the sender break up the input data into data frames, transmit the frames sequentially</a:t>
            </a:r>
          </a:p>
          <a:p>
            <a:pPr lvl="1" eaLnBrk="1" hangingPunct="1">
              <a:lnSpc>
                <a:spcPct val="90000"/>
              </a:lnSpc>
            </a:pPr>
            <a:r>
              <a:rPr lang="en-US" altLang="zh-CN" b="1">
                <a:ea typeface="宋体" panose="02010600030101010101" pitchFamily="2" charset="-122"/>
              </a:rPr>
              <a:t>If the service is reliable, the receiver confirms correct receipt of each frame by sending back an acknowledgement frame.</a:t>
            </a:r>
          </a:p>
          <a:p>
            <a:pPr algn="l" eaLnBrk="1" hangingPunct="1">
              <a:lnSpc>
                <a:spcPct val="90000"/>
              </a:lnSpc>
              <a:buFontTx/>
              <a:buChar char="•"/>
            </a:pPr>
            <a:r>
              <a:rPr lang="en-US" altLang="zh-CN" sz="2800" b="1">
                <a:ea typeface="宋体" panose="02010600030101010101" pitchFamily="2" charset="-122"/>
              </a:rPr>
              <a:t>Flow control . </a:t>
            </a:r>
          </a:p>
          <a:p>
            <a:pPr algn="l" eaLnBrk="1" hangingPunct="1">
              <a:lnSpc>
                <a:spcPct val="90000"/>
              </a:lnSpc>
              <a:buFontTx/>
              <a:buChar char="•"/>
            </a:pPr>
            <a:r>
              <a:rPr lang="en-US" altLang="zh-CN" sz="2800" b="1">
                <a:ea typeface="宋体" panose="02010600030101010101" pitchFamily="2" charset="-122"/>
              </a:rPr>
              <a:t>Broadcast networks: to control access to the shared channel.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710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452E9DC0-1382-49BC-A433-8CE4652CE0F1}" type="slidenum">
              <a:rPr lang="zh-CN" altLang="en-US" sz="1400" smtClean="0"/>
              <a:pPr algn="r">
                <a:spcBef>
                  <a:spcPct val="0"/>
                </a:spcBef>
                <a:buClrTx/>
              </a:pPr>
              <a:t>39</a:t>
            </a:fld>
            <a:endParaRPr lang="en-US" altLang="zh-CN" sz="1400" smtClean="0"/>
          </a:p>
        </p:txBody>
      </p:sp>
      <p:sp>
        <p:nvSpPr>
          <p:cNvPr id="4710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A68CE818-D7BC-4E1A-8E4F-CF6EC4A85F52}"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7109" name="Rectangle 4"/>
          <p:cNvSpPr>
            <a:spLocks noGrp="1" noChangeArrowheads="1"/>
          </p:cNvSpPr>
          <p:nvPr>
            <p:ph type="title"/>
          </p:nvPr>
        </p:nvSpPr>
        <p:spPr>
          <a:xfrm>
            <a:off x="1014413" y="528638"/>
            <a:ext cx="7793037" cy="911225"/>
          </a:xfrm>
          <a:noFill/>
        </p:spPr>
        <p:txBody>
          <a:bodyPr anchor="b"/>
          <a:lstStyle/>
          <a:p>
            <a:pPr eaLnBrk="1" hangingPunct="1"/>
            <a:r>
              <a:rPr lang="en-US" altLang="zh-CN" sz="4000" b="1" smtClean="0">
                <a:ea typeface="宋体" panose="02010600030101010101" pitchFamily="2" charset="-122"/>
              </a:rPr>
              <a:t>The Network Layer</a:t>
            </a:r>
            <a:br>
              <a:rPr lang="en-US" altLang="zh-CN" sz="4000" b="1" smtClean="0">
                <a:ea typeface="宋体" panose="02010600030101010101" pitchFamily="2" charset="-122"/>
              </a:rPr>
            </a:br>
            <a:r>
              <a:rPr lang="zh-CN" altLang="en-US" sz="4000" b="1" smtClean="0">
                <a:ea typeface="宋体" panose="02010600030101010101" pitchFamily="2" charset="-122"/>
              </a:rPr>
              <a:t>网络层</a:t>
            </a:r>
          </a:p>
        </p:txBody>
      </p:sp>
      <p:sp>
        <p:nvSpPr>
          <p:cNvPr id="47110" name="Rectangle 5"/>
          <p:cNvSpPr>
            <a:spLocks noGrp="1" noChangeArrowheads="1"/>
          </p:cNvSpPr>
          <p:nvPr>
            <p:ph type="body" idx="1"/>
          </p:nvPr>
        </p:nvSpPr>
        <p:spPr>
          <a:xfrm>
            <a:off x="1182688" y="1484313"/>
            <a:ext cx="7772400" cy="4648200"/>
          </a:xfrm>
          <a:noFill/>
        </p:spPr>
        <p:txBody>
          <a:bodyPr/>
          <a:lstStyle/>
          <a:p>
            <a:pPr marL="342900" indent="-342900" algn="l" eaLnBrk="1" hangingPunct="1">
              <a:buFontTx/>
              <a:buChar char="•"/>
            </a:pPr>
            <a:r>
              <a:rPr lang="en-US" altLang="zh-CN" sz="2800" b="1" smtClean="0">
                <a:ea typeface="宋体" panose="02010600030101010101" pitchFamily="2" charset="-122"/>
              </a:rPr>
              <a:t>How packets are routed from source to destination.</a:t>
            </a:r>
          </a:p>
          <a:p>
            <a:pPr marL="342900" indent="-342900" algn="l" eaLnBrk="1" hangingPunct="1">
              <a:buFontTx/>
              <a:buChar char="•"/>
            </a:pPr>
            <a:r>
              <a:rPr lang="en-US" altLang="zh-CN" sz="2800" b="1" smtClean="0">
                <a:ea typeface="宋体" panose="02010600030101010101" pitchFamily="2" charset="-122"/>
              </a:rPr>
              <a:t>Congestion control</a:t>
            </a:r>
          </a:p>
          <a:p>
            <a:pPr marL="342900" indent="-342900" algn="l" eaLnBrk="1" hangingPunct="1">
              <a:buFontTx/>
              <a:buChar char="•"/>
            </a:pPr>
            <a:r>
              <a:rPr lang="en-US" altLang="zh-CN" sz="2800" b="1" smtClean="0">
                <a:ea typeface="宋体" panose="02010600030101010101" pitchFamily="2" charset="-122"/>
              </a:rPr>
              <a:t>Quality of service.</a:t>
            </a:r>
          </a:p>
          <a:p>
            <a:pPr marL="342900" indent="-342900" algn="l" eaLnBrk="1" hangingPunct="1">
              <a:buFontTx/>
              <a:buChar char="•"/>
            </a:pPr>
            <a:r>
              <a:rPr lang="en-US" altLang="zh-CN" sz="2800" b="1" smtClean="0">
                <a:ea typeface="宋体" panose="02010600030101010101" pitchFamily="2" charset="-122"/>
              </a:rPr>
              <a:t>Heterogeneous networks  interconnected.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921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FA65B698-1CDE-49C0-8E54-8A7A4FEDE633}" type="slidenum">
              <a:rPr lang="zh-CN" altLang="en-US" sz="1400" smtClean="0"/>
              <a:pPr algn="r">
                <a:spcBef>
                  <a:spcPct val="0"/>
                </a:spcBef>
                <a:buClrTx/>
              </a:pPr>
              <a:t>4</a:t>
            </a:fld>
            <a:endParaRPr lang="en-US" altLang="zh-CN" sz="1400" smtClean="0"/>
          </a:p>
        </p:txBody>
      </p:sp>
      <p:sp>
        <p:nvSpPr>
          <p:cNvPr id="922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F7147D36-30F7-44F9-9808-1BA6EAA60AED}"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9221" name="Rectangle 4"/>
          <p:cNvSpPr>
            <a:spLocks noChangeArrowheads="1"/>
          </p:cNvSpPr>
          <p:nvPr/>
        </p:nvSpPr>
        <p:spPr bwMode="auto">
          <a:xfrm>
            <a:off x="819150" y="321468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US" altLang="zh-CN" sz="4800">
                <a:solidFill>
                  <a:srgbClr val="FF0000"/>
                </a:solidFill>
                <a:ea typeface="宋体" panose="02010600030101010101" pitchFamily="2" charset="-122"/>
              </a:rPr>
              <a:t>Introduction</a:t>
            </a:r>
            <a:endParaRPr lang="en-US" altLang="zh-CN" sz="5400">
              <a:solidFill>
                <a:srgbClr val="FF0000"/>
              </a:solidFill>
              <a:ea typeface="宋体" panose="02010600030101010101" pitchFamily="2" charset="-122"/>
            </a:endParaRPr>
          </a:p>
        </p:txBody>
      </p:sp>
      <p:sp>
        <p:nvSpPr>
          <p:cNvPr id="9222" name="Rectangle 5"/>
          <p:cNvSpPr>
            <a:spLocks noChangeArrowheads="1"/>
          </p:cNvSpPr>
          <p:nvPr/>
        </p:nvSpPr>
        <p:spPr bwMode="auto">
          <a:xfrm>
            <a:off x="1390650" y="1390650"/>
            <a:ext cx="64008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r>
              <a:rPr lang="en-US" altLang="zh-CN" sz="6000">
                <a:solidFill>
                  <a:srgbClr val="FF3300"/>
                </a:solidFill>
                <a:ea typeface="宋体" panose="02010600030101010101" pitchFamily="2" charset="-122"/>
              </a:rPr>
              <a:t>Chapter 1</a:t>
            </a:r>
            <a:endParaRPr lang="en-US" altLang="zh-CN" sz="320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813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11A179EA-5043-452E-B2B5-464C681B5E14}" type="slidenum">
              <a:rPr lang="zh-CN" altLang="en-US" sz="1400" smtClean="0"/>
              <a:pPr algn="r">
                <a:spcBef>
                  <a:spcPct val="0"/>
                </a:spcBef>
                <a:buClrTx/>
              </a:pPr>
              <a:t>40</a:t>
            </a:fld>
            <a:endParaRPr lang="en-US" altLang="zh-CN" sz="1400" smtClean="0"/>
          </a:p>
        </p:txBody>
      </p:sp>
      <p:sp>
        <p:nvSpPr>
          <p:cNvPr id="4813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8FBBB05B-B4FD-40BC-96BE-B22716A29503}"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8133" name="Rectangle 4"/>
          <p:cNvSpPr>
            <a:spLocks noGrp="1" noChangeArrowheads="1"/>
          </p:cNvSpPr>
          <p:nvPr>
            <p:ph type="title"/>
          </p:nvPr>
        </p:nvSpPr>
        <p:spPr>
          <a:xfrm>
            <a:off x="1041400" y="487363"/>
            <a:ext cx="7793038" cy="911225"/>
          </a:xfrm>
          <a:noFill/>
        </p:spPr>
        <p:txBody>
          <a:bodyPr anchor="b"/>
          <a:lstStyle/>
          <a:p>
            <a:pPr eaLnBrk="1" hangingPunct="1"/>
            <a:r>
              <a:rPr lang="en-US" altLang="zh-CN" sz="4000" b="1" smtClean="0">
                <a:ea typeface="宋体" panose="02010600030101010101" pitchFamily="2" charset="-122"/>
              </a:rPr>
              <a:t>The Transport Layer</a:t>
            </a:r>
            <a:br>
              <a:rPr lang="en-US" altLang="zh-CN" sz="4000" b="1" smtClean="0">
                <a:ea typeface="宋体" panose="02010600030101010101" pitchFamily="2" charset="-122"/>
              </a:rPr>
            </a:br>
            <a:r>
              <a:rPr lang="zh-CN" altLang="en-US" sz="4000" b="1" smtClean="0">
                <a:ea typeface="宋体" panose="02010600030101010101" pitchFamily="2" charset="-122"/>
              </a:rPr>
              <a:t>传输层</a:t>
            </a:r>
          </a:p>
        </p:txBody>
      </p:sp>
      <p:sp>
        <p:nvSpPr>
          <p:cNvPr id="48134" name="Rectangle 5"/>
          <p:cNvSpPr>
            <a:spLocks noGrp="1" noChangeArrowheads="1"/>
          </p:cNvSpPr>
          <p:nvPr>
            <p:ph type="body" idx="1"/>
          </p:nvPr>
        </p:nvSpPr>
        <p:spPr>
          <a:xfrm>
            <a:off x="1182688" y="1484313"/>
            <a:ext cx="7772400" cy="4648200"/>
          </a:xfrm>
          <a:noFill/>
        </p:spPr>
        <p:txBody>
          <a:bodyPr/>
          <a:lstStyle/>
          <a:p>
            <a:pPr marL="342900" indent="-342900" algn="l" eaLnBrk="1" hangingPunct="1">
              <a:lnSpc>
                <a:spcPct val="80000"/>
              </a:lnSpc>
              <a:buFontTx/>
              <a:buChar char="•"/>
            </a:pPr>
            <a:r>
              <a:rPr lang="en-US" altLang="zh-CN" sz="2800" b="1" smtClean="0">
                <a:ea typeface="宋体" panose="02010600030101010101" pitchFamily="2" charset="-122"/>
              </a:rPr>
              <a:t>Reliability</a:t>
            </a:r>
            <a:r>
              <a:rPr lang="en-US" altLang="zh-CN" sz="2800" smtClean="0">
                <a:ea typeface="宋体" panose="02010600030101010101" pitchFamily="2" charset="-122"/>
              </a:rPr>
              <a:t>    -- Ensures that packets arrive at their destination.   Reassembles out of order messages.</a:t>
            </a:r>
          </a:p>
          <a:p>
            <a:pPr marL="342900" indent="-342900" algn="l" eaLnBrk="1" hangingPunct="1">
              <a:lnSpc>
                <a:spcPct val="80000"/>
              </a:lnSpc>
              <a:buFontTx/>
              <a:buChar char="•"/>
            </a:pPr>
            <a:r>
              <a:rPr lang="en-US" altLang="zh-CN" sz="2800" b="1" smtClean="0">
                <a:ea typeface="宋体" panose="02010600030101010101" pitchFamily="2" charset="-122"/>
              </a:rPr>
              <a:t>Hides network</a:t>
            </a:r>
            <a:r>
              <a:rPr lang="en-US" altLang="zh-CN" sz="2800" smtClean="0">
                <a:ea typeface="宋体" panose="02010600030101010101" pitchFamily="2" charset="-122"/>
              </a:rPr>
              <a:t>  -- Allows details of the network to be hidden from higher level layers.	</a:t>
            </a:r>
          </a:p>
          <a:p>
            <a:pPr marL="342900" indent="-342900" algn="l" eaLnBrk="1" hangingPunct="1">
              <a:lnSpc>
                <a:spcPct val="80000"/>
              </a:lnSpc>
              <a:buFontTx/>
              <a:buChar char="•"/>
            </a:pPr>
            <a:r>
              <a:rPr lang="en-US" altLang="zh-CN" sz="2800" b="1" smtClean="0">
                <a:ea typeface="宋体" panose="02010600030101010101" pitchFamily="2" charset="-122"/>
              </a:rPr>
              <a:t>Service Decisions</a:t>
            </a:r>
            <a:r>
              <a:rPr lang="en-US" altLang="zh-CN" sz="2800" smtClean="0">
                <a:ea typeface="宋体" panose="02010600030101010101" pitchFamily="2" charset="-122"/>
              </a:rPr>
              <a:t> -- What type of service to provide; error-free point to point, datagram, etc.</a:t>
            </a:r>
          </a:p>
          <a:p>
            <a:pPr marL="342900" indent="-342900" algn="l" eaLnBrk="1" hangingPunct="1">
              <a:lnSpc>
                <a:spcPct val="80000"/>
              </a:lnSpc>
              <a:buFontTx/>
              <a:buChar char="•"/>
            </a:pPr>
            <a:r>
              <a:rPr lang="en-US" altLang="zh-CN" sz="2800" b="1" smtClean="0">
                <a:ea typeface="宋体" panose="02010600030101010101" pitchFamily="2" charset="-122"/>
              </a:rPr>
              <a:t>Mapping</a:t>
            </a:r>
            <a:r>
              <a:rPr lang="en-US" altLang="zh-CN" sz="2800" smtClean="0">
                <a:ea typeface="宋体" panose="02010600030101010101" pitchFamily="2" charset="-122"/>
              </a:rPr>
              <a:t>       -- Determines which messages belong to which connections.</a:t>
            </a:r>
          </a:p>
          <a:p>
            <a:pPr marL="342900" indent="-342900" algn="l" eaLnBrk="1" hangingPunct="1">
              <a:lnSpc>
                <a:spcPct val="80000"/>
              </a:lnSpc>
              <a:buFontTx/>
              <a:buChar char="•"/>
            </a:pPr>
            <a:r>
              <a:rPr lang="en-US" altLang="zh-CN" sz="2800" b="1" smtClean="0">
                <a:ea typeface="宋体" panose="02010600030101010101" pitchFamily="2" charset="-122"/>
              </a:rPr>
              <a:t>Flow control</a:t>
            </a:r>
            <a:r>
              <a:rPr lang="en-US" altLang="zh-CN" sz="2800" smtClean="0">
                <a:ea typeface="宋体" panose="02010600030101010101" pitchFamily="2" charset="-122"/>
              </a:rPr>
              <a:t>   -- keeps a fast transmitter from flooding a slow receiver</a:t>
            </a:r>
          </a:p>
          <a:p>
            <a:pPr marL="342900" indent="-342900" algn="l" eaLnBrk="1" hangingPunct="1">
              <a:lnSpc>
                <a:spcPct val="80000"/>
              </a:lnSpc>
              <a:buFontTx/>
              <a:buChar char="•"/>
            </a:pPr>
            <a:r>
              <a:rPr lang="en-US" altLang="zh-CN" sz="2800" b="1" smtClean="0">
                <a:ea typeface="宋体" panose="02010600030101010101" pitchFamily="2" charset="-122"/>
              </a:rPr>
              <a:t>Efficiently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4915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0834AF00-031C-4185-B989-28B97249283A}" type="slidenum">
              <a:rPr lang="zh-CN" altLang="en-US" sz="1400" smtClean="0"/>
              <a:pPr algn="r">
                <a:spcBef>
                  <a:spcPct val="0"/>
                </a:spcBef>
                <a:buClrTx/>
              </a:pPr>
              <a:t>41</a:t>
            </a:fld>
            <a:endParaRPr lang="en-US" altLang="zh-CN" sz="1400" smtClean="0"/>
          </a:p>
        </p:txBody>
      </p:sp>
      <p:sp>
        <p:nvSpPr>
          <p:cNvPr id="4915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C7C0B5FF-59C0-4B2A-A5DC-BE90D55E8811}"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49157" name="Rectangle 4"/>
          <p:cNvSpPr>
            <a:spLocks noGrp="1" noChangeArrowheads="1"/>
          </p:cNvSpPr>
          <p:nvPr>
            <p:ph type="title"/>
          </p:nvPr>
        </p:nvSpPr>
        <p:spPr>
          <a:xfrm>
            <a:off x="1068388" y="474663"/>
            <a:ext cx="7793037" cy="911225"/>
          </a:xfrm>
          <a:noFill/>
        </p:spPr>
        <p:txBody>
          <a:bodyPr anchor="b"/>
          <a:lstStyle/>
          <a:p>
            <a:pPr eaLnBrk="1" hangingPunct="1"/>
            <a:r>
              <a:rPr lang="en-US" altLang="zh-CN" sz="4000" b="1" smtClean="0">
                <a:ea typeface="宋体" panose="02010600030101010101" pitchFamily="2" charset="-122"/>
              </a:rPr>
              <a:t>The Session Layer</a:t>
            </a:r>
            <a:br>
              <a:rPr lang="en-US" altLang="zh-CN" sz="4000" b="1" smtClean="0">
                <a:ea typeface="宋体" panose="02010600030101010101" pitchFamily="2" charset="-122"/>
              </a:rPr>
            </a:br>
            <a:r>
              <a:rPr lang="zh-CN" altLang="en-US" sz="4000" b="1" smtClean="0">
                <a:ea typeface="宋体" panose="02010600030101010101" pitchFamily="2" charset="-122"/>
              </a:rPr>
              <a:t>会话层</a:t>
            </a:r>
          </a:p>
        </p:txBody>
      </p:sp>
      <p:sp>
        <p:nvSpPr>
          <p:cNvPr id="49158" name="Rectangle 5"/>
          <p:cNvSpPr>
            <a:spLocks noGrp="1" noChangeArrowheads="1"/>
          </p:cNvSpPr>
          <p:nvPr>
            <p:ph type="body" idx="1"/>
          </p:nvPr>
        </p:nvSpPr>
        <p:spPr>
          <a:xfrm>
            <a:off x="1182688" y="1484313"/>
            <a:ext cx="7772400" cy="4648200"/>
          </a:xfrm>
          <a:noFill/>
        </p:spPr>
        <p:txBody>
          <a:bodyPr/>
          <a:lstStyle/>
          <a:p>
            <a:pPr marL="342900" indent="-342900" algn="l" eaLnBrk="1" hangingPunct="1">
              <a:buFontTx/>
              <a:buChar char="•"/>
            </a:pPr>
            <a:r>
              <a:rPr lang="en-US" altLang="zh-CN" sz="2800" b="1" smtClean="0">
                <a:ea typeface="宋体" panose="02010600030101010101" pitchFamily="2" charset="-122"/>
              </a:rPr>
              <a:t>On different machines to establish sessions </a:t>
            </a:r>
          </a:p>
          <a:p>
            <a:pPr marL="342900" indent="-342900" algn="l" eaLnBrk="1" hangingPunct="1">
              <a:buFontTx/>
              <a:buChar char="•"/>
            </a:pPr>
            <a:r>
              <a:rPr lang="en-US" altLang="zh-CN" sz="2800" b="1" smtClean="0">
                <a:ea typeface="宋体" panose="02010600030101010101" pitchFamily="2" charset="-122"/>
              </a:rPr>
              <a:t>Various services</a:t>
            </a:r>
          </a:p>
          <a:p>
            <a:pPr marL="742950" lvl="1" indent="-285750" eaLnBrk="1" hangingPunct="1"/>
            <a:r>
              <a:rPr lang="en-US" altLang="zh-CN" b="1" smtClean="0">
                <a:ea typeface="宋体" panose="02010600030101010101" pitchFamily="2" charset="-122"/>
              </a:rPr>
              <a:t>Dialog control (keeping track of whose turn it is to transmit)</a:t>
            </a:r>
          </a:p>
          <a:p>
            <a:pPr marL="742950" lvl="1" indent="-285750" eaLnBrk="1" hangingPunct="1"/>
            <a:r>
              <a:rPr lang="en-US" altLang="zh-CN" b="1" smtClean="0">
                <a:ea typeface="宋体" panose="02010600030101010101" pitchFamily="2" charset="-122"/>
              </a:rPr>
              <a:t>Token management (preventing two parties from attempting the same critical operation at the same time)</a:t>
            </a:r>
          </a:p>
          <a:p>
            <a:pPr marL="742950" lvl="1" indent="-285750" eaLnBrk="1" hangingPunct="1"/>
            <a:r>
              <a:rPr lang="en-US" altLang="zh-CN" b="1" smtClean="0">
                <a:ea typeface="宋体" panose="02010600030101010101" pitchFamily="2" charset="-122"/>
              </a:rPr>
              <a:t>Synchronization (check pointing long transmissions to allow them to continue from where they were after a crash).</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017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FE12BC4C-4070-41D8-83DD-A96F2297D2CD}" type="slidenum">
              <a:rPr lang="zh-CN" altLang="en-US" sz="1400" smtClean="0"/>
              <a:pPr algn="r">
                <a:spcBef>
                  <a:spcPct val="0"/>
                </a:spcBef>
                <a:buClrTx/>
              </a:pPr>
              <a:t>42</a:t>
            </a:fld>
            <a:endParaRPr lang="en-US" altLang="zh-CN" sz="1400" smtClean="0"/>
          </a:p>
        </p:txBody>
      </p:sp>
      <p:sp>
        <p:nvSpPr>
          <p:cNvPr id="5018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FC66849F-E074-4D90-B1B2-4EDDD574FE66}"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0181" name="Rectangle 4"/>
          <p:cNvSpPr>
            <a:spLocks noGrp="1" noChangeArrowheads="1"/>
          </p:cNvSpPr>
          <p:nvPr>
            <p:ph type="title"/>
          </p:nvPr>
        </p:nvSpPr>
        <p:spPr>
          <a:xfrm>
            <a:off x="1109663" y="460375"/>
            <a:ext cx="7793037" cy="911225"/>
          </a:xfrm>
          <a:noFill/>
        </p:spPr>
        <p:txBody>
          <a:bodyPr anchor="b"/>
          <a:lstStyle/>
          <a:p>
            <a:pPr eaLnBrk="1" hangingPunct="1"/>
            <a:r>
              <a:rPr lang="en-US" altLang="zh-CN" sz="4000" b="1" smtClean="0">
                <a:ea typeface="宋体" panose="02010600030101010101" pitchFamily="2" charset="-122"/>
              </a:rPr>
              <a:t>The Presentation Layer</a:t>
            </a:r>
            <a:br>
              <a:rPr lang="en-US" altLang="zh-CN" sz="4000" b="1" smtClean="0">
                <a:ea typeface="宋体" panose="02010600030101010101" pitchFamily="2" charset="-122"/>
              </a:rPr>
            </a:br>
            <a:r>
              <a:rPr lang="zh-CN" altLang="en-US" sz="4000" b="1" smtClean="0">
                <a:ea typeface="宋体" panose="02010600030101010101" pitchFamily="2" charset="-122"/>
              </a:rPr>
              <a:t>表示层</a:t>
            </a:r>
          </a:p>
        </p:txBody>
      </p:sp>
      <p:sp>
        <p:nvSpPr>
          <p:cNvPr id="50182" name="Rectangle 5"/>
          <p:cNvSpPr>
            <a:spLocks noGrp="1" noChangeArrowheads="1"/>
          </p:cNvSpPr>
          <p:nvPr>
            <p:ph type="body" idx="1"/>
          </p:nvPr>
        </p:nvSpPr>
        <p:spPr>
          <a:xfrm>
            <a:off x="1182688" y="1484313"/>
            <a:ext cx="7772400" cy="4648200"/>
          </a:xfrm>
          <a:noFill/>
        </p:spPr>
        <p:txBody>
          <a:bodyPr/>
          <a:lstStyle/>
          <a:p>
            <a:pPr marL="342900" indent="-342900" algn="l" eaLnBrk="1" hangingPunct="1">
              <a:buFontTx/>
              <a:buChar char="•"/>
            </a:pPr>
            <a:r>
              <a:rPr lang="en-US" altLang="zh-CN" sz="2800" b="1" smtClean="0">
                <a:ea typeface="宋体" panose="02010600030101010101" pitchFamily="2" charset="-122"/>
              </a:rPr>
              <a:t>Concerned with the syntax and semantics of the information transmitted.</a:t>
            </a:r>
          </a:p>
          <a:p>
            <a:pPr marL="342900" indent="-342900" algn="l" eaLnBrk="1" hangingPunct="1">
              <a:buFontTx/>
              <a:buChar char="•"/>
            </a:pPr>
            <a:r>
              <a:rPr lang="en-US" altLang="zh-CN" sz="2800" b="1" smtClean="0">
                <a:ea typeface="宋体" panose="02010600030101010101" pitchFamily="2" charset="-122"/>
              </a:rPr>
              <a:t>A standard encoding</a:t>
            </a:r>
          </a:p>
          <a:p>
            <a:pPr marL="342900" indent="-342900" algn="l" eaLnBrk="1" hangingPunct="1">
              <a:buFontTx/>
              <a:buChar char="•"/>
            </a:pPr>
            <a:r>
              <a:rPr lang="en-US" altLang="zh-CN" sz="2800" b="1" smtClean="0">
                <a:ea typeface="宋体" panose="02010600030101010101" pitchFamily="2" charset="-122"/>
              </a:rPr>
              <a:t>Manages these abstract data structures </a:t>
            </a:r>
          </a:p>
          <a:p>
            <a:pPr marL="342900" indent="-342900" algn="l" eaLnBrk="1" hangingPunct="1">
              <a:buFontTx/>
              <a:buChar char="•"/>
            </a:pPr>
            <a:r>
              <a:rPr lang="en-US" altLang="zh-CN" sz="2800" b="1" smtClean="0">
                <a:ea typeface="宋体" panose="02010600030101010101" pitchFamily="2" charset="-122"/>
              </a:rPr>
              <a:t>Allows higher-level data structures (e.g., banking records) to be defined and exchanged.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12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1BF016A5-649C-481E-8765-70F38F9B8317}" type="slidenum">
              <a:rPr lang="zh-CN" altLang="en-US" sz="1400" smtClean="0"/>
              <a:pPr algn="r">
                <a:spcBef>
                  <a:spcPct val="0"/>
                </a:spcBef>
                <a:buClrTx/>
              </a:pPr>
              <a:t>43</a:t>
            </a:fld>
            <a:endParaRPr lang="en-US" altLang="zh-CN" sz="1400" smtClean="0"/>
          </a:p>
        </p:txBody>
      </p:sp>
      <p:sp>
        <p:nvSpPr>
          <p:cNvPr id="5120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609689DE-692C-45D5-B0F3-07F5BDC3E424}"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1205" name="Rectangle 4"/>
          <p:cNvSpPr>
            <a:spLocks noGrp="1" noChangeArrowheads="1"/>
          </p:cNvSpPr>
          <p:nvPr>
            <p:ph type="title"/>
          </p:nvPr>
        </p:nvSpPr>
        <p:spPr>
          <a:xfrm>
            <a:off x="1055688" y="527050"/>
            <a:ext cx="7793037" cy="911225"/>
          </a:xfrm>
          <a:noFill/>
        </p:spPr>
        <p:txBody>
          <a:bodyPr anchor="b"/>
          <a:lstStyle/>
          <a:p>
            <a:pPr eaLnBrk="1" hangingPunct="1"/>
            <a:r>
              <a:rPr lang="en-US" altLang="zh-CN" sz="4000" b="1" smtClean="0">
                <a:ea typeface="宋体" panose="02010600030101010101" pitchFamily="2" charset="-122"/>
              </a:rPr>
              <a:t>The Application Layer</a:t>
            </a:r>
            <a:br>
              <a:rPr lang="en-US" altLang="zh-CN" sz="4000" b="1" smtClean="0">
                <a:ea typeface="宋体" panose="02010600030101010101" pitchFamily="2" charset="-122"/>
              </a:rPr>
            </a:br>
            <a:r>
              <a:rPr lang="zh-CN" altLang="en-US" sz="4000" b="1" smtClean="0">
                <a:ea typeface="宋体" panose="02010600030101010101" pitchFamily="2" charset="-122"/>
              </a:rPr>
              <a:t>应用层</a:t>
            </a:r>
          </a:p>
        </p:txBody>
      </p:sp>
      <p:sp>
        <p:nvSpPr>
          <p:cNvPr id="51206" name="Rectangle 5"/>
          <p:cNvSpPr>
            <a:spLocks noGrp="1" noChangeArrowheads="1"/>
          </p:cNvSpPr>
          <p:nvPr>
            <p:ph type="body" idx="1"/>
          </p:nvPr>
        </p:nvSpPr>
        <p:spPr>
          <a:xfrm>
            <a:off x="1182688" y="1484313"/>
            <a:ext cx="7772400" cy="4648200"/>
          </a:xfrm>
          <a:noFill/>
        </p:spPr>
        <p:txBody>
          <a:bodyPr/>
          <a:lstStyle/>
          <a:p>
            <a:pPr marL="342900" indent="-342900" algn="l" eaLnBrk="1" hangingPunct="1">
              <a:buFontTx/>
              <a:buChar char="•"/>
            </a:pPr>
            <a:r>
              <a:rPr lang="en-US" altLang="zh-CN" sz="2800" b="1" smtClean="0">
                <a:ea typeface="宋体" panose="02010600030101010101" pitchFamily="2" charset="-122"/>
              </a:rPr>
              <a:t>A variety of protocols that are commonly needed by users. </a:t>
            </a:r>
          </a:p>
          <a:p>
            <a:pPr marL="742950" lvl="1" indent="-285750" eaLnBrk="1" hangingPunct="1"/>
            <a:r>
              <a:rPr lang="en-US" altLang="zh-CN" b="1" smtClean="0">
                <a:ea typeface="宋体" panose="02010600030101010101" pitchFamily="2" charset="-122"/>
              </a:rPr>
              <a:t>WWW</a:t>
            </a:r>
          </a:p>
          <a:p>
            <a:pPr marL="742950" lvl="1" indent="-285750" eaLnBrk="1" hangingPunct="1"/>
            <a:r>
              <a:rPr lang="en-US" altLang="zh-CN" b="1" smtClean="0">
                <a:ea typeface="宋体" panose="02010600030101010101" pitchFamily="2" charset="-122"/>
              </a:rPr>
              <a:t>File transfer</a:t>
            </a:r>
          </a:p>
          <a:p>
            <a:pPr marL="742950" lvl="1" indent="-285750" eaLnBrk="1" hangingPunct="1"/>
            <a:r>
              <a:rPr lang="en-US" altLang="zh-CN" b="1" smtClean="0">
                <a:ea typeface="宋体" panose="02010600030101010101" pitchFamily="2" charset="-122"/>
              </a:rPr>
              <a:t>Electronic mail</a:t>
            </a:r>
          </a:p>
          <a:p>
            <a:pPr marL="742950" lvl="1" indent="-285750" eaLnBrk="1" hangingPunct="1"/>
            <a:r>
              <a:rPr lang="en-US" altLang="zh-CN" b="1" smtClean="0">
                <a:ea typeface="宋体" panose="02010600030101010101" pitchFamily="2" charset="-122"/>
              </a:rPr>
              <a:t>Network news</a:t>
            </a:r>
          </a:p>
          <a:p>
            <a:pPr marL="742950" lvl="1" indent="-285750" eaLnBrk="1" hangingPunct="1"/>
            <a:r>
              <a:rPr lang="en-US" altLang="zh-CN" b="1" smtClean="0">
                <a:ea typeface="宋体" panose="02010600030101010101" pitchFamily="2" charset="-122"/>
              </a:rPr>
              <a:t>Telnet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222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9F4C40CA-4C39-4E85-AA4D-E50D44BDEDA9}" type="slidenum">
              <a:rPr lang="zh-CN" altLang="en-US" sz="1400" smtClean="0"/>
              <a:pPr algn="r">
                <a:spcBef>
                  <a:spcPct val="0"/>
                </a:spcBef>
                <a:buClrTx/>
              </a:pPr>
              <a:t>44</a:t>
            </a:fld>
            <a:endParaRPr lang="en-US" altLang="zh-CN" sz="1400" smtClean="0"/>
          </a:p>
        </p:txBody>
      </p:sp>
      <p:sp>
        <p:nvSpPr>
          <p:cNvPr id="5222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9792E18A-4FD3-45C3-B503-0F49A8F9F53A}"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222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Reference Models (2)</a:t>
            </a:r>
          </a:p>
        </p:txBody>
      </p:sp>
      <p:sp>
        <p:nvSpPr>
          <p:cNvPr id="52230"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The TCP/IP reference model.</a:t>
            </a:r>
          </a:p>
        </p:txBody>
      </p:sp>
      <p:pic>
        <p:nvPicPr>
          <p:cNvPr id="52231" name="Picture 4" descr="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1179513"/>
            <a:ext cx="7148512"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325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8BE97F09-62B4-4601-BAB3-BA303089C59F}" type="slidenum">
              <a:rPr lang="zh-CN" altLang="en-US" sz="1400" smtClean="0"/>
              <a:pPr algn="r">
                <a:spcBef>
                  <a:spcPct val="0"/>
                </a:spcBef>
                <a:buClrTx/>
              </a:pPr>
              <a:t>45</a:t>
            </a:fld>
            <a:endParaRPr lang="en-US" altLang="zh-CN" sz="1400" smtClean="0"/>
          </a:p>
        </p:txBody>
      </p:sp>
      <p:sp>
        <p:nvSpPr>
          <p:cNvPr id="5325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21A37D2F-003A-42AC-B752-481D177BEDC7}"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3253" name="Rectangle 4"/>
          <p:cNvSpPr>
            <a:spLocks noGrp="1" noChangeArrowheads="1"/>
          </p:cNvSpPr>
          <p:nvPr>
            <p:ph type="title"/>
          </p:nvPr>
        </p:nvSpPr>
        <p:spPr>
          <a:xfrm>
            <a:off x="195263" y="228600"/>
            <a:ext cx="8131175" cy="914400"/>
          </a:xfrm>
          <a:noFill/>
        </p:spPr>
        <p:txBody>
          <a:bodyPr/>
          <a:lstStyle/>
          <a:p>
            <a:pPr eaLnBrk="1" hangingPunct="1"/>
            <a:r>
              <a:rPr lang="en-US" altLang="zh-CN" smtClean="0">
                <a:ea typeface="宋体" panose="02010600030101010101" pitchFamily="2" charset="-122"/>
              </a:rPr>
              <a:t>TCP/IP</a:t>
            </a:r>
            <a:r>
              <a:rPr lang="zh-CN" altLang="en-US" smtClean="0">
                <a:ea typeface="宋体" panose="02010600030101010101" pitchFamily="2" charset="-122"/>
              </a:rPr>
              <a:t>的体系结构 </a:t>
            </a:r>
          </a:p>
        </p:txBody>
      </p:sp>
      <p:sp>
        <p:nvSpPr>
          <p:cNvPr id="53254" name="Rectangle 5"/>
          <p:cNvSpPr>
            <a:spLocks noGrp="1" noChangeArrowheads="1"/>
          </p:cNvSpPr>
          <p:nvPr>
            <p:ph type="body" idx="1"/>
          </p:nvPr>
        </p:nvSpPr>
        <p:spPr>
          <a:xfrm>
            <a:off x="539750" y="1401763"/>
            <a:ext cx="8208963" cy="4076700"/>
          </a:xfrm>
          <a:noFill/>
        </p:spPr>
        <p:txBody>
          <a:bodyPr/>
          <a:lstStyle/>
          <a:p>
            <a:pPr algn="l" eaLnBrk="1" hangingPunct="1">
              <a:buFontTx/>
              <a:buChar char="•"/>
            </a:pPr>
            <a:r>
              <a:rPr lang="en-US" altLang="zh-CN" dirty="0" smtClean="0">
                <a:ea typeface="宋体" panose="02010600030101010101" pitchFamily="2" charset="-122"/>
              </a:rPr>
              <a:t>OSI</a:t>
            </a:r>
            <a:r>
              <a:rPr lang="zh-CN" altLang="en-US" dirty="0" smtClean="0">
                <a:ea typeface="宋体" panose="02010600030101010101" pitchFamily="2" charset="-122"/>
              </a:rPr>
              <a:t>参考模型研究的初衷是希望为网络体系结构与协议的发展提供一种国际标准，但由于</a:t>
            </a:r>
            <a:r>
              <a:rPr lang="en-US" altLang="zh-CN" dirty="0" smtClean="0">
                <a:ea typeface="宋体" panose="02010600030101010101" pitchFamily="2" charset="-122"/>
              </a:rPr>
              <a:t>Internet</a:t>
            </a:r>
            <a:r>
              <a:rPr lang="zh-CN" altLang="en-US" dirty="0" smtClean="0">
                <a:ea typeface="宋体" panose="02010600030101010101" pitchFamily="2" charset="-122"/>
              </a:rPr>
              <a:t>在全世界的飞速发展，使得</a:t>
            </a:r>
            <a:r>
              <a:rPr lang="en-US" altLang="zh-CN" dirty="0" smtClean="0">
                <a:ea typeface="宋体" panose="02010600030101010101" pitchFamily="2" charset="-122"/>
              </a:rPr>
              <a:t>TCP/IP</a:t>
            </a:r>
            <a:r>
              <a:rPr lang="zh-CN" altLang="en-US" dirty="0" smtClean="0">
                <a:ea typeface="宋体" panose="02010600030101010101" pitchFamily="2" charset="-122"/>
              </a:rPr>
              <a:t>协议得到了广泛的应用，虽然</a:t>
            </a:r>
            <a:r>
              <a:rPr lang="en-US" altLang="zh-CN" dirty="0" smtClean="0">
                <a:ea typeface="宋体" panose="02010600030101010101" pitchFamily="2" charset="-122"/>
              </a:rPr>
              <a:t>TCP/IP</a:t>
            </a:r>
            <a:r>
              <a:rPr lang="zh-CN" altLang="en-US" dirty="0" smtClean="0">
                <a:ea typeface="宋体" panose="02010600030101010101" pitchFamily="2" charset="-122"/>
              </a:rPr>
              <a:t>不是</a:t>
            </a:r>
            <a:r>
              <a:rPr lang="en-US" altLang="zh-CN" dirty="0" smtClean="0">
                <a:ea typeface="宋体" panose="02010600030101010101" pitchFamily="2" charset="-122"/>
              </a:rPr>
              <a:t>ISO</a:t>
            </a:r>
            <a:r>
              <a:rPr lang="zh-CN" altLang="en-US" dirty="0" smtClean="0">
                <a:ea typeface="宋体" panose="02010600030101010101" pitchFamily="2" charset="-122"/>
              </a:rPr>
              <a:t>标准，但广泛的使用也使</a:t>
            </a:r>
            <a:r>
              <a:rPr lang="en-US" altLang="zh-CN" dirty="0" smtClean="0">
                <a:ea typeface="宋体" panose="02010600030101010101" pitchFamily="2" charset="-122"/>
              </a:rPr>
              <a:t>TCP/IP</a:t>
            </a:r>
            <a:r>
              <a:rPr lang="zh-CN" altLang="en-US" dirty="0" smtClean="0">
                <a:ea typeface="宋体" panose="02010600030101010101" pitchFamily="2" charset="-122"/>
              </a:rPr>
              <a:t>成为一种“实际上的标准”，并形成了</a:t>
            </a:r>
            <a:r>
              <a:rPr lang="en-US" altLang="zh-CN" dirty="0" smtClean="0">
                <a:ea typeface="宋体" panose="02010600030101010101" pitchFamily="2" charset="-122"/>
              </a:rPr>
              <a:t>TCP/IP</a:t>
            </a:r>
            <a:r>
              <a:rPr lang="zh-CN" altLang="en-US" dirty="0" smtClean="0">
                <a:ea typeface="宋体" panose="02010600030101010101" pitchFamily="2" charset="-122"/>
              </a:rPr>
              <a:t>参考模型。不过，</a:t>
            </a:r>
            <a:r>
              <a:rPr lang="en-US" altLang="zh-CN" dirty="0" smtClean="0">
                <a:ea typeface="宋体" panose="02010600030101010101" pitchFamily="2" charset="-122"/>
              </a:rPr>
              <a:t>ISO</a:t>
            </a:r>
            <a:r>
              <a:rPr lang="zh-CN" altLang="en-US" dirty="0" smtClean="0">
                <a:ea typeface="宋体" panose="02010600030101010101" pitchFamily="2" charset="-122"/>
              </a:rPr>
              <a:t>的</a:t>
            </a:r>
            <a:r>
              <a:rPr lang="en-US" altLang="zh-CN" dirty="0" smtClean="0">
                <a:ea typeface="宋体" panose="02010600030101010101" pitchFamily="2" charset="-122"/>
              </a:rPr>
              <a:t>OSI</a:t>
            </a:r>
            <a:r>
              <a:rPr lang="zh-CN" altLang="en-US" dirty="0" smtClean="0">
                <a:ea typeface="宋体" panose="02010600030101010101" pitchFamily="2" charset="-122"/>
              </a:rPr>
              <a:t>参考模型的制定，也参考了</a:t>
            </a:r>
            <a:r>
              <a:rPr lang="en-US" altLang="zh-CN" dirty="0" smtClean="0">
                <a:ea typeface="宋体" panose="02010600030101010101" pitchFamily="2" charset="-122"/>
              </a:rPr>
              <a:t>TCP/IP</a:t>
            </a:r>
            <a:r>
              <a:rPr lang="zh-CN" altLang="en-US" dirty="0" smtClean="0">
                <a:ea typeface="宋体" panose="02010600030101010101" pitchFamily="2" charset="-122"/>
              </a:rPr>
              <a:t>协议集及其分层体系结构的思想。而</a:t>
            </a:r>
            <a:r>
              <a:rPr lang="en-US" altLang="zh-CN" dirty="0" smtClean="0">
                <a:ea typeface="宋体" panose="02010600030101010101" pitchFamily="2" charset="-122"/>
              </a:rPr>
              <a:t>TCP/IP</a:t>
            </a:r>
            <a:r>
              <a:rPr lang="zh-CN" altLang="en-US" dirty="0" smtClean="0">
                <a:ea typeface="宋体" panose="02010600030101010101" pitchFamily="2" charset="-122"/>
              </a:rPr>
              <a:t>在不断发展的过程中也吸收了</a:t>
            </a:r>
            <a:r>
              <a:rPr lang="en-US" altLang="zh-CN" dirty="0" smtClean="0">
                <a:ea typeface="宋体" panose="02010600030101010101" pitchFamily="2" charset="-122"/>
              </a:rPr>
              <a:t>OSI</a:t>
            </a:r>
            <a:r>
              <a:rPr lang="zh-CN" altLang="en-US" dirty="0" smtClean="0">
                <a:ea typeface="宋体" panose="02010600030101010101" pitchFamily="2" charset="-122"/>
              </a:rPr>
              <a:t>标准中的概念及特征。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427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2A25DD30-1DC5-426D-BA37-860DF213EDD3}" type="slidenum">
              <a:rPr lang="zh-CN" altLang="en-US" sz="1400" smtClean="0"/>
              <a:pPr algn="r">
                <a:spcBef>
                  <a:spcPct val="0"/>
                </a:spcBef>
                <a:buClrTx/>
              </a:pPr>
              <a:t>46</a:t>
            </a:fld>
            <a:endParaRPr lang="en-US" altLang="zh-CN" sz="1400" smtClean="0"/>
          </a:p>
        </p:txBody>
      </p:sp>
      <p:sp>
        <p:nvSpPr>
          <p:cNvPr id="5427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B09A32D2-3399-45EA-88E8-04EAB341EF8F}"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4277" name="Rectangle 4"/>
          <p:cNvSpPr>
            <a:spLocks noGrp="1" noChangeArrowheads="1"/>
          </p:cNvSpPr>
          <p:nvPr>
            <p:ph type="title"/>
          </p:nvPr>
        </p:nvSpPr>
        <p:spPr>
          <a:xfrm>
            <a:off x="195263" y="228600"/>
            <a:ext cx="8015287" cy="914400"/>
          </a:xfrm>
          <a:noFill/>
        </p:spPr>
        <p:txBody>
          <a:bodyPr/>
          <a:lstStyle/>
          <a:p>
            <a:pPr eaLnBrk="1" hangingPunct="1"/>
            <a:r>
              <a:rPr lang="en-US" altLang="zh-CN" smtClean="0">
                <a:ea typeface="宋体" panose="02010600030101010101" pitchFamily="2" charset="-122"/>
              </a:rPr>
              <a:t>TCP/IP</a:t>
            </a:r>
            <a:r>
              <a:rPr lang="zh-CN" altLang="en-US" smtClean="0">
                <a:ea typeface="宋体" panose="02010600030101010101" pitchFamily="2" charset="-122"/>
              </a:rPr>
              <a:t>协议的特点</a:t>
            </a:r>
          </a:p>
        </p:txBody>
      </p:sp>
      <p:sp>
        <p:nvSpPr>
          <p:cNvPr id="54278" name="Rectangle 5"/>
          <p:cNvSpPr>
            <a:spLocks noGrp="1" noChangeArrowheads="1"/>
          </p:cNvSpPr>
          <p:nvPr>
            <p:ph type="body" idx="1"/>
          </p:nvPr>
        </p:nvSpPr>
        <p:spPr>
          <a:xfrm>
            <a:off x="539750" y="1557338"/>
            <a:ext cx="8208963" cy="4462462"/>
          </a:xfrm>
          <a:noFill/>
        </p:spPr>
        <p:txBody>
          <a:bodyPr/>
          <a:lstStyle/>
          <a:p>
            <a:pPr algn="l" eaLnBrk="1" hangingPunct="1">
              <a:buFontTx/>
              <a:buChar char="•"/>
            </a:pPr>
            <a:r>
              <a:rPr lang="zh-CN" altLang="en-US" smtClean="0">
                <a:ea typeface="宋体" panose="02010600030101010101" pitchFamily="2" charset="-122"/>
              </a:rPr>
              <a:t>开放的协议标准，可以免费使用，并且独立于特定的计算机硬件与操作系统；</a:t>
            </a:r>
          </a:p>
          <a:p>
            <a:pPr algn="l" eaLnBrk="1" hangingPunct="1">
              <a:buFontTx/>
              <a:buChar char="•"/>
            </a:pPr>
            <a:r>
              <a:rPr lang="zh-CN" altLang="en-US" smtClean="0">
                <a:ea typeface="宋体" panose="02010600030101010101" pitchFamily="2" charset="-122"/>
              </a:rPr>
              <a:t>独立于特定的网络硬件，可以运行在局域网、广域网，更适用于互连网中；</a:t>
            </a:r>
          </a:p>
          <a:p>
            <a:pPr algn="l" eaLnBrk="1" hangingPunct="1">
              <a:buFontTx/>
              <a:buChar char="•"/>
            </a:pPr>
            <a:r>
              <a:rPr lang="zh-CN" altLang="en-US" smtClean="0">
                <a:ea typeface="宋体" panose="02010600030101010101" pitchFamily="2" charset="-122"/>
              </a:rPr>
              <a:t>统一的网络地址分配方案，使得整个</a:t>
            </a:r>
            <a:r>
              <a:rPr lang="en-US" altLang="zh-CN" smtClean="0">
                <a:ea typeface="宋体" panose="02010600030101010101" pitchFamily="2" charset="-122"/>
              </a:rPr>
              <a:t>TCP/IP</a:t>
            </a:r>
            <a:r>
              <a:rPr lang="zh-CN" altLang="en-US" smtClean="0">
                <a:ea typeface="宋体" panose="02010600030101010101" pitchFamily="2" charset="-122"/>
              </a:rPr>
              <a:t>设备在网中都具有唯一的地址；</a:t>
            </a:r>
          </a:p>
          <a:p>
            <a:pPr algn="l" eaLnBrk="1" hangingPunct="1">
              <a:buFontTx/>
              <a:buChar char="•"/>
            </a:pPr>
            <a:r>
              <a:rPr lang="zh-CN" altLang="en-US" smtClean="0">
                <a:ea typeface="宋体" panose="02010600030101010101" pitchFamily="2" charset="-122"/>
              </a:rPr>
              <a:t>标准化的高层协议，可以提供多种可靠的用户服务。</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52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7520A934-9C0E-43C9-9F89-27D36B275609}" type="slidenum">
              <a:rPr lang="zh-CN" altLang="en-US" sz="1400" smtClean="0"/>
              <a:pPr algn="r">
                <a:spcBef>
                  <a:spcPct val="0"/>
                </a:spcBef>
                <a:buClrTx/>
              </a:pPr>
              <a:t>47</a:t>
            </a:fld>
            <a:endParaRPr lang="en-US" altLang="zh-CN" sz="1400" smtClean="0"/>
          </a:p>
        </p:txBody>
      </p:sp>
      <p:sp>
        <p:nvSpPr>
          <p:cNvPr id="5530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5C8336AF-4279-4920-9D74-E4AA0811D5F3}"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530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Reference Models (3)</a:t>
            </a:r>
          </a:p>
        </p:txBody>
      </p:sp>
      <p:sp>
        <p:nvSpPr>
          <p:cNvPr id="55302" name="Rectangle 3"/>
          <p:cNvSpPr>
            <a:spLocks noGrp="1" noChangeArrowheads="1"/>
          </p:cNvSpPr>
          <p:nvPr>
            <p:ph type="body" idx="1"/>
          </p:nvPr>
        </p:nvSpPr>
        <p:spPr/>
        <p:txBody>
          <a:bodyPr/>
          <a:lstStyle/>
          <a:p>
            <a:pPr eaLnBrk="1" hangingPunct="1"/>
            <a:r>
              <a:rPr lang="en-US" altLang="zh-CN" dirty="0" smtClean="0">
                <a:ea typeface="宋体" panose="02010600030101010101" pitchFamily="2" charset="-122"/>
              </a:rPr>
              <a:t>Protocols and networks in the TCP/IP model initially.</a:t>
            </a:r>
          </a:p>
        </p:txBody>
      </p:sp>
      <p:pic>
        <p:nvPicPr>
          <p:cNvPr id="8" name="Picture 2"/>
          <p:cNvPicPr>
            <a:picLocks noChangeAspect="1" noChangeArrowheads="1"/>
          </p:cNvPicPr>
          <p:nvPr/>
        </p:nvPicPr>
        <p:blipFill>
          <a:blip r:embed="rId2" cstate="print"/>
          <a:srcRect t="5247"/>
          <a:stretch>
            <a:fillRect/>
          </a:stretch>
        </p:blipFill>
        <p:spPr bwMode="auto">
          <a:xfrm>
            <a:off x="1055923" y="1731169"/>
            <a:ext cx="7225830"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632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FDF56EAA-5C0D-4438-B45A-B9B268E4C7F8}" type="slidenum">
              <a:rPr lang="zh-CN" altLang="en-US" sz="1400" smtClean="0"/>
              <a:pPr algn="r">
                <a:spcBef>
                  <a:spcPct val="0"/>
                </a:spcBef>
                <a:buClrTx/>
              </a:pPr>
              <a:t>48</a:t>
            </a:fld>
            <a:endParaRPr lang="en-US" altLang="zh-CN" sz="1400" smtClean="0"/>
          </a:p>
        </p:txBody>
      </p:sp>
      <p:sp>
        <p:nvSpPr>
          <p:cNvPr id="5632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9AEB4281-5024-43A4-BF9B-CD8F5DFC5F1F}"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6325" name="Rectangle 4"/>
          <p:cNvSpPr>
            <a:spLocks noGrp="1" noChangeArrowheads="1"/>
          </p:cNvSpPr>
          <p:nvPr>
            <p:ph type="title"/>
          </p:nvPr>
        </p:nvSpPr>
        <p:spPr>
          <a:xfrm>
            <a:off x="1150938" y="214313"/>
            <a:ext cx="7793037" cy="911225"/>
          </a:xfrm>
          <a:noFill/>
        </p:spPr>
        <p:txBody>
          <a:bodyPr anchor="b"/>
          <a:lstStyle/>
          <a:p>
            <a:pPr eaLnBrk="1" hangingPunct="1"/>
            <a:r>
              <a:rPr lang="en-US" altLang="zh-CN" b="1" dirty="0" smtClean="0">
                <a:ea typeface="宋体" panose="02010600030101010101" pitchFamily="2" charset="-122"/>
              </a:rPr>
              <a:t>The Internet Layer</a:t>
            </a:r>
          </a:p>
        </p:txBody>
      </p:sp>
      <p:sp>
        <p:nvSpPr>
          <p:cNvPr id="56326" name="Rectangle 5"/>
          <p:cNvSpPr>
            <a:spLocks noGrp="1" noChangeArrowheads="1"/>
          </p:cNvSpPr>
          <p:nvPr>
            <p:ph type="body" idx="1"/>
          </p:nvPr>
        </p:nvSpPr>
        <p:spPr>
          <a:xfrm>
            <a:off x="1182688" y="1484313"/>
            <a:ext cx="7772400" cy="5113337"/>
          </a:xfrm>
          <a:noFill/>
        </p:spPr>
        <p:txBody>
          <a:bodyPr/>
          <a:lstStyle/>
          <a:p>
            <a:pPr marL="342900" indent="-342900" algn="l" eaLnBrk="1" hangingPunct="1">
              <a:lnSpc>
                <a:spcPct val="90000"/>
              </a:lnSpc>
              <a:buFontTx/>
              <a:buChar char="•"/>
            </a:pPr>
            <a:r>
              <a:rPr lang="en-US" altLang="zh-CN" sz="2800" b="1" dirty="0" smtClean="0">
                <a:ea typeface="宋体" panose="02010600030101010101" pitchFamily="2" charset="-122"/>
              </a:rPr>
              <a:t>To permit hosts to inject packets into any network and have them travel independently to the destination </a:t>
            </a:r>
          </a:p>
          <a:p>
            <a:pPr marL="342900" indent="-342900" algn="l" eaLnBrk="1" hangingPunct="1">
              <a:lnSpc>
                <a:spcPct val="90000"/>
              </a:lnSpc>
              <a:buFontTx/>
              <a:buChar char="•"/>
            </a:pPr>
            <a:r>
              <a:rPr lang="en-US" altLang="zh-CN" sz="2800" b="1" dirty="0" smtClean="0">
                <a:ea typeface="宋体" panose="02010600030101010101" pitchFamily="2" charset="-122"/>
              </a:rPr>
              <a:t>Packets may arrive in a different order than they were sent.</a:t>
            </a:r>
          </a:p>
          <a:p>
            <a:pPr marL="342900" indent="-342900" algn="l" eaLnBrk="1" hangingPunct="1">
              <a:lnSpc>
                <a:spcPct val="90000"/>
              </a:lnSpc>
              <a:buFontTx/>
              <a:buChar char="•"/>
            </a:pPr>
            <a:r>
              <a:rPr lang="en-US" altLang="zh-CN" sz="2800" b="1" dirty="0" smtClean="0">
                <a:ea typeface="宋体" panose="02010600030101010101" pitchFamily="2" charset="-122"/>
              </a:rPr>
              <a:t>Defined an official packet format and protocol called IP (Internet Protocol).</a:t>
            </a:r>
          </a:p>
          <a:p>
            <a:pPr marL="342900" indent="-342900" algn="l" eaLnBrk="1" hangingPunct="1">
              <a:lnSpc>
                <a:spcPct val="90000"/>
              </a:lnSpc>
              <a:buFontTx/>
              <a:buChar char="•"/>
            </a:pPr>
            <a:r>
              <a:rPr lang="en-US" altLang="zh-CN" sz="2800" b="1" dirty="0" smtClean="0">
                <a:ea typeface="宋体" panose="02010600030101010101" pitchFamily="2" charset="-122"/>
              </a:rPr>
              <a:t>Packet routing</a:t>
            </a:r>
          </a:p>
          <a:p>
            <a:pPr marL="342900" indent="-342900" algn="l" eaLnBrk="1" hangingPunct="1">
              <a:lnSpc>
                <a:spcPct val="90000"/>
              </a:lnSpc>
              <a:buFontTx/>
              <a:buChar char="•"/>
            </a:pPr>
            <a:r>
              <a:rPr lang="en-US" altLang="zh-CN" sz="2800" b="1" dirty="0" smtClean="0">
                <a:ea typeface="宋体" panose="02010600030101010101" pitchFamily="2" charset="-122"/>
              </a:rPr>
              <a:t>Avoiding congestion.</a:t>
            </a:r>
          </a:p>
          <a:p>
            <a:pPr marL="342900" indent="-342900" algn="l" eaLnBrk="1" hangingPunct="1">
              <a:lnSpc>
                <a:spcPct val="90000"/>
              </a:lnSpc>
              <a:buFontTx/>
              <a:buChar char="•"/>
            </a:pPr>
            <a:r>
              <a:rPr lang="en-US" altLang="zh-CN" sz="2800" b="1" dirty="0" smtClean="0">
                <a:ea typeface="宋体" panose="02010600030101010101" pitchFamily="2" charset="-122"/>
              </a:rPr>
              <a:t>TCP/IP internet layer is similar in functionality to the OSI network layer.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734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A0EC3661-74AA-41AA-9681-E85BC8E8A02D}" type="slidenum">
              <a:rPr lang="zh-CN" altLang="en-US" sz="1400" smtClean="0"/>
              <a:pPr algn="r">
                <a:spcBef>
                  <a:spcPct val="0"/>
                </a:spcBef>
                <a:buClrTx/>
              </a:pPr>
              <a:t>49</a:t>
            </a:fld>
            <a:endParaRPr lang="en-US" altLang="zh-CN" sz="1400" smtClean="0"/>
          </a:p>
        </p:txBody>
      </p:sp>
      <p:sp>
        <p:nvSpPr>
          <p:cNvPr id="5734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D56E6F20-6FD1-4AF7-AD69-0A502FE4268D}"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7349" name="Rectangle 4"/>
          <p:cNvSpPr>
            <a:spLocks noGrp="1" noChangeArrowheads="1"/>
          </p:cNvSpPr>
          <p:nvPr>
            <p:ph type="title"/>
          </p:nvPr>
        </p:nvSpPr>
        <p:spPr>
          <a:xfrm>
            <a:off x="1150938" y="214313"/>
            <a:ext cx="7793037" cy="911225"/>
          </a:xfrm>
          <a:noFill/>
        </p:spPr>
        <p:txBody>
          <a:bodyPr anchor="b"/>
          <a:lstStyle/>
          <a:p>
            <a:pPr eaLnBrk="1" hangingPunct="1"/>
            <a:r>
              <a:rPr lang="en-US" altLang="zh-CN" b="1" dirty="0" smtClean="0">
                <a:ea typeface="宋体" panose="02010600030101010101" pitchFamily="2" charset="-122"/>
              </a:rPr>
              <a:t>The Transport Layer</a:t>
            </a:r>
          </a:p>
        </p:txBody>
      </p:sp>
      <p:sp>
        <p:nvSpPr>
          <p:cNvPr id="57350" name="Rectangle 5"/>
          <p:cNvSpPr>
            <a:spLocks noGrp="1" noChangeArrowheads="1"/>
          </p:cNvSpPr>
          <p:nvPr>
            <p:ph type="body" idx="1"/>
          </p:nvPr>
        </p:nvSpPr>
        <p:spPr>
          <a:xfrm>
            <a:off x="1182688" y="1484313"/>
            <a:ext cx="7772400" cy="4648200"/>
          </a:xfrm>
          <a:noFill/>
        </p:spPr>
        <p:txBody>
          <a:bodyPr/>
          <a:lstStyle/>
          <a:p>
            <a:pPr marL="342900" indent="-342900" algn="l" eaLnBrk="1" hangingPunct="1">
              <a:buFontTx/>
              <a:buChar char="•"/>
            </a:pPr>
            <a:r>
              <a:rPr lang="en-US" altLang="zh-CN" sz="2800" b="1" dirty="0" smtClean="0">
                <a:ea typeface="宋体" panose="02010600030101010101" pitchFamily="2" charset="-122"/>
              </a:rPr>
              <a:t>To allow peer entities on the source and destination hosts to carry on a conversation</a:t>
            </a:r>
          </a:p>
          <a:p>
            <a:pPr marL="342900" indent="-342900" algn="l" eaLnBrk="1" hangingPunct="1">
              <a:buFontTx/>
              <a:buChar char="•"/>
            </a:pPr>
            <a:r>
              <a:rPr lang="en-US" altLang="zh-CN" sz="2800" b="1" dirty="0" smtClean="0">
                <a:ea typeface="宋体" panose="02010600030101010101" pitchFamily="2" charset="-122"/>
              </a:rPr>
              <a:t>Two end-to-end transport protocols TCP and UDP</a:t>
            </a:r>
          </a:p>
          <a:p>
            <a:pPr marL="342900" indent="-342900" algn="l" eaLnBrk="1" hangingPunct="1">
              <a:buFontTx/>
              <a:buChar char="•"/>
            </a:pPr>
            <a:r>
              <a:rPr lang="en-US" altLang="zh-CN" sz="2800" b="1" dirty="0" smtClean="0">
                <a:ea typeface="宋体" panose="02010600030101010101" pitchFamily="2" charset="-122"/>
              </a:rPr>
              <a:t>TCP (Transmission Control Protocol), is a reliable connection-oriented protocol </a:t>
            </a:r>
          </a:p>
          <a:p>
            <a:pPr marL="342900" indent="-342900" algn="l" eaLnBrk="1" hangingPunct="1">
              <a:buFontTx/>
              <a:buChar char="•"/>
            </a:pPr>
            <a:r>
              <a:rPr lang="en-US" altLang="zh-CN" sz="2800" b="1" dirty="0" smtClean="0">
                <a:ea typeface="宋体" panose="02010600030101010101" pitchFamily="2" charset="-122"/>
              </a:rPr>
              <a:t>UDP (User Datagram Protocol), is an unreliable, connectionless protocol.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1024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9212D437-FC83-423C-A577-52B0A16D48B2}" type="slidenum">
              <a:rPr lang="zh-CN" altLang="en-US" sz="1400" smtClean="0"/>
              <a:pPr algn="r">
                <a:spcBef>
                  <a:spcPct val="0"/>
                </a:spcBef>
                <a:buClrTx/>
              </a:pPr>
              <a:t>5</a:t>
            </a:fld>
            <a:endParaRPr lang="en-US" altLang="zh-CN" sz="1400" smtClean="0"/>
          </a:p>
        </p:txBody>
      </p:sp>
      <p:sp>
        <p:nvSpPr>
          <p:cNvPr id="1024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5B7F5953-4135-4C81-BF15-C3758CA6FA22}"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1024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1.1 Uses of Computer Networks</a:t>
            </a:r>
          </a:p>
        </p:txBody>
      </p:sp>
      <p:sp>
        <p:nvSpPr>
          <p:cNvPr id="10246" name="Rectangle 3"/>
          <p:cNvSpPr>
            <a:spLocks noGrp="1" noChangeArrowheads="1"/>
          </p:cNvSpPr>
          <p:nvPr>
            <p:ph type="body" idx="1"/>
          </p:nvPr>
        </p:nvSpPr>
        <p:spPr>
          <a:xfrm>
            <a:off x="1641475" y="1730375"/>
            <a:ext cx="7502525" cy="4822825"/>
          </a:xfrm>
        </p:spPr>
        <p:txBody>
          <a:bodyPr/>
          <a:lstStyle/>
          <a:p>
            <a:pPr lvl="1" eaLnBrk="1" hangingPunct="1">
              <a:buFontTx/>
              <a:buChar char="•"/>
            </a:pPr>
            <a:r>
              <a:rPr lang="en-US" altLang="zh-CN" sz="3200" smtClean="0">
                <a:ea typeface="宋体" panose="02010600030101010101" pitchFamily="2" charset="-122"/>
              </a:rPr>
              <a:t>Business Applications</a:t>
            </a:r>
          </a:p>
          <a:p>
            <a:pPr lvl="1" eaLnBrk="1" hangingPunct="1">
              <a:buFontTx/>
              <a:buChar char="•"/>
            </a:pPr>
            <a:r>
              <a:rPr lang="en-US" altLang="zh-CN" sz="3200" smtClean="0">
                <a:ea typeface="宋体" panose="02010600030101010101" pitchFamily="2" charset="-122"/>
              </a:rPr>
              <a:t>Home Applications</a:t>
            </a:r>
          </a:p>
          <a:p>
            <a:pPr lvl="1" eaLnBrk="1" hangingPunct="1">
              <a:buFontTx/>
              <a:buChar char="•"/>
            </a:pPr>
            <a:r>
              <a:rPr lang="en-US" altLang="zh-CN" sz="3200" smtClean="0">
                <a:ea typeface="宋体" panose="02010600030101010101" pitchFamily="2" charset="-122"/>
              </a:rPr>
              <a:t>Mobile Users</a:t>
            </a:r>
          </a:p>
          <a:p>
            <a:pPr lvl="1" eaLnBrk="1" hangingPunct="1">
              <a:buFontTx/>
              <a:buChar char="•"/>
            </a:pPr>
            <a:r>
              <a:rPr lang="en-US" altLang="zh-CN" sz="3200" smtClean="0">
                <a:ea typeface="宋体" panose="02010600030101010101" pitchFamily="2" charset="-122"/>
              </a:rPr>
              <a:t>Social Issues</a:t>
            </a:r>
          </a:p>
          <a:p>
            <a:pPr lvl="1" eaLnBrk="1" hangingPunct="1">
              <a:buFontTx/>
              <a:buChar char="•"/>
            </a:pPr>
            <a:endParaRPr lang="zh-CN" altLang="en-US" sz="32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837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161DC9B9-BAFB-46FF-B1B3-904D229C1CE8}" type="slidenum">
              <a:rPr lang="zh-CN" altLang="en-US" sz="1400" smtClean="0"/>
              <a:pPr algn="r">
                <a:spcBef>
                  <a:spcPct val="0"/>
                </a:spcBef>
                <a:buClrTx/>
              </a:pPr>
              <a:t>50</a:t>
            </a:fld>
            <a:endParaRPr lang="en-US" altLang="zh-CN" sz="1400" smtClean="0"/>
          </a:p>
        </p:txBody>
      </p:sp>
      <p:sp>
        <p:nvSpPr>
          <p:cNvPr id="5837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DC36F50B-6DFF-4C55-BD82-0324F160EE31}"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8373" name="Rectangle 4"/>
          <p:cNvSpPr>
            <a:spLocks noGrp="1" noChangeArrowheads="1"/>
          </p:cNvSpPr>
          <p:nvPr>
            <p:ph type="title"/>
          </p:nvPr>
        </p:nvSpPr>
        <p:spPr>
          <a:xfrm>
            <a:off x="1150938" y="214313"/>
            <a:ext cx="7793037" cy="911225"/>
          </a:xfrm>
          <a:noFill/>
        </p:spPr>
        <p:txBody>
          <a:bodyPr anchor="b"/>
          <a:lstStyle/>
          <a:p>
            <a:pPr eaLnBrk="1" hangingPunct="1"/>
            <a:r>
              <a:rPr lang="en-US" altLang="zh-CN" b="1" smtClean="0">
                <a:ea typeface="宋体" panose="02010600030101010101" pitchFamily="2" charset="-122"/>
              </a:rPr>
              <a:t>The Application Layer</a:t>
            </a:r>
          </a:p>
        </p:txBody>
      </p:sp>
      <p:sp>
        <p:nvSpPr>
          <p:cNvPr id="58374" name="Rectangle 5"/>
          <p:cNvSpPr>
            <a:spLocks noGrp="1" noChangeArrowheads="1"/>
          </p:cNvSpPr>
          <p:nvPr>
            <p:ph type="body" idx="1"/>
          </p:nvPr>
        </p:nvSpPr>
        <p:spPr>
          <a:xfrm>
            <a:off x="1182688" y="1484313"/>
            <a:ext cx="7772400" cy="4648200"/>
          </a:xfrm>
          <a:noFill/>
        </p:spPr>
        <p:txBody>
          <a:bodyPr/>
          <a:lstStyle/>
          <a:p>
            <a:pPr marL="342900" indent="-342900" algn="l" eaLnBrk="1" hangingPunct="1">
              <a:lnSpc>
                <a:spcPct val="90000"/>
              </a:lnSpc>
              <a:buFontTx/>
              <a:buChar char="•"/>
            </a:pPr>
            <a:r>
              <a:rPr lang="en-US" altLang="zh-CN" sz="2800" b="1" dirty="0" smtClean="0">
                <a:ea typeface="宋体" panose="02010600030101010101" pitchFamily="2" charset="-122"/>
              </a:rPr>
              <a:t>Virtual terminal (TELNET), allows a user on one machine to log onto a distant machine and work there</a:t>
            </a:r>
          </a:p>
          <a:p>
            <a:pPr marL="342900" indent="-342900" algn="l" eaLnBrk="1" hangingPunct="1">
              <a:lnSpc>
                <a:spcPct val="90000"/>
              </a:lnSpc>
              <a:buFontTx/>
              <a:buChar char="•"/>
            </a:pPr>
            <a:r>
              <a:rPr lang="en-US" altLang="zh-CN" sz="2800" b="1" dirty="0" smtClean="0">
                <a:ea typeface="宋体" panose="02010600030101010101" pitchFamily="2" charset="-122"/>
              </a:rPr>
              <a:t>File transfer (FTP), to move data efficiently from one machine to another</a:t>
            </a:r>
          </a:p>
          <a:p>
            <a:pPr marL="342900" indent="-342900" algn="l" eaLnBrk="1" hangingPunct="1">
              <a:lnSpc>
                <a:spcPct val="90000"/>
              </a:lnSpc>
              <a:buFontTx/>
              <a:buChar char="•"/>
            </a:pPr>
            <a:r>
              <a:rPr lang="en-US" altLang="zh-CN" sz="2800" b="1" dirty="0" smtClean="0">
                <a:ea typeface="宋体" panose="02010600030101010101" pitchFamily="2" charset="-122"/>
              </a:rPr>
              <a:t>Electronic mail (SMTP) </a:t>
            </a:r>
          </a:p>
          <a:p>
            <a:pPr marL="342900" indent="-342900" algn="l" eaLnBrk="1" hangingPunct="1">
              <a:lnSpc>
                <a:spcPct val="90000"/>
              </a:lnSpc>
              <a:buFontTx/>
              <a:buChar char="•"/>
            </a:pPr>
            <a:r>
              <a:rPr lang="en-US" altLang="zh-CN" sz="2800" b="1" dirty="0" smtClean="0">
                <a:ea typeface="宋体" panose="02010600030101010101" pitchFamily="2" charset="-122"/>
              </a:rPr>
              <a:t>Domain Name System (DNS) for mapping host names onto their network addresses</a:t>
            </a:r>
          </a:p>
          <a:p>
            <a:pPr marL="342900" indent="-342900" algn="l" eaLnBrk="1" hangingPunct="1">
              <a:lnSpc>
                <a:spcPct val="90000"/>
              </a:lnSpc>
              <a:buFontTx/>
              <a:buChar char="•"/>
            </a:pPr>
            <a:r>
              <a:rPr lang="en-US" altLang="zh-CN" sz="2800" b="1" dirty="0" smtClean="0">
                <a:ea typeface="宋体" panose="02010600030101010101" pitchFamily="2" charset="-122"/>
              </a:rPr>
              <a:t>HTTP, the protocol for fetching pages on the World Wide Web</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5939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FB2E3F74-7B04-4C11-A0FB-3724CCA4F65C}" type="slidenum">
              <a:rPr lang="zh-CN" altLang="en-US" sz="1400" smtClean="0"/>
              <a:pPr algn="r">
                <a:spcBef>
                  <a:spcPct val="0"/>
                </a:spcBef>
                <a:buClrTx/>
              </a:pPr>
              <a:t>51</a:t>
            </a:fld>
            <a:endParaRPr lang="en-US" altLang="zh-CN" sz="1400" smtClean="0"/>
          </a:p>
        </p:txBody>
      </p:sp>
      <p:sp>
        <p:nvSpPr>
          <p:cNvPr id="5939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30C91DDB-3F9A-4E74-B051-220EE833121D}"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59397" name="Rectangle 4"/>
          <p:cNvSpPr>
            <a:spLocks noGrp="1" noChangeArrowheads="1"/>
          </p:cNvSpPr>
          <p:nvPr>
            <p:ph type="title"/>
          </p:nvPr>
        </p:nvSpPr>
        <p:spPr>
          <a:xfrm>
            <a:off x="1150938" y="214313"/>
            <a:ext cx="7793037" cy="911225"/>
          </a:xfrm>
          <a:noFill/>
        </p:spPr>
        <p:txBody>
          <a:bodyPr anchor="b"/>
          <a:lstStyle/>
          <a:p>
            <a:pPr eaLnBrk="1" hangingPunct="1"/>
            <a:r>
              <a:rPr lang="en-US" altLang="zh-CN" b="1" smtClean="0">
                <a:ea typeface="宋体" panose="02010600030101010101" pitchFamily="2" charset="-122"/>
              </a:rPr>
              <a:t>The Host-to-Network Layer</a:t>
            </a:r>
          </a:p>
        </p:txBody>
      </p:sp>
      <p:sp>
        <p:nvSpPr>
          <p:cNvPr id="59398" name="Rectangle 5"/>
          <p:cNvSpPr>
            <a:spLocks noGrp="1" noChangeArrowheads="1"/>
          </p:cNvSpPr>
          <p:nvPr>
            <p:ph type="body" idx="1"/>
          </p:nvPr>
        </p:nvSpPr>
        <p:spPr>
          <a:xfrm>
            <a:off x="1182688" y="1484313"/>
            <a:ext cx="7772400" cy="4648200"/>
          </a:xfrm>
          <a:noFill/>
        </p:spPr>
        <p:txBody>
          <a:bodyPr/>
          <a:lstStyle/>
          <a:p>
            <a:pPr marL="342900" indent="-342900" algn="l" eaLnBrk="1" hangingPunct="1">
              <a:buFontTx/>
              <a:buChar char="•"/>
            </a:pPr>
            <a:r>
              <a:rPr lang="en-US" altLang="zh-CN" sz="2800" b="1" dirty="0" smtClean="0">
                <a:ea typeface="宋体" panose="02010600030101010101" pitchFamily="2" charset="-122"/>
              </a:rPr>
              <a:t>This protocol is not defined and varies from host to host and network to network.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6041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B6B6E8C7-9EFA-4919-9331-533EC530A647}" type="slidenum">
              <a:rPr lang="zh-CN" altLang="en-US" sz="1400" smtClean="0"/>
              <a:pPr algn="r">
                <a:spcBef>
                  <a:spcPct val="0"/>
                </a:spcBef>
                <a:buClrTx/>
              </a:pPr>
              <a:t>52</a:t>
            </a:fld>
            <a:endParaRPr lang="en-US" altLang="zh-CN" sz="1400" smtClean="0"/>
          </a:p>
        </p:txBody>
      </p:sp>
      <p:sp>
        <p:nvSpPr>
          <p:cNvPr id="6042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386439FD-1738-40E8-824E-F75277FBCEC4}"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60421" name="Rectangle 2"/>
          <p:cNvSpPr>
            <a:spLocks noGrp="1" noChangeArrowheads="1"/>
          </p:cNvSpPr>
          <p:nvPr>
            <p:ph type="title"/>
          </p:nvPr>
        </p:nvSpPr>
        <p:spPr/>
        <p:txBody>
          <a:bodyPr/>
          <a:lstStyle/>
          <a:p>
            <a:pPr eaLnBrk="1" hangingPunct="1"/>
            <a:r>
              <a:rPr lang="en-US" altLang="zh-CN" dirty="0" smtClean="0">
                <a:ea typeface="宋体" panose="02010600030101010101" pitchFamily="2" charset="-122"/>
              </a:rPr>
              <a:t>Comparing OSI and TCP/IP Models</a:t>
            </a:r>
            <a:endParaRPr lang="zh-CN" altLang="en-US" dirty="0" smtClean="0">
              <a:ea typeface="宋体" panose="02010600030101010101" pitchFamily="2" charset="-122"/>
            </a:endParaRPr>
          </a:p>
        </p:txBody>
      </p:sp>
      <p:sp>
        <p:nvSpPr>
          <p:cNvPr id="60422" name="Rectangle 5"/>
          <p:cNvSpPr>
            <a:spLocks noChangeArrowheads="1"/>
          </p:cNvSpPr>
          <p:nvPr/>
        </p:nvSpPr>
        <p:spPr bwMode="auto">
          <a:xfrm>
            <a:off x="827088" y="1268413"/>
            <a:ext cx="81280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lnSpc>
                <a:spcPct val="80000"/>
              </a:lnSpc>
              <a:buFontTx/>
              <a:buChar char="•"/>
            </a:pPr>
            <a:r>
              <a:rPr lang="en-US" altLang="zh-CN" b="1" dirty="0">
                <a:ea typeface="宋体" panose="02010600030101010101" pitchFamily="2" charset="-122"/>
              </a:rPr>
              <a:t>In common.</a:t>
            </a:r>
          </a:p>
          <a:p>
            <a:pPr lvl="1" eaLnBrk="1" hangingPunct="1">
              <a:lnSpc>
                <a:spcPct val="80000"/>
              </a:lnSpc>
            </a:pPr>
            <a:r>
              <a:rPr lang="en-US" altLang="zh-CN" sz="2400" b="1" dirty="0">
                <a:ea typeface="宋体" panose="02010600030101010101" pitchFamily="2" charset="-122"/>
              </a:rPr>
              <a:t>Based on the concept of a stack of independent protocols.</a:t>
            </a:r>
          </a:p>
          <a:p>
            <a:pPr lvl="1" eaLnBrk="1" hangingPunct="1">
              <a:lnSpc>
                <a:spcPct val="80000"/>
              </a:lnSpc>
            </a:pPr>
            <a:r>
              <a:rPr lang="en-US" altLang="zh-CN" sz="2400" b="1" dirty="0">
                <a:ea typeface="宋体" panose="02010600030101010101" pitchFamily="2" charset="-122"/>
              </a:rPr>
              <a:t>The functionality of the layers is roughly similar.</a:t>
            </a:r>
          </a:p>
          <a:p>
            <a:pPr algn="l" eaLnBrk="1" hangingPunct="1">
              <a:lnSpc>
                <a:spcPct val="80000"/>
              </a:lnSpc>
              <a:buFontTx/>
              <a:buChar char="•"/>
            </a:pPr>
            <a:r>
              <a:rPr lang="en-US" altLang="zh-CN" b="1" dirty="0">
                <a:ea typeface="宋体" panose="02010600030101010101" pitchFamily="2" charset="-122"/>
              </a:rPr>
              <a:t>OSI </a:t>
            </a:r>
          </a:p>
          <a:p>
            <a:pPr lvl="1" eaLnBrk="1" hangingPunct="1">
              <a:lnSpc>
                <a:spcPct val="80000"/>
              </a:lnSpc>
            </a:pPr>
            <a:r>
              <a:rPr lang="en-US" altLang="zh-CN" sz="2400" b="1" dirty="0">
                <a:ea typeface="宋体" panose="02010600030101010101" pitchFamily="2" charset="-122"/>
              </a:rPr>
              <a:t>Has good definition of service, interface, and protocol. </a:t>
            </a:r>
          </a:p>
          <a:p>
            <a:pPr lvl="1" eaLnBrk="1" hangingPunct="1">
              <a:lnSpc>
                <a:spcPct val="80000"/>
              </a:lnSpc>
            </a:pPr>
            <a:r>
              <a:rPr lang="en-US" altLang="zh-CN" sz="2400" b="1" dirty="0">
                <a:ea typeface="宋体" panose="02010600030101010101" pitchFamily="2" charset="-122"/>
              </a:rPr>
              <a:t>Fits well with object oriented programming concepts.  </a:t>
            </a:r>
          </a:p>
          <a:p>
            <a:pPr lvl="1" eaLnBrk="1" hangingPunct="1">
              <a:lnSpc>
                <a:spcPct val="80000"/>
              </a:lnSpc>
            </a:pPr>
            <a:r>
              <a:rPr lang="en-US" altLang="zh-CN" sz="2400" b="1" dirty="0">
                <a:ea typeface="宋体" panose="02010600030101010101" pitchFamily="2" charset="-122"/>
              </a:rPr>
              <a:t> Protocols are better hidden.</a:t>
            </a:r>
          </a:p>
          <a:p>
            <a:pPr algn="l" eaLnBrk="1" hangingPunct="1">
              <a:lnSpc>
                <a:spcPct val="80000"/>
              </a:lnSpc>
              <a:buFontTx/>
              <a:buChar char="•"/>
            </a:pPr>
            <a:r>
              <a:rPr lang="en-US" altLang="zh-CN" b="1" dirty="0">
                <a:ea typeface="宋体" panose="02010600030101010101" pitchFamily="2" charset="-122"/>
              </a:rPr>
              <a:t>TCP</a:t>
            </a:r>
          </a:p>
          <a:p>
            <a:pPr lvl="1" eaLnBrk="1" hangingPunct="1">
              <a:lnSpc>
                <a:spcPct val="80000"/>
              </a:lnSpc>
            </a:pPr>
            <a:r>
              <a:rPr lang="en-US" altLang="zh-CN" sz="2400" b="1" dirty="0">
                <a:ea typeface="宋体" panose="02010600030101010101" pitchFamily="2" charset="-122"/>
              </a:rPr>
              <a:t>the protocols came first; model was just a description of the protocols.  But then the model isn't good for any other protocols</a:t>
            </a:r>
          </a:p>
          <a:p>
            <a:pPr lvl="1" eaLnBrk="1" hangingPunct="1">
              <a:lnSpc>
                <a:spcPct val="80000"/>
              </a:lnSpc>
            </a:pPr>
            <a:r>
              <a:rPr lang="en-US" altLang="zh-CN" sz="2400" b="1" dirty="0">
                <a:ea typeface="宋体" panose="02010600030101010101" pitchFamily="2" charset="-122"/>
              </a:rPr>
              <a:t>TCP/IP model did not clearly distinguish between service, interface, and protocol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6144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7B2C910F-E51A-45E0-9D8C-C5AD7CC980CF}" type="slidenum">
              <a:rPr lang="zh-CN" altLang="en-US" sz="1400" smtClean="0"/>
              <a:pPr algn="r">
                <a:spcBef>
                  <a:spcPct val="0"/>
                </a:spcBef>
                <a:buClrTx/>
              </a:pPr>
              <a:t>53</a:t>
            </a:fld>
            <a:endParaRPr lang="en-US" altLang="zh-CN" sz="1400" smtClean="0"/>
          </a:p>
        </p:txBody>
      </p:sp>
      <p:sp>
        <p:nvSpPr>
          <p:cNvPr id="6144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1BEB5A2D-547C-4A26-9966-039D8A045A80}"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61445" name="Rectangle 2"/>
          <p:cNvSpPr>
            <a:spLocks noGrp="1" noChangeArrowheads="1"/>
          </p:cNvSpPr>
          <p:nvPr>
            <p:ph type="title"/>
          </p:nvPr>
        </p:nvSpPr>
        <p:spPr/>
        <p:txBody>
          <a:bodyPr/>
          <a:lstStyle/>
          <a:p>
            <a:pPr eaLnBrk="1" hangingPunct="1"/>
            <a:r>
              <a:rPr lang="en-US" altLang="zh-CN" sz="4000" smtClean="0">
                <a:ea typeface="宋体" panose="02010600030101010101" pitchFamily="2" charset="-122"/>
              </a:rPr>
              <a:t>A Critique of the OSI Model and Protocols</a:t>
            </a:r>
          </a:p>
        </p:txBody>
      </p:sp>
      <p:sp>
        <p:nvSpPr>
          <p:cNvPr id="61446" name="Rectangle 4"/>
          <p:cNvSpPr>
            <a:spLocks noChangeArrowheads="1"/>
          </p:cNvSpPr>
          <p:nvPr/>
        </p:nvSpPr>
        <p:spPr bwMode="auto">
          <a:xfrm>
            <a:off x="1187450" y="14843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FontTx/>
              <a:buChar char="•"/>
            </a:pPr>
            <a:r>
              <a:rPr lang="en-US" altLang="zh-CN" sz="2800" b="1" dirty="0">
                <a:ea typeface="宋体" panose="02010600030101010101" pitchFamily="2" charset="-122"/>
              </a:rPr>
              <a:t>Why OSI did not take over the world</a:t>
            </a:r>
          </a:p>
          <a:p>
            <a:pPr lvl="1" eaLnBrk="1" hangingPunct="1"/>
            <a:r>
              <a:rPr lang="en-US" altLang="zh-CN" sz="3200" b="1" dirty="0">
                <a:ea typeface="宋体" panose="02010600030101010101" pitchFamily="2" charset="-122"/>
              </a:rPr>
              <a:t>Bad timing, </a:t>
            </a:r>
            <a:r>
              <a:rPr lang="en-US" altLang="zh-CN" b="1" dirty="0">
                <a:ea typeface="宋体" panose="02010600030101010101" pitchFamily="2" charset="-122"/>
              </a:rPr>
              <a:t>TCP already in use by the time OSI came along.</a:t>
            </a:r>
            <a:endParaRPr lang="en-US" altLang="zh-CN" sz="3200" b="1" dirty="0">
              <a:ea typeface="宋体" panose="02010600030101010101" pitchFamily="2" charset="-122"/>
            </a:endParaRPr>
          </a:p>
          <a:p>
            <a:pPr lvl="1" eaLnBrk="1" hangingPunct="1"/>
            <a:r>
              <a:rPr lang="en-US" altLang="zh-CN" sz="3200" b="1" dirty="0">
                <a:ea typeface="宋体" panose="02010600030101010101" pitchFamily="2" charset="-122"/>
              </a:rPr>
              <a:t>Bad technology, </a:t>
            </a:r>
            <a:r>
              <a:rPr lang="en-US" altLang="zh-CN" b="1" dirty="0">
                <a:ea typeface="宋体" panose="02010600030101010101" pitchFamily="2" charset="-122"/>
              </a:rPr>
              <a:t>Layers don't match reality.  Influenced by IBM's SNA and telephone company.</a:t>
            </a:r>
            <a:endParaRPr lang="en-US" altLang="zh-CN" sz="3200" b="1" dirty="0">
              <a:ea typeface="宋体" panose="02010600030101010101" pitchFamily="2" charset="-122"/>
            </a:endParaRPr>
          </a:p>
          <a:p>
            <a:pPr lvl="1" eaLnBrk="1" hangingPunct="1"/>
            <a:r>
              <a:rPr lang="en-US" altLang="zh-CN" sz="3200" b="1" dirty="0">
                <a:ea typeface="宋体" panose="02010600030101010101" pitchFamily="2" charset="-122"/>
              </a:rPr>
              <a:t>Bad implementations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6246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63225337-B9E5-4986-88CD-6DC893828C81}" type="slidenum">
              <a:rPr lang="zh-CN" altLang="en-US" sz="1400" smtClean="0"/>
              <a:pPr algn="r">
                <a:spcBef>
                  <a:spcPct val="0"/>
                </a:spcBef>
                <a:buClrTx/>
              </a:pPr>
              <a:t>54</a:t>
            </a:fld>
            <a:endParaRPr lang="en-US" altLang="zh-CN" sz="1400" smtClean="0"/>
          </a:p>
        </p:txBody>
      </p:sp>
      <p:sp>
        <p:nvSpPr>
          <p:cNvPr id="6246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82E1EE34-2253-4B6A-BD73-45BD63928627}"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62469" name="Rectangle 2"/>
          <p:cNvSpPr>
            <a:spLocks noGrp="1" noChangeArrowheads="1"/>
          </p:cNvSpPr>
          <p:nvPr>
            <p:ph type="title"/>
          </p:nvPr>
        </p:nvSpPr>
        <p:spPr/>
        <p:txBody>
          <a:bodyPr/>
          <a:lstStyle/>
          <a:p>
            <a:pPr eaLnBrk="1" hangingPunct="1"/>
            <a:r>
              <a:rPr lang="en-US" altLang="zh-CN" sz="4000" smtClean="0">
                <a:ea typeface="宋体" panose="02010600030101010101" pitchFamily="2" charset="-122"/>
              </a:rPr>
              <a:t>A Critique of the TCP/IP Reference Model</a:t>
            </a:r>
          </a:p>
        </p:txBody>
      </p:sp>
      <p:sp>
        <p:nvSpPr>
          <p:cNvPr id="62470" name="Rectangle 3"/>
          <p:cNvSpPr>
            <a:spLocks noGrp="1" noChangeArrowheads="1"/>
          </p:cNvSpPr>
          <p:nvPr>
            <p:ph type="body" idx="1"/>
          </p:nvPr>
        </p:nvSpPr>
        <p:spPr>
          <a:xfrm>
            <a:off x="501650" y="1355725"/>
            <a:ext cx="8232775" cy="3694113"/>
          </a:xfrm>
        </p:spPr>
        <p:txBody>
          <a:bodyPr/>
          <a:lstStyle/>
          <a:p>
            <a:pPr algn="l" eaLnBrk="1" hangingPunct="1"/>
            <a:r>
              <a:rPr lang="en-US" altLang="zh-CN" sz="2800" dirty="0" smtClean="0">
                <a:ea typeface="宋体" panose="02010600030101010101" pitchFamily="2" charset="-122"/>
              </a:rPr>
              <a:t>Problems:</a:t>
            </a:r>
          </a:p>
          <a:p>
            <a:pPr algn="l" eaLnBrk="1" hangingPunct="1">
              <a:buFontTx/>
              <a:buChar char="•"/>
            </a:pPr>
            <a:r>
              <a:rPr lang="en-US" altLang="zh-CN" sz="2800" dirty="0" smtClean="0">
                <a:ea typeface="宋体" panose="02010600030101010101" pitchFamily="2" charset="-122"/>
              </a:rPr>
              <a:t>Service, interface, and protocol not distinguished</a:t>
            </a:r>
          </a:p>
          <a:p>
            <a:pPr algn="l" eaLnBrk="1" hangingPunct="1">
              <a:buFontTx/>
              <a:buChar char="•"/>
            </a:pPr>
            <a:r>
              <a:rPr lang="en-US" altLang="zh-CN" sz="2800" dirty="0" smtClean="0">
                <a:ea typeface="宋体" panose="02010600030101010101" pitchFamily="2" charset="-122"/>
              </a:rPr>
              <a:t>Not a general model</a:t>
            </a:r>
          </a:p>
          <a:p>
            <a:pPr algn="l" eaLnBrk="1" hangingPunct="1">
              <a:buFontTx/>
              <a:buChar char="•"/>
            </a:pPr>
            <a:r>
              <a:rPr lang="en-US" altLang="zh-CN" sz="2800" dirty="0" smtClean="0">
                <a:ea typeface="宋体" panose="02010600030101010101" pitchFamily="2" charset="-122"/>
              </a:rPr>
              <a:t>Host-to-network “layer” not really a layer</a:t>
            </a:r>
          </a:p>
          <a:p>
            <a:pPr algn="l" eaLnBrk="1" hangingPunct="1">
              <a:buFontTx/>
              <a:buChar char="•"/>
            </a:pPr>
            <a:r>
              <a:rPr lang="en-US" altLang="zh-CN" sz="2800" dirty="0" smtClean="0">
                <a:ea typeface="宋体" panose="02010600030101010101" pitchFamily="2" charset="-122"/>
              </a:rPr>
              <a:t>No mention of physical and data link layers</a:t>
            </a:r>
          </a:p>
          <a:p>
            <a:pPr algn="l" eaLnBrk="1" hangingPunct="1">
              <a:buFontTx/>
              <a:buChar char="•"/>
            </a:pPr>
            <a:r>
              <a:rPr lang="en-US" altLang="zh-CN" sz="2800" dirty="0" smtClean="0">
                <a:ea typeface="宋体" panose="02010600030101010101" pitchFamily="2" charset="-122"/>
              </a:rPr>
              <a:t>Minor protocols deeply entrenched, hard to replace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6349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1E0BF759-60B0-49F9-98AD-D1CD847C0856}" type="slidenum">
              <a:rPr lang="zh-CN" altLang="en-US" sz="1400" smtClean="0"/>
              <a:pPr algn="r">
                <a:spcBef>
                  <a:spcPct val="0"/>
                </a:spcBef>
                <a:buClrTx/>
              </a:pPr>
              <a:t>55</a:t>
            </a:fld>
            <a:endParaRPr lang="en-US" altLang="zh-CN" sz="1400" smtClean="0"/>
          </a:p>
        </p:txBody>
      </p:sp>
      <p:sp>
        <p:nvSpPr>
          <p:cNvPr id="6349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E0C752DA-DC09-4D83-B950-6E9EA6FD567A}"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6349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Hybrid Model</a:t>
            </a:r>
          </a:p>
        </p:txBody>
      </p:sp>
      <p:sp>
        <p:nvSpPr>
          <p:cNvPr id="63494" name="Rectangle 3"/>
          <p:cNvSpPr>
            <a:spLocks noGrp="1" noChangeArrowheads="1"/>
          </p:cNvSpPr>
          <p:nvPr>
            <p:ph type="body" idx="1"/>
          </p:nvPr>
        </p:nvSpPr>
        <p:spPr/>
        <p:txBody>
          <a:bodyPr/>
          <a:lstStyle/>
          <a:p>
            <a:pPr eaLnBrk="1" hangingPunct="1"/>
            <a:r>
              <a:rPr lang="en-US" altLang="zh-CN" dirty="0" smtClean="0">
                <a:ea typeface="宋体" panose="02010600030101010101" pitchFamily="2" charset="-122"/>
              </a:rPr>
              <a:t>The hybrid reference model to be used in this book.</a:t>
            </a:r>
          </a:p>
        </p:txBody>
      </p:sp>
      <p:pic>
        <p:nvPicPr>
          <p:cNvPr id="63495" name="Picture 4"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809" y="1367958"/>
            <a:ext cx="4786313"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6451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66D6C460-7296-4334-84B3-773972312FBF}" type="slidenum">
              <a:rPr lang="zh-CN" altLang="en-US" sz="1400" smtClean="0"/>
              <a:pPr algn="r">
                <a:spcBef>
                  <a:spcPct val="0"/>
                </a:spcBef>
                <a:buClrTx/>
              </a:pPr>
              <a:t>56</a:t>
            </a:fld>
            <a:endParaRPr lang="en-US" altLang="zh-CN" sz="1400" smtClean="0"/>
          </a:p>
        </p:txBody>
      </p:sp>
      <p:sp>
        <p:nvSpPr>
          <p:cNvPr id="6451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1D1287BD-2D2B-4EB0-B1D3-A3ED67503488}"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6451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1.5 Example Networks</a:t>
            </a:r>
          </a:p>
        </p:txBody>
      </p:sp>
      <p:sp>
        <p:nvSpPr>
          <p:cNvPr id="64518" name="Rectangle 3"/>
          <p:cNvSpPr>
            <a:spLocks noGrp="1" noChangeArrowheads="1"/>
          </p:cNvSpPr>
          <p:nvPr>
            <p:ph type="body" idx="1"/>
          </p:nvPr>
        </p:nvSpPr>
        <p:spPr>
          <a:xfrm>
            <a:off x="650875" y="1270000"/>
            <a:ext cx="8493125" cy="4583113"/>
          </a:xfrm>
        </p:spPr>
        <p:txBody>
          <a:bodyPr/>
          <a:lstStyle/>
          <a:p>
            <a:pPr algn="l" eaLnBrk="1" hangingPunct="1">
              <a:buFontTx/>
              <a:buChar char="•"/>
              <a:defRPr/>
            </a:pPr>
            <a:r>
              <a:rPr lang="en-US" altLang="zh-CN" sz="3200" dirty="0" smtClean="0">
                <a:ea typeface="宋体" panose="02010600030101010101" pitchFamily="2" charset="-122"/>
              </a:rPr>
              <a:t>The Internet</a:t>
            </a:r>
          </a:p>
          <a:p>
            <a:pPr marL="609600" lvl="1" indent="-609600" eaLnBrk="1" hangingPunct="1">
              <a:buFontTx/>
              <a:buChar char="•"/>
              <a:defRPr/>
            </a:pPr>
            <a:r>
              <a:rPr lang="en-US" altLang="zh-CN" sz="3200" dirty="0" smtClean="0">
                <a:ea typeface="宋体" panose="02010600030101010101" pitchFamily="2" charset="-122"/>
                <a:cs typeface="+mn-cs"/>
              </a:rPr>
              <a:t>3G </a:t>
            </a:r>
            <a:r>
              <a:rPr lang="en-US" altLang="zh-CN" sz="3200" dirty="0">
                <a:ea typeface="宋体" panose="02010600030101010101" pitchFamily="2" charset="-122"/>
                <a:cs typeface="+mn-cs"/>
              </a:rPr>
              <a:t>mobile phone networks </a:t>
            </a:r>
          </a:p>
          <a:p>
            <a:pPr marL="609600" lvl="1" indent="-609600" eaLnBrk="1" hangingPunct="1">
              <a:buFontTx/>
              <a:buChar char="•"/>
              <a:defRPr/>
            </a:pPr>
            <a:r>
              <a:rPr lang="en-US" altLang="zh-CN" sz="3200" dirty="0">
                <a:ea typeface="宋体" panose="02010600030101010101" pitchFamily="2" charset="-122"/>
                <a:cs typeface="+mn-cs"/>
              </a:rPr>
              <a:t>Wireless LANs </a:t>
            </a:r>
            <a:r>
              <a:rPr lang="en-US" altLang="zh-CN" sz="3200" dirty="0" smtClean="0">
                <a:ea typeface="宋体" panose="02010600030101010101" pitchFamily="2" charset="-122"/>
              </a:rPr>
              <a:t>: 802:11</a:t>
            </a:r>
            <a:endParaRPr lang="en-US" altLang="zh-CN" sz="3200" dirty="0">
              <a:ea typeface="宋体" panose="02010600030101010101" pitchFamily="2" charset="-122"/>
              <a:cs typeface="+mn-cs"/>
            </a:endParaRPr>
          </a:p>
          <a:p>
            <a:pPr marL="609600" lvl="1" indent="-609600" eaLnBrk="1" hangingPunct="1">
              <a:buFontTx/>
              <a:buChar char="•"/>
              <a:defRPr/>
            </a:pPr>
            <a:r>
              <a:rPr lang="zh-CN" altLang="en-US" sz="3200" dirty="0" smtClean="0">
                <a:ea typeface="宋体" panose="02010600030101010101" pitchFamily="2" charset="-122"/>
                <a:cs typeface="+mn-cs"/>
              </a:rPr>
              <a:t>*</a:t>
            </a:r>
            <a:r>
              <a:rPr lang="en-US" altLang="zh-CN" sz="3200" dirty="0" smtClean="0">
                <a:solidFill>
                  <a:schemeClr val="bg1">
                    <a:lumMod val="65000"/>
                  </a:schemeClr>
                </a:solidFill>
                <a:ea typeface="宋体" panose="02010600030101010101" pitchFamily="2" charset="-122"/>
                <a:cs typeface="+mn-cs"/>
              </a:rPr>
              <a:t>RFID </a:t>
            </a:r>
            <a:r>
              <a:rPr lang="en-US" altLang="zh-CN" sz="3200" dirty="0">
                <a:solidFill>
                  <a:schemeClr val="bg1">
                    <a:lumMod val="65000"/>
                  </a:schemeClr>
                </a:solidFill>
                <a:ea typeface="宋体" panose="02010600030101010101" pitchFamily="2" charset="-122"/>
                <a:cs typeface="+mn-cs"/>
              </a:rPr>
              <a:t>and sensor networks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6553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00ED2113-FFEC-464D-AC46-9C5C920A40B1}" type="slidenum">
              <a:rPr lang="zh-CN" altLang="en-US" sz="1400" smtClean="0"/>
              <a:pPr algn="r">
                <a:spcBef>
                  <a:spcPct val="0"/>
                </a:spcBef>
                <a:buClrTx/>
              </a:pPr>
              <a:t>57</a:t>
            </a:fld>
            <a:endParaRPr lang="en-US" altLang="zh-CN" sz="1400" smtClean="0"/>
          </a:p>
        </p:txBody>
      </p:sp>
      <p:sp>
        <p:nvSpPr>
          <p:cNvPr id="6554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7A35B387-B8A8-405F-A334-68DAB1954292}"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6554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Architecture of the Internet</a:t>
            </a:r>
          </a:p>
        </p:txBody>
      </p:sp>
      <p:pic>
        <p:nvPicPr>
          <p:cNvPr id="655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143000"/>
            <a:ext cx="82454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Box 9"/>
          <p:cNvSpPr txBox="1">
            <a:spLocks noChangeArrowheads="1"/>
          </p:cNvSpPr>
          <p:nvPr/>
        </p:nvSpPr>
        <p:spPr bwMode="auto">
          <a:xfrm>
            <a:off x="2667000" y="5705475"/>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ea typeface="宋体" panose="02010600030101010101" pitchFamily="2" charset="-122"/>
              </a:rPr>
              <a:t>Architecture of the Internet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Computer network</a:t>
            </a:r>
          </a:p>
        </p:txBody>
      </p:sp>
      <p:sp>
        <p:nvSpPr>
          <p:cNvPr id="6656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DBAB03-991E-4F37-ABA0-8E46AC503C0D}" type="slidenum">
              <a:rPr lang="zh-CN" altLang="en-US" smtClean="0">
                <a:latin typeface="Times New Roman" panose="02020603050405020304" pitchFamily="18" charset="0"/>
              </a:rPr>
              <a:pPr/>
              <a:t>58</a:t>
            </a:fld>
            <a:endParaRPr lang="en-US" altLang="zh-CN" smtClean="0">
              <a:latin typeface="Times New Roman" panose="02020603050405020304" pitchFamily="18" charset="0"/>
            </a:endParaRPr>
          </a:p>
        </p:txBody>
      </p:sp>
      <p:sp>
        <p:nvSpPr>
          <p:cNvPr id="6656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04E958-9A55-4A1A-8285-1E253599B1C7}" type="datetime1">
              <a:rPr lang="zh-CN" altLang="en-US" smtClean="0"/>
              <a:pPr/>
              <a:t>2019/12/1</a:t>
            </a:fld>
            <a:endParaRPr lang="en-US" altLang="zh-CN" smtClean="0"/>
          </a:p>
        </p:txBody>
      </p:sp>
      <p:sp>
        <p:nvSpPr>
          <p:cNvPr id="66565" name="Rectangle 2"/>
          <p:cNvSpPr>
            <a:spLocks noGrp="1" noChangeArrowheads="1"/>
          </p:cNvSpPr>
          <p:nvPr>
            <p:ph type="title"/>
          </p:nvPr>
        </p:nvSpPr>
        <p:spPr/>
        <p:txBody>
          <a:bodyPr/>
          <a:lstStyle/>
          <a:p>
            <a:r>
              <a:rPr lang="en-US" altLang="zh-CN" smtClean="0">
                <a:ea typeface="宋体" panose="02010600030101010101" pitchFamily="2" charset="-122"/>
              </a:rPr>
              <a:t>3G Mobile Phone Networks (1)</a:t>
            </a:r>
          </a:p>
        </p:txBody>
      </p:sp>
      <p:sp>
        <p:nvSpPr>
          <p:cNvPr id="66566" name="Rectangle 3"/>
          <p:cNvSpPr>
            <a:spLocks noGrp="1" noChangeArrowheads="1"/>
          </p:cNvSpPr>
          <p:nvPr>
            <p:ph idx="1"/>
          </p:nvPr>
        </p:nvSpPr>
        <p:spPr>
          <a:xfrm>
            <a:off x="914400" y="1611313"/>
            <a:ext cx="7789863" cy="4598987"/>
          </a:xfrm>
        </p:spPr>
        <p:txBody>
          <a:bodyPr/>
          <a:lstStyle/>
          <a:p>
            <a:r>
              <a:rPr lang="en-US" altLang="zh-CN" dirty="0" smtClean="0">
                <a:ea typeface="宋体" panose="02010600030101010101" pitchFamily="2" charset="-122"/>
              </a:rPr>
              <a:t>3G network is based on spatial cells; each cell provides wireless service to mobiles within it via a base station</a:t>
            </a:r>
          </a:p>
        </p:txBody>
      </p:sp>
      <p:pic>
        <p:nvPicPr>
          <p:cNvPr id="66567" name="Picture 7" descr="0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9775" y="2713038"/>
            <a:ext cx="5486400" cy="320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Computer network</a:t>
            </a:r>
          </a:p>
        </p:txBody>
      </p:sp>
      <p:sp>
        <p:nvSpPr>
          <p:cNvPr id="6758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9DB19F-C168-460D-8E1F-A2D2301C1CBB}" type="slidenum">
              <a:rPr lang="zh-CN" altLang="en-US" smtClean="0">
                <a:latin typeface="Times New Roman" panose="02020603050405020304" pitchFamily="18" charset="0"/>
              </a:rPr>
              <a:pPr/>
              <a:t>59</a:t>
            </a:fld>
            <a:endParaRPr lang="en-US" altLang="zh-CN" smtClean="0">
              <a:latin typeface="Times New Roman" panose="02020603050405020304" pitchFamily="18" charset="0"/>
            </a:endParaRPr>
          </a:p>
        </p:txBody>
      </p:sp>
      <p:sp>
        <p:nvSpPr>
          <p:cNvPr id="6758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A36B42-483B-4982-B56B-4C5F842BCB7E}" type="datetime1">
              <a:rPr lang="zh-CN" altLang="en-US" smtClean="0"/>
              <a:pPr/>
              <a:t>2019/12/1</a:t>
            </a:fld>
            <a:endParaRPr lang="en-US" altLang="zh-CN" smtClean="0"/>
          </a:p>
        </p:txBody>
      </p:sp>
      <p:sp>
        <p:nvSpPr>
          <p:cNvPr id="7" name="Rectangle 2"/>
          <p:cNvSpPr txBox="1">
            <a:spLocks noChangeArrowheads="1"/>
          </p:cNvSpPr>
          <p:nvPr/>
        </p:nvSpPr>
        <p:spPr bwMode="auto">
          <a:xfrm>
            <a:off x="-152400" y="11113"/>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a:lstStyle>
          <a:p>
            <a:pPr>
              <a:defRPr/>
            </a:pPr>
            <a:r>
              <a:rPr lang="en-US" kern="0" dirty="0" smtClean="0"/>
              <a:t>3G Mobile Phone Networks (2)</a:t>
            </a:r>
          </a:p>
        </p:txBody>
      </p:sp>
      <p:sp>
        <p:nvSpPr>
          <p:cNvPr id="8" name="Rectangle 3"/>
          <p:cNvSpPr txBox="1">
            <a:spLocks noChangeArrowheads="1"/>
          </p:cNvSpPr>
          <p:nvPr/>
        </p:nvSpPr>
        <p:spPr bwMode="auto">
          <a:xfrm>
            <a:off x="463550" y="1054100"/>
            <a:ext cx="822960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gn="ctr" rtl="0" eaLnBrk="0" fontAlgn="base" hangingPunct="0">
              <a:spcBef>
                <a:spcPct val="20000"/>
              </a:spcBef>
              <a:spcAft>
                <a:spcPct val="0"/>
              </a:spcAft>
              <a:buClr>
                <a:schemeClr val="accent2"/>
              </a:buCl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a:solidFill>
                  <a:schemeClr val="tx1"/>
                </a:solidFill>
                <a:latin typeface="+mn-lt"/>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a:lstStyle>
          <a:p>
            <a:pPr>
              <a:defRPr/>
            </a:pPr>
            <a:r>
              <a:rPr lang="en-US" kern="0" dirty="0" smtClean="0"/>
              <a:t>Base stations connect to the core network to find other mobiles and send data to the phone network and Internet</a:t>
            </a:r>
          </a:p>
        </p:txBody>
      </p:sp>
      <p:pic>
        <p:nvPicPr>
          <p:cNvPr id="675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5" y="1976438"/>
            <a:ext cx="6410325"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文本框 9"/>
          <p:cNvSpPr txBox="1">
            <a:spLocks noChangeArrowheads="1"/>
          </p:cNvSpPr>
          <p:nvPr/>
        </p:nvSpPr>
        <p:spPr bwMode="auto">
          <a:xfrm>
            <a:off x="5227638" y="5210175"/>
            <a:ext cx="3349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a:solidFill>
                  <a:srgbClr val="FF0000"/>
                </a:solidFill>
                <a:ea typeface="宋体" panose="02010600030101010101" pitchFamily="2" charset="-122"/>
              </a:rPr>
              <a:t>RNC</a:t>
            </a:r>
            <a:r>
              <a:rPr lang="zh-CN" altLang="en-US" sz="1400">
                <a:solidFill>
                  <a:srgbClr val="FF0000"/>
                </a:solidFill>
                <a:ea typeface="宋体" panose="02010600030101010101" pitchFamily="2" charset="-122"/>
              </a:rPr>
              <a:t>：</a:t>
            </a:r>
            <a:r>
              <a:rPr lang="en-US" altLang="zh-CN" sz="1400">
                <a:solidFill>
                  <a:srgbClr val="FF0000"/>
                </a:solidFill>
                <a:ea typeface="宋体" panose="02010600030101010101" pitchFamily="2" charset="-122"/>
              </a:rPr>
              <a:t>radio network Controller</a:t>
            </a:r>
          </a:p>
          <a:p>
            <a:r>
              <a:rPr lang="en-US" altLang="zh-CN" sz="1400">
                <a:solidFill>
                  <a:srgbClr val="FF0000"/>
                </a:solidFill>
                <a:ea typeface="宋体" panose="02010600030101010101" pitchFamily="2" charset="-122"/>
              </a:rPr>
              <a:t>MSC: mobile switching center</a:t>
            </a:r>
          </a:p>
          <a:p>
            <a:r>
              <a:rPr lang="en-US" altLang="zh-CN" sz="1400">
                <a:solidFill>
                  <a:srgbClr val="FF0000"/>
                </a:solidFill>
                <a:ea typeface="宋体" panose="02010600030101010101" pitchFamily="2" charset="-122"/>
              </a:rPr>
              <a:t>MGW: media gateway </a:t>
            </a:r>
          </a:p>
          <a:p>
            <a:r>
              <a:rPr lang="en-US" altLang="zh-CN" sz="1400">
                <a:solidFill>
                  <a:srgbClr val="FF0000"/>
                </a:solidFill>
                <a:ea typeface="宋体" panose="02010600030101010101" pitchFamily="2" charset="-122"/>
              </a:rPr>
              <a:t>GMSC:gateway mobile switching center</a:t>
            </a:r>
          </a:p>
          <a:p>
            <a:r>
              <a:rPr lang="en-US" altLang="zh-CN" sz="1400">
                <a:solidFill>
                  <a:srgbClr val="FF0000"/>
                </a:solidFill>
                <a:ea typeface="宋体" panose="02010600030101010101" pitchFamily="2" charset="-122"/>
              </a:rPr>
              <a:t>HSS: home subscriber server</a:t>
            </a:r>
          </a:p>
          <a:p>
            <a:r>
              <a:rPr lang="en-US" altLang="zh-CN" sz="1400">
                <a:solidFill>
                  <a:srgbClr val="FF0000"/>
                </a:solidFill>
                <a:ea typeface="宋体" panose="02010600030101010101" pitchFamily="2" charset="-122"/>
              </a:rPr>
              <a:t>SGSN: serving GPRS support node</a:t>
            </a:r>
          </a:p>
          <a:p>
            <a:r>
              <a:rPr lang="en-US" altLang="zh-CN" sz="1400">
                <a:solidFill>
                  <a:srgbClr val="FF0000"/>
                </a:solidFill>
                <a:ea typeface="宋体" panose="02010600030101010101" pitchFamily="2" charset="-122"/>
              </a:rPr>
              <a:t>GGSN: gateway GPRS support node</a:t>
            </a:r>
            <a:endParaRPr lang="zh-CN" altLang="en-US" sz="1400">
              <a:solidFill>
                <a:srgbClr val="FF0000"/>
              </a:solidFill>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1126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99C86568-0668-4AB3-A3B9-0F70360189B9}" type="slidenum">
              <a:rPr lang="zh-CN" altLang="en-US" sz="1400" smtClean="0"/>
              <a:pPr algn="r">
                <a:spcBef>
                  <a:spcPct val="0"/>
                </a:spcBef>
                <a:buClrTx/>
              </a:pPr>
              <a:t>6</a:t>
            </a:fld>
            <a:endParaRPr lang="en-US" altLang="zh-CN" sz="1400" smtClean="0"/>
          </a:p>
        </p:txBody>
      </p:sp>
      <p:sp>
        <p:nvSpPr>
          <p:cNvPr id="1126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80BCE59B-C499-4916-BABB-FC11EF53266B}"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1126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Business Applications of Networks</a:t>
            </a:r>
          </a:p>
        </p:txBody>
      </p:sp>
      <p:sp>
        <p:nvSpPr>
          <p:cNvPr id="11270"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A network with two clients and one server.</a:t>
            </a:r>
          </a:p>
        </p:txBody>
      </p:sp>
      <p:pic>
        <p:nvPicPr>
          <p:cNvPr id="11271" name="Picture 4" descr="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65275"/>
            <a:ext cx="6724650"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Computer network</a:t>
            </a:r>
          </a:p>
        </p:txBody>
      </p:sp>
      <p:sp>
        <p:nvSpPr>
          <p:cNvPr id="6861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C7C7C9-44B9-4567-A9A3-0AD6AF2AE1BA}" type="slidenum">
              <a:rPr lang="zh-CN" altLang="en-US" smtClean="0">
                <a:latin typeface="Times New Roman" panose="02020603050405020304" pitchFamily="18" charset="0"/>
              </a:rPr>
              <a:pPr/>
              <a:t>60</a:t>
            </a:fld>
            <a:endParaRPr lang="en-US" altLang="zh-CN" smtClean="0">
              <a:latin typeface="Times New Roman" panose="02020603050405020304" pitchFamily="18" charset="0"/>
            </a:endParaRPr>
          </a:p>
        </p:txBody>
      </p:sp>
      <p:sp>
        <p:nvSpPr>
          <p:cNvPr id="6861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233E6B-B3A7-42EC-970B-EE62A613FCF1}" type="datetime1">
              <a:rPr lang="zh-CN" altLang="en-US" smtClean="0"/>
              <a:pPr/>
              <a:t>2019/12/1</a:t>
            </a:fld>
            <a:endParaRPr lang="en-US" altLang="zh-CN" smtClean="0"/>
          </a:p>
        </p:txBody>
      </p:sp>
      <p:sp>
        <p:nvSpPr>
          <p:cNvPr id="68613" name="Rectangle 2"/>
          <p:cNvSpPr>
            <a:spLocks noGrp="1" noChangeArrowheads="1"/>
          </p:cNvSpPr>
          <p:nvPr>
            <p:ph type="title"/>
          </p:nvPr>
        </p:nvSpPr>
        <p:spPr/>
        <p:txBody>
          <a:bodyPr/>
          <a:lstStyle/>
          <a:p>
            <a:r>
              <a:rPr lang="en-US" altLang="zh-CN" smtClean="0">
                <a:ea typeface="宋体" panose="02010600030101010101" pitchFamily="2" charset="-122"/>
              </a:rPr>
              <a:t>3G Mobile Phone Networks (3)</a:t>
            </a:r>
          </a:p>
        </p:txBody>
      </p:sp>
      <p:sp>
        <p:nvSpPr>
          <p:cNvPr id="68614" name="Rectangle 3"/>
          <p:cNvSpPr>
            <a:spLocks noGrp="1" noChangeArrowheads="1"/>
          </p:cNvSpPr>
          <p:nvPr>
            <p:ph idx="1"/>
          </p:nvPr>
        </p:nvSpPr>
        <p:spPr>
          <a:xfrm>
            <a:off x="953293" y="1596231"/>
            <a:ext cx="7789863" cy="4598987"/>
          </a:xfrm>
        </p:spPr>
        <p:txBody>
          <a:bodyPr/>
          <a:lstStyle/>
          <a:p>
            <a:r>
              <a:rPr lang="en-US" altLang="zh-CN" dirty="0" smtClean="0">
                <a:ea typeface="宋体" panose="02010600030101010101" pitchFamily="2" charset="-122"/>
              </a:rPr>
              <a:t>As mobiles move, base stations hand them off from one cell to the next, and the network tracks their location</a:t>
            </a:r>
          </a:p>
        </p:txBody>
      </p:sp>
      <p:grpSp>
        <p:nvGrpSpPr>
          <p:cNvPr id="68615" name="Group 19"/>
          <p:cNvGrpSpPr>
            <a:grpSpLocks/>
          </p:cNvGrpSpPr>
          <p:nvPr/>
        </p:nvGrpSpPr>
        <p:grpSpPr bwMode="auto">
          <a:xfrm>
            <a:off x="2947988" y="2744788"/>
            <a:ext cx="3271837" cy="2798762"/>
            <a:chOff x="509588" y="1830388"/>
            <a:chExt cx="3271837" cy="2798762"/>
          </a:xfrm>
        </p:grpSpPr>
        <p:pic>
          <p:nvPicPr>
            <p:cNvPr id="68616" name="Picture 7" descr="01-32"/>
            <p:cNvPicPr>
              <a:picLocks noChangeAspect="1" noChangeArrowheads="1"/>
            </p:cNvPicPr>
            <p:nvPr/>
          </p:nvPicPr>
          <p:blipFill>
            <a:blip r:embed="rId2">
              <a:extLst>
                <a:ext uri="{28A0092B-C50C-407E-A947-70E740481C1C}">
                  <a14:useLocalDpi xmlns:a14="http://schemas.microsoft.com/office/drawing/2010/main" val="0"/>
                </a:ext>
              </a:extLst>
            </a:blip>
            <a:srcRect r="59731" b="12463"/>
            <a:stretch>
              <a:fillRect/>
            </a:stretch>
          </p:blipFill>
          <p:spPr bwMode="auto">
            <a:xfrm>
              <a:off x="509588" y="1830388"/>
              <a:ext cx="3271837" cy="27987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Freeform 9"/>
            <p:cNvSpPr/>
            <p:nvPr/>
          </p:nvSpPr>
          <p:spPr bwMode="auto">
            <a:xfrm>
              <a:off x="2619375" y="2981325"/>
              <a:ext cx="419100" cy="895350"/>
            </a:xfrm>
            <a:custGeom>
              <a:avLst/>
              <a:gdLst>
                <a:gd name="connsiteX0" fmla="*/ 419100 w 419100"/>
                <a:gd name="connsiteY0" fmla="*/ 0 h 895350"/>
                <a:gd name="connsiteX1" fmla="*/ 0 w 419100"/>
                <a:gd name="connsiteY1" fmla="*/ 619125 h 895350"/>
                <a:gd name="connsiteX2" fmla="*/ 342900 w 419100"/>
                <a:gd name="connsiteY2" fmla="*/ 466725 h 895350"/>
                <a:gd name="connsiteX3" fmla="*/ 28575 w 41910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19100" h="895350">
                  <a:moveTo>
                    <a:pt x="419100" y="0"/>
                  </a:moveTo>
                  <a:lnTo>
                    <a:pt x="0" y="619125"/>
                  </a:lnTo>
                  <a:lnTo>
                    <a:pt x="342900" y="466725"/>
                  </a:lnTo>
                  <a:lnTo>
                    <a:pt x="28575" y="895350"/>
                  </a:lnTo>
                </a:path>
              </a:pathLst>
            </a:custGeom>
            <a:noFill/>
            <a:ln w="28575" cap="flat" cmpd="sng" algn="ctr">
              <a:solidFill>
                <a:srgbClr val="FF0000"/>
              </a:solidFill>
              <a:prstDash val="solid"/>
              <a:round/>
              <a:headEnd type="none" w="med" len="med"/>
              <a:tailEnd type="none" w="med" len="med"/>
            </a:ln>
            <a:effectLst/>
          </p:spPr>
          <p:txBody>
            <a:bodyPr/>
            <a:lstStyle/>
            <a:p>
              <a:pPr algn="ctr" eaLnBrk="1" hangingPunct="1">
                <a:defRPr/>
              </a:pPr>
              <a:endParaRPr lang="en-US">
                <a:latin typeface="Arial" charset="0"/>
              </a:endParaRPr>
            </a:p>
          </p:txBody>
        </p:sp>
        <p:sp>
          <p:nvSpPr>
            <p:cNvPr id="68618" name="Rectangle 11"/>
            <p:cNvSpPr>
              <a:spLocks noChangeArrowheads="1"/>
            </p:cNvSpPr>
            <p:nvPr/>
          </p:nvSpPr>
          <p:spPr bwMode="auto">
            <a:xfrm>
              <a:off x="1638300" y="2981325"/>
              <a:ext cx="571500" cy="819150"/>
            </a:xfrm>
            <a:prstGeom prst="rect">
              <a:avLst/>
            </a:prstGeom>
            <a:solidFill>
              <a:schemeClr val="bg1"/>
            </a:solidFill>
            <a:ln w="9525" algn="ctr">
              <a:solidFill>
                <a:schemeClr val="bg1"/>
              </a:solidFill>
              <a:round/>
              <a:headEnd/>
              <a:tailEnd/>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zh-CN">
                <a:ea typeface="宋体" panose="02010600030101010101" pitchFamily="2" charset="-122"/>
              </a:endParaRPr>
            </a:p>
          </p:txBody>
        </p:sp>
        <p:sp>
          <p:nvSpPr>
            <p:cNvPr id="68619" name="Freeform 10"/>
            <p:cNvSpPr>
              <a:spLocks/>
            </p:cNvSpPr>
            <p:nvPr/>
          </p:nvSpPr>
          <p:spPr bwMode="auto">
            <a:xfrm>
              <a:off x="1666875" y="2905125"/>
              <a:ext cx="533400" cy="914400"/>
            </a:xfrm>
            <a:custGeom>
              <a:avLst/>
              <a:gdLst>
                <a:gd name="T0" fmla="*/ 0 w 533400"/>
                <a:gd name="T1" fmla="*/ 0 h 914400"/>
                <a:gd name="T2" fmla="*/ 247650 w 533400"/>
                <a:gd name="T3" fmla="*/ 685800 h 914400"/>
                <a:gd name="T4" fmla="*/ 323850 w 533400"/>
                <a:gd name="T5" fmla="*/ 342900 h 914400"/>
                <a:gd name="T6" fmla="*/ 533400 w 533400"/>
                <a:gd name="T7" fmla="*/ 914400 h 914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3400" h="914400">
                  <a:moveTo>
                    <a:pt x="0" y="0"/>
                  </a:moveTo>
                  <a:lnTo>
                    <a:pt x="247650" y="685800"/>
                  </a:lnTo>
                  <a:lnTo>
                    <a:pt x="323850" y="342900"/>
                  </a:lnTo>
                  <a:lnTo>
                    <a:pt x="533400" y="914400"/>
                  </a:lnTo>
                </a:path>
              </a:pathLst>
            </a:custGeom>
            <a:solidFill>
              <a:schemeClr val="bg1"/>
            </a:solidFill>
            <a:ln w="28575" cap="flat" cmpd="sng" algn="ctr">
              <a:solidFill>
                <a:schemeClr val="tx1"/>
              </a:solidFill>
              <a:prstDash val="sysDash"/>
              <a:round/>
              <a:headEnd type="none" w="med" len="med"/>
              <a:tailEnd type="none" w="med" len="med"/>
            </a:ln>
          </p:spPr>
          <p:txBody>
            <a:bodyPr/>
            <a:lstStyle/>
            <a:p>
              <a:endParaRPr lang="zh-CN" altLang="en-US"/>
            </a:p>
          </p:txBody>
        </p:sp>
        <p:sp>
          <p:nvSpPr>
            <p:cNvPr id="14" name="Freeform 12"/>
            <p:cNvSpPr/>
            <p:nvPr/>
          </p:nvSpPr>
          <p:spPr bwMode="auto">
            <a:xfrm>
              <a:off x="2143125" y="31797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rgbClr val="FF0000"/>
              </a:solidFill>
              <a:prstDash val="solid"/>
              <a:round/>
              <a:headEnd type="none" w="med" len="med"/>
              <a:tailEnd type="triangle" w="lg" len="lg"/>
            </a:ln>
            <a:effectLst/>
          </p:spPr>
          <p:txBody>
            <a:bodyPr/>
            <a:lstStyle/>
            <a:p>
              <a:pPr algn="ctr" eaLnBrk="1" hangingPunct="1">
                <a:defRPr/>
              </a:pPr>
              <a:endParaRPr lang="en-US">
                <a:latin typeface="Arial" charset="0"/>
              </a:endParaRPr>
            </a:p>
          </p:txBody>
        </p:sp>
        <p:sp>
          <p:nvSpPr>
            <p:cNvPr id="68621" name="TextBox 13"/>
            <p:cNvSpPr txBox="1">
              <a:spLocks noChangeArrowheads="1"/>
            </p:cNvSpPr>
            <p:nvPr/>
          </p:nvSpPr>
          <p:spPr bwMode="auto">
            <a:xfrm>
              <a:off x="1828800" y="2847975"/>
              <a:ext cx="1184940" cy="36933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ea typeface="宋体" panose="02010600030101010101" pitchFamily="2" charset="-122"/>
                </a:rPr>
                <a:t>Handover</a:t>
              </a:r>
            </a:p>
          </p:txBody>
        </p:sp>
        <p:cxnSp>
          <p:nvCxnSpPr>
            <p:cNvPr id="68622" name="Straight Arrow Connector 15"/>
            <p:cNvCxnSpPr>
              <a:cxnSpLocks noChangeShapeType="1"/>
            </p:cNvCxnSpPr>
            <p:nvPr/>
          </p:nvCxnSpPr>
          <p:spPr bwMode="auto">
            <a:xfrm>
              <a:off x="2676525" y="4095750"/>
              <a:ext cx="466725" cy="1588"/>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15" name="Freeform 9"/>
          <p:cNvSpPr/>
          <p:nvPr/>
        </p:nvSpPr>
        <p:spPr bwMode="auto">
          <a:xfrm>
            <a:off x="4689285" y="4032203"/>
            <a:ext cx="419100" cy="895350"/>
          </a:xfrm>
          <a:custGeom>
            <a:avLst/>
            <a:gdLst>
              <a:gd name="connsiteX0" fmla="*/ 419100 w 419100"/>
              <a:gd name="connsiteY0" fmla="*/ 0 h 895350"/>
              <a:gd name="connsiteX1" fmla="*/ 0 w 419100"/>
              <a:gd name="connsiteY1" fmla="*/ 619125 h 895350"/>
              <a:gd name="connsiteX2" fmla="*/ 342900 w 419100"/>
              <a:gd name="connsiteY2" fmla="*/ 466725 h 895350"/>
              <a:gd name="connsiteX3" fmla="*/ 28575 w 41910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19100" h="895350">
                <a:moveTo>
                  <a:pt x="419100" y="0"/>
                </a:moveTo>
                <a:lnTo>
                  <a:pt x="0" y="619125"/>
                </a:lnTo>
                <a:lnTo>
                  <a:pt x="342900" y="466725"/>
                </a:lnTo>
                <a:lnTo>
                  <a:pt x="28575" y="895350"/>
                </a:lnTo>
              </a:path>
            </a:pathLst>
          </a:custGeom>
          <a:noFill/>
          <a:ln w="28575"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Freeform 12"/>
          <p:cNvSpPr/>
          <p:nvPr/>
        </p:nvSpPr>
        <p:spPr bwMode="auto">
          <a:xfrm>
            <a:off x="4213036" y="4230641"/>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Computer network</a:t>
            </a:r>
          </a:p>
        </p:txBody>
      </p:sp>
      <p:sp>
        <p:nvSpPr>
          <p:cNvPr id="6963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9B3B91-6641-49D3-97DE-35511D173B30}" type="slidenum">
              <a:rPr lang="zh-CN" altLang="en-US" smtClean="0">
                <a:latin typeface="Times New Roman" panose="02020603050405020304" pitchFamily="18" charset="0"/>
              </a:rPr>
              <a:pPr/>
              <a:t>61</a:t>
            </a:fld>
            <a:endParaRPr lang="en-US" altLang="zh-CN" smtClean="0">
              <a:latin typeface="Times New Roman" panose="02020603050405020304" pitchFamily="18" charset="0"/>
            </a:endParaRPr>
          </a:p>
        </p:txBody>
      </p:sp>
      <p:sp>
        <p:nvSpPr>
          <p:cNvPr id="6963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C0B7D1-4BAE-4911-9819-D6A139C26DDF}" type="datetime1">
              <a:rPr lang="zh-CN" altLang="en-US" smtClean="0"/>
              <a:pPr/>
              <a:t>2019/12/1</a:t>
            </a:fld>
            <a:endParaRPr lang="en-US" altLang="zh-CN" smtClean="0"/>
          </a:p>
        </p:txBody>
      </p:sp>
      <p:sp>
        <p:nvSpPr>
          <p:cNvPr id="69637" name="Rectangle 2"/>
          <p:cNvSpPr>
            <a:spLocks noGrp="1" noChangeArrowheads="1"/>
          </p:cNvSpPr>
          <p:nvPr>
            <p:ph type="title"/>
          </p:nvPr>
        </p:nvSpPr>
        <p:spPr/>
        <p:txBody>
          <a:bodyPr/>
          <a:lstStyle/>
          <a:p>
            <a:r>
              <a:rPr lang="en-US" altLang="zh-CN" smtClean="0">
                <a:ea typeface="宋体" panose="02010600030101010101" pitchFamily="2" charset="-122"/>
              </a:rPr>
              <a:t>Wireless LANs  (1)</a:t>
            </a:r>
          </a:p>
        </p:txBody>
      </p:sp>
      <p:sp>
        <p:nvSpPr>
          <p:cNvPr id="69638" name="Rectangle 3"/>
          <p:cNvSpPr>
            <a:spLocks noGrp="1" noChangeArrowheads="1"/>
          </p:cNvSpPr>
          <p:nvPr>
            <p:ph idx="1"/>
          </p:nvPr>
        </p:nvSpPr>
        <p:spPr>
          <a:xfrm>
            <a:off x="914400" y="1611313"/>
            <a:ext cx="7789863" cy="4598987"/>
          </a:xfrm>
        </p:spPr>
        <p:txBody>
          <a:bodyPr/>
          <a:lstStyle/>
          <a:p>
            <a:r>
              <a:rPr lang="en-US" altLang="zh-CN" smtClean="0">
                <a:ea typeface="宋体" panose="02010600030101010101" pitchFamily="2" charset="-122"/>
              </a:rPr>
              <a:t>In 802.11, clients communicate via an AP (Access Point) that is wired to the rest of the network.</a:t>
            </a:r>
          </a:p>
        </p:txBody>
      </p:sp>
      <p:pic>
        <p:nvPicPr>
          <p:cNvPr id="69639" name="Picture 2"/>
          <p:cNvPicPr>
            <a:picLocks noChangeAspect="1" noChangeArrowheads="1"/>
          </p:cNvPicPr>
          <p:nvPr/>
        </p:nvPicPr>
        <p:blipFill>
          <a:blip r:embed="rId2">
            <a:extLst>
              <a:ext uri="{28A0092B-C50C-407E-A947-70E740481C1C}">
                <a14:useLocalDpi xmlns:a14="http://schemas.microsoft.com/office/drawing/2010/main" val="0"/>
              </a:ext>
            </a:extLst>
          </a:blip>
          <a:srcRect t="6773" r="47746" b="12457"/>
          <a:stretch>
            <a:fillRect/>
          </a:stretch>
        </p:blipFill>
        <p:spPr bwMode="auto">
          <a:xfrm>
            <a:off x="2724150" y="2743200"/>
            <a:ext cx="382905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Computer network</a:t>
            </a:r>
          </a:p>
        </p:txBody>
      </p:sp>
      <p:sp>
        <p:nvSpPr>
          <p:cNvPr id="7065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8895FD-C96F-4707-8D5C-0A3F685A37DA}" type="slidenum">
              <a:rPr lang="zh-CN" altLang="en-US" smtClean="0">
                <a:latin typeface="Times New Roman" panose="02020603050405020304" pitchFamily="18" charset="0"/>
              </a:rPr>
              <a:pPr/>
              <a:t>62</a:t>
            </a:fld>
            <a:endParaRPr lang="en-US" altLang="zh-CN" smtClean="0">
              <a:latin typeface="Times New Roman" panose="02020603050405020304" pitchFamily="18" charset="0"/>
            </a:endParaRPr>
          </a:p>
        </p:txBody>
      </p:sp>
      <p:sp>
        <p:nvSpPr>
          <p:cNvPr id="7066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F3CEA8-C77C-4E28-B8BD-A735FEE7BA82}" type="datetime1">
              <a:rPr lang="zh-CN" altLang="en-US" smtClean="0"/>
              <a:pPr/>
              <a:t>2019/12/1</a:t>
            </a:fld>
            <a:endParaRPr lang="en-US" altLang="zh-CN" smtClean="0"/>
          </a:p>
        </p:txBody>
      </p:sp>
      <p:sp>
        <p:nvSpPr>
          <p:cNvPr id="70661" name="Rectangle 2"/>
          <p:cNvSpPr>
            <a:spLocks noGrp="1" noChangeArrowheads="1"/>
          </p:cNvSpPr>
          <p:nvPr>
            <p:ph type="title"/>
          </p:nvPr>
        </p:nvSpPr>
        <p:spPr/>
        <p:txBody>
          <a:bodyPr/>
          <a:lstStyle/>
          <a:p>
            <a:r>
              <a:rPr lang="en-US" altLang="zh-CN" smtClean="0">
                <a:ea typeface="宋体" panose="02010600030101010101" pitchFamily="2" charset="-122"/>
              </a:rPr>
              <a:t>Wireless LANs (2)</a:t>
            </a:r>
          </a:p>
        </p:txBody>
      </p:sp>
      <p:sp>
        <p:nvSpPr>
          <p:cNvPr id="70662" name="Rectangle 3"/>
          <p:cNvSpPr>
            <a:spLocks noGrp="1" noChangeArrowheads="1"/>
          </p:cNvSpPr>
          <p:nvPr>
            <p:ph idx="1"/>
          </p:nvPr>
        </p:nvSpPr>
        <p:spPr>
          <a:xfrm>
            <a:off x="914400" y="1611313"/>
            <a:ext cx="7789863" cy="4598987"/>
          </a:xfrm>
        </p:spPr>
        <p:txBody>
          <a:bodyPr/>
          <a:lstStyle/>
          <a:p>
            <a:r>
              <a:rPr lang="en-US" altLang="zh-CN" dirty="0" smtClean="0">
                <a:ea typeface="宋体" panose="02010600030101010101" pitchFamily="2" charset="-122"/>
              </a:rPr>
              <a:t>Signals in the 2.4GHz ISM band vary in strength due to many effects, such as multipath fading due to reflections</a:t>
            </a:r>
          </a:p>
          <a:p>
            <a:pPr lvl="2"/>
            <a:r>
              <a:rPr lang="en-US" altLang="zh-CN" dirty="0" smtClean="0">
                <a:ea typeface="宋体" panose="02010600030101010101" pitchFamily="2" charset="-122"/>
              </a:rPr>
              <a:t> requires complex transmission schemes, e.g., OFDM</a:t>
            </a:r>
          </a:p>
        </p:txBody>
      </p:sp>
      <p:pic>
        <p:nvPicPr>
          <p:cNvPr id="7066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2852738"/>
            <a:ext cx="7000875"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Computer network</a:t>
            </a:r>
          </a:p>
        </p:txBody>
      </p:sp>
      <p:sp>
        <p:nvSpPr>
          <p:cNvPr id="7168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DF36AD-8D56-43CD-A8CB-0F8903315D5B}" type="slidenum">
              <a:rPr lang="zh-CN" altLang="en-US" smtClean="0">
                <a:latin typeface="Times New Roman" panose="02020603050405020304" pitchFamily="18" charset="0"/>
              </a:rPr>
              <a:pPr/>
              <a:t>63</a:t>
            </a:fld>
            <a:endParaRPr lang="en-US" altLang="zh-CN" smtClean="0">
              <a:latin typeface="Times New Roman" panose="02020603050405020304" pitchFamily="18" charset="0"/>
            </a:endParaRPr>
          </a:p>
        </p:txBody>
      </p:sp>
      <p:sp>
        <p:nvSpPr>
          <p:cNvPr id="7168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4FB3BC-EC37-4DE3-8277-98EBC0400AAC}" type="datetime1">
              <a:rPr lang="zh-CN" altLang="en-US" smtClean="0"/>
              <a:pPr/>
              <a:t>2019/12/1</a:t>
            </a:fld>
            <a:endParaRPr lang="en-US" altLang="zh-CN" smtClean="0"/>
          </a:p>
        </p:txBody>
      </p:sp>
      <p:sp>
        <p:nvSpPr>
          <p:cNvPr id="71685" name="Rectangle 2"/>
          <p:cNvSpPr>
            <a:spLocks noGrp="1" noChangeArrowheads="1"/>
          </p:cNvSpPr>
          <p:nvPr>
            <p:ph type="title"/>
          </p:nvPr>
        </p:nvSpPr>
        <p:spPr/>
        <p:txBody>
          <a:bodyPr/>
          <a:lstStyle/>
          <a:p>
            <a:r>
              <a:rPr lang="en-US" altLang="zh-CN" smtClean="0">
                <a:ea typeface="宋体" panose="02010600030101010101" pitchFamily="2" charset="-122"/>
              </a:rPr>
              <a:t>Wireless LANs (3)</a:t>
            </a:r>
          </a:p>
        </p:txBody>
      </p:sp>
      <p:sp>
        <p:nvSpPr>
          <p:cNvPr id="71686" name="Rectangle 3"/>
          <p:cNvSpPr>
            <a:spLocks noGrp="1" noChangeArrowheads="1"/>
          </p:cNvSpPr>
          <p:nvPr>
            <p:ph idx="1"/>
          </p:nvPr>
        </p:nvSpPr>
        <p:spPr>
          <a:xfrm>
            <a:off x="828675" y="1289050"/>
            <a:ext cx="7789863" cy="4600575"/>
          </a:xfrm>
        </p:spPr>
        <p:txBody>
          <a:bodyPr/>
          <a:lstStyle/>
          <a:p>
            <a:r>
              <a:rPr lang="en-US" altLang="zh-CN" dirty="0" smtClean="0">
                <a:ea typeface="宋体" panose="02010600030101010101" pitchFamily="2" charset="-122"/>
              </a:rPr>
              <a:t>Radio broadcasts interfere with each other, and radio ranges may incompletely overlap</a:t>
            </a:r>
          </a:p>
          <a:p>
            <a:pPr lvl="2"/>
            <a:r>
              <a:rPr lang="en-US" altLang="zh-CN" dirty="0" smtClean="0">
                <a:ea typeface="宋体" panose="02010600030101010101" pitchFamily="2" charset="-122"/>
              </a:rPr>
              <a:t>CSMA (Carrier Sense Multiple Access) designs are used</a:t>
            </a:r>
          </a:p>
        </p:txBody>
      </p:sp>
      <p:pic>
        <p:nvPicPr>
          <p:cNvPr id="716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3041650"/>
            <a:ext cx="5295900"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Computer network</a:t>
            </a:r>
          </a:p>
        </p:txBody>
      </p:sp>
      <p:sp>
        <p:nvSpPr>
          <p:cNvPr id="7270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C3FF9F-3F48-472E-B0DD-9186B793ADDC}" type="slidenum">
              <a:rPr lang="zh-CN" altLang="en-US" smtClean="0">
                <a:latin typeface="Times New Roman" panose="02020603050405020304" pitchFamily="18" charset="0"/>
              </a:rPr>
              <a:pPr/>
              <a:t>64</a:t>
            </a:fld>
            <a:endParaRPr lang="en-US" altLang="zh-CN" smtClean="0">
              <a:latin typeface="Times New Roman" panose="02020603050405020304" pitchFamily="18" charset="0"/>
            </a:endParaRPr>
          </a:p>
        </p:txBody>
      </p:sp>
      <p:sp>
        <p:nvSpPr>
          <p:cNvPr id="7270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CF8880-5546-4183-8E13-04B264BF9B01}" type="datetime1">
              <a:rPr lang="zh-CN" altLang="en-US" smtClean="0"/>
              <a:pPr/>
              <a:t>2019/12/1</a:t>
            </a:fld>
            <a:endParaRPr lang="en-US" altLang="zh-CN" smtClean="0"/>
          </a:p>
        </p:txBody>
      </p:sp>
      <p:sp>
        <p:nvSpPr>
          <p:cNvPr id="72709" name="Rectangle 2"/>
          <p:cNvSpPr>
            <a:spLocks noGrp="1" noChangeArrowheads="1"/>
          </p:cNvSpPr>
          <p:nvPr>
            <p:ph type="title"/>
          </p:nvPr>
        </p:nvSpPr>
        <p:spPr/>
        <p:txBody>
          <a:bodyPr/>
          <a:lstStyle/>
          <a:p>
            <a:r>
              <a:rPr lang="en-US" altLang="zh-CN" smtClean="0">
                <a:ea typeface="宋体" panose="02010600030101010101" pitchFamily="2" charset="-122"/>
              </a:rPr>
              <a:t>RFID and Sensor Networks (1)</a:t>
            </a:r>
          </a:p>
        </p:txBody>
      </p:sp>
      <p:sp>
        <p:nvSpPr>
          <p:cNvPr id="72710" name="Rectangle 3"/>
          <p:cNvSpPr>
            <a:spLocks noGrp="1" noChangeArrowheads="1"/>
          </p:cNvSpPr>
          <p:nvPr>
            <p:ph idx="1"/>
          </p:nvPr>
        </p:nvSpPr>
        <p:spPr>
          <a:xfrm>
            <a:off x="804863" y="1066800"/>
            <a:ext cx="7791450" cy="4600575"/>
          </a:xfrm>
        </p:spPr>
        <p:txBody>
          <a:bodyPr/>
          <a:lstStyle/>
          <a:p>
            <a:r>
              <a:rPr lang="en-US" altLang="zh-CN" dirty="0" smtClean="0">
                <a:ea typeface="宋体" panose="02010600030101010101" pitchFamily="2" charset="-122"/>
              </a:rPr>
              <a:t>Passive UHF RFID networks everyday objects:</a:t>
            </a:r>
          </a:p>
          <a:p>
            <a:pPr lvl="2"/>
            <a:r>
              <a:rPr lang="en-US" altLang="zh-CN" dirty="0" smtClean="0">
                <a:ea typeface="宋体" panose="02010600030101010101" pitchFamily="2" charset="-122"/>
              </a:rPr>
              <a:t>Tags (stickers with not even a battery) are placed on objects</a:t>
            </a:r>
          </a:p>
          <a:p>
            <a:pPr lvl="2"/>
            <a:r>
              <a:rPr lang="en-US" altLang="zh-CN" dirty="0" smtClean="0">
                <a:ea typeface="宋体" panose="02010600030101010101" pitchFamily="2" charset="-122"/>
              </a:rPr>
              <a:t>Readers send signals that the tags reflect to communicate</a:t>
            </a:r>
          </a:p>
          <a:p>
            <a:pPr lvl="2"/>
            <a:endParaRPr lang="en-US" altLang="zh-CN" dirty="0" smtClean="0">
              <a:ea typeface="宋体" panose="02010600030101010101" pitchFamily="2" charset="-122"/>
            </a:endParaRPr>
          </a:p>
        </p:txBody>
      </p:sp>
      <p:pic>
        <p:nvPicPr>
          <p:cNvPr id="72711" name="Picture 7" descr="01-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8275" y="3652838"/>
            <a:ext cx="6524625"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Computer network</a:t>
            </a:r>
          </a:p>
        </p:txBody>
      </p:sp>
      <p:sp>
        <p:nvSpPr>
          <p:cNvPr id="7373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019C64-5638-491B-AC26-A13DB0D8AA23}" type="slidenum">
              <a:rPr lang="zh-CN" altLang="en-US" smtClean="0">
                <a:latin typeface="Times New Roman" panose="02020603050405020304" pitchFamily="18" charset="0"/>
              </a:rPr>
              <a:pPr/>
              <a:t>65</a:t>
            </a:fld>
            <a:endParaRPr lang="en-US" altLang="zh-CN" smtClean="0">
              <a:latin typeface="Times New Roman" panose="02020603050405020304" pitchFamily="18" charset="0"/>
            </a:endParaRPr>
          </a:p>
        </p:txBody>
      </p:sp>
      <p:sp>
        <p:nvSpPr>
          <p:cNvPr id="7373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B2126A-083A-4D24-9C53-BA247F48C850}" type="datetime1">
              <a:rPr lang="zh-CN" altLang="en-US" smtClean="0"/>
              <a:pPr/>
              <a:t>2019/12/1</a:t>
            </a:fld>
            <a:endParaRPr lang="en-US" altLang="zh-CN" smtClean="0"/>
          </a:p>
        </p:txBody>
      </p:sp>
      <p:sp>
        <p:nvSpPr>
          <p:cNvPr id="73733" name="Rectangle 2"/>
          <p:cNvSpPr>
            <a:spLocks noGrp="1" noChangeArrowheads="1"/>
          </p:cNvSpPr>
          <p:nvPr>
            <p:ph type="title"/>
          </p:nvPr>
        </p:nvSpPr>
        <p:spPr/>
        <p:txBody>
          <a:bodyPr/>
          <a:lstStyle/>
          <a:p>
            <a:r>
              <a:rPr lang="en-US" altLang="zh-CN" smtClean="0">
                <a:ea typeface="宋体" panose="02010600030101010101" pitchFamily="2" charset="-122"/>
              </a:rPr>
              <a:t>RFID and Sensor Networks (2)</a:t>
            </a:r>
          </a:p>
        </p:txBody>
      </p:sp>
      <p:sp>
        <p:nvSpPr>
          <p:cNvPr id="73734" name="Rectangle 3"/>
          <p:cNvSpPr>
            <a:spLocks noGrp="1" noChangeArrowheads="1"/>
          </p:cNvSpPr>
          <p:nvPr>
            <p:ph idx="1"/>
          </p:nvPr>
        </p:nvSpPr>
        <p:spPr>
          <a:xfrm>
            <a:off x="914400" y="1611313"/>
            <a:ext cx="7789863" cy="4598987"/>
          </a:xfrm>
        </p:spPr>
        <p:txBody>
          <a:bodyPr/>
          <a:lstStyle/>
          <a:p>
            <a:r>
              <a:rPr lang="en-US" altLang="zh-CN" dirty="0" smtClean="0">
                <a:ea typeface="宋体" panose="02010600030101010101" pitchFamily="2" charset="-122"/>
              </a:rPr>
              <a:t>Sensor networks spread small devices over an area:</a:t>
            </a:r>
          </a:p>
          <a:p>
            <a:pPr lvl="2"/>
            <a:r>
              <a:rPr lang="en-US" altLang="zh-CN" dirty="0" smtClean="0">
                <a:ea typeface="宋体" panose="02010600030101010101" pitchFamily="2" charset="-122"/>
              </a:rPr>
              <a:t>Devices send sensed data to collector via wireless hops  </a:t>
            </a:r>
          </a:p>
        </p:txBody>
      </p:sp>
      <p:pic>
        <p:nvPicPr>
          <p:cNvPr id="737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3121025"/>
            <a:ext cx="6675438"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7475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FE784147-2407-494E-B682-67008CDF4F53}" type="slidenum">
              <a:rPr lang="zh-CN" altLang="en-US" sz="1400" smtClean="0"/>
              <a:pPr algn="r">
                <a:spcBef>
                  <a:spcPct val="0"/>
                </a:spcBef>
                <a:buClrTx/>
              </a:pPr>
              <a:t>66</a:t>
            </a:fld>
            <a:endParaRPr lang="en-US" altLang="zh-CN" sz="1400" smtClean="0"/>
          </a:p>
        </p:txBody>
      </p:sp>
      <p:sp>
        <p:nvSpPr>
          <p:cNvPr id="74756"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2C4C1B96-AA69-4E54-9913-6525F2D49010}"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7475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Network Standardization</a:t>
            </a:r>
          </a:p>
        </p:txBody>
      </p:sp>
      <p:sp>
        <p:nvSpPr>
          <p:cNvPr id="74758" name="Rectangle 3"/>
          <p:cNvSpPr>
            <a:spLocks noGrp="1" noChangeArrowheads="1"/>
          </p:cNvSpPr>
          <p:nvPr>
            <p:ph type="body" idx="1"/>
          </p:nvPr>
        </p:nvSpPr>
        <p:spPr>
          <a:xfrm>
            <a:off x="576263" y="1746250"/>
            <a:ext cx="8342312" cy="4883150"/>
          </a:xfrm>
        </p:spPr>
        <p:txBody>
          <a:bodyPr/>
          <a:lstStyle/>
          <a:p>
            <a:pPr algn="l" eaLnBrk="1" hangingPunct="1">
              <a:buFontTx/>
              <a:buChar char="•"/>
            </a:pPr>
            <a:r>
              <a:rPr lang="en-US" altLang="zh-CN" sz="2800" smtClean="0">
                <a:ea typeface="宋体" panose="02010600030101010101" pitchFamily="2" charset="-122"/>
              </a:rPr>
              <a:t>Who’s Who in the Telecommunications World</a:t>
            </a:r>
          </a:p>
          <a:p>
            <a:pPr algn="l" eaLnBrk="1" hangingPunct="1">
              <a:buFontTx/>
              <a:buChar char="•"/>
            </a:pPr>
            <a:r>
              <a:rPr lang="en-US" altLang="zh-CN" sz="2800" smtClean="0">
                <a:ea typeface="宋体" panose="02010600030101010101" pitchFamily="2" charset="-122"/>
              </a:rPr>
              <a:t>Who’s Who in the International Standards World</a:t>
            </a:r>
          </a:p>
          <a:p>
            <a:pPr algn="l" eaLnBrk="1" hangingPunct="1">
              <a:buFontTx/>
              <a:buChar char="•"/>
            </a:pPr>
            <a:r>
              <a:rPr lang="en-US" altLang="zh-CN" sz="2800" smtClean="0">
                <a:ea typeface="宋体" panose="02010600030101010101" pitchFamily="2" charset="-122"/>
              </a:rPr>
              <a:t>Who’s Who in the Internet Standards World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7577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15372ADA-B1A9-4927-A844-AF8AB2BC8D0B}" type="slidenum">
              <a:rPr lang="zh-CN" altLang="en-US" sz="1400" smtClean="0"/>
              <a:pPr algn="r">
                <a:spcBef>
                  <a:spcPct val="0"/>
                </a:spcBef>
                <a:buClrTx/>
              </a:pPr>
              <a:t>67</a:t>
            </a:fld>
            <a:endParaRPr lang="en-US" altLang="zh-CN" sz="1400" smtClean="0"/>
          </a:p>
        </p:txBody>
      </p:sp>
      <p:sp>
        <p:nvSpPr>
          <p:cNvPr id="7578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73B3B0ED-54A0-4239-AE4D-392BF04269A3}"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7578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ITU</a:t>
            </a:r>
          </a:p>
        </p:txBody>
      </p:sp>
      <p:sp>
        <p:nvSpPr>
          <p:cNvPr id="75782" name="Rectangle 3"/>
          <p:cNvSpPr>
            <a:spLocks noGrp="1" noChangeArrowheads="1"/>
          </p:cNvSpPr>
          <p:nvPr>
            <p:ph type="body" idx="1"/>
          </p:nvPr>
        </p:nvSpPr>
        <p:spPr>
          <a:xfrm>
            <a:off x="501650" y="1255713"/>
            <a:ext cx="8642350" cy="5297487"/>
          </a:xfrm>
        </p:spPr>
        <p:txBody>
          <a:bodyPr/>
          <a:lstStyle/>
          <a:p>
            <a:pPr algn="l" eaLnBrk="1" hangingPunct="1">
              <a:buFontTx/>
              <a:buChar char="•"/>
            </a:pPr>
            <a:r>
              <a:rPr lang="en-US" altLang="zh-CN" sz="3200" dirty="0" smtClean="0">
                <a:ea typeface="宋体" panose="02010600030101010101" pitchFamily="2" charset="-122"/>
              </a:rPr>
              <a:t>Main sectors</a:t>
            </a:r>
          </a:p>
          <a:p>
            <a:pPr lvl="1" eaLnBrk="1" hangingPunct="1">
              <a:buFontTx/>
              <a:buChar char="•"/>
            </a:pPr>
            <a:r>
              <a:rPr lang="en-US" altLang="zh-CN" dirty="0" smtClean="0">
                <a:ea typeface="宋体" panose="02010600030101010101" pitchFamily="2" charset="-122"/>
              </a:rPr>
              <a:t>Radio communications</a:t>
            </a:r>
          </a:p>
          <a:p>
            <a:pPr lvl="1" eaLnBrk="1" hangingPunct="1">
              <a:buFontTx/>
              <a:buChar char="•"/>
            </a:pPr>
            <a:r>
              <a:rPr lang="en-US" altLang="zh-CN" dirty="0" smtClean="0">
                <a:ea typeface="宋体" panose="02010600030101010101" pitchFamily="2" charset="-122"/>
              </a:rPr>
              <a:t>Telecommunications Standardization</a:t>
            </a:r>
          </a:p>
          <a:p>
            <a:pPr lvl="1" eaLnBrk="1" hangingPunct="1">
              <a:buFontTx/>
              <a:buChar char="•"/>
            </a:pPr>
            <a:r>
              <a:rPr lang="en-US" altLang="zh-CN" dirty="0" smtClean="0">
                <a:ea typeface="宋体" panose="02010600030101010101" pitchFamily="2" charset="-122"/>
              </a:rPr>
              <a:t>Development</a:t>
            </a:r>
          </a:p>
          <a:p>
            <a:pPr algn="l" eaLnBrk="1" hangingPunct="1">
              <a:buFontTx/>
              <a:buChar char="•"/>
            </a:pPr>
            <a:r>
              <a:rPr lang="en-US" altLang="zh-CN" sz="3200" dirty="0" smtClean="0">
                <a:ea typeface="宋体" panose="02010600030101010101" pitchFamily="2" charset="-122"/>
              </a:rPr>
              <a:t>Classes of Members</a:t>
            </a:r>
          </a:p>
          <a:p>
            <a:pPr lvl="1" eaLnBrk="1" hangingPunct="1">
              <a:buFontTx/>
              <a:buChar char="•"/>
            </a:pPr>
            <a:r>
              <a:rPr lang="en-US" altLang="zh-CN" dirty="0" smtClean="0">
                <a:ea typeface="宋体" panose="02010600030101010101" pitchFamily="2" charset="-122"/>
              </a:rPr>
              <a:t>National governments</a:t>
            </a:r>
          </a:p>
          <a:p>
            <a:pPr lvl="1" eaLnBrk="1" hangingPunct="1">
              <a:buFontTx/>
              <a:buChar char="•"/>
            </a:pPr>
            <a:r>
              <a:rPr lang="en-US" altLang="zh-CN" dirty="0" smtClean="0">
                <a:ea typeface="宋体" panose="02010600030101010101" pitchFamily="2" charset="-122"/>
              </a:rPr>
              <a:t>Sector members</a:t>
            </a:r>
          </a:p>
          <a:p>
            <a:pPr lvl="1" eaLnBrk="1" hangingPunct="1">
              <a:buFontTx/>
              <a:buChar char="•"/>
            </a:pPr>
            <a:r>
              <a:rPr lang="en-US" altLang="zh-CN" dirty="0" smtClean="0">
                <a:ea typeface="宋体" panose="02010600030101010101" pitchFamily="2" charset="-122"/>
              </a:rPr>
              <a:t>Associate members</a:t>
            </a:r>
          </a:p>
          <a:p>
            <a:pPr lvl="1" eaLnBrk="1" hangingPunct="1">
              <a:buFontTx/>
              <a:buChar char="•"/>
            </a:pPr>
            <a:r>
              <a:rPr lang="en-US" altLang="zh-CN" dirty="0" smtClean="0">
                <a:ea typeface="宋体" panose="02010600030101010101" pitchFamily="2" charset="-122"/>
              </a:rPr>
              <a:t>Regulatory agencies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768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B6C7C890-08B8-4382-8F67-E2C26D640D7B}" type="slidenum">
              <a:rPr lang="zh-CN" altLang="en-US" sz="1400" smtClean="0"/>
              <a:pPr algn="r">
                <a:spcBef>
                  <a:spcPct val="0"/>
                </a:spcBef>
                <a:buClrTx/>
              </a:pPr>
              <a:t>68</a:t>
            </a:fld>
            <a:endParaRPr lang="en-US" altLang="zh-CN" sz="1400" smtClean="0"/>
          </a:p>
        </p:txBody>
      </p:sp>
      <p:sp>
        <p:nvSpPr>
          <p:cNvPr id="7680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B3D00FF5-26AE-4669-8F81-DA5D76C3543D}"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76805" name="Rectangle 2"/>
          <p:cNvSpPr>
            <a:spLocks noGrp="1" noChangeArrowheads="1"/>
          </p:cNvSpPr>
          <p:nvPr>
            <p:ph type="title"/>
          </p:nvPr>
        </p:nvSpPr>
        <p:spPr>
          <a:xfrm>
            <a:off x="0" y="-250825"/>
            <a:ext cx="9144000" cy="1143000"/>
          </a:xfrm>
        </p:spPr>
        <p:txBody>
          <a:bodyPr/>
          <a:lstStyle/>
          <a:p>
            <a:pPr eaLnBrk="1" hangingPunct="1"/>
            <a:r>
              <a:rPr lang="en-US" altLang="zh-CN" smtClean="0">
                <a:ea typeface="宋体" panose="02010600030101010101" pitchFamily="2" charset="-122"/>
              </a:rPr>
              <a:t>IEEE 802 Standards</a:t>
            </a:r>
          </a:p>
        </p:txBody>
      </p:sp>
      <p:pic>
        <p:nvPicPr>
          <p:cNvPr id="76806" name="Picture 4" descr="1-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854075"/>
            <a:ext cx="586422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Text Box 5"/>
          <p:cNvSpPr txBox="1">
            <a:spLocks noChangeArrowheads="1"/>
          </p:cNvSpPr>
          <p:nvPr/>
        </p:nvSpPr>
        <p:spPr bwMode="auto">
          <a:xfrm>
            <a:off x="1349375" y="5341938"/>
            <a:ext cx="6651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zh-CN">
                <a:ea typeface="宋体" panose="02010600030101010101" pitchFamily="2" charset="-122"/>
              </a:rPr>
              <a:t>The 802 working groups.  The important ones are marked with *.  The ones marked with </a:t>
            </a:r>
            <a:r>
              <a:rPr lang="en-US" altLang="zh-CN">
                <a:ea typeface="宋体" panose="02010600030101010101" pitchFamily="2" charset="-122"/>
                <a:sym typeface="Wingdings" panose="05000000000000000000" pitchFamily="2" charset="2"/>
              </a:rPr>
              <a:t> are hibernating.  The one marked with  † gave up.</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7782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8D372D5A-3264-4DA6-A75F-626883BDBC95}" type="slidenum">
              <a:rPr lang="zh-CN" altLang="en-US" sz="1400" smtClean="0"/>
              <a:pPr algn="r">
                <a:spcBef>
                  <a:spcPct val="0"/>
                </a:spcBef>
                <a:buClrTx/>
              </a:pPr>
              <a:t>69</a:t>
            </a:fld>
            <a:endParaRPr lang="en-US" altLang="zh-CN" sz="1400" smtClean="0"/>
          </a:p>
        </p:txBody>
      </p:sp>
      <p:sp>
        <p:nvSpPr>
          <p:cNvPr id="77828"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D750FD30-71BE-4304-81D7-98970A09AE31}"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7782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Metric Units</a:t>
            </a:r>
          </a:p>
        </p:txBody>
      </p:sp>
      <p:sp>
        <p:nvSpPr>
          <p:cNvPr id="77830" name="Rectangle 3"/>
          <p:cNvSpPr>
            <a:spLocks noGrp="1" noChangeArrowheads="1"/>
          </p:cNvSpPr>
          <p:nvPr>
            <p:ph type="body" idx="1"/>
          </p:nvPr>
        </p:nvSpPr>
        <p:spPr>
          <a:xfrm>
            <a:off x="0" y="5365750"/>
            <a:ext cx="9144000" cy="838200"/>
          </a:xfrm>
        </p:spPr>
        <p:txBody>
          <a:bodyPr/>
          <a:lstStyle/>
          <a:p>
            <a:pPr eaLnBrk="1" hangingPunct="1"/>
            <a:r>
              <a:rPr lang="en-US" altLang="zh-CN" smtClean="0">
                <a:ea typeface="宋体" panose="02010600030101010101" pitchFamily="2" charset="-122"/>
              </a:rPr>
              <a:t>The principal metric prefixes.</a:t>
            </a:r>
          </a:p>
        </p:txBody>
      </p:sp>
      <p:pic>
        <p:nvPicPr>
          <p:cNvPr id="77831" name="Picture 4" descr="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917700"/>
            <a:ext cx="852487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1229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76D80E90-9EBD-4F1E-B68B-D246EF5D4EB0}" type="slidenum">
              <a:rPr lang="zh-CN" altLang="en-US" sz="1400" smtClean="0"/>
              <a:pPr algn="r">
                <a:spcBef>
                  <a:spcPct val="0"/>
                </a:spcBef>
                <a:buClrTx/>
              </a:pPr>
              <a:t>7</a:t>
            </a:fld>
            <a:endParaRPr lang="en-US" altLang="zh-CN" sz="1400" smtClean="0"/>
          </a:p>
        </p:txBody>
      </p:sp>
      <p:sp>
        <p:nvSpPr>
          <p:cNvPr id="1229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494ACC0C-AF00-46D0-AEC7-BC776DE626F4}"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1229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Business Applications of Networks (2)</a:t>
            </a:r>
          </a:p>
        </p:txBody>
      </p:sp>
      <p:sp>
        <p:nvSpPr>
          <p:cNvPr id="12294"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The client-server model involves requests and replies.</a:t>
            </a:r>
          </a:p>
        </p:txBody>
      </p:sp>
      <p:pic>
        <p:nvPicPr>
          <p:cNvPr id="122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654300"/>
            <a:ext cx="8658225"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7885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472C94FE-FBAB-4DC6-8DBE-3A47E95C65FB}" type="slidenum">
              <a:rPr lang="zh-CN" altLang="en-US" sz="1400" smtClean="0"/>
              <a:pPr algn="r">
                <a:spcBef>
                  <a:spcPct val="0"/>
                </a:spcBef>
                <a:buClrTx/>
              </a:pPr>
              <a:t>70</a:t>
            </a:fld>
            <a:endParaRPr lang="en-US" altLang="zh-CN" sz="1400" smtClean="0"/>
          </a:p>
        </p:txBody>
      </p:sp>
      <p:sp>
        <p:nvSpPr>
          <p:cNvPr id="78852"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C5979E1F-D2CE-4AD5-A89B-C86A28BED70A}"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78853"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作业</a:t>
            </a:r>
          </a:p>
        </p:txBody>
      </p:sp>
      <p:sp>
        <p:nvSpPr>
          <p:cNvPr id="78854" name="Rectangle 3"/>
          <p:cNvSpPr>
            <a:spLocks noGrp="1" noChangeArrowheads="1"/>
          </p:cNvSpPr>
          <p:nvPr>
            <p:ph type="body" idx="1"/>
          </p:nvPr>
        </p:nvSpPr>
        <p:spPr>
          <a:xfrm>
            <a:off x="501650" y="1428750"/>
            <a:ext cx="7816850" cy="2808288"/>
          </a:xfrm>
        </p:spPr>
        <p:txBody>
          <a:bodyPr/>
          <a:lstStyle/>
          <a:p>
            <a:pPr algn="just" eaLnBrk="1" hangingPunct="1"/>
            <a:r>
              <a:rPr lang="en-US" altLang="zh-CN" smtClean="0">
                <a:ea typeface="宋体" panose="02010600030101010101" pitchFamily="2" charset="-122"/>
              </a:rPr>
              <a:t>1.7</a:t>
            </a:r>
            <a:r>
              <a:rPr lang="zh-CN" altLang="en-US" smtClean="0">
                <a:ea typeface="宋体" panose="02010600030101010101" pitchFamily="2" charset="-122"/>
              </a:rPr>
              <a:t>，</a:t>
            </a:r>
            <a:r>
              <a:rPr lang="en-US" altLang="zh-CN" smtClean="0">
                <a:ea typeface="宋体" panose="02010600030101010101" pitchFamily="2" charset="-122"/>
              </a:rPr>
              <a:t>1.10</a:t>
            </a:r>
            <a:r>
              <a:rPr lang="zh-CN" altLang="en-US" smtClean="0">
                <a:ea typeface="宋体" panose="02010600030101010101" pitchFamily="2" charset="-122"/>
              </a:rPr>
              <a:t>，</a:t>
            </a:r>
            <a:r>
              <a:rPr lang="en-US" altLang="zh-CN" smtClean="0">
                <a:ea typeface="宋体" panose="02010600030101010101" pitchFamily="2" charset="-122"/>
              </a:rPr>
              <a:t>1.11</a:t>
            </a:r>
            <a:r>
              <a:rPr lang="zh-CN" altLang="en-US" smtClean="0">
                <a:ea typeface="宋体" panose="02010600030101010101" pitchFamily="2" charset="-122"/>
              </a:rPr>
              <a:t>，</a:t>
            </a:r>
            <a:r>
              <a:rPr lang="en-US" altLang="zh-CN" smtClean="0">
                <a:ea typeface="宋体" panose="02010600030101010101" pitchFamily="2" charset="-122"/>
              </a:rPr>
              <a:t>1.15</a:t>
            </a:r>
            <a:r>
              <a:rPr lang="zh-CN" altLang="en-US" smtClean="0">
                <a:ea typeface="宋体" panose="02010600030101010101" pitchFamily="2" charset="-122"/>
              </a:rPr>
              <a:t>，</a:t>
            </a:r>
            <a:r>
              <a:rPr lang="en-US" altLang="zh-CN" smtClean="0">
                <a:ea typeface="宋体" panose="02010600030101010101" pitchFamily="2" charset="-122"/>
              </a:rPr>
              <a:t>1.18</a:t>
            </a:r>
          </a:p>
          <a:p>
            <a:pPr algn="just" eaLnBrk="1" hangingPunct="1"/>
            <a:r>
              <a:rPr lang="en-US" altLang="zh-CN" smtClean="0">
                <a:ea typeface="宋体" panose="02010600030101010101" pitchFamily="2" charset="-122"/>
              </a:rPr>
              <a:t>1,20</a:t>
            </a:r>
            <a:r>
              <a:rPr lang="zh-CN" altLang="en-US" smtClean="0">
                <a:ea typeface="宋体" panose="02010600030101010101" pitchFamily="2" charset="-122"/>
              </a:rPr>
              <a:t>，</a:t>
            </a:r>
            <a:r>
              <a:rPr lang="en-US" altLang="zh-CN" smtClean="0">
                <a:ea typeface="宋体" panose="02010600030101010101" pitchFamily="2" charset="-122"/>
              </a:rPr>
              <a:t>1.22</a:t>
            </a:r>
            <a:r>
              <a:rPr lang="zh-CN" altLang="en-US" smtClean="0">
                <a:ea typeface="宋体" panose="02010600030101010101" pitchFamily="2" charset="-122"/>
              </a:rPr>
              <a:t>，</a:t>
            </a:r>
            <a:r>
              <a:rPr lang="en-US" altLang="zh-CN" smtClean="0">
                <a:ea typeface="宋体" panose="02010600030101010101" pitchFamily="2" charset="-122"/>
              </a:rPr>
              <a:t>1.25</a:t>
            </a:r>
            <a:r>
              <a:rPr lang="zh-CN" altLang="en-US" smtClean="0">
                <a:ea typeface="宋体" panose="02010600030101010101" pitchFamily="2" charset="-122"/>
              </a:rPr>
              <a:t>，</a:t>
            </a:r>
            <a:r>
              <a:rPr lang="en-US" altLang="zh-CN" smtClean="0">
                <a:ea typeface="宋体" panose="02010600030101010101" pitchFamily="2" charset="-122"/>
              </a:rPr>
              <a:t>1.29</a:t>
            </a:r>
            <a:r>
              <a:rPr lang="zh-CN" altLang="en-US" smtClean="0">
                <a:ea typeface="宋体" panose="02010600030101010101" pitchFamily="2" charset="-122"/>
              </a:rPr>
              <a:t>，</a:t>
            </a:r>
            <a:r>
              <a:rPr lang="en-US" altLang="zh-CN" smtClean="0">
                <a:ea typeface="宋体" panose="02010600030101010101" pitchFamily="2" charset="-122"/>
              </a:rPr>
              <a:t>1.30</a:t>
            </a: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1433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0D518C48-DA39-46B8-9515-B063A6B8C27D}" type="slidenum">
              <a:rPr lang="zh-CN" altLang="en-US" sz="1400" smtClean="0"/>
              <a:pPr algn="r">
                <a:spcBef>
                  <a:spcPct val="0"/>
                </a:spcBef>
                <a:buClrTx/>
              </a:pPr>
              <a:t>8</a:t>
            </a:fld>
            <a:endParaRPr lang="en-US" altLang="zh-CN" sz="1400" smtClean="0"/>
          </a:p>
        </p:txBody>
      </p:sp>
      <p:sp>
        <p:nvSpPr>
          <p:cNvPr id="14340"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B3C1E99A-AE3D-40F7-8F20-4A6150AD50AE}"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1434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Home Network Applications</a:t>
            </a:r>
          </a:p>
        </p:txBody>
      </p:sp>
      <p:sp>
        <p:nvSpPr>
          <p:cNvPr id="14342" name="Rectangle 3"/>
          <p:cNvSpPr>
            <a:spLocks noGrp="1" noChangeArrowheads="1"/>
          </p:cNvSpPr>
          <p:nvPr>
            <p:ph type="body" idx="1"/>
          </p:nvPr>
        </p:nvSpPr>
        <p:spPr>
          <a:xfrm>
            <a:off x="976313" y="1768475"/>
            <a:ext cx="7716837" cy="4784725"/>
          </a:xfrm>
        </p:spPr>
        <p:txBody>
          <a:bodyPr/>
          <a:lstStyle/>
          <a:p>
            <a:pPr algn="l" eaLnBrk="1" hangingPunct="1">
              <a:buFontTx/>
              <a:buChar char="•"/>
            </a:pPr>
            <a:r>
              <a:rPr lang="en-US" altLang="zh-CN" sz="3200" smtClean="0">
                <a:ea typeface="宋体" panose="02010600030101010101" pitchFamily="2" charset="-122"/>
              </a:rPr>
              <a:t>Access to remote information</a:t>
            </a:r>
          </a:p>
          <a:p>
            <a:pPr algn="l" eaLnBrk="1" hangingPunct="1">
              <a:buFontTx/>
              <a:buChar char="•"/>
            </a:pPr>
            <a:r>
              <a:rPr lang="en-US" altLang="zh-CN" sz="3200" smtClean="0">
                <a:ea typeface="宋体" panose="02010600030101010101" pitchFamily="2" charset="-122"/>
              </a:rPr>
              <a:t>Person-to-person communication</a:t>
            </a:r>
          </a:p>
          <a:p>
            <a:pPr algn="l" eaLnBrk="1" hangingPunct="1">
              <a:buFontTx/>
              <a:buChar char="•"/>
            </a:pPr>
            <a:r>
              <a:rPr lang="en-US" altLang="zh-CN" sz="3200" smtClean="0">
                <a:ea typeface="宋体" panose="02010600030101010101" pitchFamily="2" charset="-122"/>
              </a:rPr>
              <a:t>Interactive entertainment</a:t>
            </a:r>
          </a:p>
          <a:p>
            <a:pPr algn="l" eaLnBrk="1" hangingPunct="1">
              <a:buFontTx/>
              <a:buChar char="•"/>
            </a:pPr>
            <a:r>
              <a:rPr lang="en-US" altLang="zh-CN" sz="3200" smtClean="0">
                <a:ea typeface="宋体" panose="02010600030101010101" pitchFamily="2" charset="-122"/>
              </a:rPr>
              <a:t>Electronic commerce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r>
              <a:rPr lang="en-US" altLang="zh-CN" sz="1400" smtClean="0">
                <a:latin typeface="Arial" panose="020B0604020202020204" pitchFamily="34" charset="0"/>
              </a:rPr>
              <a:t>Computer network</a:t>
            </a:r>
          </a:p>
        </p:txBody>
      </p:sp>
      <p:sp>
        <p:nvSpPr>
          <p:cNvPr id="1536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9ED9C8B7-9A6A-460E-9FF2-03C4E943D4CC}" type="slidenum">
              <a:rPr lang="zh-CN" altLang="en-US" sz="1400" smtClean="0"/>
              <a:pPr algn="r">
                <a:spcBef>
                  <a:spcPct val="0"/>
                </a:spcBef>
                <a:buClrTx/>
              </a:pPr>
              <a:t>9</a:t>
            </a:fld>
            <a:endParaRPr lang="en-US" altLang="zh-CN" sz="1400" smtClean="0"/>
          </a:p>
        </p:txBody>
      </p:sp>
      <p:sp>
        <p:nvSpPr>
          <p:cNvPr id="15364"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pPr>
            <a:fld id="{3781F7CF-7118-4C6A-B048-0512B79966F9}" type="datetime1">
              <a:rPr lang="zh-CN" altLang="en-US" sz="1800" smtClean="0">
                <a:latin typeface="Arial" panose="020B0604020202020204" pitchFamily="34" charset="0"/>
              </a:rPr>
              <a:pPr>
                <a:spcBef>
                  <a:spcPct val="0"/>
                </a:spcBef>
                <a:buClrTx/>
              </a:pPr>
              <a:t>2019/12/1</a:t>
            </a:fld>
            <a:endParaRPr lang="en-US" altLang="zh-CN" sz="1800" smtClean="0">
              <a:latin typeface="Arial" panose="020B0604020202020204" pitchFamily="34" charset="0"/>
            </a:endParaRPr>
          </a:p>
        </p:txBody>
      </p:sp>
      <p:sp>
        <p:nvSpPr>
          <p:cNvPr id="1536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Home Network Applications (2)</a:t>
            </a:r>
          </a:p>
        </p:txBody>
      </p:sp>
      <p:sp>
        <p:nvSpPr>
          <p:cNvPr id="15366"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In  peer-to-peer(</a:t>
            </a:r>
            <a:r>
              <a:rPr lang="zh-CN" altLang="en-US" smtClean="0">
                <a:ea typeface="宋体" panose="02010600030101010101" pitchFamily="2" charset="-122"/>
              </a:rPr>
              <a:t>对等</a:t>
            </a:r>
            <a:r>
              <a:rPr lang="en-US" altLang="zh-CN" smtClean="0">
                <a:ea typeface="宋体" panose="02010600030101010101" pitchFamily="2" charset="-122"/>
              </a:rPr>
              <a:t>) system there are no fixed clients and servers.</a:t>
            </a:r>
          </a:p>
        </p:txBody>
      </p:sp>
      <p:pic>
        <p:nvPicPr>
          <p:cNvPr id="15367" name="Picture 4" descr="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666875"/>
            <a:ext cx="7858125"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f8f9a1e16e99020108f63ed8b7c4ebf7bb5a2"/>
</p:tagLst>
</file>

<file path=ppt/theme/theme1.xml><?xml version="1.0" encoding="utf-8"?>
<a:theme xmlns:a="http://schemas.openxmlformats.org/drawingml/2006/main" name="marvin liu">
  <a:themeElements>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rvin liu">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arvin li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rvin li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rvin li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rvin li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rvin li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rvin li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Template>
  <TotalTime>2177</TotalTime>
  <Words>2429</Words>
  <Application>Microsoft Office PowerPoint</Application>
  <PresentationFormat>全屏显示(4:3)</PresentationFormat>
  <Paragraphs>514</Paragraphs>
  <Slides>70</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70</vt:i4>
      </vt:variant>
    </vt:vector>
  </HeadingPairs>
  <TitlesOfParts>
    <vt:vector size="75" baseType="lpstr">
      <vt:lpstr>宋体</vt:lpstr>
      <vt:lpstr>Arial</vt:lpstr>
      <vt:lpstr>Times New Roman</vt:lpstr>
      <vt:lpstr>Wingdings</vt:lpstr>
      <vt:lpstr>marvin liu</vt:lpstr>
      <vt:lpstr>PowerPoint 演示文稿</vt:lpstr>
      <vt:lpstr>课程说明</vt:lpstr>
      <vt:lpstr>主要内容</vt:lpstr>
      <vt:lpstr>PowerPoint 演示文稿</vt:lpstr>
      <vt:lpstr>1.1 Uses of Computer Networks</vt:lpstr>
      <vt:lpstr>Business Applications of Networks</vt:lpstr>
      <vt:lpstr>Business Applications of Networks (2)</vt:lpstr>
      <vt:lpstr>Home Network Applications</vt:lpstr>
      <vt:lpstr>Home Network Applications (2)</vt:lpstr>
      <vt:lpstr>Home Network Applications (3)</vt:lpstr>
      <vt:lpstr>Mobile Network Users</vt:lpstr>
      <vt:lpstr>1.2 Network Hardware</vt:lpstr>
      <vt:lpstr>Broadcast Networks(广播式网络)</vt:lpstr>
      <vt:lpstr>Classification of interconnected processors by scale</vt:lpstr>
      <vt:lpstr>Local Area Networks</vt:lpstr>
      <vt:lpstr>Metropolitan Area Networks</vt:lpstr>
      <vt:lpstr>Wide Area Networks</vt:lpstr>
      <vt:lpstr>Wide Area Networks (2)</vt:lpstr>
      <vt:lpstr>Wireless Networks</vt:lpstr>
      <vt:lpstr>Wireless Networks (2)</vt:lpstr>
      <vt:lpstr>Wireless Networks (3)</vt:lpstr>
      <vt:lpstr>Home Network Categories</vt:lpstr>
      <vt:lpstr>1.3 Network Software</vt:lpstr>
      <vt:lpstr>Some Concepts</vt:lpstr>
      <vt:lpstr>PowerPoint 演示文稿</vt:lpstr>
      <vt:lpstr>Network Software  Protocol Hierarchies</vt:lpstr>
      <vt:lpstr>Protocol Hierarchies (3)</vt:lpstr>
      <vt:lpstr>Design Issues for the Layers</vt:lpstr>
      <vt:lpstr>Connection-Oriented and Connectionless Services(1)</vt:lpstr>
      <vt:lpstr>Connection-Oriented and Connectionless Services(2)</vt:lpstr>
      <vt:lpstr>Service Primitives</vt:lpstr>
      <vt:lpstr>Service Primitives (2)</vt:lpstr>
      <vt:lpstr>Services to Protocols Relationship</vt:lpstr>
      <vt:lpstr>Reference Models</vt:lpstr>
      <vt:lpstr>PowerPoint 演示文稿</vt:lpstr>
      <vt:lpstr>Reference Models</vt:lpstr>
      <vt:lpstr>PowerPoint 演示文稿</vt:lpstr>
      <vt:lpstr>PowerPoint 演示文稿</vt:lpstr>
      <vt:lpstr>The Network Layer 网络层</vt:lpstr>
      <vt:lpstr>The Transport Layer 传输层</vt:lpstr>
      <vt:lpstr>The Session Layer 会话层</vt:lpstr>
      <vt:lpstr>The Presentation Layer 表示层</vt:lpstr>
      <vt:lpstr>The Application Layer 应用层</vt:lpstr>
      <vt:lpstr>Reference Models (2)</vt:lpstr>
      <vt:lpstr>TCP/IP的体系结构 </vt:lpstr>
      <vt:lpstr>TCP/IP协议的特点</vt:lpstr>
      <vt:lpstr>Reference Models (3)</vt:lpstr>
      <vt:lpstr>The Internet Layer</vt:lpstr>
      <vt:lpstr>The Transport Layer</vt:lpstr>
      <vt:lpstr>The Application Layer</vt:lpstr>
      <vt:lpstr>The Host-to-Network Layer</vt:lpstr>
      <vt:lpstr>Comparing OSI and TCP/IP Models</vt:lpstr>
      <vt:lpstr>A Critique of the OSI Model and Protocols</vt:lpstr>
      <vt:lpstr>A Critique of the TCP/IP Reference Model</vt:lpstr>
      <vt:lpstr>Hybrid Model</vt:lpstr>
      <vt:lpstr>1.5 Example Networks</vt:lpstr>
      <vt:lpstr>Architecture of the Internet</vt:lpstr>
      <vt:lpstr>3G Mobile Phone Networks (1)</vt:lpstr>
      <vt:lpstr>PowerPoint 演示文稿</vt:lpstr>
      <vt:lpstr>3G Mobile Phone Networks (3)</vt:lpstr>
      <vt:lpstr>Wireless LANs  (1)</vt:lpstr>
      <vt:lpstr>Wireless LANs (2)</vt:lpstr>
      <vt:lpstr>Wireless LANs (3)</vt:lpstr>
      <vt:lpstr>RFID and Sensor Networks (1)</vt:lpstr>
      <vt:lpstr>RFID and Sensor Networks (2)</vt:lpstr>
      <vt:lpstr>Network Standardization</vt:lpstr>
      <vt:lpstr>ITU</vt:lpstr>
      <vt:lpstr>IEEE 802 Standards</vt:lpstr>
      <vt:lpstr>Metric Units</vt:lpstr>
      <vt:lpstr>作业</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marvin liu</dc:creator>
  <cp:lastModifiedBy>liu xianzhong</cp:lastModifiedBy>
  <cp:revision>116</cp:revision>
  <cp:lastPrinted>2006-10-10T07:42:53Z</cp:lastPrinted>
  <dcterms:created xsi:type="dcterms:W3CDTF">2002-06-28T19:04:26Z</dcterms:created>
  <dcterms:modified xsi:type="dcterms:W3CDTF">2019-11-30T23:37:11Z</dcterms:modified>
</cp:coreProperties>
</file>