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9" r:id="rId3"/>
    <p:sldId id="258" r:id="rId4"/>
    <p:sldId id="265" r:id="rId6"/>
    <p:sldId id="264" r:id="rId7"/>
    <p:sldId id="270" r:id="rId8"/>
    <p:sldId id="271" r:id="rId9"/>
    <p:sldId id="266" r:id="rId10"/>
    <p:sldId id="267" r:id="rId11"/>
    <p:sldId id="272" r:id="rId12"/>
    <p:sldId id="273" r:id="rId13"/>
    <p:sldId id="274" r:id="rId14"/>
    <p:sldId id="275" r:id="rId15"/>
    <p:sldId id="276" r:id="rId16"/>
    <p:sldId id="300" r:id="rId17"/>
    <p:sldId id="295" r:id="rId18"/>
    <p:sldId id="277" r:id="rId19"/>
    <p:sldId id="301" r:id="rId20"/>
    <p:sldId id="296" r:id="rId21"/>
    <p:sldId id="302" r:id="rId22"/>
    <p:sldId id="278" r:id="rId23"/>
    <p:sldId id="297" r:id="rId24"/>
    <p:sldId id="279" r:id="rId25"/>
    <p:sldId id="298" r:id="rId26"/>
    <p:sldId id="263" r:id="rId27"/>
    <p:sldId id="260" r:id="rId28"/>
    <p:sldId id="280" r:id="rId29"/>
    <p:sldId id="268" r:id="rId30"/>
    <p:sldId id="281" r:id="rId31"/>
    <p:sldId id="282" r:id="rId32"/>
    <p:sldId id="283" r:id="rId33"/>
    <p:sldId id="284" r:id="rId34"/>
    <p:sldId id="285" r:id="rId35"/>
    <p:sldId id="269"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13" autoAdjust="0"/>
    <p:restoredTop sz="86346" autoAdjust="0"/>
  </p:normalViewPr>
  <p:slideViewPr>
    <p:cSldViewPr>
      <p:cViewPr varScale="1">
        <p:scale>
          <a:sx n="49" d="100"/>
          <a:sy n="49" d="100"/>
        </p:scale>
        <p:origin x="1380" y="42"/>
      </p:cViewPr>
      <p:guideLst>
        <p:guide orient="horz" pos="2160"/>
        <p:guide pos="2853"/>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2.1.1</a:t>
          </a:r>
          <a:endParaRPr lang="zh-CN" altLang="en-US" dirty="0">
            <a:solidFill>
              <a:schemeClr val="tx1"/>
            </a:solidFill>
          </a:endParaRPr>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en-US" altLang="zh-CN" dirty="0" smtClean="0"/>
            <a:t>UML</a:t>
          </a:r>
          <a:r>
            <a:rPr lang="zh-CN" altLang="en-US" dirty="0" smtClean="0"/>
            <a:t>的历史</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2.1.2</a:t>
          </a:r>
          <a:endParaRPr lang="zh-CN" altLang="en-US" dirty="0">
            <a:solidFill>
              <a:schemeClr val="tx1"/>
            </a:solidFill>
          </a:endParaRPr>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en-US" altLang="zh-CN" dirty="0" smtClean="0"/>
            <a:t>RUP</a:t>
          </a:r>
          <a:r>
            <a:rPr lang="zh-CN" altLang="en-US" dirty="0" smtClean="0"/>
            <a:t>的历史</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2.1.3</a:t>
          </a:r>
          <a:endParaRPr lang="zh-CN" altLang="en-US" dirty="0">
            <a:solidFill>
              <a:schemeClr val="tx1"/>
            </a:solidFill>
          </a:endParaRPr>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en-US" altLang="zh-CN" dirty="0" smtClean="0"/>
            <a:t>UML</a:t>
          </a:r>
          <a:r>
            <a:rPr lang="zh-CN" altLang="en-US" dirty="0" smtClean="0"/>
            <a:t>和</a:t>
          </a:r>
          <a:r>
            <a:rPr lang="en-US" altLang="zh-CN" dirty="0" smtClean="0"/>
            <a:t>RUP</a:t>
          </a:r>
          <a:r>
            <a:rPr lang="zh-CN" altLang="en-US" dirty="0" smtClean="0"/>
            <a:t>的表示法</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2.2.1</a:t>
          </a:r>
          <a:endParaRPr lang="zh-CN" altLang="en-US" dirty="0">
            <a:solidFill>
              <a:schemeClr val="tx1"/>
            </a:solidFill>
          </a:endParaRPr>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zh-CN" altLang="en-US" dirty="0" smtClean="0"/>
            <a:t>面向对象的历史</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2.2.2</a:t>
          </a:r>
          <a:endParaRPr lang="zh-CN" altLang="en-US" dirty="0">
            <a:solidFill>
              <a:schemeClr val="tx1"/>
            </a:solidFill>
          </a:endParaRPr>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zh-CN" altLang="zh-CN" dirty="0" smtClean="0"/>
            <a:t>面向对象分析和设计基本概念</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2.2.3</a:t>
          </a:r>
          <a:endParaRPr lang="zh-CN" altLang="en-US" dirty="0">
            <a:solidFill>
              <a:schemeClr val="tx1"/>
            </a:solidFill>
          </a:endParaRPr>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zh-CN" altLang="zh-CN" dirty="0" smtClean="0"/>
            <a:t>面向对象编程</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2.1.1</a:t>
          </a:r>
          <a:endParaRPr lang="zh-CN" altLang="en-US" dirty="0">
            <a:solidFill>
              <a:schemeClr val="tx1"/>
            </a:solidFill>
          </a:endParaRPr>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en-US" altLang="zh-CN" dirty="0" smtClean="0"/>
            <a:t>UML</a:t>
          </a:r>
          <a:r>
            <a:rPr lang="zh-CN" altLang="en-US" dirty="0" smtClean="0"/>
            <a:t>的历史</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2.1.2</a:t>
          </a:r>
          <a:endParaRPr lang="zh-CN" altLang="en-US" dirty="0">
            <a:solidFill>
              <a:schemeClr val="tx1"/>
            </a:solidFill>
          </a:endParaRPr>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en-US" altLang="zh-CN" dirty="0" smtClean="0"/>
            <a:t>RUP</a:t>
          </a:r>
          <a:r>
            <a:rPr lang="zh-CN" altLang="en-US" dirty="0" smtClean="0"/>
            <a:t>的历史</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2.1.3</a:t>
          </a:r>
          <a:endParaRPr lang="zh-CN" altLang="en-US" dirty="0">
            <a:solidFill>
              <a:schemeClr val="tx1"/>
            </a:solidFill>
          </a:endParaRPr>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en-US" altLang="zh-CN" dirty="0" smtClean="0"/>
            <a:t>UML</a:t>
          </a:r>
          <a:r>
            <a:rPr lang="zh-CN" altLang="en-US" dirty="0" smtClean="0"/>
            <a:t>和</a:t>
          </a:r>
          <a:r>
            <a:rPr lang="en-US" altLang="zh-CN" dirty="0" smtClean="0"/>
            <a:t>RUP</a:t>
          </a:r>
          <a:r>
            <a:rPr lang="zh-CN" altLang="en-US" dirty="0" smtClean="0"/>
            <a:t>的表示法</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solidFill>
                <a:schemeClr val="bg1"/>
              </a:solidFill>
              <a:latin typeface="+mj-ea"/>
              <a:ea typeface="+mj-ea"/>
            </a:rPr>
            <a:t>静态图</a:t>
          </a:r>
          <a:endParaRPr lang="zh-CN" altLang="en-US" sz="3200" dirty="0">
            <a:solidFill>
              <a:schemeClr val="bg1"/>
            </a:solidFill>
            <a:latin typeface="+mj-ea"/>
            <a:ea typeface="+mj-ea"/>
          </a:endParaRPr>
        </a:p>
      </dgm:t>
    </dgm:pt>
    <dgm:pt modelId="{3EBF5825-7E30-40DB-AB0D-BF20962E0AAE}" cxnId="{2EDF02A8-2A10-44C1-94E8-2D5F69362736}" type="parTrans">
      <dgm:prSet/>
      <dgm:spPr/>
      <dgm:t>
        <a:bodyPr/>
        <a:lstStyle/>
        <a:p>
          <a:endParaRPr lang="zh-CN" altLang="en-US">
            <a:solidFill>
              <a:schemeClr val="tx1"/>
            </a:solidFill>
          </a:endParaRPr>
        </a:p>
      </dgm:t>
    </dgm:pt>
    <dgm:pt modelId="{CE5C38C5-D9D9-4421-9544-A519A34E244B}" cxnId="{2EDF02A8-2A10-44C1-94E8-2D5F69362736}" type="sibTrans">
      <dgm:prSet/>
      <dgm:spPr/>
      <dgm:t>
        <a:bodyPr/>
        <a:lstStyle/>
        <a:p>
          <a:endParaRPr lang="zh-CN" altLang="en-US">
            <a:solidFill>
              <a:schemeClr val="tx1"/>
            </a:solidFill>
          </a:endParaRPr>
        </a:p>
      </dgm:t>
    </dgm:pt>
    <dgm:pt modelId="{43C1A62C-40CC-4925-A236-6A684A39686D}">
      <dgm:prSet phldrT="[文本]" custT="1"/>
      <dgm:spPr/>
      <dgm:t>
        <a:bodyPr/>
        <a:lstStyle/>
        <a:p>
          <a:r>
            <a:rPr lang="zh-CN" altLang="en-US" sz="3200" dirty="0" smtClean="0">
              <a:solidFill>
                <a:schemeClr val="bg1"/>
              </a:solidFill>
              <a:latin typeface="+mj-ea"/>
              <a:ea typeface="+mj-ea"/>
            </a:rPr>
            <a:t>类图</a:t>
          </a:r>
          <a:endParaRPr lang="zh-CN" altLang="en-US" sz="3200" dirty="0">
            <a:solidFill>
              <a:schemeClr val="bg1"/>
            </a:solidFill>
            <a:latin typeface="+mj-ea"/>
            <a:ea typeface="+mj-ea"/>
          </a:endParaRPr>
        </a:p>
      </dgm:t>
    </dgm:pt>
    <dgm:pt modelId="{1D07A06C-2B5B-4C6D-A304-31EDF3809479}" cxnId="{727F0943-6D5F-4D53-92D0-40151E32EDAF}" type="parTrans">
      <dgm:prSet/>
      <dgm:spPr>
        <a:solidFill>
          <a:schemeClr val="bg1"/>
        </a:solidFill>
        <a:ln>
          <a:solidFill>
            <a:schemeClr val="accent1"/>
          </a:solidFill>
        </a:ln>
      </dgm:spPr>
      <dgm:t>
        <a:bodyPr/>
        <a:lstStyle/>
        <a:p>
          <a:endParaRPr lang="zh-CN" altLang="en-US">
            <a:solidFill>
              <a:schemeClr val="bg1"/>
            </a:solidFill>
            <a:latin typeface="+mj-ea"/>
            <a:ea typeface="+mj-ea"/>
          </a:endParaRPr>
        </a:p>
      </dgm:t>
    </dgm:pt>
    <dgm:pt modelId="{2CD08625-6F4E-482C-A1EB-2A9A59A3DDA5}" cxnId="{727F0943-6D5F-4D53-92D0-40151E32EDAF}" type="sibTrans">
      <dgm:prSet/>
      <dgm:spPr/>
      <dgm:t>
        <a:bodyPr/>
        <a:lstStyle/>
        <a:p>
          <a:endParaRPr lang="zh-CN" altLang="en-US">
            <a:solidFill>
              <a:schemeClr val="tx1"/>
            </a:solidFill>
          </a:endParaRPr>
        </a:p>
      </dgm:t>
    </dgm:pt>
    <dgm:pt modelId="{B81A2AE9-6C20-41EE-9296-8B46F7F24346}">
      <dgm:prSet phldrT="[文本]" custT="1"/>
      <dgm:spPr/>
      <dgm:t>
        <a:bodyPr/>
        <a:lstStyle/>
        <a:p>
          <a:r>
            <a:rPr lang="zh-CN" altLang="en-US" sz="3200" dirty="0" smtClean="0">
              <a:solidFill>
                <a:schemeClr val="bg1"/>
              </a:solidFill>
              <a:latin typeface="+mj-ea"/>
              <a:ea typeface="+mj-ea"/>
            </a:rPr>
            <a:t>对象图</a:t>
          </a:r>
          <a:endParaRPr lang="zh-CN" altLang="en-US" sz="3200" dirty="0">
            <a:solidFill>
              <a:schemeClr val="bg1"/>
            </a:solidFill>
            <a:latin typeface="+mj-ea"/>
            <a:ea typeface="+mj-ea"/>
          </a:endParaRPr>
        </a:p>
      </dgm:t>
    </dgm:pt>
    <dgm:pt modelId="{DE6D9239-5B18-4ED4-B4EA-C056DB89C4DB}" cxnId="{3C98A21F-1BEE-4ECA-9465-1C248D8E54D5}" type="parTrans">
      <dgm:prSet/>
      <dgm:spPr>
        <a:ln>
          <a:solidFill>
            <a:schemeClr val="accent1"/>
          </a:solidFill>
        </a:ln>
      </dgm:spPr>
      <dgm:t>
        <a:bodyPr/>
        <a:lstStyle/>
        <a:p>
          <a:endParaRPr lang="zh-CN" altLang="en-US">
            <a:solidFill>
              <a:schemeClr val="bg1"/>
            </a:solidFill>
            <a:latin typeface="+mj-ea"/>
            <a:ea typeface="+mj-ea"/>
          </a:endParaRPr>
        </a:p>
      </dgm:t>
    </dgm:pt>
    <dgm:pt modelId="{B01E01E9-F436-4AF7-B1ED-0C0262C1DCE1}" cxnId="{3C98A21F-1BEE-4ECA-9465-1C248D8E54D5}" type="sibTrans">
      <dgm:prSet/>
      <dgm:spPr/>
      <dgm:t>
        <a:bodyPr/>
        <a:lstStyle/>
        <a:p>
          <a:endParaRPr lang="zh-CN" altLang="en-US">
            <a:solidFill>
              <a:schemeClr val="tx1"/>
            </a:solidFill>
          </a:endParaRPr>
        </a:p>
      </dgm:t>
    </dgm:pt>
    <dgm:pt modelId="{6F2A1CD8-972E-4F92-BFC6-4B78348E5655}">
      <dgm:prSet phldrT="[文本]" custT="1"/>
      <dgm:spPr/>
      <dgm:t>
        <a:bodyPr/>
        <a:lstStyle/>
        <a:p>
          <a:r>
            <a:rPr lang="zh-CN" altLang="en-US" sz="3200" dirty="0" smtClean="0">
              <a:solidFill>
                <a:schemeClr val="bg1"/>
              </a:solidFill>
              <a:latin typeface="+mj-ea"/>
              <a:ea typeface="+mj-ea"/>
            </a:rPr>
            <a:t>包图</a:t>
          </a:r>
          <a:endParaRPr lang="zh-CN" altLang="en-US" sz="3200" dirty="0">
            <a:solidFill>
              <a:schemeClr val="bg1"/>
            </a:solidFill>
            <a:latin typeface="+mj-ea"/>
            <a:ea typeface="+mj-ea"/>
          </a:endParaRPr>
        </a:p>
      </dgm:t>
    </dgm:pt>
    <dgm:pt modelId="{A4F6D298-EDFC-47B9-B1B2-F2CBB3E8C9C2}" cxnId="{E8A16163-C492-4D12-A7E4-DB569EC4D40F}" type="parTrans">
      <dgm:prSet/>
      <dgm:spPr>
        <a:solidFill>
          <a:schemeClr val="bg1"/>
        </a:solidFill>
        <a:ln>
          <a:solidFill>
            <a:schemeClr val="accent1"/>
          </a:solidFill>
        </a:ln>
      </dgm:spPr>
      <dgm:t>
        <a:bodyPr/>
        <a:lstStyle/>
        <a:p>
          <a:endParaRPr lang="zh-CN" altLang="en-US">
            <a:solidFill>
              <a:schemeClr val="bg1"/>
            </a:solidFill>
            <a:latin typeface="+mj-ea"/>
            <a:ea typeface="+mj-ea"/>
          </a:endParaRPr>
        </a:p>
      </dgm:t>
    </dgm:pt>
    <dgm:pt modelId="{8934E356-951B-4C39-ADCE-5C1C50FCD3A3}" cxnId="{E8A16163-C492-4D12-A7E4-DB569EC4D40F}" type="sibTrans">
      <dgm:prSet/>
      <dgm:spPr/>
      <dgm:t>
        <a:bodyPr/>
        <a:lstStyle/>
        <a:p>
          <a:endParaRPr lang="zh-CN" altLang="en-US">
            <a:solidFill>
              <a:schemeClr val="tx1"/>
            </a:solidFill>
          </a:endParaRPr>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95FEB1AA-A659-40F9-9DEC-D50F1B6099C1}" type="presOf" srcId="{6F2A1CD8-972E-4F92-BFC6-4B78348E5655}" destId="{85101D1E-D86D-4344-BB12-FEBF78BD1F2B}" srcOrd="0" destOrd="0" presId="urn:microsoft.com/office/officeart/2005/8/layout/orgChart1"/>
    <dgm:cxn modelId="{A5A317EA-3586-4D29-A22C-257360AC3149}" type="presOf" srcId="{43C1A62C-40CC-4925-A236-6A684A39686D}" destId="{FD2C09AE-8CB6-4E11-9011-E6D1D65F9BEF}"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E8A16163-C492-4D12-A7E4-DB569EC4D40F}" srcId="{D5369A15-E154-4C85-8E14-88D721493324}" destId="{6F2A1CD8-972E-4F92-BFC6-4B78348E5655}" srcOrd="2" destOrd="0" parTransId="{A4F6D298-EDFC-47B9-B1B2-F2CBB3E8C9C2}" sibTransId="{8934E356-951B-4C39-ADCE-5C1C50FCD3A3}"/>
    <dgm:cxn modelId="{54E76298-02E0-4EFD-BEAC-00033A769BA8}" type="presOf" srcId="{D5369A15-E154-4C85-8E14-88D721493324}" destId="{3964FE95-A73C-4FC4-BBEC-0CAB8D38F569}" srcOrd="1" destOrd="0" presId="urn:microsoft.com/office/officeart/2005/8/layout/orgChart1"/>
    <dgm:cxn modelId="{CE95CC3E-157B-47D8-A790-ED3A1ABCE634}" type="presOf" srcId="{6F2A1CD8-972E-4F92-BFC6-4B78348E5655}" destId="{CA42AA19-8A02-4C24-A5CE-27EE0CD9EC31}" srcOrd="1"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EDF02A8-2A10-44C1-94E8-2D5F69362736}" srcId="{A39DFCC9-C374-48DE-A047-7CA5A92AF39B}" destId="{D5369A15-E154-4C85-8E14-88D721493324}" srcOrd="0" destOrd="0" parTransId="{3EBF5825-7E30-40DB-AB0D-BF20962E0AAE}" sibTransId="{CE5C38C5-D9D9-4421-9544-A519A34E244B}"/>
    <dgm:cxn modelId="{2E8B5D08-B94A-46C4-BC04-83BD3168EE08}" type="presOf" srcId="{43C1A62C-40CC-4925-A236-6A684A39686D}" destId="{04CF9A93-0303-4844-80B3-5E24AA3C0E63}" srcOrd="1" destOrd="0" presId="urn:microsoft.com/office/officeart/2005/8/layout/orgChart1"/>
    <dgm:cxn modelId="{2905845F-F494-4116-BFD1-0FDF8F16EFE4}" type="presOf" srcId="{D5369A15-E154-4C85-8E14-88D721493324}" destId="{6D546C1E-02B9-405B-9D1E-02C439BDD2BC}" srcOrd="0" destOrd="0" presId="urn:microsoft.com/office/officeart/2005/8/layout/orgChart1"/>
    <dgm:cxn modelId="{C4EBB4FA-DBD0-4E1D-B163-9EE2A2624897}" type="presOf" srcId="{DE6D9239-5B18-4ED4-B4EA-C056DB89C4DB}" destId="{E6CDD431-C785-4BEF-8C38-61C2AD8FF807}"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99F1331E-3A7E-4795-A0D0-7D0993063878}" type="presOf" srcId="{B81A2AE9-6C20-41EE-9296-8B46F7F24346}" destId="{0EC9AF12-8A1D-4F59-9D84-77B1AD449ABD}"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t>2.2.1</a:t>
          </a:r>
          <a:endParaRPr lang="zh-CN" altLang="en-US" dirty="0"/>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zh-CN" altLang="zh-CN" dirty="0" smtClean="0"/>
            <a:t>面向对象的历史</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t>2.2.2</a:t>
          </a:r>
          <a:endParaRPr lang="zh-CN" altLang="en-US" dirty="0"/>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zh-CN" altLang="zh-CN" dirty="0" smtClean="0"/>
            <a:t>面向对象分析和设计基本概念</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t>2.2.3</a:t>
          </a:r>
          <a:endParaRPr lang="zh-CN" altLang="en-US" dirty="0"/>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zh-CN" altLang="zh-CN" dirty="0" smtClean="0"/>
            <a:t>面向对象编程</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3">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3">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3">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3">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3">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3">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C63F3554-A359-4B34-974C-EA4254DC2D33}" type="presOf" srcId="{1F5406BA-1513-42F0-A8AB-F8CA6D906C09}" destId="{59E48CD7-8D78-4E5A-AD32-FA2578EDEE91}"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具有相同数据和操作的对象可归纳成类</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solidFill>
              <a:schemeClr val="tx1"/>
            </a:solidFill>
          </a:endParaRPr>
        </a:p>
      </dgm:t>
    </dgm:pt>
    <dgm:pt modelId="{5BD458D8-FBDB-4F74-B3CF-729FB1BE66F0}" cxnId="{31CDE8F9-9EE1-41F8-8B6B-6F15542413AB}" type="sibTrans">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类可以派生出子类</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solidFill>
              <a:schemeClr val="tx1"/>
            </a:solidFill>
          </a:endParaRPr>
        </a:p>
      </dgm:t>
    </dgm:pt>
    <dgm:pt modelId="{EA92F836-3714-43A3-9ACC-C6374DBAED35}" cxnId="{2B1F0121-8DFA-4F10-9988-18FD0FBBB220}" type="sibTrans">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客观世界由对象组成</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solidFill>
              <a:schemeClr val="tx1"/>
            </a:solidFill>
          </a:endParaRPr>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对象之间的联系通过消息传递来维系</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solidFill>
              <a:schemeClr val="tx1"/>
            </a:solidFill>
          </a:endParaRPr>
        </a:p>
      </dgm:t>
    </dgm:pt>
    <dgm:pt modelId="{2B7DD94C-B17C-4384-A470-CBEDECDCAE32}" cxnId="{7F89CC3A-6256-4FDB-BF2D-A90EA5588289}" type="sibTrans">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封装性是保证软件部件具有优良的模块性的基础。</a:t>
          </a:r>
        </a:p>
      </dgm:t>
    </dgm:pt>
    <dgm:pt modelId="{88777402-EBCD-4C77-BAF4-DE510D694B67}" cxnId="{31CDE8F9-9EE1-41F8-8B6B-6F15542413AB}" type="parTrans">
      <dgm:prSet/>
      <dgm:spPr/>
      <dgm:t>
        <a:bodyPr/>
        <a:lstStyle/>
        <a:p>
          <a:endParaRPr lang="zh-CN" altLang="en-US">
            <a:solidFill>
              <a:schemeClr val="tx1"/>
            </a:solidFill>
          </a:endParaRPr>
        </a:p>
      </dgm:t>
    </dgm:pt>
    <dgm:pt modelId="{5BD458D8-FBDB-4F74-B3CF-729FB1BE66F0}" cxnId="{31CDE8F9-9EE1-41F8-8B6B-6F15542413AB}" type="sibTrans">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类可以派生出子类</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solidFill>
              <a:schemeClr val="tx1"/>
            </a:solidFill>
          </a:endParaRPr>
        </a:p>
      </dgm:t>
    </dgm:pt>
    <dgm:pt modelId="{EA92F836-3714-43A3-9ACC-C6374DBAED35}" cxnId="{2B1F0121-8DFA-4F10-9988-18FD0FBBB220}" type="sibTrans">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封装是将数据和代码捆绑到一起，避免了外界的干扰和不确定性。</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solidFill>
              <a:schemeClr val="tx1"/>
            </a:solidFill>
          </a:endParaRPr>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对象是封装的最基本单位。</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solidFill>
              <a:schemeClr val="tx1"/>
            </a:solidFill>
          </a:endParaRPr>
        </a:p>
      </dgm:t>
    </dgm:pt>
    <dgm:pt modelId="{2B7DD94C-B17C-4384-A470-CBEDECDCAE32}" cxnId="{7F89CC3A-6256-4FDB-BF2D-A90EA5588289}" type="sibTrans">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继承性是子类自动共享父类数据结构和方法的机制，是类之间的一种关系</a:t>
          </a:r>
        </a:p>
      </dgm:t>
    </dgm:pt>
    <dgm:pt modelId="{88777402-EBCD-4C77-BAF4-DE510D694B67}" cxnId="{31CDE8F9-9EE1-41F8-8B6B-6F15542413AB}" type="parTrans">
      <dgm:prSet/>
      <dgm:spPr/>
      <dgm:t>
        <a:bodyPr/>
        <a:lstStyle/>
        <a:p>
          <a:endParaRPr lang="zh-CN" altLang="en-US">
            <a:solidFill>
              <a:schemeClr val="tx1"/>
            </a:solidFill>
          </a:endParaRPr>
        </a:p>
      </dgm:t>
    </dgm:pt>
    <dgm:pt modelId="{5BD458D8-FBDB-4F74-B3CF-729FB1BE66F0}" cxnId="{31CDE8F9-9EE1-41F8-8B6B-6F15542413AB}" type="sibTrans">
      <dgm:prSet/>
      <dgm:spPr/>
      <dgm:t>
        <a:bodyPr/>
        <a:lstStyle/>
        <a:p>
          <a:endParaRPr lang="zh-CN" altLang="en-US">
            <a:solidFill>
              <a:schemeClr val="tx1"/>
            </a:solidFill>
          </a:endParaRPr>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继承性是面向对象程序设计语言不同于其它语言的最重要的特点</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solidFill>
              <a:schemeClr val="tx1"/>
            </a:solidFill>
          </a:endParaRPr>
        </a:p>
      </dgm:t>
    </dgm:pt>
    <dgm:pt modelId="{EA92F836-3714-43A3-9ACC-C6374DBAED35}" cxnId="{2B1F0121-8DFA-4F10-9988-18FD0FBBB220}" type="sibTrans">
      <dgm:prSet/>
      <dgm:spPr/>
      <dgm:t>
        <a:bodyPr/>
        <a:lstStyle/>
        <a:p>
          <a:endParaRPr lang="zh-CN" altLang="en-US">
            <a:solidFill>
              <a:schemeClr val="tx1"/>
            </a:solidFill>
          </a:endParaRPr>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继承是让某个类型的对象获得另一个类型的对象的特征</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solidFill>
              <a:schemeClr val="tx1"/>
            </a:solidFill>
          </a:endParaRPr>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子类只继承一个父类的数据结构和方法，称为单重继承</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solidFill>
              <a:schemeClr val="tx1"/>
            </a:solidFill>
          </a:endParaRPr>
        </a:p>
      </dgm:t>
    </dgm:pt>
    <dgm:pt modelId="{2B7DD94C-B17C-4384-A470-CBEDECDCAE32}" cxnId="{7F89CC3A-6256-4FDB-BF2D-A90EA5588289}" type="sibTrans">
      <dgm:prSet/>
      <dgm:spPr/>
      <dgm:t>
        <a:bodyPr/>
        <a:lstStyle/>
        <a:p>
          <a:endParaRPr lang="zh-CN" altLang="en-US">
            <a:solidFill>
              <a:schemeClr val="tx1"/>
            </a:solidFill>
          </a:endParaRPr>
        </a:p>
      </dgm:t>
    </dgm:pt>
    <dgm:pt modelId="{1D89A761-C430-4686-836B-2B1955CD49DC}">
      <dgm:prSet phldrT="[文本]"/>
      <dgm:spPr>
        <a:solidFill>
          <a:schemeClr val="accent5">
            <a:lumMod val="75000"/>
          </a:schemeClr>
        </a:solidFill>
      </dgm:spPr>
      <dgm:t>
        <a:bodyPr/>
        <a:lstStyle/>
        <a:p>
          <a:pPr algn="ctr"/>
          <a:r>
            <a:rPr lang="zh-CN" altLang="en-US" dirty="0" smtClean="0">
              <a:solidFill>
                <a:schemeClr val="bg1"/>
              </a:solidFill>
            </a:rPr>
            <a:t>子类继承了多个父类的数据结构和方法，称为多重继承</a:t>
          </a:r>
          <a:endParaRPr lang="zh-CN" altLang="en-US" dirty="0">
            <a:solidFill>
              <a:schemeClr val="bg1"/>
            </a:solidFill>
          </a:endParaRPr>
        </a:p>
      </dgm:t>
    </dgm:pt>
    <dgm:pt modelId="{2CA03002-8061-4152-953D-186500B559FC}" cxnId="{9AABD83A-1214-4DB0-B6E8-BC29BD929722}" type="parTrans">
      <dgm:prSet/>
      <dgm:spPr/>
      <dgm:t>
        <a:bodyPr/>
        <a:lstStyle/>
        <a:p>
          <a:endParaRPr lang="zh-CN" altLang="en-US">
            <a:solidFill>
              <a:schemeClr val="tx1"/>
            </a:solidFill>
          </a:endParaRPr>
        </a:p>
      </dgm:t>
    </dgm:pt>
    <dgm:pt modelId="{9AE57E28-9DE3-40C6-90F2-41F6DB533DC8}" cxnId="{9AABD83A-1214-4DB0-B6E8-BC29BD929722}" type="sibTrans">
      <dgm:prSet/>
      <dgm:spPr/>
      <dgm:t>
        <a:bodyPr/>
        <a:lstStyle/>
        <a:p>
          <a:endParaRPr lang="zh-CN" altLang="en-US">
            <a:solidFill>
              <a:schemeClr val="tx1"/>
            </a:solidFill>
          </a:endParaRPr>
        </a:p>
      </dgm:t>
    </dgm:pt>
    <dgm:pt modelId="{F99B60B9-C8AA-4C4B-9DC6-FA3AA5D42C17}">
      <dgm:prSet phldrT="[文本]"/>
      <dgm:spPr>
        <a:solidFill>
          <a:schemeClr val="accent5">
            <a:lumMod val="75000"/>
          </a:schemeClr>
        </a:solidFill>
      </dgm:spPr>
      <dgm:t>
        <a:bodyPr/>
        <a:lstStyle/>
        <a:p>
          <a:pPr algn="ctr"/>
          <a:r>
            <a:rPr lang="zh-CN" altLang="en-US" dirty="0" smtClean="0">
              <a:solidFill>
                <a:schemeClr val="bg1"/>
              </a:solidFill>
            </a:rPr>
            <a:t>类的继承性使所建立的软件具有开放性、可扩充性</a:t>
          </a:r>
          <a:endParaRPr lang="zh-CN" altLang="en-US" dirty="0">
            <a:solidFill>
              <a:schemeClr val="bg1"/>
            </a:solidFill>
          </a:endParaRPr>
        </a:p>
      </dgm:t>
    </dgm:pt>
    <dgm:pt modelId="{C411967A-C978-467D-ABB7-8DA002AB6A5C}" cxnId="{1F0511C3-A004-4796-B4DF-3EACC0734B6C}" type="parTrans">
      <dgm:prSet/>
      <dgm:spPr/>
      <dgm:t>
        <a:bodyPr/>
        <a:lstStyle/>
        <a:p>
          <a:endParaRPr lang="zh-CN" altLang="en-US">
            <a:solidFill>
              <a:schemeClr val="tx1"/>
            </a:solidFill>
          </a:endParaRPr>
        </a:p>
      </dgm:t>
    </dgm:pt>
    <dgm:pt modelId="{4C7BD824-8E87-4508-8BD6-A2B5A36DA812}" cxnId="{1F0511C3-A004-4796-B4DF-3EACC0734B6C}" type="sibTrans">
      <dgm:prSet/>
      <dgm:spPr/>
      <dgm:t>
        <a:bodyPr/>
        <a:lstStyle/>
        <a:p>
          <a:endParaRPr lang="zh-CN" altLang="en-US">
            <a:solidFill>
              <a:schemeClr val="tx1"/>
            </a:solidFill>
          </a:endParaRPr>
        </a:p>
      </dgm:t>
    </dgm:pt>
    <dgm:pt modelId="{008F52A4-FF00-4BA4-82FD-FC8379B4A43C}">
      <dgm:prSet phldrT="[文本]"/>
      <dgm:spPr>
        <a:solidFill>
          <a:schemeClr val="accent5">
            <a:lumMod val="75000"/>
          </a:schemeClr>
        </a:solidFill>
      </dgm:spPr>
      <dgm:t>
        <a:bodyPr/>
        <a:lstStyle/>
        <a:p>
          <a:pPr algn="ctr"/>
          <a:r>
            <a:rPr lang="zh-CN" altLang="en-US" dirty="0" smtClean="0">
              <a:solidFill>
                <a:schemeClr val="bg1"/>
              </a:solidFill>
            </a:rPr>
            <a:t>采用继承性，提供了类的规范的等级结构</a:t>
          </a:r>
          <a:endParaRPr lang="zh-CN" altLang="en-US" dirty="0">
            <a:solidFill>
              <a:schemeClr val="bg1"/>
            </a:solidFill>
          </a:endParaRPr>
        </a:p>
      </dgm:t>
    </dgm:pt>
    <dgm:pt modelId="{8231FEFB-A264-49D3-B111-89B92A6EB0BE}" cxnId="{B6F68018-04FC-4AF0-92DF-5117B67716F5}" type="parTrans">
      <dgm:prSet/>
      <dgm:spPr/>
      <dgm:t>
        <a:bodyPr/>
        <a:lstStyle/>
        <a:p>
          <a:endParaRPr lang="zh-CN" altLang="en-US">
            <a:solidFill>
              <a:schemeClr val="tx1"/>
            </a:solidFill>
          </a:endParaRPr>
        </a:p>
      </dgm:t>
    </dgm:pt>
    <dgm:pt modelId="{FD4B3AE8-26EC-4CA4-A5B6-5E02FC932095}" cxnId="{B6F68018-04FC-4AF0-92DF-5117B67716F5}" type="sibTrans">
      <dgm:prSet/>
      <dgm:spPr/>
      <dgm:t>
        <a:bodyPr/>
        <a:lstStyle/>
        <a:p>
          <a:endParaRPr lang="zh-CN" altLang="en-US">
            <a:solidFill>
              <a:schemeClr val="tx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89DA6623-9C07-437B-8C84-AB70D6025435}" type="pres">
      <dgm:prSet presAssocID="{1D89A761-C430-4686-836B-2B1955CD49DC}" presName="text_5" presStyleLbl="node1" presStyleIdx="4" presStyleCnt="7">
        <dgm:presLayoutVars>
          <dgm:bulletEnabled val="1"/>
        </dgm:presLayoutVars>
      </dgm:prSet>
      <dgm:spPr/>
      <dgm:t>
        <a:bodyPr/>
        <a:lstStyle/>
        <a:p>
          <a:endParaRPr lang="zh-CN" altLang="en-US"/>
        </a:p>
      </dgm:t>
    </dgm:pt>
    <dgm:pt modelId="{6779DC2B-B664-48A7-BAE3-DF0FA90F8A1B}" type="pres">
      <dgm:prSet presAssocID="{1D89A761-C430-4686-836B-2B1955CD49DC}" presName="accent_5" presStyleCnt="0"/>
      <dgm:spPr/>
    </dgm:pt>
    <dgm:pt modelId="{C95A4C68-DEA9-41D5-B709-99E336D94EB1}" type="pres">
      <dgm:prSet presAssocID="{1D89A761-C430-4686-836B-2B1955CD49DC}" presName="accentRepeatNode" presStyleLbl="solidFgAcc1" presStyleIdx="4" presStyleCnt="7"/>
      <dgm:spPr/>
    </dgm:pt>
    <dgm:pt modelId="{08C74618-A151-4C4A-9239-CEDFCC5E57CB}" type="pres">
      <dgm:prSet presAssocID="{F99B60B9-C8AA-4C4B-9DC6-FA3AA5D42C17}" presName="text_6" presStyleLbl="node1" presStyleIdx="5" presStyleCnt="7">
        <dgm:presLayoutVars>
          <dgm:bulletEnabled val="1"/>
        </dgm:presLayoutVars>
      </dgm:prSet>
      <dgm:spPr/>
      <dgm:t>
        <a:bodyPr/>
        <a:lstStyle/>
        <a:p>
          <a:endParaRPr lang="zh-CN" altLang="en-US"/>
        </a:p>
      </dgm:t>
    </dgm:pt>
    <dgm:pt modelId="{7157A5B4-96F4-40FE-9582-6F1E62226D7D}" type="pres">
      <dgm:prSet presAssocID="{F99B60B9-C8AA-4C4B-9DC6-FA3AA5D42C17}" presName="accent_6" presStyleCnt="0"/>
      <dgm:spPr/>
    </dgm:pt>
    <dgm:pt modelId="{F9DEDC4C-8E9F-4403-852B-6C7FA9BDD002}" type="pres">
      <dgm:prSet presAssocID="{F99B60B9-C8AA-4C4B-9DC6-FA3AA5D42C17}" presName="accentRepeatNode" presStyleLbl="solidFgAcc1" presStyleIdx="5" presStyleCnt="7"/>
      <dgm:spPr/>
    </dgm:pt>
    <dgm:pt modelId="{3637926B-9134-4E94-9A82-2188BDE05BFB}" type="pres">
      <dgm:prSet presAssocID="{008F52A4-FF00-4BA4-82FD-FC8379B4A43C}" presName="text_7" presStyleLbl="node1" presStyleIdx="6" presStyleCnt="7">
        <dgm:presLayoutVars>
          <dgm:bulletEnabled val="1"/>
        </dgm:presLayoutVars>
      </dgm:prSet>
      <dgm:spPr/>
      <dgm:t>
        <a:bodyPr/>
        <a:lstStyle/>
        <a:p>
          <a:endParaRPr lang="zh-CN" altLang="en-US"/>
        </a:p>
      </dgm:t>
    </dgm:pt>
    <dgm:pt modelId="{5B96BC4F-65B3-41D2-8730-D7C72557796E}" type="pres">
      <dgm:prSet presAssocID="{008F52A4-FF00-4BA4-82FD-FC8379B4A43C}" presName="accent_7" presStyleCnt="0"/>
      <dgm:spPr/>
    </dgm:pt>
    <dgm:pt modelId="{EA168350-F21F-4BB7-82FC-2D5CED126BBF}" type="pres">
      <dgm:prSet presAssocID="{008F52A4-FF00-4BA4-82FD-FC8379B4A43C}" presName="accentRepeatNode" presStyleLbl="solidFgAcc1" presStyleIdx="6" presStyleCnt="7"/>
      <dgm:spPr/>
    </dgm:pt>
  </dgm:ptLst>
  <dgm:cxnLst>
    <dgm:cxn modelId="{21BC3C17-CBBA-4223-AA5E-A06FBDE641F5}" type="presOf" srcId="{70618F2B-CD9A-40AE-A560-52E8795910DF}" destId="{942C5ECF-7932-45FA-BF50-ABEDE7B2D018}" srcOrd="0" destOrd="0" presId="urn:microsoft.com/office/officeart/2008/layout/VerticalCurvedList"/>
    <dgm:cxn modelId="{E1C19763-4E1E-432A-ADAA-6203C24077F2}" type="presOf" srcId="{F99B60B9-C8AA-4C4B-9DC6-FA3AA5D42C17}" destId="{08C74618-A151-4C4A-9239-CEDFCC5E57CB}" srcOrd="0" destOrd="0" presId="urn:microsoft.com/office/officeart/2008/layout/VerticalCurvedList"/>
    <dgm:cxn modelId="{1F0511C3-A004-4796-B4DF-3EACC0734B6C}" srcId="{150ADA10-8A4F-4E1B-8CCF-399CE5DCF160}" destId="{F99B60B9-C8AA-4C4B-9DC6-FA3AA5D42C17}" srcOrd="5" destOrd="0" parTransId="{C411967A-C978-467D-ABB7-8DA002AB6A5C}" sibTransId="{4C7BD824-8E87-4508-8BD6-A2B5A36DA812}"/>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9AABD83A-1214-4DB0-B6E8-BC29BD929722}" srcId="{150ADA10-8A4F-4E1B-8CCF-399CE5DCF160}" destId="{1D89A761-C430-4686-836B-2B1955CD49DC}" srcOrd="4" destOrd="0" parTransId="{2CA03002-8061-4152-953D-186500B559FC}" sibTransId="{9AE57E28-9DE3-40C6-90F2-41F6DB533DC8}"/>
    <dgm:cxn modelId="{2B1F0121-8DFA-4F10-9988-18FD0FBBB220}" srcId="{150ADA10-8A4F-4E1B-8CCF-399CE5DCF160}" destId="{70618F2B-CD9A-40AE-A560-52E8795910DF}" srcOrd="2" destOrd="0" parTransId="{27476F65-6D14-484C-AEEA-35CDF7129C3E}" sibTransId="{EA92F836-3714-43A3-9ACC-C6374DBAED35}"/>
    <dgm:cxn modelId="{B6F68018-04FC-4AF0-92DF-5117B67716F5}" srcId="{150ADA10-8A4F-4E1B-8CCF-399CE5DCF160}" destId="{008F52A4-FF00-4BA4-82FD-FC8379B4A43C}" srcOrd="6" destOrd="0" parTransId="{8231FEFB-A264-49D3-B111-89B92A6EB0BE}" sibTransId="{FD4B3AE8-26EC-4CA4-A5B6-5E02FC932095}"/>
    <dgm:cxn modelId="{9702CAAA-4958-4D00-A2BE-D5EADDBDE91A}" type="presOf" srcId="{008F52A4-FF00-4BA4-82FD-FC8379B4A43C}" destId="{3637926B-9134-4E94-9A82-2188BDE05BFB}"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6D64ED7D-3C4E-4083-9EC7-0B069462F1B6}" type="presOf" srcId="{1D89A761-C430-4686-836B-2B1955CD49DC}" destId="{89DA6623-9C07-437B-8C84-AB70D6025435}"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33396F12-4845-4BCA-9363-3D3B10B63D9E}" type="presParOf" srcId="{63F278DC-6D1A-4A11-A0FA-7653D174E67F}" destId="{89DA6623-9C07-437B-8C84-AB70D6025435}" srcOrd="9" destOrd="0" presId="urn:microsoft.com/office/officeart/2008/layout/VerticalCurvedList"/>
    <dgm:cxn modelId="{2A017925-BD65-43DD-8CE5-30F96857082E}" type="presParOf" srcId="{63F278DC-6D1A-4A11-A0FA-7653D174E67F}" destId="{6779DC2B-B664-48A7-BAE3-DF0FA90F8A1B}" srcOrd="10" destOrd="0" presId="urn:microsoft.com/office/officeart/2008/layout/VerticalCurvedList"/>
    <dgm:cxn modelId="{700D69F0-09CE-4879-A047-6804C123C4E8}" type="presParOf" srcId="{6779DC2B-B664-48A7-BAE3-DF0FA90F8A1B}" destId="{C95A4C68-DEA9-41D5-B709-99E336D94EB1}" srcOrd="0" destOrd="0" presId="urn:microsoft.com/office/officeart/2008/layout/VerticalCurvedList"/>
    <dgm:cxn modelId="{D59DAB25-9855-4CEA-BA93-268D7E8AEC87}" type="presParOf" srcId="{63F278DC-6D1A-4A11-A0FA-7653D174E67F}" destId="{08C74618-A151-4C4A-9239-CEDFCC5E57CB}" srcOrd="11" destOrd="0" presId="urn:microsoft.com/office/officeart/2008/layout/VerticalCurvedList"/>
    <dgm:cxn modelId="{2F688E3E-D2FE-4FA6-8B64-B6B956B6DF6F}" type="presParOf" srcId="{63F278DC-6D1A-4A11-A0FA-7653D174E67F}" destId="{7157A5B4-96F4-40FE-9582-6F1E62226D7D}" srcOrd="12" destOrd="0" presId="urn:microsoft.com/office/officeart/2008/layout/VerticalCurvedList"/>
    <dgm:cxn modelId="{A30EB34B-AF99-4538-A3DE-6FBAA038EF5E}" type="presParOf" srcId="{7157A5B4-96F4-40FE-9582-6F1E62226D7D}" destId="{F9DEDC4C-8E9F-4403-852B-6C7FA9BDD002}" srcOrd="0" destOrd="0" presId="urn:microsoft.com/office/officeart/2008/layout/VerticalCurvedList"/>
    <dgm:cxn modelId="{2BBA787B-CE41-4DF7-A4E6-0117C8ACED12}" type="presParOf" srcId="{63F278DC-6D1A-4A11-A0FA-7653D174E67F}" destId="{3637926B-9134-4E94-9A82-2188BDE05BFB}" srcOrd="13" destOrd="0" presId="urn:microsoft.com/office/officeart/2008/layout/VerticalCurvedList"/>
    <dgm:cxn modelId="{C0030EF2-4CE5-47DC-9312-7297A680ED06}" type="presParOf" srcId="{63F278DC-6D1A-4A11-A0FA-7653D174E67F}" destId="{5B96BC4F-65B3-41D2-8730-D7C72557796E}" srcOrd="14" destOrd="0" presId="urn:microsoft.com/office/officeart/2008/layout/VerticalCurvedList"/>
    <dgm:cxn modelId="{DF67FE16-6542-4AE9-A4C1-12A728CBEF99}" type="presParOf" srcId="{5B96BC4F-65B3-41D2-8730-D7C72557796E}" destId="{EA168350-F21F-4BB7-82FC-2D5CED126BBF}"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使相同的操作或函数、过程可作用于多种类型的对象上并获得不同的结果</a:t>
          </a: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允许每个对象以适合自身的方式去响应共同的消息</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多态是指不同事物具有不同表现形式的能力</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增强了软件的灵活性和重用性</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3980554" y="-1744189"/>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UML</a:t>
          </a:r>
          <a:r>
            <a:rPr lang="zh-CN" altLang="en-US" sz="1500" kern="1200" dirty="0" smtClean="0"/>
            <a:t>的历史</a:t>
          </a:r>
          <a:endParaRPr lang="zh-CN" altLang="en-US" sz="1500" kern="1200" dirty="0"/>
        </a:p>
      </dsp:txBody>
      <dsp:txXfrm rot="-5400000">
        <a:off x="2194559" y="57888"/>
        <a:ext cx="3885358" cy="297286"/>
      </dsp:txXfrm>
    </dsp:sp>
    <dsp:sp modelId="{62508F55-E2B0-4C1D-B34A-9A342043A52E}">
      <dsp:nvSpPr>
        <dsp:cNvPr id="0" name=""/>
        <dsp:cNvSpPr/>
      </dsp:nvSpPr>
      <dsp:spPr>
        <a:xfrm>
          <a:off x="0" y="623"/>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2.1.1</a:t>
          </a:r>
          <a:endParaRPr lang="zh-CN" altLang="en-US" sz="2000" kern="1200" dirty="0">
            <a:solidFill>
              <a:schemeClr val="tx1"/>
            </a:solidFill>
          </a:endParaRPr>
        </a:p>
      </dsp:txBody>
      <dsp:txXfrm>
        <a:off x="20103" y="20726"/>
        <a:ext cx="2154354" cy="371607"/>
      </dsp:txXfrm>
    </dsp:sp>
    <dsp:sp modelId="{8CD0AF51-8192-47B2-9F3C-B40FFA5B85A0}">
      <dsp:nvSpPr>
        <dsp:cNvPr id="0" name=""/>
        <dsp:cNvSpPr/>
      </dsp:nvSpPr>
      <dsp:spPr>
        <a:xfrm rot="5400000">
          <a:off x="3980554" y="-1311785"/>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RUP</a:t>
          </a:r>
          <a:r>
            <a:rPr lang="zh-CN" altLang="en-US" sz="1500" kern="1200" dirty="0" smtClean="0"/>
            <a:t>的历史</a:t>
          </a:r>
          <a:endParaRPr lang="zh-CN" altLang="en-US" sz="1500" kern="1200" dirty="0"/>
        </a:p>
      </dsp:txBody>
      <dsp:txXfrm rot="-5400000">
        <a:off x="2194559" y="490292"/>
        <a:ext cx="3885358" cy="297286"/>
      </dsp:txXfrm>
    </dsp:sp>
    <dsp:sp modelId="{C41D828A-9376-44BA-8F23-343B0EBC08D1}">
      <dsp:nvSpPr>
        <dsp:cNvPr id="0" name=""/>
        <dsp:cNvSpPr/>
      </dsp:nvSpPr>
      <dsp:spPr>
        <a:xfrm>
          <a:off x="0" y="433027"/>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2.1.2</a:t>
          </a:r>
          <a:endParaRPr lang="zh-CN" altLang="en-US" sz="2000" kern="1200" dirty="0">
            <a:solidFill>
              <a:schemeClr val="tx1"/>
            </a:solidFill>
          </a:endParaRPr>
        </a:p>
      </dsp:txBody>
      <dsp:txXfrm>
        <a:off x="20103" y="453130"/>
        <a:ext cx="2154354" cy="371607"/>
      </dsp:txXfrm>
    </dsp:sp>
    <dsp:sp modelId="{C148222C-57A8-429B-B4E6-A4D0B642C729}">
      <dsp:nvSpPr>
        <dsp:cNvPr id="0" name=""/>
        <dsp:cNvSpPr/>
      </dsp:nvSpPr>
      <dsp:spPr>
        <a:xfrm rot="5400000">
          <a:off x="3980554" y="-879381"/>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UML</a:t>
          </a:r>
          <a:r>
            <a:rPr lang="zh-CN" altLang="en-US" sz="1500" kern="1200" dirty="0" smtClean="0"/>
            <a:t>和</a:t>
          </a:r>
          <a:r>
            <a:rPr lang="en-US" altLang="zh-CN" sz="1500" kern="1200" dirty="0" smtClean="0"/>
            <a:t>RUP</a:t>
          </a:r>
          <a:r>
            <a:rPr lang="zh-CN" altLang="en-US" sz="1500" kern="1200" dirty="0" smtClean="0"/>
            <a:t>的表示法</a:t>
          </a:r>
          <a:endParaRPr lang="zh-CN" altLang="en-US" sz="1500" kern="1200" dirty="0"/>
        </a:p>
      </dsp:txBody>
      <dsp:txXfrm rot="-5400000">
        <a:off x="2194559" y="922696"/>
        <a:ext cx="3885358" cy="297286"/>
      </dsp:txXfrm>
    </dsp:sp>
    <dsp:sp modelId="{F0EC7466-C40D-48C5-98DA-048513FF1E6C}">
      <dsp:nvSpPr>
        <dsp:cNvPr id="0" name=""/>
        <dsp:cNvSpPr/>
      </dsp:nvSpPr>
      <dsp:spPr>
        <a:xfrm>
          <a:off x="0" y="865431"/>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2.1.3</a:t>
          </a:r>
          <a:endParaRPr lang="zh-CN" altLang="en-US" sz="2000" kern="1200" dirty="0">
            <a:solidFill>
              <a:schemeClr val="tx1"/>
            </a:solidFill>
          </a:endParaRPr>
        </a:p>
      </dsp:txBody>
      <dsp:txXfrm>
        <a:off x="20103" y="885534"/>
        <a:ext cx="2154354" cy="371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3980554" y="-1744189"/>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面向对象的历史</a:t>
          </a:r>
          <a:endParaRPr lang="zh-CN" altLang="en-US" sz="1500" kern="1200" dirty="0"/>
        </a:p>
      </dsp:txBody>
      <dsp:txXfrm rot="-5400000">
        <a:off x="2194559" y="57888"/>
        <a:ext cx="3885358" cy="297286"/>
      </dsp:txXfrm>
    </dsp:sp>
    <dsp:sp modelId="{62508F55-E2B0-4C1D-B34A-9A342043A52E}">
      <dsp:nvSpPr>
        <dsp:cNvPr id="0" name=""/>
        <dsp:cNvSpPr/>
      </dsp:nvSpPr>
      <dsp:spPr>
        <a:xfrm>
          <a:off x="0" y="623"/>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2.2.1</a:t>
          </a:r>
          <a:endParaRPr lang="zh-CN" altLang="en-US" sz="2000" kern="1200" dirty="0">
            <a:solidFill>
              <a:schemeClr val="tx1"/>
            </a:solidFill>
          </a:endParaRPr>
        </a:p>
      </dsp:txBody>
      <dsp:txXfrm>
        <a:off x="20103" y="20726"/>
        <a:ext cx="2154354" cy="371607"/>
      </dsp:txXfrm>
    </dsp:sp>
    <dsp:sp modelId="{8CD0AF51-8192-47B2-9F3C-B40FFA5B85A0}">
      <dsp:nvSpPr>
        <dsp:cNvPr id="0" name=""/>
        <dsp:cNvSpPr/>
      </dsp:nvSpPr>
      <dsp:spPr>
        <a:xfrm rot="5400000">
          <a:off x="3980554" y="-1311785"/>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zh-CN" sz="1500" kern="1200" dirty="0" smtClean="0"/>
            <a:t>面向对象分析和设计基本概念</a:t>
          </a:r>
          <a:endParaRPr lang="zh-CN" altLang="en-US" sz="1500" kern="1200" dirty="0"/>
        </a:p>
      </dsp:txBody>
      <dsp:txXfrm rot="-5400000">
        <a:off x="2194559" y="490292"/>
        <a:ext cx="3885358" cy="297286"/>
      </dsp:txXfrm>
    </dsp:sp>
    <dsp:sp modelId="{C41D828A-9376-44BA-8F23-343B0EBC08D1}">
      <dsp:nvSpPr>
        <dsp:cNvPr id="0" name=""/>
        <dsp:cNvSpPr/>
      </dsp:nvSpPr>
      <dsp:spPr>
        <a:xfrm>
          <a:off x="0" y="433027"/>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2.2.2</a:t>
          </a:r>
          <a:endParaRPr lang="zh-CN" altLang="en-US" sz="2000" kern="1200" dirty="0">
            <a:solidFill>
              <a:schemeClr val="tx1"/>
            </a:solidFill>
          </a:endParaRPr>
        </a:p>
      </dsp:txBody>
      <dsp:txXfrm>
        <a:off x="20103" y="453130"/>
        <a:ext cx="2154354" cy="371607"/>
      </dsp:txXfrm>
    </dsp:sp>
    <dsp:sp modelId="{C148222C-57A8-429B-B4E6-A4D0B642C729}">
      <dsp:nvSpPr>
        <dsp:cNvPr id="0" name=""/>
        <dsp:cNvSpPr/>
      </dsp:nvSpPr>
      <dsp:spPr>
        <a:xfrm rot="5400000">
          <a:off x="3980554" y="-879381"/>
          <a:ext cx="3294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zh-CN" sz="1500" kern="1200" dirty="0" smtClean="0"/>
            <a:t>面向对象编程</a:t>
          </a:r>
          <a:endParaRPr lang="zh-CN" altLang="en-US" sz="1500" kern="1200" dirty="0"/>
        </a:p>
      </dsp:txBody>
      <dsp:txXfrm rot="-5400000">
        <a:off x="2194559" y="922696"/>
        <a:ext cx="3885358" cy="297286"/>
      </dsp:txXfrm>
    </dsp:sp>
    <dsp:sp modelId="{F0EC7466-C40D-48C5-98DA-048513FF1E6C}">
      <dsp:nvSpPr>
        <dsp:cNvPr id="0" name=""/>
        <dsp:cNvSpPr/>
      </dsp:nvSpPr>
      <dsp:spPr>
        <a:xfrm>
          <a:off x="0" y="865431"/>
          <a:ext cx="2194560" cy="411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rPr>
            <a:t>2.2.3</a:t>
          </a:r>
          <a:endParaRPr lang="zh-CN" altLang="en-US" sz="2000" kern="1200" dirty="0">
            <a:solidFill>
              <a:schemeClr val="tx1"/>
            </a:solidFill>
          </a:endParaRPr>
        </a:p>
      </dsp:txBody>
      <dsp:txXfrm>
        <a:off x="20103" y="885534"/>
        <a:ext cx="2154354" cy="371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48CD7-8D78-4E5A-AD32-FA2578EDEE91}">
      <dsp:nvSpPr>
        <dsp:cNvPr id="0" name=""/>
        <dsp:cNvSpPr/>
      </dsp:nvSpPr>
      <dsp:spPr>
        <a:xfrm rot="5400000">
          <a:off x="4545093" y="-1978660"/>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UML</a:t>
          </a:r>
          <a:r>
            <a:rPr lang="zh-CN" altLang="en-US" sz="1900" kern="1200" dirty="0" smtClean="0"/>
            <a:t>的历史</a:t>
          </a:r>
          <a:endParaRPr lang="zh-CN" altLang="en-US" sz="1900" kern="1200" dirty="0"/>
        </a:p>
      </dsp:txBody>
      <dsp:txXfrm rot="-5400000">
        <a:off x="2514520" y="71884"/>
        <a:ext cx="4450285" cy="369167"/>
      </dsp:txXfrm>
    </dsp:sp>
    <dsp:sp modelId="{62508F55-E2B0-4C1D-B34A-9A342043A52E}">
      <dsp:nvSpPr>
        <dsp:cNvPr id="0" name=""/>
        <dsp:cNvSpPr/>
      </dsp:nvSpPr>
      <dsp:spPr>
        <a:xfrm>
          <a:off x="0" y="774"/>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2.1.1</a:t>
          </a:r>
          <a:endParaRPr lang="zh-CN" altLang="en-US" sz="2500" kern="1200" dirty="0">
            <a:solidFill>
              <a:schemeClr val="tx1"/>
            </a:solidFill>
          </a:endParaRPr>
        </a:p>
      </dsp:txBody>
      <dsp:txXfrm>
        <a:off x="24964" y="25738"/>
        <a:ext cx="2464591" cy="461458"/>
      </dsp:txXfrm>
    </dsp:sp>
    <dsp:sp modelId="{8CD0AF51-8192-47B2-9F3C-B40FFA5B85A0}">
      <dsp:nvSpPr>
        <dsp:cNvPr id="0" name=""/>
        <dsp:cNvSpPr/>
      </dsp:nvSpPr>
      <dsp:spPr>
        <a:xfrm rot="5400000">
          <a:off x="4545093" y="-1441704"/>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RUP</a:t>
          </a:r>
          <a:r>
            <a:rPr lang="zh-CN" altLang="en-US" sz="1900" kern="1200" dirty="0" smtClean="0"/>
            <a:t>的历史</a:t>
          </a:r>
          <a:endParaRPr lang="zh-CN" altLang="en-US" sz="1900" kern="1200" dirty="0"/>
        </a:p>
      </dsp:txBody>
      <dsp:txXfrm rot="-5400000">
        <a:off x="2514520" y="608840"/>
        <a:ext cx="4450285" cy="369167"/>
      </dsp:txXfrm>
    </dsp:sp>
    <dsp:sp modelId="{C41D828A-9376-44BA-8F23-343B0EBC08D1}">
      <dsp:nvSpPr>
        <dsp:cNvPr id="0" name=""/>
        <dsp:cNvSpPr/>
      </dsp:nvSpPr>
      <dsp:spPr>
        <a:xfrm>
          <a:off x="0" y="537730"/>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2.1.2</a:t>
          </a:r>
          <a:endParaRPr lang="zh-CN" altLang="en-US" sz="2500" kern="1200" dirty="0">
            <a:solidFill>
              <a:schemeClr val="tx1"/>
            </a:solidFill>
          </a:endParaRPr>
        </a:p>
      </dsp:txBody>
      <dsp:txXfrm>
        <a:off x="24964" y="562694"/>
        <a:ext cx="2464591" cy="461458"/>
      </dsp:txXfrm>
    </dsp:sp>
    <dsp:sp modelId="{C148222C-57A8-429B-B4E6-A4D0B642C729}">
      <dsp:nvSpPr>
        <dsp:cNvPr id="0" name=""/>
        <dsp:cNvSpPr/>
      </dsp:nvSpPr>
      <dsp:spPr>
        <a:xfrm rot="5400000">
          <a:off x="4545093" y="-904748"/>
          <a:ext cx="409109" cy="44702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smtClean="0"/>
            <a:t>UML</a:t>
          </a:r>
          <a:r>
            <a:rPr lang="zh-CN" altLang="en-US" sz="1900" kern="1200" dirty="0" smtClean="0"/>
            <a:t>和</a:t>
          </a:r>
          <a:r>
            <a:rPr lang="en-US" altLang="zh-CN" sz="1900" kern="1200" dirty="0" smtClean="0"/>
            <a:t>RUP</a:t>
          </a:r>
          <a:r>
            <a:rPr lang="zh-CN" altLang="en-US" sz="1900" kern="1200" dirty="0" smtClean="0"/>
            <a:t>的表示法</a:t>
          </a:r>
          <a:endParaRPr lang="zh-CN" altLang="en-US" sz="1900" kern="1200" dirty="0"/>
        </a:p>
      </dsp:txBody>
      <dsp:txXfrm rot="-5400000">
        <a:off x="2514520" y="1145796"/>
        <a:ext cx="4450285" cy="369167"/>
      </dsp:txXfrm>
    </dsp:sp>
    <dsp:sp modelId="{F0EC7466-C40D-48C5-98DA-048513FF1E6C}">
      <dsp:nvSpPr>
        <dsp:cNvPr id="0" name=""/>
        <dsp:cNvSpPr/>
      </dsp:nvSpPr>
      <dsp:spPr>
        <a:xfrm>
          <a:off x="0" y="1074686"/>
          <a:ext cx="2514519" cy="5113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2.1.3</a:t>
          </a:r>
          <a:endParaRPr lang="zh-CN" altLang="en-US" sz="2500" kern="1200" dirty="0">
            <a:solidFill>
              <a:schemeClr val="tx1"/>
            </a:solidFill>
          </a:endParaRPr>
        </a:p>
      </dsp:txBody>
      <dsp:txXfrm>
        <a:off x="24964" y="1099650"/>
        <a:ext cx="2464591" cy="461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92416" cy="4552280"/>
        <a:chOff x="0" y="0"/>
        <a:chExt cx="6792416" cy="4552280"/>
      </a:xfrm>
    </dsp:grpSpPr>
    <dsp:sp modelId="{D8176570-C36F-412B-AFF6-D28539F362EC}">
      <dsp:nvSpPr>
        <dsp:cNvPr id="5" name="任意多边形 4"/>
        <dsp:cNvSpPr/>
      </dsp:nvSpPr>
      <dsp:spPr bwMode="white">
        <a:xfrm>
          <a:off x="993043" y="2067601"/>
          <a:ext cx="2403165" cy="417078"/>
        </a:xfrm>
        <a:custGeom>
          <a:avLst/>
          <a:gdLst/>
          <a:ahLst/>
          <a:cxnLst/>
          <a:pathLst>
            <a:path w="3785" h="657">
              <a:moveTo>
                <a:pt x="3785" y="0"/>
              </a:moveTo>
              <a:lnTo>
                <a:pt x="3785" y="328"/>
              </a:lnTo>
              <a:lnTo>
                <a:pt x="0" y="328"/>
              </a:lnTo>
              <a:lnTo>
                <a:pt x="0" y="657"/>
              </a:lnTo>
            </a:path>
          </a:pathLst>
        </a:custGeom>
        <a:ln>
          <a:solidFill>
            <a:schemeClr val="accent1"/>
          </a:solidFill>
        </a:ln>
      </dsp:spPr>
      <dsp:style>
        <a:lnRef idx="2">
          <a:schemeClr val="accent1">
            <a:shade val="60000"/>
          </a:schemeClr>
        </a:lnRef>
        <a:fillRef idx="0">
          <a:schemeClr val="accent1"/>
        </a:fillRef>
        <a:effectRef idx="0">
          <a:scrgbClr r="0" g="0" b="0"/>
        </a:effectRef>
        <a:fontRef idx="minor"/>
      </dsp:style>
      <dsp:txXfrm>
        <a:off x="993043" y="2067601"/>
        <a:ext cx="2403165" cy="417078"/>
      </dsp:txXfrm>
    </dsp:sp>
    <dsp:sp modelId="{E6CDD431-C785-4BEF-8C38-61C2AD8FF807}">
      <dsp:nvSpPr>
        <dsp:cNvPr id="8" name="任意多边形 7"/>
        <dsp:cNvSpPr/>
      </dsp:nvSpPr>
      <dsp:spPr bwMode="white">
        <a:xfrm>
          <a:off x="3396208" y="2067601"/>
          <a:ext cx="0" cy="417078"/>
        </a:xfrm>
        <a:custGeom>
          <a:avLst/>
          <a:gdLst/>
          <a:ahLst/>
          <a:cxnLst/>
          <a:pathLst>
            <a:path h="657">
              <a:moveTo>
                <a:pt x="0" y="0"/>
              </a:moveTo>
              <a:lnTo>
                <a:pt x="0" y="657"/>
              </a:lnTo>
            </a:path>
          </a:pathLst>
        </a:custGeom>
        <a:ln>
          <a:solidFill>
            <a:schemeClr val="accent1"/>
          </a:solidFill>
        </a:ln>
      </dsp:spPr>
      <dsp:style>
        <a:lnRef idx="2">
          <a:schemeClr val="accent1">
            <a:shade val="60000"/>
          </a:schemeClr>
        </a:lnRef>
        <a:fillRef idx="0">
          <a:schemeClr val="accent1"/>
        </a:fillRef>
        <a:effectRef idx="0">
          <a:scrgbClr r="0" g="0" b="0"/>
        </a:effectRef>
        <a:fontRef idx="minor"/>
      </dsp:style>
      <dsp:txXfrm>
        <a:off x="3396208" y="2067601"/>
        <a:ext cx="0" cy="417078"/>
      </dsp:txXfrm>
    </dsp:sp>
    <dsp:sp modelId="{66C0ADD4-0483-417F-AF05-1C9DF4C8D9FE}">
      <dsp:nvSpPr>
        <dsp:cNvPr id="11" name="任意多边形 10"/>
        <dsp:cNvSpPr/>
      </dsp:nvSpPr>
      <dsp:spPr bwMode="white">
        <a:xfrm>
          <a:off x="3396208" y="2067601"/>
          <a:ext cx="2403165" cy="417078"/>
        </a:xfrm>
        <a:custGeom>
          <a:avLst/>
          <a:gdLst/>
          <a:ahLst/>
          <a:cxnLst/>
          <a:pathLst>
            <a:path w="3785" h="657">
              <a:moveTo>
                <a:pt x="0" y="0"/>
              </a:moveTo>
              <a:lnTo>
                <a:pt x="0" y="328"/>
              </a:lnTo>
              <a:lnTo>
                <a:pt x="3785" y="328"/>
              </a:lnTo>
              <a:lnTo>
                <a:pt x="3785" y="657"/>
              </a:lnTo>
            </a:path>
          </a:pathLst>
        </a:custGeom>
        <a:ln>
          <a:solidFill>
            <a:schemeClr val="accent1"/>
          </a:solidFill>
        </a:ln>
      </dsp:spPr>
      <dsp:style>
        <a:lnRef idx="2">
          <a:schemeClr val="accent1">
            <a:shade val="60000"/>
          </a:schemeClr>
        </a:lnRef>
        <a:fillRef idx="0">
          <a:schemeClr val="accent1"/>
        </a:fillRef>
        <a:effectRef idx="0">
          <a:scrgbClr r="0" g="0" b="0"/>
        </a:effectRef>
        <a:fontRef idx="minor"/>
      </dsp:style>
      <dsp:txXfrm>
        <a:off x="3396208" y="2067601"/>
        <a:ext cx="2403165" cy="417078"/>
      </dsp:txXfrm>
    </dsp:sp>
    <dsp:sp modelId="{6D546C1E-02B9-405B-9D1E-02C439BDD2BC}">
      <dsp:nvSpPr>
        <dsp:cNvPr id="3" name="矩形 2"/>
        <dsp:cNvSpPr/>
      </dsp:nvSpPr>
      <dsp:spPr bwMode="white">
        <a:xfrm>
          <a:off x="2403165" y="1074558"/>
          <a:ext cx="1986087" cy="993043"/>
        </a:xfrm>
        <a:prstGeom prst="rect">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solidFill>
                <a:schemeClr val="bg1"/>
              </a:solidFill>
              <a:latin typeface="+mj-ea"/>
              <a:ea typeface="+mj-ea"/>
            </a:rPr>
            <a:t>静态图</a:t>
          </a:r>
          <a:endParaRPr lang="zh-CN" altLang="en-US" sz="3200" dirty="0">
            <a:solidFill>
              <a:schemeClr val="bg1"/>
            </a:solidFill>
            <a:latin typeface="+mj-ea"/>
            <a:ea typeface="+mj-ea"/>
          </a:endParaRPr>
        </a:p>
      </dsp:txBody>
      <dsp:txXfrm>
        <a:off x="2403165" y="1074558"/>
        <a:ext cx="1986087" cy="993043"/>
      </dsp:txXfrm>
    </dsp:sp>
    <dsp:sp modelId="{FD2C09AE-8CB6-4E11-9011-E6D1D65F9BEF}">
      <dsp:nvSpPr>
        <dsp:cNvPr id="6" name="矩形 5"/>
        <dsp:cNvSpPr/>
      </dsp:nvSpPr>
      <dsp:spPr bwMode="white">
        <a:xfrm>
          <a:off x="0" y="2484679"/>
          <a:ext cx="1986087" cy="993043"/>
        </a:xfrm>
        <a:prstGeom prst="rect">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solidFill>
                <a:schemeClr val="bg1"/>
              </a:solidFill>
              <a:latin typeface="+mj-ea"/>
              <a:ea typeface="+mj-ea"/>
            </a:rPr>
            <a:t>类图</a:t>
          </a:r>
          <a:endParaRPr lang="zh-CN" altLang="en-US" sz="3200" dirty="0">
            <a:solidFill>
              <a:schemeClr val="bg1"/>
            </a:solidFill>
            <a:latin typeface="+mj-ea"/>
            <a:ea typeface="+mj-ea"/>
          </a:endParaRPr>
        </a:p>
      </dsp:txBody>
      <dsp:txXfrm>
        <a:off x="0" y="2484679"/>
        <a:ext cx="1986087" cy="993043"/>
      </dsp:txXfrm>
    </dsp:sp>
    <dsp:sp modelId="{0EC9AF12-8A1D-4F59-9D84-77B1AD449ABD}">
      <dsp:nvSpPr>
        <dsp:cNvPr id="9" name="矩形 8"/>
        <dsp:cNvSpPr/>
      </dsp:nvSpPr>
      <dsp:spPr bwMode="white">
        <a:xfrm>
          <a:off x="2403165" y="2484679"/>
          <a:ext cx="1986087" cy="993043"/>
        </a:xfrm>
        <a:prstGeom prst="rect">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solidFill>
                <a:schemeClr val="bg1"/>
              </a:solidFill>
              <a:latin typeface="+mj-ea"/>
              <a:ea typeface="+mj-ea"/>
            </a:rPr>
            <a:t>对象图</a:t>
          </a:r>
          <a:endParaRPr lang="zh-CN" altLang="en-US" sz="3200" dirty="0">
            <a:solidFill>
              <a:schemeClr val="bg1"/>
            </a:solidFill>
            <a:latin typeface="+mj-ea"/>
            <a:ea typeface="+mj-ea"/>
          </a:endParaRPr>
        </a:p>
      </dsp:txBody>
      <dsp:txXfrm>
        <a:off x="2403165" y="2484679"/>
        <a:ext cx="1986087" cy="993043"/>
      </dsp:txXfrm>
    </dsp:sp>
    <dsp:sp modelId="{85101D1E-D86D-4344-BB12-FEBF78BD1F2B}">
      <dsp:nvSpPr>
        <dsp:cNvPr id="12" name="矩形 11"/>
        <dsp:cNvSpPr/>
      </dsp:nvSpPr>
      <dsp:spPr bwMode="white">
        <a:xfrm>
          <a:off x="4806329" y="2484679"/>
          <a:ext cx="1986087" cy="993043"/>
        </a:xfrm>
        <a:prstGeom prst="rect">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solidFill>
                <a:schemeClr val="bg1"/>
              </a:solidFill>
              <a:latin typeface="+mj-ea"/>
              <a:ea typeface="+mj-ea"/>
            </a:rPr>
            <a:t>包图</a:t>
          </a:r>
          <a:endParaRPr lang="zh-CN" altLang="en-US" sz="3200" dirty="0">
            <a:solidFill>
              <a:schemeClr val="bg1"/>
            </a:solidFill>
            <a:latin typeface="+mj-ea"/>
            <a:ea typeface="+mj-ea"/>
          </a:endParaRPr>
        </a:p>
      </dsp:txBody>
      <dsp:txXfrm>
        <a:off x="4806329" y="2484679"/>
        <a:ext cx="1986087" cy="993043"/>
      </dsp:txXfrm>
    </dsp:sp>
    <dsp:sp modelId="{3964FE95-A73C-4FC4-BBEC-0CAB8D38F569}">
      <dsp:nvSpPr>
        <dsp:cNvPr id="4" name="矩形 3" hidden="1"/>
        <dsp:cNvSpPr/>
      </dsp:nvSpPr>
      <dsp:spPr>
        <a:xfrm>
          <a:off x="2403165" y="1074558"/>
          <a:ext cx="397217" cy="993043"/>
        </a:xfrm>
        <a:prstGeom prst="rect">
          <a:avLst/>
        </a:prstGeom>
      </dsp:spPr>
      <dsp:txXfrm>
        <a:off x="2403165" y="1074558"/>
        <a:ext cx="397217" cy="993043"/>
      </dsp:txXfrm>
    </dsp:sp>
    <dsp:sp modelId="{04CF9A93-0303-4844-80B3-5E24AA3C0E63}">
      <dsp:nvSpPr>
        <dsp:cNvPr id="7" name="矩形 6" hidden="1"/>
        <dsp:cNvSpPr/>
      </dsp:nvSpPr>
      <dsp:spPr>
        <a:xfrm>
          <a:off x="0" y="2484679"/>
          <a:ext cx="397217" cy="993043"/>
        </a:xfrm>
        <a:prstGeom prst="rect">
          <a:avLst/>
        </a:prstGeom>
      </dsp:spPr>
      <dsp:txXfrm>
        <a:off x="0" y="2484679"/>
        <a:ext cx="397217" cy="993043"/>
      </dsp:txXfrm>
    </dsp:sp>
    <dsp:sp modelId="{1BBAEC15-1236-4B77-8F7D-C0C8C6FE2913}">
      <dsp:nvSpPr>
        <dsp:cNvPr id="10" name="矩形 9" hidden="1"/>
        <dsp:cNvSpPr/>
      </dsp:nvSpPr>
      <dsp:spPr>
        <a:xfrm>
          <a:off x="2403165" y="2484679"/>
          <a:ext cx="397217" cy="993043"/>
        </a:xfrm>
        <a:prstGeom prst="rect">
          <a:avLst/>
        </a:prstGeom>
      </dsp:spPr>
      <dsp:txXfrm>
        <a:off x="2403165" y="2484679"/>
        <a:ext cx="397217" cy="993043"/>
      </dsp:txXfrm>
    </dsp:sp>
    <dsp:sp modelId="{CA42AA19-8A02-4C24-A5CE-27EE0CD9EC31}">
      <dsp:nvSpPr>
        <dsp:cNvPr id="13" name="矩形 12" hidden="1"/>
        <dsp:cNvSpPr/>
      </dsp:nvSpPr>
      <dsp:spPr>
        <a:xfrm>
          <a:off x="4806329" y="2484679"/>
          <a:ext cx="397217" cy="993043"/>
        </a:xfrm>
        <a:prstGeom prst="rect">
          <a:avLst/>
        </a:prstGeom>
      </dsp:spPr>
      <dsp:txXfrm>
        <a:off x="4806329" y="2484679"/>
        <a:ext cx="397217" cy="99304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1586848"/>
        <a:chOff x="0" y="0"/>
        <a:chExt cx="6984776" cy="1586848"/>
      </a:xfrm>
    </dsp:grpSpPr>
    <dsp:sp modelId="{59E48CD7-8D78-4E5A-AD32-FA2578EDEE91}">
      <dsp:nvSpPr>
        <dsp:cNvPr id="4" name="同侧圆角矩形 3"/>
        <dsp:cNvSpPr/>
      </dsp:nvSpPr>
      <dsp:spPr bwMode="white">
        <a:xfrm rot="5400000">
          <a:off x="4544893" y="-1979185"/>
          <a:ext cx="409509" cy="447025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zh-CN" dirty="0" smtClean="0">
              <a:solidFill>
                <a:schemeClr val="dk1"/>
              </a:solidFill>
            </a:rPr>
            <a:t>面向对象的历史</a:t>
          </a:r>
          <a:endParaRPr lang="zh-CN" altLang="en-US" dirty="0">
            <a:solidFill>
              <a:schemeClr val="dk1"/>
            </a:solidFill>
          </a:endParaRPr>
        </a:p>
      </dsp:txBody>
      <dsp:txXfrm rot="5400000">
        <a:off x="4544893" y="-1979185"/>
        <a:ext cx="409509" cy="4470257"/>
      </dsp:txXfrm>
    </dsp:sp>
    <dsp:sp modelId="{62508F55-E2B0-4C1D-B34A-9A342043A52E}">
      <dsp:nvSpPr>
        <dsp:cNvPr id="3" name="圆角矩形 2"/>
        <dsp:cNvSpPr/>
      </dsp:nvSpPr>
      <dsp:spPr bwMode="white">
        <a:xfrm>
          <a:off x="0" y="0"/>
          <a:ext cx="2514519" cy="51188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t>2.2.1</a:t>
          </a:r>
          <a:endParaRPr lang="zh-CN" altLang="en-US" dirty="0"/>
        </a:p>
      </dsp:txBody>
      <dsp:txXfrm>
        <a:off x="0" y="0"/>
        <a:ext cx="2514519" cy="511886"/>
      </dsp:txXfrm>
    </dsp:sp>
    <dsp:sp modelId="{8CD0AF51-8192-47B2-9F3C-B40FFA5B85A0}">
      <dsp:nvSpPr>
        <dsp:cNvPr id="6" name="同侧圆角矩形 5"/>
        <dsp:cNvSpPr/>
      </dsp:nvSpPr>
      <dsp:spPr bwMode="white">
        <a:xfrm rot="5400000">
          <a:off x="4544893" y="-1441704"/>
          <a:ext cx="409509" cy="447025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zh-CN" dirty="0" smtClean="0">
              <a:solidFill>
                <a:schemeClr val="dk1"/>
              </a:solidFill>
            </a:rPr>
            <a:t>面向对象分析和设计基本概念</a:t>
          </a:r>
          <a:endParaRPr lang="zh-CN" altLang="en-US" dirty="0">
            <a:solidFill>
              <a:schemeClr val="dk1"/>
            </a:solidFill>
          </a:endParaRPr>
        </a:p>
      </dsp:txBody>
      <dsp:txXfrm rot="5400000">
        <a:off x="4544893" y="-1441704"/>
        <a:ext cx="409509" cy="4470257"/>
      </dsp:txXfrm>
    </dsp:sp>
    <dsp:sp modelId="{C41D828A-9376-44BA-8F23-343B0EBC08D1}">
      <dsp:nvSpPr>
        <dsp:cNvPr id="5" name="圆角矩形 4"/>
        <dsp:cNvSpPr/>
      </dsp:nvSpPr>
      <dsp:spPr bwMode="white">
        <a:xfrm>
          <a:off x="0" y="537481"/>
          <a:ext cx="2514519" cy="51188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t>2.2.2</a:t>
          </a:r>
          <a:endParaRPr lang="zh-CN" altLang="en-US" dirty="0"/>
        </a:p>
      </dsp:txBody>
      <dsp:txXfrm>
        <a:off x="0" y="537481"/>
        <a:ext cx="2514519" cy="511886"/>
      </dsp:txXfrm>
    </dsp:sp>
    <dsp:sp modelId="{C148222C-57A8-429B-B4E6-A4D0B642C729}">
      <dsp:nvSpPr>
        <dsp:cNvPr id="8" name="同侧圆角矩形 7"/>
        <dsp:cNvSpPr/>
      </dsp:nvSpPr>
      <dsp:spPr bwMode="white">
        <a:xfrm rot="5400000">
          <a:off x="4544893" y="-904224"/>
          <a:ext cx="409509" cy="447025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zh-CN" dirty="0" smtClean="0">
              <a:solidFill>
                <a:schemeClr val="dk1"/>
              </a:solidFill>
            </a:rPr>
            <a:t>面向对象编程</a:t>
          </a:r>
          <a:endParaRPr lang="zh-CN" altLang="en-US" dirty="0">
            <a:solidFill>
              <a:schemeClr val="dk1"/>
            </a:solidFill>
          </a:endParaRPr>
        </a:p>
      </dsp:txBody>
      <dsp:txXfrm rot="5400000">
        <a:off x="4544893" y="-904224"/>
        <a:ext cx="409509" cy="4470257"/>
      </dsp:txXfrm>
    </dsp:sp>
    <dsp:sp modelId="{F0EC7466-C40D-48C5-98DA-048513FF1E6C}">
      <dsp:nvSpPr>
        <dsp:cNvPr id="7" name="圆角矩形 6"/>
        <dsp:cNvSpPr/>
      </dsp:nvSpPr>
      <dsp:spPr bwMode="white">
        <a:xfrm>
          <a:off x="0" y="1074962"/>
          <a:ext cx="2514519" cy="51188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t>2.2.3</a:t>
          </a:r>
          <a:endParaRPr lang="zh-CN" altLang="en-US" dirty="0"/>
        </a:p>
      </dsp:txBody>
      <dsp:txXfrm>
        <a:off x="0" y="1074962"/>
        <a:ext cx="2514519" cy="511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64424" cy="5112568"/>
        <a:chOff x="0" y="0"/>
        <a:chExt cx="6864424" cy="5112568"/>
      </a:xfrm>
    </dsp:grpSpPr>
    <dsp:sp modelId="{B1230067-CAA0-4967-9209-BDF681E39651}">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0A73AE1F-8C84-4937-82BF-F47A09ECB4AC}">
      <dsp:nvSpPr>
        <dsp:cNvPr id="7" name="矩形 6"/>
        <dsp:cNvSpPr/>
      </dsp:nvSpPr>
      <dsp:spPr bwMode="white">
        <a:xfrm>
          <a:off x="648274" y="393054"/>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客观世界由对象组成</a:t>
          </a:r>
          <a:endParaRPr lang="zh-CN" altLang="en-US" dirty="0">
            <a:solidFill>
              <a:schemeClr val="bg1"/>
            </a:solidFill>
          </a:endParaRPr>
        </a:p>
      </dsp:txBody>
      <dsp:txXfrm>
        <a:off x="648274" y="393054"/>
        <a:ext cx="6216150" cy="786517"/>
      </dsp:txXfrm>
    </dsp:sp>
    <dsp:sp modelId="{44DD0583-A53B-496A-8B5F-2431B5B6A00E}">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E1FAD844-8B52-4149-9025-63B77E5EB584}">
      <dsp:nvSpPr>
        <dsp:cNvPr id="9" name="矩形 8"/>
        <dsp:cNvSpPr/>
      </dsp:nvSpPr>
      <dsp:spPr bwMode="white">
        <a:xfrm>
          <a:off x="1099202" y="1573035"/>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具有相同数据和操作的对象可归纳成类</a:t>
          </a:r>
          <a:endParaRPr lang="zh-CN" altLang="en-US" dirty="0">
            <a:solidFill>
              <a:schemeClr val="bg1"/>
            </a:solidFill>
          </a:endParaRPr>
        </a:p>
      </dsp:txBody>
      <dsp:txXfrm>
        <a:off x="1099202" y="1573035"/>
        <a:ext cx="5765222" cy="786517"/>
      </dsp:txXfrm>
    </dsp:sp>
    <dsp:sp modelId="{639E4F9F-20F6-4070-B2D9-D0EE7FADA911}">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942C5ECF-7932-45FA-BF50-ABEDE7B2D018}">
      <dsp:nvSpPr>
        <dsp:cNvPr id="11" name="矩形 10"/>
        <dsp:cNvSpPr/>
      </dsp:nvSpPr>
      <dsp:spPr bwMode="white">
        <a:xfrm>
          <a:off x="1099202" y="2753016"/>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rtl="0">
            <a:lnSpc>
              <a:spcPct val="100000"/>
            </a:lnSpc>
            <a:spcBef>
              <a:spcPct val="0"/>
            </a:spcBef>
            <a:spcAft>
              <a:spcPct val="35000"/>
            </a:spcAft>
          </a:pPr>
          <a:r>
            <a:rPr lang="zh-CN" altLang="en-US" dirty="0" smtClean="0">
              <a:solidFill>
                <a:schemeClr val="bg1"/>
              </a:solidFill>
            </a:rPr>
            <a:t>类可以派生出子类</a:t>
          </a:r>
          <a:endParaRPr lang="zh-CN" altLang="en-US" dirty="0">
            <a:solidFill>
              <a:schemeClr val="bg1"/>
            </a:solidFill>
          </a:endParaRPr>
        </a:p>
      </dsp:txBody>
      <dsp:txXfrm>
        <a:off x="1099202" y="2753016"/>
        <a:ext cx="5765222" cy="786517"/>
      </dsp:txXfrm>
    </dsp:sp>
    <dsp:sp modelId="{E9206553-D8CF-4FB9-8286-7E596096FF86}">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6179BFAF-9EF4-45EE-B51D-D57AC1DBC98D}">
      <dsp:nvSpPr>
        <dsp:cNvPr id="13" name="矩形 12"/>
        <dsp:cNvSpPr/>
      </dsp:nvSpPr>
      <dsp:spPr bwMode="white">
        <a:xfrm>
          <a:off x="648274" y="3932996"/>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对象之间的联系通过消息传递来维系</a:t>
          </a:r>
          <a:endParaRPr lang="zh-CN" altLang="en-US" dirty="0">
            <a:solidFill>
              <a:schemeClr val="bg1"/>
            </a:solidFill>
          </a:endParaRPr>
        </a:p>
      </dsp:txBody>
      <dsp:txXfrm>
        <a:off x="648274" y="3932996"/>
        <a:ext cx="6216150" cy="786517"/>
      </dsp:txXfrm>
    </dsp:sp>
    <dsp:sp modelId="{C4118819-9ABF-4AD9-940D-EA45167E9B0B}">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0F3B3EF0-DA47-4F32-AFAE-91749996BA42}">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C4E53807-904F-4A1B-B26F-BD2C60E7F1EC}">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B9BC4D24-762B-48F1-9C66-1712AD5EEFD7}">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64424" cy="5112568"/>
        <a:chOff x="0" y="0"/>
        <a:chExt cx="6864424" cy="5112568"/>
      </a:xfrm>
    </dsp:grpSpPr>
    <dsp:sp modelId="{B1230067-CAA0-4967-9209-BDF681E39651}">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0A73AE1F-8C84-4937-82BF-F47A09ECB4AC}">
      <dsp:nvSpPr>
        <dsp:cNvPr id="7" name="矩形 6"/>
        <dsp:cNvSpPr/>
      </dsp:nvSpPr>
      <dsp:spPr bwMode="white">
        <a:xfrm>
          <a:off x="648274" y="393054"/>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封装是将数据和代码捆绑到一起，避免了外界的干扰和不确定性。</a:t>
          </a:r>
          <a:endParaRPr lang="zh-CN" altLang="en-US" dirty="0">
            <a:solidFill>
              <a:schemeClr val="bg1"/>
            </a:solidFill>
          </a:endParaRPr>
        </a:p>
      </dsp:txBody>
      <dsp:txXfrm>
        <a:off x="648274" y="393054"/>
        <a:ext cx="6216150" cy="786517"/>
      </dsp:txXfrm>
    </dsp:sp>
    <dsp:sp modelId="{44DD0583-A53B-496A-8B5F-2431B5B6A00E}">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E1FAD844-8B52-4149-9025-63B77E5EB584}">
      <dsp:nvSpPr>
        <dsp:cNvPr id="9" name="矩形 8"/>
        <dsp:cNvSpPr/>
      </dsp:nvSpPr>
      <dsp:spPr bwMode="white">
        <a:xfrm>
          <a:off x="1099202" y="1573035"/>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封装性是保证软件部件具有优良的模块性的基础。</a:t>
          </a:r>
        </a:p>
      </dsp:txBody>
      <dsp:txXfrm>
        <a:off x="1099202" y="1573035"/>
        <a:ext cx="5765222" cy="786517"/>
      </dsp:txXfrm>
    </dsp:sp>
    <dsp:sp modelId="{639E4F9F-20F6-4070-B2D9-D0EE7FADA911}">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942C5ECF-7932-45FA-BF50-ABEDE7B2D018}">
      <dsp:nvSpPr>
        <dsp:cNvPr id="11" name="矩形 10"/>
        <dsp:cNvSpPr/>
      </dsp:nvSpPr>
      <dsp:spPr bwMode="white">
        <a:xfrm>
          <a:off x="1099202" y="2753016"/>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rtl="0">
            <a:lnSpc>
              <a:spcPct val="100000"/>
            </a:lnSpc>
            <a:spcBef>
              <a:spcPct val="0"/>
            </a:spcBef>
            <a:spcAft>
              <a:spcPct val="35000"/>
            </a:spcAft>
          </a:pPr>
          <a:r>
            <a:rPr lang="zh-CN" altLang="en-US" dirty="0" smtClean="0">
              <a:solidFill>
                <a:schemeClr val="bg1"/>
              </a:solidFill>
            </a:rPr>
            <a:t>类可以派生出子类</a:t>
          </a:r>
          <a:endParaRPr lang="zh-CN" altLang="en-US" dirty="0">
            <a:solidFill>
              <a:schemeClr val="bg1"/>
            </a:solidFill>
          </a:endParaRPr>
        </a:p>
      </dsp:txBody>
      <dsp:txXfrm>
        <a:off x="1099202" y="2753016"/>
        <a:ext cx="5765222" cy="786517"/>
      </dsp:txXfrm>
    </dsp:sp>
    <dsp:sp modelId="{E9206553-D8CF-4FB9-8286-7E596096FF86}">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6179BFAF-9EF4-45EE-B51D-D57AC1DBC98D}">
      <dsp:nvSpPr>
        <dsp:cNvPr id="13" name="矩形 12"/>
        <dsp:cNvSpPr/>
      </dsp:nvSpPr>
      <dsp:spPr bwMode="white">
        <a:xfrm>
          <a:off x="648274" y="3932996"/>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对象是封装的最基本单位。</a:t>
          </a:r>
          <a:endParaRPr lang="zh-CN" altLang="en-US" dirty="0">
            <a:solidFill>
              <a:schemeClr val="bg1"/>
            </a:solidFill>
          </a:endParaRPr>
        </a:p>
      </dsp:txBody>
      <dsp:txXfrm>
        <a:off x="648274" y="3932996"/>
        <a:ext cx="6216150" cy="786517"/>
      </dsp:txXfrm>
    </dsp:sp>
    <dsp:sp modelId="{C4118819-9ABF-4AD9-940D-EA45167E9B0B}">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0F3B3EF0-DA47-4F32-AFAE-91749996BA42}">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C4E53807-904F-4A1B-B26F-BD2C60E7F1EC}">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B9BC4D24-762B-48F1-9C66-1712AD5EEFD7}">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2808" cy="5328592"/>
        <a:chOff x="0" y="0"/>
        <a:chExt cx="7272808" cy="5328592"/>
      </a:xfrm>
    </dsp:grpSpPr>
    <dsp:sp modelId="{B1230067-CAA0-4967-9209-BDF681E39651}">
      <dsp:nvSpPr>
        <dsp:cNvPr id="4" name="空心弧 3"/>
        <dsp:cNvSpPr/>
      </dsp:nvSpPr>
      <dsp:spPr bwMode="white">
        <a:xfrm>
          <a:off x="-5962513" y="-934518"/>
          <a:ext cx="7197628" cy="7197628"/>
        </a:xfrm>
        <a:prstGeom prst="blockArc">
          <a:avLst>
            <a:gd name="adj1" fmla="val 18900000"/>
            <a:gd name="adj2" fmla="val 2700000"/>
            <a:gd name="adj3" fmla="val 251"/>
          </a:avLst>
        </a:prstGeom>
      </dsp:spPr>
      <dsp:style>
        <a:lnRef idx="2">
          <a:schemeClr val="accent1">
            <a:shade val="60000"/>
          </a:schemeClr>
        </a:lnRef>
        <a:fillRef idx="0">
          <a:schemeClr val="accent1"/>
        </a:fillRef>
        <a:effectRef idx="0">
          <a:scrgbClr r="0" g="0" b="0"/>
        </a:effectRef>
        <a:fontRef idx="minor"/>
      </dsp:style>
      <dsp:txXfrm>
        <a:off x="-5962513" y="-934518"/>
        <a:ext cx="7197628" cy="7197628"/>
      </dsp:txXfrm>
    </dsp:sp>
    <dsp:sp modelId="{0A73AE1F-8C84-4937-82BF-F47A09ECB4AC}">
      <dsp:nvSpPr>
        <dsp:cNvPr id="7" name="矩形 6"/>
        <dsp:cNvSpPr/>
      </dsp:nvSpPr>
      <dsp:spPr bwMode="white">
        <a:xfrm>
          <a:off x="444937" y="242238"/>
          <a:ext cx="6827871"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继承是让某个类型的对象获得另一个类型的对象的特征</a:t>
          </a:r>
          <a:endParaRPr lang="zh-CN" altLang="en-US" dirty="0">
            <a:solidFill>
              <a:schemeClr val="bg1"/>
            </a:solidFill>
          </a:endParaRPr>
        </a:p>
      </dsp:txBody>
      <dsp:txXfrm>
        <a:off x="444937" y="242238"/>
        <a:ext cx="6827871" cy="484262"/>
      </dsp:txXfrm>
    </dsp:sp>
    <dsp:sp modelId="{44DD0583-A53B-496A-8B5F-2431B5B6A00E}">
      <dsp:nvSpPr>
        <dsp:cNvPr id="8" name="椭圆 7"/>
        <dsp:cNvSpPr/>
      </dsp:nvSpPr>
      <dsp:spPr bwMode="white">
        <a:xfrm>
          <a:off x="142273" y="181705"/>
          <a:ext cx="605328" cy="605328"/>
        </a:xfrm>
        <a:prstGeom prst="ellipse">
          <a:avLst/>
        </a:prstGeom>
      </dsp:spPr>
      <dsp:style>
        <a:lnRef idx="2">
          <a:schemeClr val="accent1"/>
        </a:lnRef>
        <a:fillRef idx="1">
          <a:schemeClr val="lt1"/>
        </a:fillRef>
        <a:effectRef idx="0">
          <a:scrgbClr r="0" g="0" b="0"/>
        </a:effectRef>
        <a:fontRef idx="minor"/>
      </dsp:style>
      <dsp:txXfrm>
        <a:off x="142273" y="181705"/>
        <a:ext cx="605328" cy="605328"/>
      </dsp:txXfrm>
    </dsp:sp>
    <dsp:sp modelId="{E1FAD844-8B52-4149-9025-63B77E5EB584}">
      <dsp:nvSpPr>
        <dsp:cNvPr id="9" name="矩形 8"/>
        <dsp:cNvSpPr/>
      </dsp:nvSpPr>
      <dsp:spPr bwMode="white">
        <a:xfrm>
          <a:off x="883481" y="969058"/>
          <a:ext cx="6389327"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继承性是子类自动共享父类数据结构和方法的机制，是类之间的一种关系</a:t>
          </a:r>
        </a:p>
      </dsp:txBody>
      <dsp:txXfrm>
        <a:off x="883481" y="969058"/>
        <a:ext cx="6389327" cy="484262"/>
      </dsp:txXfrm>
    </dsp:sp>
    <dsp:sp modelId="{639E4F9F-20F6-4070-B2D9-D0EE7FADA911}">
      <dsp:nvSpPr>
        <dsp:cNvPr id="10" name="椭圆 9"/>
        <dsp:cNvSpPr/>
      </dsp:nvSpPr>
      <dsp:spPr bwMode="white">
        <a:xfrm>
          <a:off x="580817" y="908525"/>
          <a:ext cx="605328" cy="605328"/>
        </a:xfrm>
        <a:prstGeom prst="ellipse">
          <a:avLst/>
        </a:prstGeom>
      </dsp:spPr>
      <dsp:style>
        <a:lnRef idx="2">
          <a:schemeClr val="accent1"/>
        </a:lnRef>
        <a:fillRef idx="1">
          <a:schemeClr val="lt1"/>
        </a:fillRef>
        <a:effectRef idx="0">
          <a:scrgbClr r="0" g="0" b="0"/>
        </a:effectRef>
        <a:fontRef idx="minor"/>
      </dsp:style>
      <dsp:txXfrm>
        <a:off x="580817" y="908525"/>
        <a:ext cx="605328" cy="605328"/>
      </dsp:txXfrm>
    </dsp:sp>
    <dsp:sp modelId="{942C5ECF-7932-45FA-BF50-ABEDE7B2D018}">
      <dsp:nvSpPr>
        <dsp:cNvPr id="11" name="矩形 10"/>
        <dsp:cNvSpPr/>
      </dsp:nvSpPr>
      <dsp:spPr bwMode="white">
        <a:xfrm>
          <a:off x="1123800" y="1695345"/>
          <a:ext cx="6149008"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rtl="0">
            <a:lnSpc>
              <a:spcPct val="100000"/>
            </a:lnSpc>
            <a:spcBef>
              <a:spcPct val="0"/>
            </a:spcBef>
            <a:spcAft>
              <a:spcPct val="35000"/>
            </a:spcAft>
          </a:pPr>
          <a:r>
            <a:rPr lang="zh-CN" altLang="en-US" dirty="0" smtClean="0">
              <a:solidFill>
                <a:schemeClr val="bg1"/>
              </a:solidFill>
            </a:rPr>
            <a:t>继承性是面向对象程序设计语言不同于其它语言的最重要的特点</a:t>
          </a:r>
          <a:endParaRPr lang="zh-CN" altLang="en-US" dirty="0">
            <a:solidFill>
              <a:schemeClr val="bg1"/>
            </a:solidFill>
          </a:endParaRPr>
        </a:p>
      </dsp:txBody>
      <dsp:txXfrm>
        <a:off x="1123800" y="1695345"/>
        <a:ext cx="6149008" cy="484262"/>
      </dsp:txXfrm>
    </dsp:sp>
    <dsp:sp modelId="{E9206553-D8CF-4FB9-8286-7E596096FF86}">
      <dsp:nvSpPr>
        <dsp:cNvPr id="12" name="椭圆 11"/>
        <dsp:cNvSpPr/>
      </dsp:nvSpPr>
      <dsp:spPr bwMode="white">
        <a:xfrm>
          <a:off x="821136" y="1634812"/>
          <a:ext cx="605328" cy="605328"/>
        </a:xfrm>
        <a:prstGeom prst="ellipse">
          <a:avLst/>
        </a:prstGeom>
      </dsp:spPr>
      <dsp:style>
        <a:lnRef idx="2">
          <a:schemeClr val="accent1"/>
        </a:lnRef>
        <a:fillRef idx="1">
          <a:schemeClr val="lt1"/>
        </a:fillRef>
        <a:effectRef idx="0">
          <a:scrgbClr r="0" g="0" b="0"/>
        </a:effectRef>
        <a:fontRef idx="minor"/>
      </dsp:style>
      <dsp:txXfrm>
        <a:off x="821136" y="1634812"/>
        <a:ext cx="605328" cy="605328"/>
      </dsp:txXfrm>
    </dsp:sp>
    <dsp:sp modelId="{6179BFAF-9EF4-45EE-B51D-D57AC1DBC98D}">
      <dsp:nvSpPr>
        <dsp:cNvPr id="13" name="矩形 12"/>
        <dsp:cNvSpPr/>
      </dsp:nvSpPr>
      <dsp:spPr bwMode="white">
        <a:xfrm>
          <a:off x="1200532" y="2422165"/>
          <a:ext cx="6072276"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子类只继承一个父类的数据结构和方法，称为单重继承</a:t>
          </a:r>
          <a:endParaRPr lang="zh-CN" altLang="en-US" dirty="0">
            <a:solidFill>
              <a:schemeClr val="bg1"/>
            </a:solidFill>
          </a:endParaRPr>
        </a:p>
      </dsp:txBody>
      <dsp:txXfrm>
        <a:off x="1200532" y="2422165"/>
        <a:ext cx="6072276" cy="484262"/>
      </dsp:txXfrm>
    </dsp:sp>
    <dsp:sp modelId="{C4118819-9ABF-4AD9-940D-EA45167E9B0B}">
      <dsp:nvSpPr>
        <dsp:cNvPr id="14" name="椭圆 13"/>
        <dsp:cNvSpPr/>
      </dsp:nvSpPr>
      <dsp:spPr bwMode="white">
        <a:xfrm>
          <a:off x="897868" y="2361632"/>
          <a:ext cx="605328" cy="605328"/>
        </a:xfrm>
        <a:prstGeom prst="ellipse">
          <a:avLst/>
        </a:prstGeom>
      </dsp:spPr>
      <dsp:style>
        <a:lnRef idx="2">
          <a:schemeClr val="accent1"/>
        </a:lnRef>
        <a:fillRef idx="1">
          <a:schemeClr val="lt1"/>
        </a:fillRef>
        <a:effectRef idx="0">
          <a:scrgbClr r="0" g="0" b="0"/>
        </a:effectRef>
        <a:fontRef idx="minor"/>
      </dsp:style>
      <dsp:txXfrm>
        <a:off x="897868" y="2361632"/>
        <a:ext cx="605328" cy="605328"/>
      </dsp:txXfrm>
    </dsp:sp>
    <dsp:sp modelId="{89DA6623-9C07-437B-8C84-AB70D6025435}">
      <dsp:nvSpPr>
        <dsp:cNvPr id="15" name="矩形 14"/>
        <dsp:cNvSpPr/>
      </dsp:nvSpPr>
      <dsp:spPr bwMode="white">
        <a:xfrm>
          <a:off x="1123800" y="3148985"/>
          <a:ext cx="6149008"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子类继承了多个父类的数据结构和方法，称为多重继承</a:t>
          </a:r>
          <a:endParaRPr lang="zh-CN" altLang="en-US" dirty="0">
            <a:solidFill>
              <a:schemeClr val="bg1"/>
            </a:solidFill>
          </a:endParaRPr>
        </a:p>
      </dsp:txBody>
      <dsp:txXfrm>
        <a:off x="1123800" y="3148985"/>
        <a:ext cx="6149008" cy="484262"/>
      </dsp:txXfrm>
    </dsp:sp>
    <dsp:sp modelId="{C95A4C68-DEA9-41D5-B709-99E336D94EB1}">
      <dsp:nvSpPr>
        <dsp:cNvPr id="16" name="椭圆 15"/>
        <dsp:cNvSpPr/>
      </dsp:nvSpPr>
      <dsp:spPr bwMode="white">
        <a:xfrm>
          <a:off x="821136" y="3088452"/>
          <a:ext cx="605328" cy="605328"/>
        </a:xfrm>
        <a:prstGeom prst="ellipse">
          <a:avLst/>
        </a:prstGeom>
      </dsp:spPr>
      <dsp:style>
        <a:lnRef idx="2">
          <a:schemeClr val="accent1"/>
        </a:lnRef>
        <a:fillRef idx="1">
          <a:schemeClr val="lt1"/>
        </a:fillRef>
        <a:effectRef idx="0">
          <a:scrgbClr r="0" g="0" b="0"/>
        </a:effectRef>
        <a:fontRef idx="minor"/>
      </dsp:style>
      <dsp:txXfrm>
        <a:off x="821136" y="3088452"/>
        <a:ext cx="605328" cy="605328"/>
      </dsp:txXfrm>
    </dsp:sp>
    <dsp:sp modelId="{08C74618-A151-4C4A-9239-CEDFCC5E57CB}">
      <dsp:nvSpPr>
        <dsp:cNvPr id="17" name="矩形 16"/>
        <dsp:cNvSpPr/>
      </dsp:nvSpPr>
      <dsp:spPr bwMode="white">
        <a:xfrm>
          <a:off x="883481" y="3875272"/>
          <a:ext cx="6389327"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类的继承性使所建立的软件具有开放性、可扩充性</a:t>
          </a:r>
          <a:endParaRPr lang="zh-CN" altLang="en-US" dirty="0">
            <a:solidFill>
              <a:schemeClr val="bg1"/>
            </a:solidFill>
          </a:endParaRPr>
        </a:p>
      </dsp:txBody>
      <dsp:txXfrm>
        <a:off x="883481" y="3875272"/>
        <a:ext cx="6389327" cy="484262"/>
      </dsp:txXfrm>
    </dsp:sp>
    <dsp:sp modelId="{F9DEDC4C-8E9F-4403-852B-6C7FA9BDD002}">
      <dsp:nvSpPr>
        <dsp:cNvPr id="18" name="椭圆 17"/>
        <dsp:cNvSpPr/>
      </dsp:nvSpPr>
      <dsp:spPr bwMode="white">
        <a:xfrm>
          <a:off x="580817" y="3814739"/>
          <a:ext cx="605328" cy="605328"/>
        </a:xfrm>
        <a:prstGeom prst="ellipse">
          <a:avLst/>
        </a:prstGeom>
      </dsp:spPr>
      <dsp:style>
        <a:lnRef idx="2">
          <a:schemeClr val="accent1"/>
        </a:lnRef>
        <a:fillRef idx="1">
          <a:schemeClr val="lt1"/>
        </a:fillRef>
        <a:effectRef idx="0">
          <a:scrgbClr r="0" g="0" b="0"/>
        </a:effectRef>
        <a:fontRef idx="minor"/>
      </dsp:style>
      <dsp:txXfrm>
        <a:off x="580817" y="3814739"/>
        <a:ext cx="605328" cy="605328"/>
      </dsp:txXfrm>
    </dsp:sp>
    <dsp:sp modelId="{3637926B-9134-4E94-9A82-2188BDE05BFB}">
      <dsp:nvSpPr>
        <dsp:cNvPr id="19" name="矩形 18"/>
        <dsp:cNvSpPr/>
      </dsp:nvSpPr>
      <dsp:spPr bwMode="white">
        <a:xfrm>
          <a:off x="444937" y="4602092"/>
          <a:ext cx="6827871" cy="484262"/>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84383" tIns="35560" rIns="35560" bIns="3556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gn="ctr">
            <a:lnSpc>
              <a:spcPct val="100000"/>
            </a:lnSpc>
            <a:spcBef>
              <a:spcPct val="0"/>
            </a:spcBef>
            <a:spcAft>
              <a:spcPct val="35000"/>
            </a:spcAft>
          </a:pPr>
          <a:r>
            <a:rPr lang="zh-CN" altLang="en-US" dirty="0" smtClean="0">
              <a:solidFill>
                <a:schemeClr val="bg1"/>
              </a:solidFill>
            </a:rPr>
            <a:t>采用继承性，提供了类的规范的等级结构</a:t>
          </a:r>
          <a:endParaRPr lang="zh-CN" altLang="en-US" dirty="0">
            <a:solidFill>
              <a:schemeClr val="bg1"/>
            </a:solidFill>
          </a:endParaRPr>
        </a:p>
      </dsp:txBody>
      <dsp:txXfrm>
        <a:off x="444937" y="4602092"/>
        <a:ext cx="6827871" cy="484262"/>
      </dsp:txXfrm>
    </dsp:sp>
    <dsp:sp modelId="{EA168350-F21F-4BB7-82FC-2D5CED126BBF}">
      <dsp:nvSpPr>
        <dsp:cNvPr id="20" name="椭圆 19"/>
        <dsp:cNvSpPr/>
      </dsp:nvSpPr>
      <dsp:spPr bwMode="white">
        <a:xfrm>
          <a:off x="142273" y="4541559"/>
          <a:ext cx="605328" cy="605328"/>
        </a:xfrm>
        <a:prstGeom prst="ellipse">
          <a:avLst/>
        </a:prstGeom>
      </dsp:spPr>
      <dsp:style>
        <a:lnRef idx="2">
          <a:schemeClr val="accent1"/>
        </a:lnRef>
        <a:fillRef idx="1">
          <a:schemeClr val="lt1"/>
        </a:fillRef>
        <a:effectRef idx="0">
          <a:scrgbClr r="0" g="0" b="0"/>
        </a:effectRef>
        <a:fontRef idx="minor"/>
      </dsp:style>
      <dsp:txXfrm>
        <a:off x="142273" y="4541559"/>
        <a:ext cx="605328" cy="605328"/>
      </dsp:txXfrm>
    </dsp:sp>
    <dsp:sp modelId="{0F3B3EF0-DA47-4F32-AFAE-91749996BA42}">
      <dsp:nvSpPr>
        <dsp:cNvPr id="3" name="矩形 2" hidden="1"/>
        <dsp:cNvSpPr/>
      </dsp:nvSpPr>
      <dsp:spPr bwMode="white">
        <a:xfrm>
          <a:off x="150319" y="11427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50319" y="114278"/>
        <a:ext cx="36000" cy="36000"/>
      </dsp:txXfrm>
    </dsp:sp>
    <dsp:sp modelId="{C4E53807-904F-4A1B-B26F-BD2C60E7F1EC}">
      <dsp:nvSpPr>
        <dsp:cNvPr id="5" name="矩形 4" hidden="1"/>
        <dsp:cNvSpPr/>
      </dsp:nvSpPr>
      <dsp:spPr bwMode="white">
        <a:xfrm>
          <a:off x="1199115" y="264629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99115" y="2646296"/>
        <a:ext cx="36000" cy="36000"/>
      </dsp:txXfrm>
    </dsp:sp>
    <dsp:sp modelId="{B9BC4D24-762B-48F1-9C66-1712AD5EEFD7}">
      <dsp:nvSpPr>
        <dsp:cNvPr id="6" name="矩形 5" hidden="1"/>
        <dsp:cNvSpPr/>
      </dsp:nvSpPr>
      <dsp:spPr bwMode="white">
        <a:xfrm>
          <a:off x="150319" y="51783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50319" y="5178314"/>
        <a:ext cx="36000" cy="36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64424" cy="5112568"/>
        <a:chOff x="0" y="0"/>
        <a:chExt cx="6864424" cy="5112568"/>
      </a:xfrm>
    </dsp:grpSpPr>
    <dsp:sp modelId="{B1230067-CAA0-4967-9209-BDF681E39651}">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0A73AE1F-8C84-4937-82BF-F47A09ECB4AC}">
      <dsp:nvSpPr>
        <dsp:cNvPr id="7" name="矩形 6"/>
        <dsp:cNvSpPr/>
      </dsp:nvSpPr>
      <dsp:spPr bwMode="white">
        <a:xfrm>
          <a:off x="648274" y="393054"/>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多态是指不同事物具有不同表现形式的能力</a:t>
          </a:r>
          <a:endParaRPr lang="zh-CN" altLang="en-US" dirty="0">
            <a:solidFill>
              <a:schemeClr val="bg1"/>
            </a:solidFill>
          </a:endParaRPr>
        </a:p>
      </dsp:txBody>
      <dsp:txXfrm>
        <a:off x="648274" y="393054"/>
        <a:ext cx="6216150" cy="786517"/>
      </dsp:txXfrm>
    </dsp:sp>
    <dsp:sp modelId="{44DD0583-A53B-496A-8B5F-2431B5B6A00E}">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E1FAD844-8B52-4149-9025-63B77E5EB584}">
      <dsp:nvSpPr>
        <dsp:cNvPr id="9" name="矩形 8"/>
        <dsp:cNvSpPr/>
      </dsp:nvSpPr>
      <dsp:spPr bwMode="white">
        <a:xfrm>
          <a:off x="1099202" y="1573035"/>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使相同的操作或函数、过程可作用于多种类型的对象上并获得不同的结果</a:t>
          </a:r>
        </a:p>
      </dsp:txBody>
      <dsp:txXfrm>
        <a:off x="1099202" y="1573035"/>
        <a:ext cx="5765222" cy="786517"/>
      </dsp:txXfrm>
    </dsp:sp>
    <dsp:sp modelId="{639E4F9F-20F6-4070-B2D9-D0EE7FADA911}">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942C5ECF-7932-45FA-BF50-ABEDE7B2D018}">
      <dsp:nvSpPr>
        <dsp:cNvPr id="11" name="矩形 10"/>
        <dsp:cNvSpPr/>
      </dsp:nvSpPr>
      <dsp:spPr bwMode="white">
        <a:xfrm>
          <a:off x="1099202" y="2753016"/>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rtl="0">
            <a:lnSpc>
              <a:spcPct val="100000"/>
            </a:lnSpc>
            <a:spcBef>
              <a:spcPct val="0"/>
            </a:spcBef>
            <a:spcAft>
              <a:spcPct val="35000"/>
            </a:spcAft>
          </a:pPr>
          <a:r>
            <a:rPr lang="zh-CN" altLang="en-US" dirty="0" smtClean="0">
              <a:solidFill>
                <a:schemeClr val="bg1"/>
              </a:solidFill>
            </a:rPr>
            <a:t>允许每个对象以适合自身的方式去响应共同的消息</a:t>
          </a:r>
          <a:endParaRPr lang="zh-CN" altLang="en-US" dirty="0">
            <a:solidFill>
              <a:schemeClr val="bg1"/>
            </a:solidFill>
          </a:endParaRPr>
        </a:p>
      </dsp:txBody>
      <dsp:txXfrm>
        <a:off x="1099202" y="2753016"/>
        <a:ext cx="5765222" cy="786517"/>
      </dsp:txXfrm>
    </dsp:sp>
    <dsp:sp modelId="{E9206553-D8CF-4FB9-8286-7E596096FF86}">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6179BFAF-9EF4-45EE-B51D-D57AC1DBC98D}">
      <dsp:nvSpPr>
        <dsp:cNvPr id="13" name="矩形 12"/>
        <dsp:cNvSpPr/>
      </dsp:nvSpPr>
      <dsp:spPr bwMode="white">
        <a:xfrm>
          <a:off x="648274" y="3932996"/>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rPr>
            <a:t>增强了软件的灵活性和重用性</a:t>
          </a:r>
          <a:endParaRPr lang="zh-CN" altLang="en-US" dirty="0">
            <a:solidFill>
              <a:schemeClr val="bg1"/>
            </a:solidFill>
          </a:endParaRPr>
        </a:p>
      </dsp:txBody>
      <dsp:txXfrm>
        <a:off x="648274" y="3932996"/>
        <a:ext cx="6216150" cy="786517"/>
      </dsp:txXfrm>
    </dsp:sp>
    <dsp:sp modelId="{C4118819-9ABF-4AD9-940D-EA45167E9B0B}">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0F3B3EF0-DA47-4F32-AFAE-91749996BA42}">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C4E53807-904F-4A1B-B26F-BD2C60E7F1EC}">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B9BC4D24-762B-48F1-9C66-1712AD5EEFD7}">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76BE447-FA80-4F71-AF74-6AFC63D71284}"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B4A068FD-E632-4DAE-B256-593339683EF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spcAft>
                <a:spcPts val="1300"/>
              </a:spcAft>
              <a:buFont typeface="Wingdings" panose="05000000000000000000" pitchFamily="2" charset="2"/>
              <a:buNone/>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F3656DF0-AB65-4A8B-9C36-D7A065878C92}"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F27C9698-5C73-4D7B-8706-0D907F303142}"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7366281-7FF1-496A-B396-0ED9F186B3CF}"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ea typeface="宋体" pitchFamily="2" charset="-122"/>
              </a:rPr>
              <a:t>状态图描述类的对象所有可能的状态以及事件发生时状态的转移条件。</a:t>
            </a:r>
            <a:endParaRPr lang="zh-CN" altLang="en-US" smtClean="0">
              <a:ea typeface="宋体" pitchFamily="2" charset="-122"/>
            </a:endParaRPr>
          </a:p>
          <a:p>
            <a:r>
              <a:rPr lang="zh-CN" altLang="en-US" smtClean="0">
                <a:ea typeface="宋体" pitchFamily="2" charset="-122"/>
              </a:rPr>
              <a:t>通常，状态图是对类图的补充。在实用上并不需要为所有的类画状态图，仅为那些有多个状态其行为受外界环境的影响并且发生改变的类画状态图。</a:t>
            </a:r>
            <a:endParaRPr lang="zh-CN" altLang="en-US" smtClean="0">
              <a:ea typeface="宋体" pitchFamily="2" charset="-122"/>
            </a:endParaRPr>
          </a:p>
          <a:p>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4DCCA47-F70E-4C27-937A-9ABF98D1F8A9}"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ea typeface="宋体" pitchFamily="2" charset="-122"/>
              </a:rPr>
              <a:t>如果强调时间和顺序，则使用顺序图；如果强调上下级关系，则选择通信图。这两种图合称为交互图。 </a:t>
            </a:r>
            <a:endParaRPr lang="zh-CN" altLang="en-US" smtClean="0">
              <a:ea typeface="宋体" pitchFamily="2" charset="-122"/>
            </a:endParaRPr>
          </a:p>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F01E793-0D13-4A46-80B6-86C371358F3B}"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DDBF665-06E1-40D7-8705-09779817A5F4}"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客观世界由对象组成，任何客观实体都是对象，复杂对象可以由简单对象组成。</a:t>
            </a:r>
            <a:endParaRPr lang="zh-CN" altLang="en-US" smtClean="0"/>
          </a:p>
          <a:p>
            <a:pPr marL="0" lvl="1"/>
            <a:endParaRPr lang="en-US" altLang="zh-CN" smtClean="0"/>
          </a:p>
          <a:p>
            <a:pPr marL="0" lvl="1"/>
            <a:r>
              <a:rPr lang="zh-CN" altLang="en-US" smtClean="0"/>
              <a:t>具有相同数据和操作的对象可归纳成类，对象只是类的一个实例。</a:t>
            </a:r>
            <a:endParaRPr lang="zh-CN" altLang="en-US" smtClean="0"/>
          </a:p>
          <a:p>
            <a:pPr marL="0" lvl="1"/>
            <a:endParaRPr lang="en-US" altLang="zh-CN" smtClean="0"/>
          </a:p>
          <a:p>
            <a:pPr marL="0" lvl="1"/>
            <a:r>
              <a:rPr lang="zh-CN" altLang="en-US" smtClean="0"/>
              <a:t>类可以派生出子类，子类除了继承父类的全部特性外还可以有自己的特性。</a:t>
            </a:r>
            <a:endParaRPr lang="en-US" altLang="zh-CN" smtClean="0"/>
          </a:p>
          <a:p>
            <a:endParaRPr lang="en-US" altLang="zh-CN" smtClean="0"/>
          </a:p>
          <a:p>
            <a:r>
              <a:rPr lang="zh-CN" altLang="en-US" smtClean="0"/>
              <a:t>对象之间的联系通过消息传递来维系。由于类的封装性，它具有某些对外界不可见的数据，这些数据只能通过消息请求调用可见方法来访问。</a:t>
            </a:r>
            <a:endParaRPr lang="zh-CN" altLang="en-US" smtClean="0"/>
          </a:p>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0425276-74A8-425F-9350-8E658194B08C}"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26DB9A35-1F7D-4B3A-B1A4-79426E4DAF12}"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4919826-269B-4971-96CC-400BD1DAC74F}"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buFont typeface="Wingdings" panose="05000000000000000000" pitchFamily="2" charset="2"/>
              <a:buNone/>
            </a:pPr>
            <a:r>
              <a:rPr lang="zh-CN" altLang="en-US" smtClean="0">
                <a:ea typeface="宋体" pitchFamily="2" charset="-122"/>
              </a:rPr>
              <a:t>（</a:t>
            </a:r>
            <a:r>
              <a:rPr lang="en-US" altLang="zh-CN" smtClean="0">
                <a:ea typeface="宋体" pitchFamily="2" charset="-122"/>
              </a:rPr>
              <a:t>1</a:t>
            </a:r>
            <a:r>
              <a:rPr lang="zh-CN" altLang="en-US" smtClean="0">
                <a:ea typeface="宋体" pitchFamily="2" charset="-122"/>
              </a:rPr>
              <a:t>）</a:t>
            </a:r>
            <a:r>
              <a:rPr lang="zh-CN" altLang="en-US" smtClean="0"/>
              <a:t>识别系统的用例和角色</a:t>
            </a:r>
            <a:endParaRPr lang="zh-CN" altLang="en-US" smtClean="0"/>
          </a:p>
          <a:p>
            <a:pPr eaLnBrk="1" hangingPunct="1">
              <a:buFont typeface="Wingdings" panose="05000000000000000000" pitchFamily="2" charset="2"/>
              <a:buNone/>
            </a:pPr>
            <a:r>
              <a:rPr lang="zh-CN" altLang="en-US" smtClean="0">
                <a:ea typeface="宋体" pitchFamily="2" charset="-122"/>
              </a:rPr>
              <a:t>首先要对项目进行需求调研，分析项目的业务流程图和数据流程图，以及项目中涉及的各级操作人员，识别出系统中的所有用例和角色；接着分析系统中各角色和用例见的联系，使用</a:t>
            </a:r>
            <a:r>
              <a:rPr lang="en-US" altLang="zh-CN" smtClean="0">
                <a:ea typeface="宋体" pitchFamily="2" charset="-122"/>
              </a:rPr>
              <a:t>UML</a:t>
            </a:r>
            <a:r>
              <a:rPr lang="zh-CN" altLang="en-US" smtClean="0">
                <a:ea typeface="宋体" pitchFamily="2" charset="-122"/>
              </a:rPr>
              <a:t>建模工具画出系统的用例图；最后，勾画系统的概念层次模型，借助</a:t>
            </a:r>
            <a:r>
              <a:rPr lang="en-US" altLang="zh-CN" smtClean="0">
                <a:ea typeface="宋体" pitchFamily="2" charset="-122"/>
              </a:rPr>
              <a:t>UML</a:t>
            </a:r>
            <a:r>
              <a:rPr lang="zh-CN" altLang="en-US" smtClean="0">
                <a:ea typeface="宋体" pitchFamily="2" charset="-122"/>
              </a:rPr>
              <a:t>建模工具描述概念层的类和活动图。</a:t>
            </a:r>
            <a:endParaRPr lang="zh-CN" altLang="en-US" smtClean="0">
              <a:ea typeface="宋体" pitchFamily="2" charset="-122"/>
            </a:endParaRPr>
          </a:p>
          <a:p>
            <a:pPr eaLnBrk="1" hangingPunct="1">
              <a:buFont typeface="Wingdings" panose="05000000000000000000" pitchFamily="2" charset="2"/>
              <a:buNone/>
            </a:pPr>
            <a:r>
              <a:rPr lang="zh-CN" altLang="en-US" smtClean="0">
                <a:ea typeface="宋体" pitchFamily="2" charset="-122"/>
              </a:rPr>
              <a:t>（</a:t>
            </a:r>
            <a:r>
              <a:rPr lang="en-US" altLang="zh-CN" smtClean="0">
                <a:ea typeface="宋体" pitchFamily="2" charset="-122"/>
              </a:rPr>
              <a:t>2</a:t>
            </a:r>
            <a:r>
              <a:rPr lang="zh-CN" altLang="en-US" smtClean="0">
                <a:ea typeface="宋体" pitchFamily="2" charset="-122"/>
              </a:rPr>
              <a:t>）进行系统分析并抽象出类</a:t>
            </a:r>
            <a:endParaRPr lang="en-US" altLang="zh-CN" smtClean="0">
              <a:ea typeface="宋体" pitchFamily="2" charset="-122"/>
            </a:endParaRPr>
          </a:p>
          <a:p>
            <a:pPr eaLnBrk="1" hangingPunct="1">
              <a:buFont typeface="Wingdings" panose="05000000000000000000" pitchFamily="2" charset="2"/>
              <a:buNone/>
            </a:pPr>
            <a:r>
              <a:rPr lang="zh-CN" altLang="en-US" smtClean="0">
                <a:ea typeface="宋体" pitchFamily="2" charset="-122"/>
              </a:rPr>
              <a:t>系统分析的任务是找出系统的所有要求并加以描述，同时建立特定领域模型。从实际需求抽象出类，并描述各个类之间的关系。</a:t>
            </a:r>
            <a:endParaRPr lang="zh-CN" altLang="en-US" smtClean="0">
              <a:ea typeface="宋体" pitchFamily="2" charset="-122"/>
            </a:endParaRPr>
          </a:p>
          <a:p>
            <a:pPr eaLnBrk="1" hangingPunct="1">
              <a:buFont typeface="Wingdings" panose="05000000000000000000" pitchFamily="2" charset="2"/>
              <a:buNone/>
            </a:pPr>
            <a:r>
              <a:rPr lang="zh-CN" altLang="en-US" smtClean="0">
                <a:ea typeface="宋体" pitchFamily="2" charset="-122"/>
              </a:rPr>
              <a:t>（</a:t>
            </a:r>
            <a:r>
              <a:rPr lang="en-US" altLang="zh-CN" smtClean="0">
                <a:ea typeface="宋体" pitchFamily="2" charset="-122"/>
              </a:rPr>
              <a:t>3</a:t>
            </a:r>
            <a:r>
              <a:rPr lang="zh-CN" altLang="en-US" smtClean="0">
                <a:ea typeface="宋体" pitchFamily="2" charset="-122"/>
              </a:rPr>
              <a:t>）设计系统，并设计系统中的类及其行为</a:t>
            </a:r>
            <a:endParaRPr lang="en-US" altLang="zh-CN" smtClean="0">
              <a:ea typeface="宋体" pitchFamily="2" charset="-122"/>
            </a:endParaRPr>
          </a:p>
          <a:p>
            <a:pPr eaLnBrk="1" hangingPunct="1">
              <a:buFont typeface="Wingdings" panose="05000000000000000000" pitchFamily="2" charset="2"/>
              <a:buNone/>
            </a:pPr>
            <a:r>
              <a:rPr lang="zh-CN" altLang="en-US" smtClean="0">
                <a:ea typeface="宋体" pitchFamily="2" charset="-122"/>
              </a:rPr>
              <a:t>设计阶段由结构设计和详细设计组成。 </a:t>
            </a:r>
            <a:endParaRPr lang="zh-CN" altLang="en-US" smtClean="0">
              <a:ea typeface="宋体" pitchFamily="2" charset="-122"/>
            </a:endParaRPr>
          </a:p>
          <a:p>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65BE47B-ED72-410D-8769-3905CFDC5A94}"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对象实现了数据和操作的结合，使数据和操作封装于对象的统一体中 </a:t>
            </a:r>
            <a:endParaRPr lang="zh-CN" altLang="en-US" smtClean="0">
              <a:ea typeface="宋体" pitchFamily="2" charset="-122"/>
            </a:endParaRPr>
          </a:p>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88C9613-3565-4E41-B9A8-F27190CA02CC}"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1963 </a:t>
            </a:r>
            <a:r>
              <a:rPr lang="zh-CN" altLang="en-US" smtClean="0"/>
              <a:t>年伊凡</a:t>
            </a:r>
            <a:r>
              <a:rPr lang="en-US" altLang="zh-CN" smtClean="0"/>
              <a:t>·</a:t>
            </a:r>
            <a:r>
              <a:rPr lang="zh-CN" altLang="en-US" smtClean="0"/>
              <a:t>苏泽兰（</a:t>
            </a:r>
            <a:r>
              <a:rPr lang="en-US" altLang="zh-CN" smtClean="0"/>
              <a:t>Ivan Sutherland</a:t>
            </a:r>
            <a:r>
              <a:rPr lang="zh-CN" altLang="en-US" smtClean="0"/>
              <a:t>，</a:t>
            </a:r>
            <a:r>
              <a:rPr lang="en-US" altLang="zh-CN" smtClean="0"/>
              <a:t>1988 </a:t>
            </a:r>
            <a:r>
              <a:rPr lang="zh-CN" altLang="en-US" smtClean="0"/>
              <a:t>年图灵奖得主）在第一个计算机图形系统</a:t>
            </a:r>
            <a:r>
              <a:rPr lang="en-US" altLang="zh-CN" smtClean="0"/>
              <a:t>Sketchpad </a:t>
            </a:r>
            <a:r>
              <a:rPr lang="zh-CN" altLang="en-US" smtClean="0"/>
              <a:t>的研制中也定义了“对象”和“实例”概念。</a:t>
            </a:r>
            <a:endParaRPr lang="en-US" altLang="zh-CN" smtClean="0"/>
          </a:p>
          <a:p>
            <a:pPr eaLnBrk="1" hangingPunct="1">
              <a:spcBef>
                <a:spcPct val="0"/>
              </a:spcBef>
            </a:pPr>
            <a:endParaRPr lang="en-US" altLang="zh-CN" smtClean="0"/>
          </a:p>
          <a:p>
            <a:pPr eaLnBrk="1" hangingPunct="1">
              <a:spcBef>
                <a:spcPct val="0"/>
              </a:spcBef>
            </a:pPr>
            <a:r>
              <a:rPr lang="zh-CN" altLang="en-US" smtClean="0"/>
              <a:t>首先提出面向对象概念的人是艾伦</a:t>
            </a:r>
            <a:r>
              <a:rPr lang="en-US" altLang="zh-CN" smtClean="0"/>
              <a:t>·</a:t>
            </a:r>
            <a:r>
              <a:rPr lang="zh-CN" altLang="en-US" smtClean="0"/>
              <a:t>凯（</a:t>
            </a:r>
            <a:r>
              <a:rPr lang="en-US" altLang="zh-CN" smtClean="0"/>
              <a:t>Alan Kay</a:t>
            </a:r>
            <a:r>
              <a:rPr lang="zh-CN" altLang="en-US" smtClean="0"/>
              <a:t>，</a:t>
            </a:r>
            <a:r>
              <a:rPr lang="en-US" altLang="zh-CN" smtClean="0"/>
              <a:t>2003 </a:t>
            </a:r>
            <a:r>
              <a:rPr lang="zh-CN" altLang="en-US" smtClean="0"/>
              <a:t>年图灵奖得主）在大约</a:t>
            </a:r>
            <a:r>
              <a:rPr lang="en-US" altLang="zh-CN" smtClean="0"/>
              <a:t>1967 </a:t>
            </a:r>
            <a:r>
              <a:rPr lang="zh-CN" altLang="en-US" smtClean="0"/>
              <a:t>年，当时有人问他做工作是什么，他说</a:t>
            </a:r>
            <a:r>
              <a:rPr lang="en-US" altLang="zh-CN" smtClean="0"/>
              <a:t>"It's object-oriented programming"</a:t>
            </a:r>
            <a:r>
              <a:rPr lang="zh-CN" altLang="en-US" smtClean="0"/>
              <a:t>，当时他在犹他大学读博士，参与了</a:t>
            </a:r>
            <a:r>
              <a:rPr lang="en-US" altLang="zh-CN" smtClean="0"/>
              <a:t>Sutherland</a:t>
            </a:r>
            <a:r>
              <a:rPr lang="zh-CN" altLang="en-US" smtClean="0"/>
              <a:t>的</a:t>
            </a:r>
            <a:r>
              <a:rPr lang="en-US" altLang="zh-CN" smtClean="0"/>
              <a:t>Sketchpad </a:t>
            </a:r>
            <a:r>
              <a:rPr lang="zh-CN" altLang="en-US" smtClean="0"/>
              <a:t>工作。</a:t>
            </a:r>
            <a:r>
              <a:rPr lang="en-US" altLang="zh-CN" smtClean="0"/>
              <a:t>Kay </a:t>
            </a:r>
            <a:r>
              <a:rPr lang="zh-CN" altLang="en-US" smtClean="0"/>
              <a:t>的最大贡献是第一个面向对象编程语言</a:t>
            </a:r>
            <a:r>
              <a:rPr lang="en-US" altLang="zh-CN" smtClean="0"/>
              <a:t>SmallTalk </a:t>
            </a:r>
            <a:r>
              <a:rPr lang="zh-CN" altLang="en-US" smtClean="0"/>
              <a:t>的开发。</a:t>
            </a:r>
            <a:endParaRPr lang="en-US" altLang="zh-CN" smtClean="0"/>
          </a:p>
          <a:p>
            <a:pPr eaLnBrk="1" hangingPunct="1">
              <a:spcBef>
                <a:spcPct val="0"/>
              </a:spcBef>
            </a:pPr>
            <a:endParaRPr lang="en-US" altLang="zh-CN" smtClean="0"/>
          </a:p>
          <a:p>
            <a:pPr eaLnBrk="1" hangingPunct="1">
              <a:spcBef>
                <a:spcPct val="0"/>
              </a:spcBef>
            </a:pPr>
            <a:r>
              <a:rPr lang="en-US" altLang="zh-CN" smtClean="0">
                <a:ea typeface="宋体" pitchFamily="2" charset="-122"/>
              </a:rPr>
              <a:t>James Rumbaugh</a:t>
            </a:r>
            <a:r>
              <a:rPr lang="zh-CN" altLang="en-US" smtClean="0">
                <a:ea typeface="宋体" pitchFamily="2" charset="-122"/>
              </a:rPr>
              <a:t>与</a:t>
            </a:r>
            <a:r>
              <a:rPr lang="en-US" altLang="zh-CN" smtClean="0">
                <a:ea typeface="宋体" pitchFamily="2" charset="-122"/>
              </a:rPr>
              <a:t>Grady booch</a:t>
            </a:r>
            <a:r>
              <a:rPr lang="zh-CN" altLang="en-US" smtClean="0">
                <a:ea typeface="宋体" pitchFamily="2" charset="-122"/>
              </a:rPr>
              <a:t>，</a:t>
            </a:r>
            <a:r>
              <a:rPr lang="en-US" altLang="zh-CN" smtClean="0">
                <a:ea typeface="宋体" pitchFamily="2" charset="-122"/>
              </a:rPr>
              <a:t>ivar jacobson </a:t>
            </a:r>
            <a:r>
              <a:rPr lang="zh-CN" altLang="en-US" smtClean="0">
                <a:ea typeface="宋体" pitchFamily="2" charset="-122"/>
              </a:rPr>
              <a:t>一道开发了</a:t>
            </a:r>
            <a:r>
              <a:rPr lang="zh-CN" altLang="en-US" smtClean="0"/>
              <a:t>开发了统一建模语言（</a:t>
            </a:r>
            <a:r>
              <a:rPr lang="en-US" altLang="zh-CN" smtClean="0"/>
              <a:t>Unified Modeling Language</a:t>
            </a:r>
            <a:r>
              <a:rPr lang="zh-CN" altLang="en-US" smtClean="0"/>
              <a:t>，</a:t>
            </a:r>
            <a:r>
              <a:rPr lang="en-US" altLang="zh-CN" smtClean="0"/>
              <a:t>UML</a:t>
            </a:r>
            <a:r>
              <a:rPr lang="zh-CN" altLang="en-US" smtClean="0"/>
              <a:t>），对象管理组织（</a:t>
            </a:r>
            <a:r>
              <a:rPr lang="en-US" altLang="zh-CN" smtClean="0"/>
              <a:t>Object Management Group</a:t>
            </a:r>
            <a:r>
              <a:rPr lang="zh-CN" altLang="en-US" smtClean="0"/>
              <a:t>，</a:t>
            </a:r>
            <a:r>
              <a:rPr lang="en-US" altLang="zh-CN" smtClean="0"/>
              <a:t>OMG</a:t>
            </a:r>
            <a:r>
              <a:rPr lang="zh-CN" altLang="en-US" smtClean="0"/>
              <a:t>）于 </a:t>
            </a:r>
            <a:r>
              <a:rPr lang="en-US" altLang="zh-CN" smtClean="0"/>
              <a:t>1997 </a:t>
            </a:r>
            <a:r>
              <a:rPr lang="zh-CN" altLang="en-US" smtClean="0"/>
              <a:t>年将 </a:t>
            </a:r>
            <a:r>
              <a:rPr lang="en-US" altLang="zh-CN" smtClean="0"/>
              <a:t>UML </a:t>
            </a:r>
            <a:r>
              <a:rPr lang="zh-CN" altLang="en-US" smtClean="0"/>
              <a:t>采纳为业界标准建模语言。</a:t>
            </a: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793D9B8-4A8A-4440-A9EF-9235BBB9F870}"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类是具有相同类型的对象的抽象。一个对象所包含的所有数据和代码可以通过类来构造。因此，对象的抽象是类，类的具体化就是对象，也可以说类的实例是对象。</a:t>
            </a:r>
            <a:endParaRPr lang="zh-CN" altLang="en-US" smtClean="0">
              <a:ea typeface="宋体" pitchFamily="2" charset="-122"/>
            </a:endParaRPr>
          </a:p>
          <a:p>
            <a:pPr eaLnBrk="1" hangingPunct="1"/>
            <a:r>
              <a:rPr lang="zh-CN" altLang="en-US" smtClean="0">
                <a:ea typeface="宋体" pitchFamily="2" charset="-122"/>
              </a:rPr>
              <a:t>类具有属性，它是对象的状态的抽象，用数据结构来描述类的属性。</a:t>
            </a:r>
            <a:endParaRPr lang="zh-CN" altLang="en-US" smtClean="0">
              <a:ea typeface="宋体" pitchFamily="2" charset="-122"/>
            </a:endParaRPr>
          </a:p>
          <a:p>
            <a:pPr eaLnBrk="1" hangingPunct="1"/>
            <a:r>
              <a:rPr lang="zh-CN" altLang="en-US" smtClean="0">
                <a:ea typeface="宋体" pitchFamily="2" charset="-122"/>
              </a:rPr>
              <a:t>类具有操作，它是对象的行为的抽象，用操作名和实现该操作的方法来描述。</a:t>
            </a:r>
            <a:endParaRPr lang="zh-CN" altLang="en-US" smtClean="0">
              <a:ea typeface="宋体" pitchFamily="2" charset="-122"/>
            </a:endParaRPr>
          </a:p>
          <a:p>
            <a:pPr eaLnBrk="1" hangingPunct="1"/>
            <a:r>
              <a:rPr lang="zh-CN" altLang="en-US" smtClean="0">
                <a:ea typeface="宋体" pitchFamily="2" charset="-122"/>
              </a:rPr>
              <a:t>类之间有一定的结构关系。通常有两种主要的结构关系，即一般与具体结构关系，整体与部分结构关系。</a:t>
            </a:r>
            <a:endParaRPr lang="zh-CN" altLang="en-US" smtClean="0">
              <a:ea typeface="宋体" pitchFamily="2" charset="-122"/>
            </a:endParaRPr>
          </a:p>
          <a:p>
            <a:pPr eaLnBrk="1" hangingPunct="1"/>
            <a:r>
              <a:rPr lang="zh-CN" altLang="en-US" smtClean="0">
                <a:ea typeface="宋体" pitchFamily="2" charset="-122"/>
              </a:rPr>
              <a:t>①一般与具体结构称为分类结构，也可以说是“或”关系，或者是“</a:t>
            </a:r>
            <a:r>
              <a:rPr lang="en-US" altLang="zh-CN" smtClean="0">
                <a:ea typeface="宋体" pitchFamily="2" charset="-122"/>
              </a:rPr>
              <a:t>is a”</a:t>
            </a:r>
            <a:r>
              <a:rPr lang="zh-CN" altLang="en-US" smtClean="0">
                <a:ea typeface="宋体" pitchFamily="2" charset="-122"/>
              </a:rPr>
              <a:t>关系。</a:t>
            </a:r>
            <a:endParaRPr lang="zh-CN" altLang="en-US" smtClean="0">
              <a:ea typeface="宋体" pitchFamily="2" charset="-122"/>
            </a:endParaRPr>
          </a:p>
          <a:p>
            <a:pPr eaLnBrk="1" hangingPunct="1"/>
            <a:r>
              <a:rPr lang="zh-CN" altLang="en-US" smtClean="0">
                <a:ea typeface="宋体" pitchFamily="2" charset="-122"/>
              </a:rPr>
              <a:t>②整体与部分结构称为组装结构，它们之间的关系是一种“与”关系，或者是“</a:t>
            </a:r>
            <a:r>
              <a:rPr lang="en-US" altLang="zh-CN" smtClean="0">
                <a:ea typeface="宋体" pitchFamily="2" charset="-122"/>
              </a:rPr>
              <a:t>has a”</a:t>
            </a:r>
            <a:r>
              <a:rPr lang="zh-CN" altLang="en-US" smtClean="0">
                <a:ea typeface="宋体" pitchFamily="2" charset="-122"/>
              </a:rPr>
              <a:t>关系。</a:t>
            </a:r>
            <a:endParaRPr lang="zh-CN" altLang="en-US" smtClean="0">
              <a:ea typeface="宋体" pitchFamily="2" charset="-122"/>
            </a:endParaRPr>
          </a:p>
          <a:p>
            <a:pPr eaLnBrk="1" hangingPunct="1"/>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E582B941-9E42-4384-A031-516A7A3C625F}"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封装是将数据和代码捆绑到一起，避免了外界的干扰和不确定性。对象的某些数据和代码可以是私有的，不能被外界访问，以此实现对数据和代码不同级别的访问权限。</a:t>
            </a:r>
            <a:endParaRPr lang="en-US" altLang="zh-CN" smtClean="0"/>
          </a:p>
          <a:p>
            <a:endParaRPr lang="zh-CN" altLang="en-US" smtClean="0"/>
          </a:p>
          <a:p>
            <a:pPr marL="0" lvl="1"/>
            <a:r>
              <a:rPr lang="zh-CN" altLang="en-US" smtClean="0"/>
              <a:t>封装性是保证软件部件具有优良的模块性的基础。</a:t>
            </a:r>
            <a:endParaRPr lang="en-US" altLang="zh-CN" smtClean="0"/>
          </a:p>
          <a:p>
            <a:pPr marL="0" lvl="1"/>
            <a:endParaRPr lang="en-US" altLang="zh-CN" smtClean="0"/>
          </a:p>
          <a:p>
            <a:pPr marL="0" lvl="1"/>
            <a:r>
              <a:rPr lang="zh-CN" altLang="en-US" smtClean="0"/>
              <a:t>面向对象的类是封装良好的模块，类定义将其说明（用户可见的外部接口）与实现（用户不可见的内部实现）显式地分开，其内部实现按其具体定义的作用域提供保护。</a:t>
            </a:r>
            <a:endParaRPr lang="en-US" altLang="zh-CN" smtClean="0"/>
          </a:p>
          <a:p>
            <a:pPr marL="0" lvl="1"/>
            <a:endParaRPr lang="zh-CN" altLang="en-US" smtClean="0"/>
          </a:p>
          <a:p>
            <a:pPr marL="0" lvl="1"/>
            <a:r>
              <a:rPr lang="zh-CN" altLang="en-US" smtClean="0"/>
              <a:t>对象是封装的最基本单位。封装防止了程序相互依赖性而带来的变动影响。面向对象的封装比传统语言的封装更为清晰、更为有力。</a:t>
            </a:r>
            <a:endParaRPr lang="zh-CN" altLang="en-US" smtClean="0"/>
          </a:p>
          <a:p>
            <a:pPr marL="0" lvl="1"/>
            <a:endParaRPr lang="zh-CN" altLang="en-US" smtClean="0"/>
          </a:p>
          <a:p>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47B10745-89A5-42E9-B335-4C62EF9FEA04}"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90000"/>
              </a:lnSpc>
            </a:pPr>
            <a:r>
              <a:rPr lang="zh-CN" altLang="en-US" smtClean="0">
                <a:ea typeface="宋体" pitchFamily="2" charset="-122"/>
              </a:rPr>
              <a:t>继承是让某个类型的对象获得另一个类型的对象的特征。通过继承可以实现代码的重用：从已存在的类派生出的一个新类将自动具有原来那个类的特性，同时，它还可以拥有自己的新特性。</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继承性是子类自动共享父类数据结构和方法的机制，这是类之间的一种关系。在定义和实现一个类的时候，可以在一个已经存在的类的基础之上来进行，把这个已经存在的类所定义的内容作为自己的内容，并加入若干新的内容。</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继承性是面向对象程序设计语言不同于其它语言的最重要的特点，是其他语言所没有的。</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在类层次中，子类只继承一个父类的数据结构和方法，则称为单重继承。</a:t>
            </a:r>
            <a:endParaRPr lang="en-US" altLang="zh-CN" smtClean="0">
              <a:ea typeface="宋体" pitchFamily="2" charset="-122"/>
            </a:endParaRPr>
          </a:p>
          <a:p>
            <a:pPr eaLnBrk="1" hangingPunct="1">
              <a:lnSpc>
                <a:spcPct val="90000"/>
              </a:lnSpc>
            </a:pPr>
            <a:endParaRPr lang="zh-CN" altLang="en-US" smtClean="0">
              <a:ea typeface="宋体" pitchFamily="2" charset="-122"/>
            </a:endParaRPr>
          </a:p>
          <a:p>
            <a:pPr eaLnBrk="1" hangingPunct="1">
              <a:lnSpc>
                <a:spcPct val="90000"/>
              </a:lnSpc>
            </a:pPr>
            <a:r>
              <a:rPr lang="zh-CN" altLang="en-US" smtClean="0">
                <a:ea typeface="宋体" pitchFamily="2" charset="-122"/>
              </a:rPr>
              <a:t>在类层次中，子类继承了多个父类的数据结构和方法，则称为多重继承。</a:t>
            </a:r>
            <a:endParaRPr lang="zh-CN" altLang="en-US"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r>
              <a:rPr lang="zh-CN" altLang="en-US" smtClean="0">
                <a:ea typeface="宋体" pitchFamily="2" charset="-122"/>
              </a:rPr>
              <a:t>在软件开发中，类的继承性使所建立的软件具有开放性、可扩充性，这是信息组织与分类的行之有效的方法，它简化了对象、类的创建工作量，增加了代码的可重用性。</a:t>
            </a:r>
            <a:endParaRPr lang="zh-CN" altLang="en-US"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r>
              <a:rPr lang="zh-CN" altLang="en-US" smtClean="0">
                <a:ea typeface="宋体" pitchFamily="2" charset="-122"/>
              </a:rPr>
              <a:t>采用继承性，提供了类的规范的等级结构。通过类的继承关系，使公共的特性能够共享，提高了软件的重用性。</a:t>
            </a:r>
            <a:endParaRPr lang="zh-CN" altLang="en-US" smtClean="0">
              <a:ea typeface="宋体" pitchFamily="2" charset="-122"/>
            </a:endParaRPr>
          </a:p>
          <a:p>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F7405160-CE44-4763-97CE-0C852A5F6B65}"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多态是指不同事物具有不同表现形式的能力。多态机制使具有不同内部结构的对象可以共享相同的外部接口，通过这种方式减少代码的复杂度。</a:t>
            </a:r>
            <a:endParaRPr lang="zh-CN" altLang="en-US" smtClean="0">
              <a:ea typeface="宋体" pitchFamily="2" charset="-122"/>
            </a:endParaRPr>
          </a:p>
          <a:p>
            <a:pPr eaLnBrk="1" hangingPunct="1"/>
            <a:r>
              <a:rPr lang="zh-CN" altLang="en-US" smtClean="0">
                <a:ea typeface="宋体" pitchFamily="2" charset="-122"/>
              </a:rPr>
              <a:t>多态性使相同的操作或函数、过程可作用于多种类型的对象上并获得不同的结果。不同的对象，收到同一消息可以产生不同的结果，这种现象称为多态性。</a:t>
            </a:r>
            <a:endParaRPr lang="zh-CN" altLang="en-US" smtClean="0">
              <a:ea typeface="宋体" pitchFamily="2" charset="-122"/>
            </a:endParaRPr>
          </a:p>
          <a:p>
            <a:pPr eaLnBrk="1" hangingPunct="1"/>
            <a:r>
              <a:rPr lang="zh-CN" altLang="en-US" smtClean="0">
                <a:ea typeface="宋体" pitchFamily="2" charset="-122"/>
              </a:rPr>
              <a:t>多态性允许每个对象以适合自身的方式去响应共同的消息。</a:t>
            </a:r>
            <a:endParaRPr lang="zh-CN" altLang="en-US" smtClean="0">
              <a:ea typeface="宋体" pitchFamily="2" charset="-122"/>
            </a:endParaRPr>
          </a:p>
          <a:p>
            <a:pPr eaLnBrk="1" hangingPunct="1"/>
            <a:r>
              <a:rPr lang="zh-CN" altLang="en-US" smtClean="0">
                <a:ea typeface="宋体" pitchFamily="2" charset="-122"/>
              </a:rPr>
              <a:t>多态性增强了软件的灵活性和重用性。</a:t>
            </a:r>
            <a:endParaRPr lang="zh-CN" altLang="en-US" smtClean="0">
              <a:ea typeface="宋体" pitchFamily="2" charset="-122"/>
            </a:endParaRPr>
          </a:p>
          <a:p>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EF2A12B6-E980-4979-9645-5010043F8028}"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630C663F-A357-4FE5-B062-961D2A75A992}"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CEC1EFDB-05A5-4925-A486-1E339A90D5E1}"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AECE0EE0-5A80-493F-842E-85E50642582C}"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FF07A392-5F73-4257-9195-390F06B509AB}"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smtClean="0"/>
              <a:t> UML</a:t>
            </a:r>
            <a:r>
              <a:rPr lang="zh-CN" altLang="en-US" smtClean="0"/>
              <a:t>三友之一</a:t>
            </a:r>
            <a:r>
              <a:rPr lang="en-US" altLang="zh-CN" smtClean="0"/>
              <a:t>Ivar Jacobson</a:t>
            </a:r>
            <a:r>
              <a:rPr lang="zh-CN" altLang="en-US" smtClean="0"/>
              <a:t>在加入</a:t>
            </a:r>
            <a:r>
              <a:rPr lang="en-US" altLang="zh-CN" smtClean="0"/>
              <a:t>Rational</a:t>
            </a:r>
            <a:r>
              <a:rPr lang="zh-CN" altLang="en-US" smtClean="0"/>
              <a:t>之前，致力于开发能用于软件开发活动的软件过程，这就是其过程产品</a:t>
            </a:r>
            <a:r>
              <a:rPr lang="en-US" altLang="zh-CN" smtClean="0"/>
              <a:t>Objectory</a:t>
            </a:r>
            <a:r>
              <a:rPr lang="zh-CN" altLang="en-US" smtClean="0"/>
              <a:t>。</a:t>
            </a:r>
            <a:r>
              <a:rPr lang="en-US" altLang="zh-CN" smtClean="0"/>
              <a:t>Objectory</a:t>
            </a:r>
            <a:r>
              <a:rPr lang="zh-CN" altLang="en-US" smtClean="0"/>
              <a:t>过程在被 </a:t>
            </a:r>
            <a:r>
              <a:rPr lang="en-US" altLang="zh-CN" smtClean="0"/>
              <a:t>Rational </a:t>
            </a:r>
            <a:r>
              <a:rPr lang="zh-CN" altLang="en-US" smtClean="0"/>
              <a:t>收购之后，得到了进一步的发展，被命名为</a:t>
            </a:r>
            <a:r>
              <a:rPr lang="en-US" altLang="zh-CN" smtClean="0"/>
              <a:t>Rational Object Process(ROP)</a:t>
            </a:r>
            <a:r>
              <a:rPr lang="zh-CN" altLang="en-US" smtClean="0"/>
              <a:t>。同 </a:t>
            </a:r>
            <a:r>
              <a:rPr lang="en-US" altLang="zh-CN" smtClean="0"/>
              <a:t>UML </a:t>
            </a:r>
            <a:r>
              <a:rPr lang="zh-CN" altLang="en-US" smtClean="0"/>
              <a:t>一样，在这个发展过程中也融入了其它优秀软件过程的精髓。</a:t>
            </a:r>
            <a:r>
              <a:rPr lang="en-US" altLang="zh-CN" smtClean="0"/>
              <a:t>1998 </a:t>
            </a:r>
            <a:r>
              <a:rPr lang="zh-CN" altLang="en-US" smtClean="0"/>
              <a:t>年，</a:t>
            </a:r>
            <a:r>
              <a:rPr lang="en-US" altLang="zh-CN" smtClean="0"/>
              <a:t>ROP </a:t>
            </a:r>
            <a:r>
              <a:rPr lang="zh-CN" altLang="en-US" smtClean="0"/>
              <a:t>被正式命名为 </a:t>
            </a:r>
            <a:r>
              <a:rPr lang="en-US" altLang="zh-CN" smtClean="0"/>
              <a:t>Rational Unified Process(RUP</a:t>
            </a:r>
            <a:r>
              <a:rPr lang="zh-CN" altLang="en-US" smtClean="0"/>
              <a:t>，</a:t>
            </a:r>
            <a:r>
              <a:rPr lang="en-US" altLang="zh-CN" smtClean="0"/>
              <a:t>Rational </a:t>
            </a:r>
            <a:r>
              <a:rPr lang="zh-CN" altLang="en-US" smtClean="0"/>
              <a:t>统一过程</a:t>
            </a:r>
            <a:r>
              <a:rPr lang="en-US" altLang="zh-CN" smtClean="0"/>
              <a:t>)</a:t>
            </a:r>
            <a:r>
              <a:rPr lang="zh-CN" altLang="en-US" smtClean="0"/>
              <a:t>，并且将 </a:t>
            </a:r>
            <a:r>
              <a:rPr lang="en-US" altLang="zh-CN" smtClean="0"/>
              <a:t>UML </a:t>
            </a:r>
            <a:r>
              <a:rPr lang="zh-CN" altLang="en-US" smtClean="0"/>
              <a:t>作为其建模语言。由此 </a:t>
            </a:r>
            <a:r>
              <a:rPr lang="en-US" altLang="zh-CN" smtClean="0"/>
              <a:t>Rational </a:t>
            </a:r>
            <a:r>
              <a:rPr lang="zh-CN" altLang="en-US" smtClean="0"/>
              <a:t>统一过程成为了业界最为成熟和成功的软件开发过程。</a:t>
            </a: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A79D157-51A5-404B-B56D-FA99B1958CD1}"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22463D5-55D7-4DDB-8994-686C664D2CAF}"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60AAF3F2-9DBC-4773-8450-C39ED21F97B7}"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ea typeface="宋体" pitchFamily="2" charset="-122"/>
              </a:rPr>
              <a:t>标准建模语言</a:t>
            </a:r>
            <a:r>
              <a:rPr lang="en-US" altLang="zh-CN" smtClean="0">
                <a:ea typeface="宋体" pitchFamily="2" charset="-122"/>
              </a:rPr>
              <a:t>UML</a:t>
            </a:r>
            <a:r>
              <a:rPr lang="zh-CN" altLang="en-US" smtClean="0">
                <a:ea typeface="宋体" pitchFamily="2" charset="-122"/>
              </a:rPr>
              <a:t>的重要内容可以由下列五类图（共</a:t>
            </a:r>
            <a:r>
              <a:rPr lang="en-US" altLang="zh-CN" smtClean="0">
                <a:ea typeface="宋体" pitchFamily="2" charset="-122"/>
              </a:rPr>
              <a:t>9</a:t>
            </a:r>
            <a:r>
              <a:rPr lang="zh-CN" altLang="en-US" smtClean="0">
                <a:ea typeface="宋体" pitchFamily="2" charset="-122"/>
              </a:rPr>
              <a:t>种图形）来定义 </a:t>
            </a:r>
            <a:endParaRPr lang="zh-CN" altLang="en-US" smtClean="0">
              <a:ea typeface="宋体" pitchFamily="2" charset="-122"/>
            </a:endParaRPr>
          </a:p>
          <a:p>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37A494A-881A-49F8-9155-D921851B4B8C}"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A2592F9-08C5-4DDE-AAAB-5DA34C392013}"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4B5D5A33-5108-4B8D-8887-0835E52E7C0C}"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r="990" b="95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7473" y="1246622"/>
            <a:ext cx="4339650" cy="1754326"/>
          </a:xfrm>
          <a:prstGeom prst="rect">
            <a:avLst/>
          </a:prstGeom>
          <a:noFill/>
        </p:spPr>
        <p:txBody>
          <a:bodyPr wrap="none">
            <a:spAutoFit/>
          </a:bodyPr>
          <a:lstStyle/>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
        <p:nvSpPr>
          <p:cNvPr id="6"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defRPr/>
            </a:pPr>
            <a:r>
              <a:rPr lang="zh-CN" altLang="en-US"/>
              <a:t>本</a:t>
            </a:r>
            <a:r>
              <a:rPr lang="en-US" altLang="zh-CN"/>
              <a:t>PPT</a:t>
            </a:r>
            <a:r>
              <a:rPr lang="zh-CN" altLang="en-US"/>
              <a:t>教材：</a:t>
            </a:r>
            <a:endParaRPr lang="zh-CN" altLang="en-US"/>
          </a:p>
          <a:p>
            <a:pPr>
              <a:defRPr/>
            </a:pPr>
            <a:r>
              <a:rPr lang="zh-CN" altLang="en-US"/>
              <a:t>杜育根</a:t>
            </a:r>
            <a:r>
              <a:rPr lang="en-US" altLang="zh-CN"/>
              <a:t>. </a:t>
            </a:r>
            <a:r>
              <a:rPr lang="zh-CN" altLang="en-US"/>
              <a:t>软件工程教程</a:t>
            </a:r>
            <a:r>
              <a:rPr lang="en-US" altLang="zh-CN"/>
              <a:t>: IBM RUP</a:t>
            </a:r>
            <a:r>
              <a:rPr lang="zh-CN" altLang="en-US"/>
              <a:t>方法实践</a:t>
            </a:r>
            <a:r>
              <a:rPr lang="en-US" altLang="zh-CN"/>
              <a:t>[M].</a:t>
            </a:r>
            <a:endParaRPr lang="en-US" altLang="zh-CN"/>
          </a:p>
          <a:p>
            <a:pPr>
              <a:defRPr/>
            </a:pPr>
            <a:r>
              <a:rPr lang="zh-CN" altLang="en-US"/>
              <a:t>北京</a:t>
            </a:r>
            <a:r>
              <a:rPr lang="en-US" altLang="zh-CN"/>
              <a:t>:</a:t>
            </a:r>
            <a:r>
              <a:rPr lang="zh-CN" altLang="en-US"/>
              <a:t>机械工业出版社，</a:t>
            </a:r>
            <a:r>
              <a:rPr lang="en-US" altLang="zh-CN"/>
              <a:t>2013</a:t>
            </a:r>
            <a:endParaRPr lang="en-US" altLang="zh-CN"/>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单击以编辑母版副标题样式</a:t>
            </a:r>
            <a:endParaRPr lang="zh-CN" altLang="en-US" dirty="0" smtClean="0"/>
          </a:p>
        </p:txBody>
      </p:sp>
      <p:sp>
        <p:nvSpPr>
          <p:cNvPr id="7" name="KSO_CT1"/>
          <p:cNvSpPr>
            <a:spLocks noGrp="1"/>
          </p:cNvSpPr>
          <p:nvPr>
            <p:ph type="title"/>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smtClean="0"/>
              <a:t>单击此处编辑母版标题样式</a:t>
            </a:r>
            <a:endParaRPr lang="zh-CN" altLang="en-US" dirty="0"/>
          </a:p>
        </p:txBody>
      </p:sp>
      <p:sp>
        <p:nvSpPr>
          <p:cNvPr id="8" name="KSO_FD"/>
          <p:cNvSpPr>
            <a:spLocks noGrp="1"/>
          </p:cNvSpPr>
          <p:nvPr>
            <p:ph type="dt" sz="half" idx="10"/>
          </p:nvPr>
        </p:nvSpPr>
        <p:spPr/>
        <p:txBody>
          <a:bodyPr/>
          <a:lstStyle>
            <a:lvl1pPr>
              <a:defRPr>
                <a:solidFill>
                  <a:schemeClr val="bg1"/>
                </a:solidFill>
              </a:defRPr>
            </a:lvl1pPr>
          </a:lstStyle>
          <a:p>
            <a:pPr>
              <a:defRPr/>
            </a:pPr>
            <a:fld id="{F9A488A3-150F-4C19-8F82-E97BCD8397BA}" type="datetimeFigureOut">
              <a:rPr lang="zh-CN" altLang="en-US"/>
            </a:fld>
            <a:endParaRPr lang="zh-CN" altLang="en-US"/>
          </a:p>
        </p:txBody>
      </p:sp>
      <p:sp>
        <p:nvSpPr>
          <p:cNvPr id="9"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10" name="KSO_FN"/>
          <p:cNvSpPr>
            <a:spLocks noGrp="1"/>
          </p:cNvSpPr>
          <p:nvPr>
            <p:ph type="sldNum" sz="quarter" idx="12"/>
          </p:nvPr>
        </p:nvSpPr>
        <p:spPr>
          <a:xfrm>
            <a:off x="6457950" y="6308725"/>
            <a:ext cx="2057400" cy="476250"/>
          </a:xfrm>
        </p:spPr>
        <p:txBody>
          <a:bodyPr rtlCol="0"/>
          <a:lstStyle>
            <a:lvl1pPr>
              <a:defRPr>
                <a:solidFill>
                  <a:srgbClr val="FF0000"/>
                </a:solidFill>
                <a:latin typeface="+mj-ea"/>
                <a:ea typeface="+mj-ea"/>
              </a:defRPr>
            </a:lvl1pPr>
          </a:lstStyle>
          <a:p>
            <a:pPr>
              <a:defRPr/>
            </a:pPr>
            <a:r>
              <a:rPr lang="zh-CN" altLang="en-US"/>
              <a:t>杜育根</a:t>
            </a:r>
            <a:r>
              <a:rPr lang="en-US" altLang="zh-CN"/>
              <a:t>@</a:t>
            </a:r>
            <a:r>
              <a:rPr lang="zh-CN" altLang="en-US"/>
              <a:t>华东师大计软学院</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885EAD9C-9544-4206-AA8B-FD059FC95555}"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4A965DD7-0DEB-4473-9A96-D6D190D70AA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a:xfrm>
            <a:off x="1585383" y="365125"/>
            <a:ext cx="5949952" cy="5811838"/>
          </a:xfrm>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58985BE0-DB82-48DB-9E43-A8730BF09F4A}"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55E10045-DFA0-4EAE-B1C5-22277EDEB91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hasCustomPrompt="1"/>
          </p:nvPr>
        </p:nvSpPr>
        <p:spPr/>
        <p:txBody>
          <a:bodyPr>
            <a:normAutofit/>
          </a:bodyPr>
          <a:lstStyle>
            <a:lvl1pPr>
              <a:defRPr sz="2400">
                <a:solidFill>
                  <a:schemeClr val="tx1"/>
                </a:solidFill>
              </a:defRPr>
            </a:lvl1pPr>
            <a:lvl2pPr>
              <a:defRPr sz="1800"/>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D0488794-3452-4119-A158-3C2069517C30}"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39E55DEE-A636-4B08-9D32-BDF8B9424DC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smtClean="0"/>
              <a:t>单击此处编辑母版标题样式</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编辑母版文本样式</a:t>
            </a:r>
            <a:endParaRPr lang="zh-CN" altLang="en-US" smtClean="0"/>
          </a:p>
        </p:txBody>
      </p:sp>
      <p:sp>
        <p:nvSpPr>
          <p:cNvPr id="4" name="KSO_FD"/>
          <p:cNvSpPr>
            <a:spLocks noGrp="1"/>
          </p:cNvSpPr>
          <p:nvPr>
            <p:ph type="dt" sz="half" idx="10"/>
          </p:nvPr>
        </p:nvSpPr>
        <p:spPr/>
        <p:txBody>
          <a:bodyPr/>
          <a:lstStyle>
            <a:lvl1pPr>
              <a:defRPr/>
            </a:lvl1pPr>
          </a:lstStyle>
          <a:p>
            <a:pPr>
              <a:defRPr/>
            </a:pPr>
            <a:fld id="{CC6D7E8F-8C4F-4B82-BAE3-701E1C862D22}"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2DCEE59F-9A75-4FEB-86F8-D616A04B410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hasCustomPrompt="1"/>
          </p:nvPr>
        </p:nvSpPr>
        <p:spPr>
          <a:xfrm>
            <a:off x="1049867" y="1244603"/>
            <a:ext cx="3810000" cy="4932363"/>
          </a:xfrm>
        </p:spPr>
        <p:txBody>
          <a:bodyPr/>
          <a:lstStyle>
            <a:lvl1pPr>
              <a:defRPr>
                <a:solidFill>
                  <a:schemeClr val="tx1"/>
                </a:solidFill>
              </a:defRPr>
            </a:lvl1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BC2"/>
          <p:cNvSpPr>
            <a:spLocks noGrp="1"/>
          </p:cNvSpPr>
          <p:nvPr>
            <p:ph sz="half" idx="2" hasCustomPrompt="1"/>
          </p:nvPr>
        </p:nvSpPr>
        <p:spPr>
          <a:xfrm>
            <a:off x="4889501" y="1244603"/>
            <a:ext cx="3820587" cy="4932363"/>
          </a:xfrm>
        </p:spPr>
        <p:txBody>
          <a:bodyPr/>
          <a:lstStyle>
            <a:lvl1pPr>
              <a:defRPr>
                <a:solidFill>
                  <a:schemeClr val="tx1"/>
                </a:solidFill>
              </a:defRPr>
            </a:lvl1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5" name="KSO_FD"/>
          <p:cNvSpPr>
            <a:spLocks noGrp="1"/>
          </p:cNvSpPr>
          <p:nvPr>
            <p:ph type="dt" sz="half" idx="10"/>
          </p:nvPr>
        </p:nvSpPr>
        <p:spPr/>
        <p:txBody>
          <a:bodyPr/>
          <a:lstStyle>
            <a:lvl1pPr>
              <a:defRPr/>
            </a:lvl1pPr>
          </a:lstStyle>
          <a:p>
            <a:pPr>
              <a:defRPr/>
            </a:pPr>
            <a:fld id="{93AD61DA-E27C-417E-8636-5281E3C5E0F2}"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51E5892B-54AB-4EF0-9727-DE39434C1C1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24578" y="1376362"/>
            <a:ext cx="3868340" cy="823912"/>
          </a:xfrm>
        </p:spPr>
        <p:txBody>
          <a:bodyPr anchor="b">
            <a:normAutofit/>
          </a:bodyPr>
          <a:lstStyle>
            <a:lvl1pPr marL="0" indent="0">
              <a:buNone/>
              <a:defRPr sz="1015" b="1">
                <a:solidFill>
                  <a:schemeClr val="tx1"/>
                </a:solidFill>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endParaRPr lang="zh-CN" altLang="en-US" dirty="0" smtClean="0"/>
          </a:p>
        </p:txBody>
      </p:sp>
      <p:sp>
        <p:nvSpPr>
          <p:cNvPr id="4" name="KSO_BC1"/>
          <p:cNvSpPr>
            <a:spLocks noGrp="1"/>
          </p:cNvSpPr>
          <p:nvPr>
            <p:ph sz="half" idx="2" hasCustomPrompt="1"/>
          </p:nvPr>
        </p:nvSpPr>
        <p:spPr>
          <a:xfrm>
            <a:off x="824578" y="2200274"/>
            <a:ext cx="3868340" cy="3684588"/>
          </a:xfrm>
        </p:spPr>
        <p:txBody>
          <a:bodyPr/>
          <a:lstStyle>
            <a:lvl1pPr>
              <a:defRPr>
                <a:solidFill>
                  <a:schemeClr val="tx1"/>
                </a:solidFill>
              </a:defRPr>
            </a:lvl1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5" name="Text Placeholder 4"/>
          <p:cNvSpPr>
            <a:spLocks noGrp="1"/>
          </p:cNvSpPr>
          <p:nvPr>
            <p:ph type="body" sz="quarter" idx="3" hasCustomPrompt="1"/>
          </p:nvPr>
        </p:nvSpPr>
        <p:spPr>
          <a:xfrm>
            <a:off x="4823885" y="1376362"/>
            <a:ext cx="3887391" cy="823912"/>
          </a:xfrm>
        </p:spPr>
        <p:txBody>
          <a:bodyPr anchor="b">
            <a:normAutofit/>
          </a:bodyPr>
          <a:lstStyle>
            <a:lvl1pPr marL="0" indent="0">
              <a:buNone/>
              <a:defRPr sz="1015" b="1">
                <a:solidFill>
                  <a:schemeClr val="tx1"/>
                </a:solidFill>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endParaRPr lang="zh-CN" altLang="en-US" dirty="0" smtClean="0"/>
          </a:p>
        </p:txBody>
      </p:sp>
      <p:sp>
        <p:nvSpPr>
          <p:cNvPr id="6" name="KSO_BC2"/>
          <p:cNvSpPr>
            <a:spLocks noGrp="1"/>
          </p:cNvSpPr>
          <p:nvPr>
            <p:ph sz="quarter" idx="4" hasCustomPrompt="1"/>
          </p:nvPr>
        </p:nvSpPr>
        <p:spPr>
          <a:xfrm>
            <a:off x="4823885" y="2200274"/>
            <a:ext cx="3887391"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7" name="KSO_FD"/>
          <p:cNvSpPr>
            <a:spLocks noGrp="1"/>
          </p:cNvSpPr>
          <p:nvPr>
            <p:ph type="dt" sz="half" idx="10"/>
          </p:nvPr>
        </p:nvSpPr>
        <p:spPr/>
        <p:txBody>
          <a:bodyPr/>
          <a:lstStyle>
            <a:lvl1pPr>
              <a:defRPr/>
            </a:lvl1pPr>
          </a:lstStyle>
          <a:p>
            <a:pPr>
              <a:defRPr/>
            </a:pPr>
            <a:fld id="{D819102E-120E-40AC-B503-8EA2A9EF2EB4}" type="datetimeFigureOut">
              <a:rPr lang="zh-CN" altLang="en-US"/>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fld id="{501F703C-87CC-44EA-9D7B-0CE3939CE6C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45D4F859-D69B-47D0-B05C-F14BA943D963}" type="datetimeFigureOut">
              <a:rPr lang="zh-CN" altLang="en-US"/>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C14AA51C-2DCE-46BD-9573-53B04A33643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FD"/>
          <p:cNvSpPr>
            <a:spLocks noGrp="1"/>
          </p:cNvSpPr>
          <p:nvPr>
            <p:ph type="dt" sz="half" idx="10"/>
          </p:nvPr>
        </p:nvSpPr>
        <p:spPr/>
        <p:txBody>
          <a:bodyPr/>
          <a:lstStyle>
            <a:lvl1pPr>
              <a:defRPr/>
            </a:lvl1pPr>
          </a:lstStyle>
          <a:p>
            <a:pPr>
              <a:defRPr/>
            </a:pPr>
            <a:fld id="{3C784258-E102-4D8D-B241-FBCC129D7F98}" type="datetimeFigureOut">
              <a:rPr lang="zh-CN" altLang="en-US"/>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16238E00-F6EA-47F3-8841-D6D9AC2EEB8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hasCustomPrompt="1"/>
          </p:nvPr>
        </p:nvSpPr>
        <p:spPr>
          <a:xfrm>
            <a:off x="4115992" y="1063632"/>
            <a:ext cx="4629150" cy="4873625"/>
          </a:xfrm>
        </p:spPr>
        <p:txBody>
          <a:bodyPr>
            <a:normAutofit/>
          </a:bodyPr>
          <a:lstStyle>
            <a:lvl1pPr>
              <a:defRPr sz="1125">
                <a:solidFill>
                  <a:schemeClr val="tx1"/>
                </a:solidFill>
              </a:defRPr>
            </a:lvl1pPr>
            <a:lvl2pPr>
              <a:defRPr sz="1015">
                <a:solidFill>
                  <a:schemeClr val="tx1"/>
                </a:solidFill>
              </a:defRPr>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BC2"/>
          <p:cNvSpPr>
            <a:spLocks noGrp="1"/>
          </p:cNvSpPr>
          <p:nvPr>
            <p:ph type="body" sz="half" idx="2" hasCustomPrompt="1"/>
          </p:nvPr>
        </p:nvSpPr>
        <p:spPr>
          <a:xfrm>
            <a:off x="858444" y="2133602"/>
            <a:ext cx="2949178" cy="3811588"/>
          </a:xfrm>
        </p:spPr>
        <p:txBody>
          <a:bodyPr/>
          <a:lstStyle>
            <a:lvl1pPr marL="0" indent="0">
              <a:buNone/>
              <a:defRPr sz="900">
                <a:solidFill>
                  <a:schemeClr val="tx1"/>
                </a:solidFill>
              </a:defRPr>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dirty="0" smtClean="0"/>
              <a:t>编辑母版文本样式</a:t>
            </a:r>
            <a:endParaRPr lang="zh-CN" altLang="en-US" dirty="0" smtClean="0"/>
          </a:p>
        </p:txBody>
      </p:sp>
      <p:sp>
        <p:nvSpPr>
          <p:cNvPr id="5" name="KSO_FD"/>
          <p:cNvSpPr>
            <a:spLocks noGrp="1"/>
          </p:cNvSpPr>
          <p:nvPr>
            <p:ph type="dt" sz="half" idx="10"/>
          </p:nvPr>
        </p:nvSpPr>
        <p:spPr/>
        <p:txBody>
          <a:bodyPr/>
          <a:lstStyle>
            <a:lvl1pPr>
              <a:defRPr/>
            </a:lvl1pPr>
          </a:lstStyle>
          <a:p>
            <a:pPr>
              <a:defRPr/>
            </a:pPr>
            <a:fld id="{7C72B691-CBF7-4615-880B-641A0A52F8D8}"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B3471DBE-504B-42E4-8364-88AA849C94A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rtlCol="0">
            <a:normAutofit/>
          </a:bodyPr>
          <a:lstStyle>
            <a:lvl1pPr marL="0" indent="0">
              <a:buNone/>
              <a:defRPr sz="1800">
                <a:solidFill>
                  <a:schemeClr val="tx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dirty="0" smtClean="0"/>
              <a:t>单击图标添加图片</a:t>
            </a:r>
            <a:endParaRPr lang="en-US" altLang="en-US" noProof="0" dirty="0"/>
          </a:p>
        </p:txBody>
      </p:sp>
      <p:sp>
        <p:nvSpPr>
          <p:cNvPr id="4" name="KSO_BC2"/>
          <p:cNvSpPr>
            <a:spLocks noGrp="1"/>
          </p:cNvSpPr>
          <p:nvPr>
            <p:ph type="body" sz="half" idx="2" hasCustomPrompt="1"/>
          </p:nvPr>
        </p:nvSpPr>
        <p:spPr>
          <a:xfrm>
            <a:off x="934644" y="2057400"/>
            <a:ext cx="2949178" cy="3811588"/>
          </a:xfrm>
        </p:spPr>
        <p:txBody>
          <a:bodyPr/>
          <a:lstStyle>
            <a:lvl1pPr marL="0" indent="0">
              <a:buNone/>
              <a:defRPr sz="900">
                <a:solidFill>
                  <a:schemeClr val="tx1"/>
                </a:solidFill>
              </a:defRPr>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dirty="0" smtClean="0"/>
              <a:t>编辑母版文本样式</a:t>
            </a:r>
            <a:endParaRPr lang="zh-CN" altLang="en-US" dirty="0" smtClean="0"/>
          </a:p>
        </p:txBody>
      </p:sp>
      <p:sp>
        <p:nvSpPr>
          <p:cNvPr id="5" name="KSO_FD"/>
          <p:cNvSpPr>
            <a:spLocks noGrp="1"/>
          </p:cNvSpPr>
          <p:nvPr>
            <p:ph type="dt" sz="half" idx="10"/>
          </p:nvPr>
        </p:nvSpPr>
        <p:spPr/>
        <p:txBody>
          <a:bodyPr/>
          <a:lstStyle>
            <a:lvl1pPr>
              <a:defRPr/>
            </a:lvl1pPr>
          </a:lstStyle>
          <a:p>
            <a:pPr>
              <a:defRPr/>
            </a:pPr>
            <a:fld id="{334FF9F9-92A8-4AF0-B6D9-3A9CEE258997}"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6793F8D0-7363-45DF-998C-6613A17E30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p:cNvPicPr>
            <a:picLocks noChangeAspect="1"/>
          </p:cNvPicPr>
          <p:nvPr/>
        </p:nvPicPr>
        <p:blipFill>
          <a:blip r:embed="rId13">
            <a:extLst>
              <a:ext uri="{28A0092B-C50C-407E-A947-70E740481C1C}">
                <a14:useLocalDpi xmlns:a14="http://schemas.microsoft.com/office/drawing/2010/main" val="0"/>
              </a:ext>
            </a:extLst>
          </a:blip>
          <a:srcRect t="-206" r="990" b="91127"/>
          <a:stretch>
            <a:fillRect/>
          </a:stretch>
        </p:blipFill>
        <p:spPr bwMode="auto">
          <a:xfrm>
            <a:off x="0" y="-14288"/>
            <a:ext cx="9144000"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4"/>
          <p:cNvPicPr>
            <a:picLocks noChangeAspect="1"/>
          </p:cNvPicPr>
          <p:nvPr/>
        </p:nvPicPr>
        <p:blipFill>
          <a:blip r:embed="rId13">
            <a:extLst>
              <a:ext uri="{28A0092B-C50C-407E-A947-70E740481C1C}">
                <a14:useLocalDpi xmlns:a14="http://schemas.microsoft.com/office/drawing/2010/main" val="0"/>
              </a:ext>
            </a:extLst>
          </a:blip>
          <a:srcRect t="94920" r="990" b="954"/>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2"/>
          </p:nvPr>
        </p:nvSpPr>
        <p:spPr>
          <a:xfrm>
            <a:off x="628650" y="64198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83B8F0EF-D744-4B1C-AED7-8039E8185909}" type="datetimeFigureOut">
              <a:rPr lang="zh-CN" altLang="en-US"/>
            </a:fld>
            <a:endParaRPr lang="zh-CN" altLang="en-US"/>
          </a:p>
        </p:txBody>
      </p:sp>
      <p:sp>
        <p:nvSpPr>
          <p:cNvPr id="5" name="KSO_FT"/>
          <p:cNvSpPr>
            <a:spLocks noGrp="1"/>
          </p:cNvSpPr>
          <p:nvPr>
            <p:ph type="ftr" sz="quarter" idx="3"/>
          </p:nvPr>
        </p:nvSpPr>
        <p:spPr>
          <a:xfrm>
            <a:off x="3028950" y="6419850"/>
            <a:ext cx="30861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zh-CN" altLang="en-US"/>
          </a:p>
        </p:txBody>
      </p:sp>
      <p:sp>
        <p:nvSpPr>
          <p:cNvPr id="6" name="KSO_FN"/>
          <p:cNvSpPr>
            <a:spLocks noGrp="1"/>
          </p:cNvSpPr>
          <p:nvPr>
            <p:ph type="sldNum" sz="quarter" idx="4"/>
          </p:nvPr>
        </p:nvSpPr>
        <p:spPr>
          <a:xfrm>
            <a:off x="6457950" y="6419850"/>
            <a:ext cx="2057400" cy="365125"/>
          </a:xfrm>
          <a:prstGeom prst="rect">
            <a:avLst/>
          </a:prstGeom>
        </p:spPr>
        <p:txBody>
          <a:bodyPr vert="horz" wrap="square" lIns="91440" tIns="45720" rIns="91440" bIns="45720" numCol="1" anchor="ctr" anchorCtr="0" compatLnSpc="1"/>
          <a:lstStyle>
            <a:lvl1pPr algn="r">
              <a:defRPr sz="1200"/>
            </a:lvl1pPr>
          </a:lstStyle>
          <a:p>
            <a:fld id="{E6C9C3C7-B909-4AC9-A7D7-1369E08E28BE}" type="slidenum">
              <a:rPr lang="zh-CN" altLang="en-US"/>
            </a:fld>
            <a:endParaRPr lang="zh-CN" altLang="en-US"/>
          </a:p>
        </p:txBody>
      </p:sp>
      <p:sp>
        <p:nvSpPr>
          <p:cNvPr id="1032" name="KSO_BC1"/>
          <p:cNvSpPr>
            <a:spLocks noGrp="1"/>
          </p:cNvSpPr>
          <p:nvPr>
            <p:ph type="body" idx="1"/>
          </p:nvPr>
        </p:nvSpPr>
        <p:spPr bwMode="auto">
          <a:xfrm>
            <a:off x="390525" y="896938"/>
            <a:ext cx="827722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033" name="KSO_BT1"/>
          <p:cNvSpPr>
            <a:spLocks noGrp="1"/>
          </p:cNvSpPr>
          <p:nvPr>
            <p:ph type="title"/>
          </p:nvPr>
        </p:nvSpPr>
        <p:spPr bwMode="auto">
          <a:xfrm>
            <a:off x="390525" y="68263"/>
            <a:ext cx="8277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4350" rtl="0" eaLnBrk="0" fontAlgn="base" hangingPunct="0">
        <a:lnSpc>
          <a:spcPct val="90000"/>
        </a:lnSpc>
        <a:spcBef>
          <a:spcPct val="0"/>
        </a:spcBef>
        <a:spcAft>
          <a:spcPct val="0"/>
        </a:spcAft>
        <a:defRPr sz="3200" b="1" kern="1200">
          <a:solidFill>
            <a:schemeClr val="tx1"/>
          </a:solidFill>
          <a:latin typeface="+mj-ea"/>
          <a:ea typeface="+mj-ea"/>
          <a:cs typeface="+mj-cs"/>
        </a:defRPr>
      </a:lvl1pPr>
      <a:lvl2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2pPr>
      <a:lvl3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3pPr>
      <a:lvl4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4pPr>
      <a:lvl5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5pPr>
      <a:lvl6pPr marL="4572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6pPr>
      <a:lvl7pPr marL="9144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7pPr>
      <a:lvl8pPr marL="13716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8pPr>
      <a:lvl9pPr marL="18288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9pPr>
    </p:titleStyle>
    <p:bodyStyle>
      <a:lvl1pPr marL="271780" indent="-271780" algn="just" defTabSz="514350" rtl="0" eaLnBrk="0" fontAlgn="base" hangingPunct="0">
        <a:lnSpc>
          <a:spcPct val="110000"/>
        </a:lnSpc>
        <a:spcBef>
          <a:spcPts val="900"/>
        </a:spcBef>
        <a:spcAft>
          <a:spcPct val="0"/>
        </a:spcAft>
        <a:buClr>
          <a:schemeClr val="accent1"/>
        </a:buClr>
        <a:buSzPct val="70000"/>
        <a:buFont typeface="Wingdings" panose="05000000000000000000" pitchFamily="2" charset="2"/>
        <a:buChar char="m"/>
        <a:defRPr lang="zh-CN" altLang="en-US" sz="2400" kern="1200" dirty="0">
          <a:solidFill>
            <a:schemeClr val="accent1"/>
          </a:solidFill>
          <a:latin typeface="+mj-ea"/>
          <a:ea typeface="+mj-ea"/>
          <a:cs typeface="+mn-cs"/>
        </a:defRPr>
      </a:lvl1pPr>
      <a:lvl2pPr marL="271780" indent="-271780" algn="just" defTabSz="514350" rtl="0" eaLnBrk="0" fontAlgn="base" hangingPunct="0">
        <a:lnSpc>
          <a:spcPct val="120000"/>
        </a:lnSpc>
        <a:spcBef>
          <a:spcPct val="0"/>
        </a:spcBef>
        <a:spcAft>
          <a:spcPts val="900"/>
        </a:spcAft>
        <a:buClr>
          <a:srgbClr val="6DC2FB"/>
        </a:buClr>
        <a:buFont typeface="幼圆" pitchFamily="49" charset="-122"/>
        <a:buChar char=" "/>
        <a:defRPr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9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9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9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6.jpeg"/><Relationship Id="rId6" Type="http://schemas.openxmlformats.org/officeDocument/2006/relationships/image" Target="http://image2.sina.com.cn/IT/other/2004-10-11/U853P2T1D438339F13DT20041011145956.jpg" TargetMode="External"/><Relationship Id="rId5" Type="http://schemas.openxmlformats.org/officeDocument/2006/relationships/image" Target="../media/image5.jpeg"/><Relationship Id="rId4" Type="http://schemas.openxmlformats.org/officeDocument/2006/relationships/image" Target="http://a2.att.hudong.com/64/35/01300000938914130424354088767.jpg" TargetMode="External"/><Relationship Id="rId3" Type="http://schemas.openxmlformats.org/officeDocument/2006/relationships/image" Target="../media/image4.jpeg"/><Relationship Id="rId2" Type="http://schemas.openxmlformats.org/officeDocument/2006/relationships/image" Target="http://image2.sina.com.cn/IT/other/2004-10-11/U853P2T1D438338F13DT20041011145754.jpg"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br>
              <a:rPr lang="zh-CN" altLang="en-US" sz="4800" dirty="0" smtClean="0">
                <a:latin typeface="华文中宋" panose="02010600040101010101" pitchFamily="2" charset="-122"/>
                <a:ea typeface="华文中宋" panose="02010600040101010101" pitchFamily="2" charset="-122"/>
              </a:rPr>
            </a:br>
            <a:endParaRPr lang="zh-CN" altLang="en-US" b="0" dirty="0" smtClean="0">
              <a:latin typeface="华文新魏" panose="02010800040101010101" pitchFamily="2" charset="-122"/>
              <a:ea typeface="华文新魏" panose="02010800040101010101" pitchFamily="2" charset="-122"/>
            </a:endParaRPr>
          </a:p>
        </p:txBody>
      </p:sp>
      <p:sp>
        <p:nvSpPr>
          <p:cNvPr id="5123" name="Rectangle 2"/>
          <p:cNvSpPr txBox="1">
            <a:spLocks noChangeArrowheads="1"/>
          </p:cNvSpPr>
          <p:nvPr/>
        </p:nvSpPr>
        <p:spPr bwMode="auto">
          <a:xfrm>
            <a:off x="0" y="1412875"/>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幼圆" pitchFamily="49" charset="-122"/>
                <a:ea typeface="幼圆" pitchFamily="49" charset="-122"/>
              </a:defRPr>
            </a:lvl2pPr>
            <a:lvl3pPr marL="1143000" indent="-228600">
              <a:defRPr sz="1100">
                <a:solidFill>
                  <a:schemeClr val="tx1"/>
                </a:solidFill>
                <a:latin typeface="Calibri" pitchFamily="34" charset="0"/>
                <a:ea typeface="幼圆" pitchFamily="49" charset="-122"/>
              </a:defRPr>
            </a:lvl3pPr>
            <a:lvl4pPr marL="1600200" indent="-228600">
              <a:defRPr sz="1000">
                <a:solidFill>
                  <a:schemeClr val="tx1"/>
                </a:solidFill>
                <a:latin typeface="Calibri" pitchFamily="34" charset="0"/>
                <a:ea typeface="幼圆" pitchFamily="49" charset="-122"/>
              </a:defRPr>
            </a:lvl4pPr>
            <a:lvl5pPr marL="2057400" indent="-228600">
              <a:defRPr sz="1000">
                <a:solidFill>
                  <a:schemeClr val="tx1"/>
                </a:solidFill>
                <a:latin typeface="Calibri" pitchFamily="34" charset="0"/>
                <a:ea typeface="幼圆" pitchFamily="49" charset="-122"/>
              </a:defRPr>
            </a:lvl5pPr>
            <a:lvl6pPr marL="2514600" indent="-228600" eaLnBrk="0" fontAlgn="base" hangingPunct="0">
              <a:spcBef>
                <a:spcPts val="275"/>
              </a:spcBef>
              <a:spcAft>
                <a:spcPct val="0"/>
              </a:spcAft>
              <a:defRPr sz="1000">
                <a:solidFill>
                  <a:schemeClr val="tx1"/>
                </a:solidFill>
                <a:latin typeface="Calibri" pitchFamily="34" charset="0"/>
                <a:ea typeface="幼圆" pitchFamily="49" charset="-122"/>
              </a:defRPr>
            </a:lvl6pPr>
            <a:lvl7pPr marL="2971800" indent="-228600" eaLnBrk="0" fontAlgn="base" hangingPunct="0">
              <a:spcBef>
                <a:spcPts val="275"/>
              </a:spcBef>
              <a:spcAft>
                <a:spcPct val="0"/>
              </a:spcAft>
              <a:defRPr sz="1000">
                <a:solidFill>
                  <a:schemeClr val="tx1"/>
                </a:solidFill>
                <a:latin typeface="Calibri" pitchFamily="34" charset="0"/>
                <a:ea typeface="幼圆" pitchFamily="49" charset="-122"/>
              </a:defRPr>
            </a:lvl7pPr>
            <a:lvl8pPr marL="3429000" indent="-228600" eaLnBrk="0" fontAlgn="base" hangingPunct="0">
              <a:spcBef>
                <a:spcPts val="275"/>
              </a:spcBef>
              <a:spcAft>
                <a:spcPct val="0"/>
              </a:spcAft>
              <a:defRPr sz="1000">
                <a:solidFill>
                  <a:schemeClr val="tx1"/>
                </a:solidFill>
                <a:latin typeface="Calibri" pitchFamily="34" charset="0"/>
                <a:ea typeface="幼圆" pitchFamily="49" charset="-122"/>
              </a:defRPr>
            </a:lvl8pPr>
            <a:lvl9pPr marL="3886200" indent="-228600" eaLnBrk="0" fontAlgn="base" hangingPunct="0">
              <a:spcBef>
                <a:spcPts val="275"/>
              </a:spcBef>
              <a:spcAft>
                <a:spcPct val="0"/>
              </a:spcAft>
              <a:defRPr sz="1000">
                <a:solidFill>
                  <a:schemeClr val="tx1"/>
                </a:solidFill>
                <a:latin typeface="Calibri" pitchFamily="34" charset="0"/>
                <a:ea typeface="幼圆" pitchFamily="49" charset="-122"/>
              </a:defRPr>
            </a:lvl9pPr>
          </a:lstStyle>
          <a:p>
            <a:pPr algn="ctr" defTabSz="514350" eaLnBrk="1" hangingPunct="1">
              <a:lnSpc>
                <a:spcPct val="90000"/>
              </a:lnSpc>
            </a:pPr>
            <a:r>
              <a:rPr lang="zh-CN" altLang="en-US" sz="4800" b="1">
                <a:solidFill>
                  <a:schemeClr val="tx1"/>
                </a:solidFill>
                <a:latin typeface="华文中宋" panose="02010600040101010101" pitchFamily="2" charset="-122"/>
                <a:ea typeface="华文中宋" panose="02010600040101010101" pitchFamily="2" charset="-122"/>
              </a:rPr>
              <a:t>软件工程</a:t>
            </a:r>
            <a:br>
              <a:rPr lang="zh-CN" altLang="en-US" sz="4800" b="1">
                <a:solidFill>
                  <a:schemeClr val="tx1"/>
                </a:solidFill>
                <a:latin typeface="华文中宋" panose="02010600040101010101" pitchFamily="2" charset="-122"/>
                <a:ea typeface="华文中宋" panose="02010600040101010101" pitchFamily="2" charset="-122"/>
              </a:rPr>
            </a:br>
            <a:br>
              <a:rPr lang="zh-CN" altLang="en-US" sz="3200" b="1">
                <a:solidFill>
                  <a:schemeClr val="tx1"/>
                </a:solidFill>
                <a:latin typeface="华文中宋" panose="02010600040101010101" pitchFamily="2" charset="-122"/>
                <a:ea typeface="华文中宋" panose="02010600040101010101" pitchFamily="2" charset="-122"/>
              </a:rPr>
            </a:br>
            <a:r>
              <a:rPr lang="zh-CN" altLang="en-US" sz="3200">
                <a:solidFill>
                  <a:schemeClr val="tx1"/>
                </a:solidFill>
                <a:latin typeface="华文新魏" panose="02010800040101010101" pitchFamily="2" charset="-122"/>
                <a:ea typeface="华文新魏" panose="02010800040101010101" pitchFamily="2" charset="-122"/>
              </a:rPr>
              <a:t>一体化案例分析教程</a:t>
            </a:r>
            <a:br>
              <a:rPr lang="zh-CN" altLang="en-US" sz="3200">
                <a:solidFill>
                  <a:schemeClr val="tx1"/>
                </a:solidFill>
                <a:latin typeface="华文新魏" panose="02010800040101010101" pitchFamily="2" charset="-122"/>
                <a:ea typeface="华文新魏" panose="02010800040101010101" pitchFamily="2" charset="-122"/>
              </a:rPr>
            </a:br>
            <a:r>
              <a:rPr lang="zh-CN" altLang="en-US" sz="3200">
                <a:solidFill>
                  <a:schemeClr val="tx1"/>
                </a:solidFill>
                <a:latin typeface="华文新魏" panose="02010800040101010101" pitchFamily="2" charset="-122"/>
                <a:ea typeface="华文新魏" panose="02010800040101010101" pitchFamily="2" charset="-122"/>
              </a:rPr>
              <a:t>（二）</a:t>
            </a:r>
            <a:endParaRPr lang="zh-CN" altLang="en-US" sz="3200">
              <a:solidFill>
                <a:schemeClr val="tx1"/>
              </a:solidFill>
              <a:latin typeface="华文新魏" panose="02010800040101010101" pitchFamily="2" charset="-122"/>
              <a:ea typeface="华文新魏" panose="02010800040101010101" pitchFamily="2" charset="-122"/>
            </a:endParaRPr>
          </a:p>
        </p:txBody>
      </p:sp>
      <p:sp>
        <p:nvSpPr>
          <p:cNvPr id="5124" name="Rectangle 3"/>
          <p:cNvSpPr txBox="1">
            <a:spLocks noChangeArrowheads="1"/>
          </p:cNvSpPr>
          <p:nvPr/>
        </p:nvSpPr>
        <p:spPr bwMode="auto">
          <a:xfrm>
            <a:off x="1547813" y="4106863"/>
            <a:ext cx="56165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微软雅黑" panose="020B0503020204020204" pitchFamily="34" charset="-122"/>
                <a:ea typeface="微软雅黑" panose="020B0503020204020204" pitchFamily="34" charset="-122"/>
              </a:defRPr>
            </a:lvl1pPr>
            <a:lvl2pPr>
              <a:defRPr>
                <a:solidFill>
                  <a:schemeClr val="tx1"/>
                </a:solidFill>
                <a:latin typeface="幼圆" pitchFamily="49" charset="-122"/>
                <a:ea typeface="幼圆" pitchFamily="49" charset="-122"/>
              </a:defRPr>
            </a:lvl2pPr>
            <a:lvl3pPr>
              <a:defRPr sz="1100">
                <a:solidFill>
                  <a:schemeClr val="tx1"/>
                </a:solidFill>
                <a:latin typeface="Calibri" pitchFamily="34" charset="0"/>
                <a:ea typeface="幼圆" pitchFamily="49" charset="-122"/>
              </a:defRPr>
            </a:lvl3pPr>
            <a:lvl4pPr>
              <a:defRPr sz="1000">
                <a:solidFill>
                  <a:schemeClr val="tx1"/>
                </a:solidFill>
                <a:latin typeface="Calibri" pitchFamily="34" charset="0"/>
                <a:ea typeface="幼圆" pitchFamily="49" charset="-122"/>
              </a:defRPr>
            </a:lvl4pPr>
            <a:lvl5pPr>
              <a:defRPr sz="1000">
                <a:solidFill>
                  <a:schemeClr val="tx1"/>
                </a:solidFill>
                <a:latin typeface="Calibri" pitchFamily="34" charset="0"/>
                <a:ea typeface="幼圆" pitchFamily="49" charset="-122"/>
              </a:defRPr>
            </a:lvl5pPr>
            <a:lvl6pPr marL="1614805" eaLnBrk="0" fontAlgn="base" hangingPunct="0">
              <a:spcBef>
                <a:spcPts val="275"/>
              </a:spcBef>
              <a:spcAft>
                <a:spcPct val="0"/>
              </a:spcAft>
              <a:defRPr sz="1000">
                <a:solidFill>
                  <a:schemeClr val="tx1"/>
                </a:solidFill>
                <a:latin typeface="Calibri" pitchFamily="34" charset="0"/>
                <a:ea typeface="幼圆" pitchFamily="49" charset="-122"/>
              </a:defRPr>
            </a:lvl6pPr>
            <a:lvl7pPr marL="2072005" eaLnBrk="0" fontAlgn="base" hangingPunct="0">
              <a:spcBef>
                <a:spcPts val="275"/>
              </a:spcBef>
              <a:spcAft>
                <a:spcPct val="0"/>
              </a:spcAft>
              <a:defRPr sz="1000">
                <a:solidFill>
                  <a:schemeClr val="tx1"/>
                </a:solidFill>
                <a:latin typeface="Calibri" pitchFamily="34" charset="0"/>
                <a:ea typeface="幼圆" pitchFamily="49" charset="-122"/>
              </a:defRPr>
            </a:lvl7pPr>
            <a:lvl8pPr marL="2529205" eaLnBrk="0" fontAlgn="base" hangingPunct="0">
              <a:spcBef>
                <a:spcPts val="275"/>
              </a:spcBef>
              <a:spcAft>
                <a:spcPct val="0"/>
              </a:spcAft>
              <a:defRPr sz="1000">
                <a:solidFill>
                  <a:schemeClr val="tx1"/>
                </a:solidFill>
                <a:latin typeface="Calibri" pitchFamily="34" charset="0"/>
                <a:ea typeface="幼圆" pitchFamily="49" charset="-122"/>
              </a:defRPr>
            </a:lvl8pPr>
            <a:lvl9pPr marL="2986405" eaLnBrk="0" fontAlgn="base" hangingPunct="0">
              <a:spcBef>
                <a:spcPts val="275"/>
              </a:spcBef>
              <a:spcAft>
                <a:spcPct val="0"/>
              </a:spcAft>
              <a:defRPr sz="1000">
                <a:solidFill>
                  <a:schemeClr val="tx1"/>
                </a:solidFill>
                <a:latin typeface="Calibri" pitchFamily="34" charset="0"/>
                <a:ea typeface="幼圆" pitchFamily="49" charset="-122"/>
              </a:defRPr>
            </a:lvl9pPr>
          </a:lstStyle>
          <a:p>
            <a:pPr marL="271780" indent="-271780" algn="ctr" defTabSz="514350" eaLnBrk="1" hangingPunct="1">
              <a:lnSpc>
                <a:spcPct val="110000"/>
              </a:lnSpc>
              <a:spcBef>
                <a:spcPts val="900"/>
              </a:spcBef>
              <a:buClr>
                <a:schemeClr val="accent1"/>
              </a:buClr>
              <a:buSzPct val="70000"/>
              <a:buFont typeface="Wingdings" panose="05000000000000000000" pitchFamily="2" charset="2"/>
              <a:buChar char="m"/>
            </a:pPr>
            <a:r>
              <a:rPr lang="zh-CN" altLang="en-US" b="1">
                <a:solidFill>
                  <a:schemeClr val="tx1"/>
                </a:solidFill>
                <a:latin typeface="Times New Roman" panose="02020503050405090304" pitchFamily="18" charset="0"/>
                <a:ea typeface="楷体_GB2312" pitchFamily="49" charset="-122"/>
              </a:rPr>
              <a:t>杜育根</a:t>
            </a:r>
            <a:endParaRPr lang="zh-CN" altLang="en-US" b="1">
              <a:solidFill>
                <a:schemeClr val="tx1"/>
              </a:solidFill>
              <a:latin typeface="Times New Roman" panose="02020503050405090304" pitchFamily="18" charset="0"/>
              <a:ea typeface="楷体_GB2312" pitchFamily="49" charset="-122"/>
            </a:endParaRPr>
          </a:p>
          <a:p>
            <a:pPr marL="271780" indent="-271780" algn="ctr" defTabSz="514350" eaLnBrk="1" hangingPunct="1">
              <a:lnSpc>
                <a:spcPct val="110000"/>
              </a:lnSpc>
              <a:spcBef>
                <a:spcPts val="900"/>
              </a:spcBef>
              <a:buClr>
                <a:schemeClr val="accent1"/>
              </a:buClr>
              <a:buSzPct val="70000"/>
              <a:buFont typeface="Wingdings" panose="05000000000000000000" pitchFamily="2" charset="2"/>
              <a:buChar char="m"/>
            </a:pPr>
            <a:r>
              <a:rPr lang="en-US" altLang="zh-CN" b="1">
                <a:solidFill>
                  <a:schemeClr val="tx1"/>
                </a:solidFill>
                <a:latin typeface="Times New Roman" panose="02020503050405090304" pitchFamily="18" charset="0"/>
                <a:ea typeface="楷体_GB2312" pitchFamily="49" charset="-122"/>
              </a:rPr>
              <a:t>ygdu@sei.ecnu.edu.cn</a:t>
            </a:r>
            <a:endParaRPr lang="en-US" altLang="zh-CN" b="1">
              <a:solidFill>
                <a:schemeClr val="tx1"/>
              </a:solidFill>
              <a:latin typeface="Times New Roman" panose="02020503050405090304" pitchFamily="18" charset="0"/>
              <a:ea typeface="楷体_GB2312" pitchFamily="49" charset="-122"/>
            </a:endParaRPr>
          </a:p>
        </p:txBody>
      </p:sp>
      <p:sp>
        <p:nvSpPr>
          <p:cNvPr id="5125" name="TextBox 1"/>
          <p:cNvSpPr txBox="1">
            <a:spLocks noChangeArrowheads="1"/>
          </p:cNvSpPr>
          <p:nvPr/>
        </p:nvSpPr>
        <p:spPr bwMode="auto">
          <a:xfrm>
            <a:off x="11113" y="5746750"/>
            <a:ext cx="45640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600"/>
              <a:t>本</a:t>
            </a:r>
            <a:r>
              <a:rPr lang="en-US" altLang="zh-CN" sz="1600"/>
              <a:t>PPT</a:t>
            </a:r>
            <a:r>
              <a:rPr lang="zh-CN" altLang="en-US" sz="1600"/>
              <a:t>教材：</a:t>
            </a:r>
            <a:endParaRPr lang="en-US" altLang="zh-CN" sz="1600"/>
          </a:p>
          <a:p>
            <a:r>
              <a:rPr lang="zh-CN" altLang="en-US" sz="1600"/>
              <a:t>杜育根</a:t>
            </a:r>
            <a:r>
              <a:rPr lang="en-US" altLang="zh-CN" sz="1600"/>
              <a:t>. </a:t>
            </a:r>
            <a:r>
              <a:rPr lang="zh-CN" altLang="en-US" sz="1600"/>
              <a:t>软件工程教程：</a:t>
            </a:r>
            <a:r>
              <a:rPr lang="en-US" altLang="zh-CN" sz="1600"/>
              <a:t>IBM RUP</a:t>
            </a:r>
            <a:r>
              <a:rPr lang="zh-CN" altLang="en-US" sz="1600"/>
              <a:t>方法实践</a:t>
            </a:r>
            <a:r>
              <a:rPr lang="en-US" altLang="zh-CN" sz="1600"/>
              <a:t>[M].</a:t>
            </a:r>
            <a:endParaRPr lang="en-US" altLang="zh-CN" sz="1600"/>
          </a:p>
          <a:p>
            <a:r>
              <a:rPr lang="zh-CN" altLang="en-US" sz="1600"/>
              <a:t>北京：机械工业出版社，</a:t>
            </a:r>
            <a:r>
              <a:rPr lang="en-US" altLang="zh-CN" sz="1600"/>
              <a:t>2013</a:t>
            </a:r>
            <a:endParaRPr lang="zh-CN" altLang="en-US" sz="1600"/>
          </a:p>
          <a:p>
            <a:pPr>
              <a:lnSpc>
                <a:spcPct val="130000"/>
              </a:lnSpc>
            </a:pPr>
            <a:endParaRPr lang="zh-CN" altLang="en-US" sz="140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0525" y="58738"/>
            <a:ext cx="8277225" cy="638175"/>
          </a:xfrm>
        </p:spPr>
        <p:txBody>
          <a:bodyPr/>
          <a:lstStyle/>
          <a:p>
            <a:pPr eaLnBrk="1" hangingPunct="1"/>
            <a:r>
              <a:rPr lang="en-US" altLang="zh-CN" smtClean="0">
                <a:solidFill>
                  <a:schemeClr val="bg1"/>
                </a:solidFill>
              </a:rPr>
              <a:t>UML</a:t>
            </a:r>
            <a:r>
              <a:rPr lang="zh-CN" altLang="en-US" smtClean="0">
                <a:solidFill>
                  <a:schemeClr val="bg1"/>
                </a:solidFill>
              </a:rPr>
              <a:t>表示法</a:t>
            </a:r>
            <a:endParaRPr lang="zh-CN" altLang="en-US" smtClean="0">
              <a:solidFill>
                <a:schemeClr val="bg1"/>
              </a:solidFill>
            </a:endParaRPr>
          </a:p>
        </p:txBody>
      </p:sp>
      <p:sp>
        <p:nvSpPr>
          <p:cNvPr id="20483" name="Freeform 7"/>
          <p:cNvSpPr/>
          <p:nvPr/>
        </p:nvSpPr>
        <p:spPr bwMode="gray">
          <a:xfrm>
            <a:off x="1049081" y="317023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20484" name="Freeform 8"/>
          <p:cNvSpPr/>
          <p:nvPr/>
        </p:nvSpPr>
        <p:spPr bwMode="gray">
          <a:xfrm rot="10800000">
            <a:off x="6132256" y="22891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376106" y="2641600"/>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20486" name="文本框 1"/>
          <p:cNvSpPr txBox="1">
            <a:spLocks noChangeArrowheads="1"/>
          </p:cNvSpPr>
          <p:nvPr/>
        </p:nvSpPr>
        <p:spPr bwMode="auto">
          <a:xfrm>
            <a:off x="1376106" y="2654300"/>
            <a:ext cx="63436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     定义</a:t>
            </a:r>
            <a:r>
              <a:rPr lang="en-US" altLang="zh-CN">
                <a:solidFill>
                  <a:schemeClr val="bg1"/>
                </a:solidFill>
              </a:rPr>
              <a:t>UML</a:t>
            </a:r>
            <a:r>
              <a:rPr lang="zh-CN" altLang="en-US">
                <a:solidFill>
                  <a:schemeClr val="bg1"/>
                </a:solidFill>
              </a:rPr>
              <a:t>符号的表示法，为开发者或开发工具使用这些图形符号和文本语法为系统建模提供了标准。这些图形符号和文字所表达的是应用级的模型，在语义上它是</a:t>
            </a:r>
            <a:r>
              <a:rPr lang="en-US" altLang="zh-CN">
                <a:solidFill>
                  <a:schemeClr val="bg1"/>
                </a:solidFill>
              </a:rPr>
              <a:t>UML</a:t>
            </a:r>
            <a:r>
              <a:rPr lang="zh-CN" altLang="en-US">
                <a:solidFill>
                  <a:schemeClr val="bg1"/>
                </a:solidFill>
              </a:rPr>
              <a:t>元模型的实例。 </a:t>
            </a:r>
            <a:endParaRPr lang="zh-CN" altLang="en-US">
              <a:solidFill>
                <a:schemeClr val="bg1"/>
              </a:solidFill>
            </a:endParaRP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五类图（共</a:t>
            </a:r>
            <a:r>
              <a:rPr lang="en-US" altLang="zh-CN" smtClean="0">
                <a:ea typeface="宋体" pitchFamily="2" charset="-122"/>
              </a:rPr>
              <a:t>9</a:t>
            </a:r>
            <a:r>
              <a:rPr lang="zh-CN" altLang="en-US" smtClean="0">
                <a:ea typeface="宋体" pitchFamily="2" charset="-122"/>
              </a:rPr>
              <a:t>种图形）</a:t>
            </a:r>
            <a:endParaRPr lang="zh-CN" altLang="en-US" smtClean="0">
              <a:ea typeface="宋体" pitchFamily="2" charset="-122"/>
            </a:endParaRPr>
          </a:p>
        </p:txBody>
      </p:sp>
      <p:sp>
        <p:nvSpPr>
          <p:cNvPr id="2150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pic>
        <p:nvPicPr>
          <p:cNvPr id="215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755650"/>
            <a:ext cx="66421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第一类是用例图</a:t>
            </a:r>
            <a:endParaRPr lang="zh-CN" altLang="en-US" smtClean="0">
              <a:ea typeface="宋体" pitchFamily="2" charset="-122"/>
            </a:endParaRPr>
          </a:p>
        </p:txBody>
      </p:sp>
      <p:sp>
        <p:nvSpPr>
          <p:cNvPr id="23555" name="Rectangle 3"/>
          <p:cNvSpPr>
            <a:spLocks noGrp="1" noChangeArrowheads="1"/>
          </p:cNvSpPr>
          <p:nvPr>
            <p:ph idx="1"/>
          </p:nvPr>
        </p:nvSpPr>
        <p:spPr/>
        <p:txBody>
          <a:bodyPr/>
          <a:lstStyle/>
          <a:p>
            <a:pPr eaLnBrk="1" hangingPunct="1"/>
            <a:r>
              <a:rPr smtClean="0">
                <a:ea typeface="宋体" pitchFamily="2" charset="-122"/>
              </a:rPr>
              <a:t>从用户角度描述系统功能，并指出各功能的操作者。 </a:t>
            </a:r>
            <a:endParaRPr smtClean="0">
              <a:ea typeface="宋体" pitchFamily="2" charset="-122"/>
            </a:endParaRPr>
          </a:p>
        </p:txBody>
      </p:sp>
      <p:sp>
        <p:nvSpPr>
          <p:cNvPr id="23557" name="文本框 1"/>
          <p:cNvSpPr txBox="1">
            <a:spLocks noChangeArrowheads="1"/>
          </p:cNvSpPr>
          <p:nvPr/>
        </p:nvSpPr>
        <p:spPr bwMode="auto">
          <a:xfrm>
            <a:off x="4086225" y="5432425"/>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用例图实例</a:t>
            </a:r>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1556792"/>
            <a:ext cx="6662899" cy="36756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graphicFrame>
        <p:nvGraphicFramePr>
          <p:cNvPr id="6" name="图示 5"/>
          <p:cNvGraphicFramePr/>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sp>
        <p:nvSpPr>
          <p:cNvPr id="27651" name="Rectangle 3"/>
          <p:cNvSpPr>
            <a:spLocks noGrp="1" noChangeArrowheads="1"/>
          </p:cNvSpPr>
          <p:nvPr>
            <p:ph idx="1"/>
          </p:nvPr>
        </p:nvSpPr>
        <p:spPr/>
        <p:txBody>
          <a:bodyPr/>
          <a:lstStyle/>
          <a:p>
            <a:pPr eaLnBrk="1" hangingPunct="1"/>
            <a:r>
              <a:rPr smtClean="0">
                <a:ea typeface="宋体" pitchFamily="2" charset="-122"/>
              </a:rPr>
              <a:t>其中类图描述系统中类的静态结构。不仅定义系统中的类，表示类之间的联系如关联、依赖、聚合等，也包括类的内部结构（类的属性和操作）。</a:t>
            </a:r>
            <a:endParaRPr smtClean="0">
              <a:ea typeface="宋体" pitchFamily="2" charset="-122"/>
            </a:endParaRPr>
          </a:p>
        </p:txBody>
      </p:sp>
      <p:pic>
        <p:nvPicPr>
          <p:cNvPr id="27652" name="Picture 5" descr="http://pic002.cnblogs.com/images/2011/126840/201109071639502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1525" y="2592388"/>
            <a:ext cx="75152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文本框 4"/>
          <p:cNvSpPr txBox="1">
            <a:spLocks noChangeArrowheads="1"/>
          </p:cNvSpPr>
          <p:nvPr/>
        </p:nvSpPr>
        <p:spPr bwMode="auto">
          <a:xfrm>
            <a:off x="3851275" y="5384800"/>
            <a:ext cx="115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类图实例</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第二类是静态图 </a:t>
            </a:r>
            <a:r>
              <a:rPr lang="en-US" altLang="zh-CN" smtClean="0">
                <a:ea typeface="宋体" pitchFamily="2" charset="-122"/>
              </a:rPr>
              <a:t>(Static diagram)</a:t>
            </a:r>
            <a:endParaRPr lang="en-US" altLang="zh-CN" smtClean="0"/>
          </a:p>
        </p:txBody>
      </p:sp>
      <p:sp>
        <p:nvSpPr>
          <p:cNvPr id="3" name="Rectangle 3"/>
          <p:cNvSpPr txBox="1">
            <a:spLocks noChangeArrowheads="1"/>
          </p:cNvSpPr>
          <p:nvPr/>
        </p:nvSpPr>
        <p:spPr bwMode="gray">
          <a:xfrm>
            <a:off x="179388" y="1125538"/>
            <a:ext cx="87471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1"/>
              </a:buClr>
              <a:buFont typeface="Wingdings" panose="05000000000000000000" pitchFamily="2" charset="2"/>
              <a:buBlip>
                <a:blip r:embed="rId1"/>
              </a:buBlip>
              <a:defRPr sz="20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2pPr>
            <a:lvl3pPr marL="1143000" indent="-22860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3pPr>
            <a:lvl4pPr marL="16002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4pPr>
            <a:lvl5pPr marL="20574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eaLnBrk="1" hangingPunct="1">
              <a:defRPr/>
            </a:pPr>
            <a:r>
              <a:rPr lang="zh-CN" altLang="en-US" b="0" dirty="0" smtClean="0">
                <a:solidFill>
                  <a:schemeClr val="tx1"/>
                </a:solidFill>
                <a:effectLst/>
                <a:ea typeface="宋体" pitchFamily="2" charset="-122"/>
              </a:rPr>
              <a:t>对象图是类图的实例，几乎使用与类图完全相同的标识。他们的不同点在于对象图显示类的多个对象实例，而不是实际的类。一个对象图是类图的一个实例。由于对象存在生命周期，因此对象图只能在系统某一时间段存在。</a:t>
            </a:r>
            <a:endParaRPr lang="en-US" altLang="zh-CN" b="0" dirty="0" smtClean="0">
              <a:solidFill>
                <a:schemeClr val="tx1"/>
              </a:solidFill>
              <a:effectLst/>
              <a:ea typeface="宋体" pitchFamily="2" charset="-122"/>
            </a:endParaRPr>
          </a:p>
          <a:p>
            <a:pPr eaLnBrk="1" hangingPunct="1">
              <a:defRPr/>
            </a:pPr>
            <a:endParaRPr lang="en-US" altLang="zh-CN" b="0" dirty="0">
              <a:ea typeface="宋体" pitchFamily="2" charset="-122"/>
            </a:endParaRPr>
          </a:p>
          <a:p>
            <a:pPr eaLnBrk="1" hangingPunct="1">
              <a:defRPr/>
            </a:pPr>
            <a:endParaRPr lang="en-US" altLang="zh-CN" b="0" dirty="0" smtClean="0">
              <a:ea typeface="宋体" pitchFamily="2" charset="-122"/>
            </a:endParaRPr>
          </a:p>
          <a:p>
            <a:pPr eaLnBrk="1" hangingPunct="1">
              <a:defRPr/>
            </a:pPr>
            <a:endParaRPr lang="en-US" altLang="zh-CN" b="0" dirty="0">
              <a:ea typeface="宋体" pitchFamily="2" charset="-122"/>
            </a:endParaRPr>
          </a:p>
          <a:p>
            <a:pPr marL="0" indent="0" eaLnBrk="1" hangingPunct="1">
              <a:buFont typeface="Wingdings" panose="05000000000000000000" pitchFamily="2" charset="2"/>
              <a:buNone/>
              <a:defRPr/>
            </a:pPr>
            <a:endParaRPr lang="en-US" altLang="zh-CN" b="0" dirty="0" smtClean="0">
              <a:ea typeface="宋体" pitchFamily="2" charset="-122"/>
            </a:endParaRPr>
          </a:p>
          <a:p>
            <a:pPr marL="0" indent="0" eaLnBrk="1" hangingPunct="1">
              <a:buFont typeface="Wingdings" panose="05000000000000000000" pitchFamily="2" charset="2"/>
              <a:buNone/>
              <a:defRPr/>
            </a:pPr>
            <a:endParaRPr lang="en-US" altLang="zh-CN" b="0" dirty="0">
              <a:ea typeface="宋体" pitchFamily="2" charset="-122"/>
            </a:endParaRPr>
          </a:p>
          <a:p>
            <a:pPr marL="0" indent="0" eaLnBrk="1" hangingPunct="1">
              <a:buFont typeface="Wingdings" panose="05000000000000000000" pitchFamily="2" charset="2"/>
              <a:buNone/>
              <a:defRPr/>
            </a:pPr>
            <a:endParaRPr lang="en-US" altLang="zh-CN" b="0" dirty="0">
              <a:ea typeface="宋体" pitchFamily="2" charset="-122"/>
            </a:endParaRPr>
          </a:p>
          <a:p>
            <a:pPr marL="0" indent="0" eaLnBrk="1" hangingPunct="1">
              <a:buFont typeface="Wingdings" panose="05000000000000000000" pitchFamily="2" charset="2"/>
              <a:buNone/>
              <a:defRPr/>
            </a:pPr>
            <a:endParaRPr lang="en-US" altLang="zh-CN" b="0" dirty="0" smtClean="0">
              <a:ea typeface="宋体" pitchFamily="2" charset="-122"/>
            </a:endParaRPr>
          </a:p>
          <a:p>
            <a:pPr marL="0" indent="0" eaLnBrk="1" hangingPunct="1">
              <a:buFont typeface="Wingdings" panose="05000000000000000000" pitchFamily="2" charset="2"/>
              <a:buNone/>
              <a:defRPr/>
            </a:pPr>
            <a:endParaRPr lang="en-US" altLang="zh-CN" b="0" dirty="0">
              <a:ea typeface="宋体" pitchFamily="2" charset="-122"/>
            </a:endParaRPr>
          </a:p>
          <a:p>
            <a:pPr marL="0" indent="0" eaLnBrk="1" hangingPunct="1">
              <a:buFont typeface="Wingdings" panose="05000000000000000000" pitchFamily="2" charset="2"/>
              <a:buNone/>
              <a:defRPr/>
            </a:pPr>
            <a:endParaRPr lang="zh-CN" altLang="en-US" b="0" dirty="0" smtClean="0">
              <a:ea typeface="宋体" pitchFamily="2" charset="-122"/>
            </a:endParaRPr>
          </a:p>
          <a:p>
            <a:pPr eaLnBrk="1" hangingPunct="1">
              <a:defRPr/>
            </a:pPr>
            <a:r>
              <a:rPr lang="zh-CN" altLang="en-US" b="0" dirty="0" smtClean="0">
                <a:solidFill>
                  <a:schemeClr val="tx1"/>
                </a:solidFill>
                <a:effectLst/>
                <a:ea typeface="宋体" pitchFamily="2" charset="-122"/>
              </a:rPr>
              <a:t>包图由包或类组成，表示包与包之间的关系。包图用于描述系统的分层结构。 </a:t>
            </a:r>
            <a:endParaRPr lang="zh-CN" altLang="en-US" b="0" dirty="0" smtClean="0">
              <a:solidFill>
                <a:schemeClr val="tx1"/>
              </a:solidFill>
              <a:effectLst/>
              <a:ea typeface="宋体" pitchFamily="2" charset="-122"/>
            </a:endParaRPr>
          </a:p>
        </p:txBody>
      </p:sp>
      <p:pic>
        <p:nvPicPr>
          <p:cNvPr id="297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525" y="2487613"/>
            <a:ext cx="4770438"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5588" y="2487613"/>
            <a:ext cx="3459162"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文本框 4"/>
          <p:cNvSpPr txBox="1">
            <a:spLocks noChangeArrowheads="1"/>
          </p:cNvSpPr>
          <p:nvPr/>
        </p:nvSpPr>
        <p:spPr bwMode="auto">
          <a:xfrm>
            <a:off x="2011363" y="5251450"/>
            <a:ext cx="1528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对象图实例</a:t>
            </a:r>
            <a:endParaRPr lang="zh-CN" altLang="en-US"/>
          </a:p>
        </p:txBody>
      </p:sp>
      <p:sp>
        <p:nvSpPr>
          <p:cNvPr id="29703" name="文本框 6"/>
          <p:cNvSpPr txBox="1">
            <a:spLocks noChangeArrowheads="1"/>
          </p:cNvSpPr>
          <p:nvPr/>
        </p:nvSpPr>
        <p:spPr bwMode="auto">
          <a:xfrm>
            <a:off x="6492875" y="524986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包图实例</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endParaRPr lang="zh-CN" altLang="en-US" sz="2800" smtClean="0">
              <a:ea typeface="宋体" pitchFamily="2" charset="-122"/>
            </a:endParaRPr>
          </a:p>
        </p:txBody>
      </p:sp>
      <p:sp>
        <p:nvSpPr>
          <p:cNvPr id="31747" name="Rectangle 3"/>
          <p:cNvSpPr>
            <a:spLocks noGrp="1" noChangeArrowheads="1"/>
          </p:cNvSpPr>
          <p:nvPr>
            <p:ph idx="1"/>
          </p:nvPr>
        </p:nvSpPr>
        <p:spPr>
          <a:xfrm>
            <a:off x="541338" y="1196975"/>
            <a:ext cx="8315325" cy="874713"/>
          </a:xfrm>
        </p:spPr>
        <p:txBody>
          <a:bodyPr/>
          <a:lstStyle/>
          <a:p>
            <a:pPr eaLnBrk="1" hangingPunct="1"/>
            <a:r>
              <a:rPr sz="2000" smtClean="0">
                <a:ea typeface="宋体" pitchFamily="2" charset="-122"/>
              </a:rPr>
              <a:t>第三类是行为图（</a:t>
            </a:r>
            <a:r>
              <a:rPr lang="en-US" altLang="zh-CN" sz="2000" smtClean="0">
                <a:ea typeface="宋体" pitchFamily="2" charset="-122"/>
              </a:rPr>
              <a:t>Behavior diagram</a:t>
            </a:r>
            <a:r>
              <a:rPr sz="2000" smtClean="0">
                <a:ea typeface="宋体" pitchFamily="2" charset="-122"/>
              </a:rPr>
              <a:t>），描述系统的动态模型和组成对象间的交互关系。</a:t>
            </a:r>
            <a:endParaRPr sz="2000" smtClean="0">
              <a:ea typeface="宋体" pitchFamily="2" charset="-122"/>
            </a:endParaRPr>
          </a:p>
        </p:txBody>
      </p:sp>
      <p:grpSp>
        <p:nvGrpSpPr>
          <p:cNvPr id="31748" name="组合 8"/>
          <p:cNvGrpSpPr/>
          <p:nvPr/>
        </p:nvGrpSpPr>
        <p:grpSpPr bwMode="auto">
          <a:xfrm>
            <a:off x="1476375" y="2300288"/>
            <a:ext cx="5943600" cy="3494087"/>
            <a:chOff x="1475656" y="2300032"/>
            <a:chExt cx="5944953" cy="3493582"/>
          </a:xfrm>
        </p:grpSpPr>
        <p:grpSp>
          <p:nvGrpSpPr>
            <p:cNvPr id="31749" name="组合 1"/>
            <p:cNvGrpSpPr/>
            <p:nvPr/>
          </p:nvGrpSpPr>
          <p:grpSpPr bwMode="auto">
            <a:xfrm>
              <a:off x="1475656" y="2300032"/>
              <a:ext cx="5944953" cy="3493582"/>
              <a:chOff x="-1045163" y="2048091"/>
              <a:chExt cx="7163647" cy="4376638"/>
            </a:xfrm>
          </p:grpSpPr>
          <p:sp>
            <p:nvSpPr>
              <p:cNvPr id="3" name="任意多边形 2"/>
              <p:cNvSpPr/>
              <p:nvPr/>
            </p:nvSpPr>
            <p:spPr>
              <a:xfrm>
                <a:off x="3080057" y="2048091"/>
                <a:ext cx="3038427" cy="1640493"/>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活动图</a:t>
                </a:r>
                <a:endParaRPr lang="zh-CN" altLang="en-US" sz="3200" dirty="0">
                  <a:latin typeface="+mj-ea"/>
                  <a:ea typeface="+mj-ea"/>
                </a:endParaRPr>
              </a:p>
            </p:txBody>
          </p:sp>
          <p:sp>
            <p:nvSpPr>
              <p:cNvPr id="5" name="任意多边形 4"/>
              <p:cNvSpPr/>
              <p:nvPr/>
            </p:nvSpPr>
            <p:spPr>
              <a:xfrm>
                <a:off x="3080057" y="4917463"/>
                <a:ext cx="3015467" cy="1507266"/>
              </a:xfrm>
              <a:custGeom>
                <a:avLst/>
                <a:gdLst>
                  <a:gd name="connsiteX0" fmla="*/ 0 w 3014897"/>
                  <a:gd name="connsiteY0" fmla="*/ 753839 h 1507678"/>
                  <a:gd name="connsiteX1" fmla="*/ 1507449 w 3014897"/>
                  <a:gd name="connsiteY1" fmla="*/ 0 h 150767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状态图</a:t>
                </a:r>
                <a:endParaRPr lang="zh-CN" altLang="en-US" sz="3200" dirty="0">
                  <a:latin typeface="+mj-ea"/>
                  <a:ea typeface="+mj-ea"/>
                </a:endParaRPr>
              </a:p>
            </p:txBody>
          </p:sp>
          <p:sp>
            <p:nvSpPr>
              <p:cNvPr id="7" name="任意多边形 6"/>
              <p:cNvSpPr/>
              <p:nvPr/>
            </p:nvSpPr>
            <p:spPr>
              <a:xfrm rot="19784591">
                <a:off x="2471606" y="3109938"/>
                <a:ext cx="522350" cy="610462"/>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8" name="任意多边形 7"/>
              <p:cNvSpPr/>
              <p:nvPr/>
            </p:nvSpPr>
            <p:spPr>
              <a:xfrm>
                <a:off x="-1045163" y="2690369"/>
                <a:ext cx="3279511" cy="3280988"/>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行为图</a:t>
                </a:r>
                <a:endParaRPr lang="zh-CN" altLang="en-US" sz="3200" dirty="0">
                  <a:latin typeface="+mj-ea"/>
                  <a:ea typeface="+mj-ea"/>
                </a:endParaRPr>
              </a:p>
            </p:txBody>
          </p:sp>
        </p:grpSp>
        <p:sp>
          <p:nvSpPr>
            <p:cNvPr id="13" name="任意多边形 12"/>
            <p:cNvSpPr/>
            <p:nvPr/>
          </p:nvSpPr>
          <p:spPr>
            <a:xfrm rot="1549852">
              <a:off x="4370328" y="4498401"/>
              <a:ext cx="431898" cy="48729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endParaRPr lang="zh-CN" altLang="en-US" sz="2800" smtClean="0">
              <a:ea typeface="宋体" pitchFamily="2" charset="-122"/>
            </a:endParaRPr>
          </a:p>
        </p:txBody>
      </p:sp>
      <p:sp>
        <p:nvSpPr>
          <p:cNvPr id="32771" name="Rectangle 3"/>
          <p:cNvSpPr>
            <a:spLocks noGrp="1" noChangeArrowheads="1"/>
          </p:cNvSpPr>
          <p:nvPr>
            <p:ph idx="1"/>
          </p:nvPr>
        </p:nvSpPr>
        <p:spPr>
          <a:xfrm>
            <a:off x="539552" y="1052736"/>
            <a:ext cx="8315325" cy="4521200"/>
          </a:xfrm>
        </p:spPr>
        <p:txBody>
          <a:bodyPr/>
          <a:lstStyle/>
          <a:p>
            <a:pPr eaLnBrk="1" hangingPunct="1"/>
            <a:r>
              <a:rPr sz="2000" dirty="0" smtClean="0">
                <a:ea typeface="宋体" pitchFamily="2" charset="-122"/>
              </a:rPr>
              <a:t>活动图描述满足用例要求所要进行的活动以及活动间的约束关系，有利于识别并行活动。 </a:t>
            </a:r>
            <a:endParaRPr sz="2000" dirty="0" smtClean="0">
              <a:ea typeface="宋体" pitchFamily="2" charset="-122"/>
            </a:endParaRPr>
          </a:p>
        </p:txBody>
      </p:sp>
      <p:pic>
        <p:nvPicPr>
          <p:cNvPr id="32772" name="Picture 7" descr="http://images.cnblogs.com/cnblogs_com/TerryFeng/WindowsLiveWriter/UML_AFD4/image_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5313" y="2066925"/>
            <a:ext cx="53276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文本框 1"/>
          <p:cNvSpPr txBox="1">
            <a:spLocks noChangeArrowheads="1"/>
          </p:cNvSpPr>
          <p:nvPr/>
        </p:nvSpPr>
        <p:spPr bwMode="auto">
          <a:xfrm>
            <a:off x="3736975" y="6089650"/>
            <a:ext cx="158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简单的活动图</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第三类是行为图（</a:t>
            </a:r>
            <a:r>
              <a:rPr lang="en-US" altLang="zh-CN" sz="2800" smtClean="0">
                <a:ea typeface="宋体" pitchFamily="2" charset="-122"/>
              </a:rPr>
              <a:t>Behavior diagram</a:t>
            </a:r>
            <a:r>
              <a:rPr lang="zh-CN" altLang="en-US" sz="2800" smtClean="0">
                <a:ea typeface="宋体" pitchFamily="2" charset="-122"/>
              </a:rPr>
              <a:t>）</a:t>
            </a:r>
            <a:endParaRPr lang="zh-CN" altLang="en-US" sz="2800" smtClean="0">
              <a:ea typeface="宋体" pitchFamily="2" charset="-122"/>
            </a:endParaRPr>
          </a:p>
        </p:txBody>
      </p:sp>
      <p:sp>
        <p:nvSpPr>
          <p:cNvPr id="33795" name="Rectangle 3"/>
          <p:cNvSpPr>
            <a:spLocks noGrp="1" noChangeArrowheads="1"/>
          </p:cNvSpPr>
          <p:nvPr>
            <p:ph idx="1"/>
          </p:nvPr>
        </p:nvSpPr>
        <p:spPr>
          <a:xfrm>
            <a:off x="323528" y="1124744"/>
            <a:ext cx="8315325" cy="4521200"/>
          </a:xfrm>
        </p:spPr>
        <p:txBody>
          <a:bodyPr/>
          <a:lstStyle/>
          <a:p>
            <a:pPr eaLnBrk="1" hangingPunct="1"/>
            <a:r>
              <a:rPr sz="2000" dirty="0" smtClean="0">
                <a:ea typeface="宋体" pitchFamily="2" charset="-122"/>
              </a:rPr>
              <a:t>状态图描述类的对象所有可能的状态以及事件发生时状态的转移条件。</a:t>
            </a:r>
            <a:endParaRPr sz="2000" dirty="0" smtClean="0">
              <a:ea typeface="宋体" pitchFamily="2" charset="-122"/>
            </a:endParaRPr>
          </a:p>
          <a:p>
            <a:pPr eaLnBrk="1" hangingPunct="1"/>
            <a:endParaRPr sz="2000" dirty="0" smtClean="0">
              <a:ea typeface="宋体" pitchFamily="2" charset="-122"/>
            </a:endParaRPr>
          </a:p>
        </p:txBody>
      </p:sp>
      <p:pic>
        <p:nvPicPr>
          <p:cNvPr id="33796" name="Picture 5"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8300" y="1976438"/>
            <a:ext cx="61214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文本框 1"/>
          <p:cNvSpPr txBox="1">
            <a:spLocks noChangeArrowheads="1"/>
          </p:cNvSpPr>
          <p:nvPr/>
        </p:nvSpPr>
        <p:spPr bwMode="auto">
          <a:xfrm>
            <a:off x="3438525" y="5992813"/>
            <a:ext cx="2520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带有复杂转换的状态图</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endParaRPr lang="zh-CN" altLang="en-US" sz="2800" smtClean="0">
              <a:ea typeface="宋体" pitchFamily="2" charset="-122"/>
            </a:endParaRPr>
          </a:p>
        </p:txBody>
      </p:sp>
      <p:sp>
        <p:nvSpPr>
          <p:cNvPr id="35843" name="Rectangle 3"/>
          <p:cNvSpPr>
            <a:spLocks noGrp="1" noChangeArrowheads="1"/>
          </p:cNvSpPr>
          <p:nvPr>
            <p:ph idx="1"/>
          </p:nvPr>
        </p:nvSpPr>
        <p:spPr/>
        <p:txBody>
          <a:bodyPr/>
          <a:lstStyle/>
          <a:p>
            <a:pPr eaLnBrk="1" hangingPunct="1"/>
            <a:r>
              <a:rPr smtClean="0">
                <a:ea typeface="宋体" pitchFamily="2" charset="-122"/>
              </a:rPr>
              <a:t>描述对象间的交互关系。</a:t>
            </a:r>
            <a:endParaRPr smtClean="0">
              <a:ea typeface="宋体" pitchFamily="2" charset="-122"/>
            </a:endParaRPr>
          </a:p>
        </p:txBody>
      </p:sp>
      <p:grpSp>
        <p:nvGrpSpPr>
          <p:cNvPr id="35844" name="组合 5"/>
          <p:cNvGrpSpPr/>
          <p:nvPr/>
        </p:nvGrpSpPr>
        <p:grpSpPr bwMode="auto">
          <a:xfrm>
            <a:off x="1476375" y="2300288"/>
            <a:ext cx="5943600" cy="3494087"/>
            <a:chOff x="1475656" y="2300032"/>
            <a:chExt cx="5944953" cy="3493582"/>
          </a:xfrm>
        </p:grpSpPr>
        <p:grpSp>
          <p:nvGrpSpPr>
            <p:cNvPr id="35845" name="组合 6"/>
            <p:cNvGrpSpPr/>
            <p:nvPr/>
          </p:nvGrpSpPr>
          <p:grpSpPr bwMode="auto">
            <a:xfrm>
              <a:off x="1475656" y="2300032"/>
              <a:ext cx="5944953" cy="3493582"/>
              <a:chOff x="-1045163" y="2048091"/>
              <a:chExt cx="7163647" cy="4376638"/>
            </a:xfrm>
          </p:grpSpPr>
          <p:sp>
            <p:nvSpPr>
              <p:cNvPr id="9" name="任意多边形 8"/>
              <p:cNvSpPr/>
              <p:nvPr/>
            </p:nvSpPr>
            <p:spPr>
              <a:xfrm>
                <a:off x="3080057" y="2048091"/>
                <a:ext cx="3038427" cy="1640493"/>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顺序图</a:t>
                </a:r>
                <a:endParaRPr lang="zh-CN" altLang="en-US" sz="3200" dirty="0">
                  <a:latin typeface="+mj-ea"/>
                  <a:ea typeface="+mj-ea"/>
                </a:endParaRPr>
              </a:p>
            </p:txBody>
          </p:sp>
          <p:sp>
            <p:nvSpPr>
              <p:cNvPr id="10" name="任意多边形 9"/>
              <p:cNvSpPr/>
              <p:nvPr/>
            </p:nvSpPr>
            <p:spPr>
              <a:xfrm>
                <a:off x="3080057" y="4917463"/>
                <a:ext cx="3015467" cy="1507266"/>
              </a:xfrm>
              <a:custGeom>
                <a:avLst/>
                <a:gdLst>
                  <a:gd name="connsiteX0" fmla="*/ 0 w 3014897"/>
                  <a:gd name="connsiteY0" fmla="*/ 753839 h 1507678"/>
                  <a:gd name="connsiteX1" fmla="*/ 1507449 w 3014897"/>
                  <a:gd name="connsiteY1" fmla="*/ 0 h 150767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通信图</a:t>
                </a:r>
                <a:endParaRPr lang="zh-CN" altLang="en-US" sz="3200" dirty="0">
                  <a:latin typeface="+mj-ea"/>
                  <a:ea typeface="+mj-ea"/>
                </a:endParaRPr>
              </a:p>
            </p:txBody>
          </p:sp>
          <p:sp>
            <p:nvSpPr>
              <p:cNvPr id="11" name="任意多边形 10"/>
              <p:cNvSpPr/>
              <p:nvPr/>
            </p:nvSpPr>
            <p:spPr>
              <a:xfrm rot="19784591">
                <a:off x="2471606" y="3109938"/>
                <a:ext cx="522350" cy="610462"/>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12" name="任意多边形 11"/>
              <p:cNvSpPr/>
              <p:nvPr/>
            </p:nvSpPr>
            <p:spPr>
              <a:xfrm>
                <a:off x="-1045163" y="2690369"/>
                <a:ext cx="3279511" cy="3280988"/>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交互图</a:t>
                </a:r>
                <a:endParaRPr lang="zh-CN" altLang="en-US" sz="3200" dirty="0">
                  <a:latin typeface="+mj-ea"/>
                  <a:ea typeface="+mj-ea"/>
                </a:endParaRPr>
              </a:p>
            </p:txBody>
          </p:sp>
        </p:grpSp>
        <p:sp>
          <p:nvSpPr>
            <p:cNvPr id="8" name="任意多边形 7"/>
            <p:cNvSpPr/>
            <p:nvPr/>
          </p:nvSpPr>
          <p:spPr>
            <a:xfrm rot="1549852">
              <a:off x="4370328" y="4498401"/>
              <a:ext cx="431898" cy="48729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525" y="58738"/>
            <a:ext cx="8277225" cy="638175"/>
          </a:xfrm>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章 </a:t>
            </a:r>
            <a:r>
              <a:rPr lang="en-US" altLang="zh-CN" smtClean="0">
                <a:latin typeface="华文新魏" panose="02010800040101010101" pitchFamily="2" charset="-122"/>
                <a:ea typeface="华文新魏" panose="02010800040101010101" pitchFamily="2" charset="-122"/>
              </a:rPr>
              <a:t>UML</a:t>
            </a:r>
            <a:r>
              <a:rPr lang="zh-CN" altLang="en-US" smtClean="0">
                <a:latin typeface="华文新魏" panose="02010800040101010101" pitchFamily="2" charset="-122"/>
                <a:ea typeface="华文新魏" panose="02010800040101010101" pitchFamily="2" charset="-122"/>
              </a:rPr>
              <a:t>和面向对象</a:t>
            </a:r>
            <a:endParaRPr lang="zh-CN" altLang="en-US" smtClean="0">
              <a:latin typeface="华文新魏" panose="02010800040101010101" pitchFamily="2" charset="-122"/>
              <a:ea typeface="华文新魏" panose="02010800040101010101" pitchFamily="2" charset="-122"/>
            </a:endParaRPr>
          </a:p>
        </p:txBody>
      </p:sp>
      <p:grpSp>
        <p:nvGrpSpPr>
          <p:cNvPr id="6147" name="组合 1"/>
          <p:cNvGrpSpPr/>
          <p:nvPr/>
        </p:nvGrpSpPr>
        <p:grpSpPr bwMode="auto">
          <a:xfrm>
            <a:off x="917575" y="1268413"/>
            <a:ext cx="6170613" cy="728662"/>
            <a:chOff x="918281" y="1700808"/>
            <a:chExt cx="6168319" cy="1016942"/>
          </a:xfrm>
        </p:grpSpPr>
        <p:sp>
          <p:nvSpPr>
            <p:cNvPr id="6155" name="AutoShape 4"/>
            <p:cNvSpPr>
              <a:spLocks noChangeArrowheads="1"/>
            </p:cNvSpPr>
            <p:nvPr/>
          </p:nvSpPr>
          <p:spPr bwMode="gray">
            <a:xfrm>
              <a:off x="918281" y="1819869"/>
              <a:ext cx="6168319" cy="677961"/>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6156" name="AutoShape 5"/>
            <p:cNvSpPr>
              <a:spLocks noChangeArrowheads="1"/>
            </p:cNvSpPr>
            <p:nvPr/>
          </p:nvSpPr>
          <p:spPr bwMode="gray">
            <a:xfrm>
              <a:off x="1189211" y="1700808"/>
              <a:ext cx="854075" cy="101694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p>
              <a:endParaRPr lang="zh-CN" altLang="en-US" sz="2800">
                <a:latin typeface="叶根友毛笔行书2.0版"/>
                <a:ea typeface="叶根友毛笔行书2.0版"/>
                <a:cs typeface="叶根友毛笔行书2.0版"/>
              </a:endParaRPr>
            </a:p>
          </p:txBody>
        </p:sp>
        <p:sp>
          <p:nvSpPr>
            <p:cNvPr id="6157" name="Text Box 6"/>
            <p:cNvSpPr txBox="1">
              <a:spLocks noChangeArrowheads="1"/>
            </p:cNvSpPr>
            <p:nvPr/>
          </p:nvSpPr>
          <p:spPr bwMode="gray">
            <a:xfrm>
              <a:off x="1657350" y="1875433"/>
              <a:ext cx="5124450" cy="73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800">
                  <a:latin typeface="叶根友毛笔行书2.0版"/>
                  <a:ea typeface="叶根友毛笔行书2.0版"/>
                  <a:cs typeface="叶根友毛笔行书2.0版"/>
                </a:rPr>
                <a:t>UML</a:t>
              </a:r>
              <a:endParaRPr lang="en-US" altLang="zh-CN" sz="2800">
                <a:latin typeface="叶根友毛笔行书2.0版"/>
                <a:ea typeface="叶根友毛笔行书2.0版"/>
                <a:cs typeface="叶根友毛笔行书2.0版"/>
              </a:endParaRPr>
            </a:p>
          </p:txBody>
        </p:sp>
        <p:sp>
          <p:nvSpPr>
            <p:cNvPr id="6158" name="Text Box 7"/>
            <p:cNvSpPr txBox="1">
              <a:spLocks noChangeArrowheads="1"/>
            </p:cNvSpPr>
            <p:nvPr/>
          </p:nvSpPr>
          <p:spPr bwMode="gray">
            <a:xfrm>
              <a:off x="1257897" y="1932044"/>
              <a:ext cx="771126" cy="55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000" b="1">
                  <a:latin typeface="叶根友毛笔行书2.0版"/>
                  <a:ea typeface="叶根友毛笔行书2.0版"/>
                  <a:cs typeface="叶根友毛笔行书2.0版"/>
                </a:rPr>
                <a:t>2.1</a:t>
              </a:r>
              <a:endParaRPr lang="en-US" altLang="zh-CN" sz="2000" b="1">
                <a:latin typeface="叶根友毛笔行书2.0版"/>
                <a:ea typeface="叶根友毛笔行书2.0版"/>
                <a:cs typeface="叶根友毛笔行书2.0版"/>
              </a:endParaRPr>
            </a:p>
          </p:txBody>
        </p:sp>
      </p:grpSp>
      <p:grpSp>
        <p:nvGrpSpPr>
          <p:cNvPr id="6148" name="组合 2"/>
          <p:cNvGrpSpPr/>
          <p:nvPr/>
        </p:nvGrpSpPr>
        <p:grpSpPr bwMode="auto">
          <a:xfrm>
            <a:off x="917575" y="3587750"/>
            <a:ext cx="6169025" cy="842963"/>
            <a:chOff x="919569" y="3974455"/>
            <a:chExt cx="6168319" cy="1016942"/>
          </a:xfrm>
        </p:grpSpPr>
        <p:sp>
          <p:nvSpPr>
            <p:cNvPr id="6151" name="AutoShape 8"/>
            <p:cNvSpPr>
              <a:spLocks noChangeArrowheads="1"/>
            </p:cNvSpPr>
            <p:nvPr/>
          </p:nvSpPr>
          <p:spPr bwMode="gray">
            <a:xfrm>
              <a:off x="919569" y="4093516"/>
              <a:ext cx="6168319" cy="677961"/>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endParaRPr lang="zh-CN" altLang="zh-CN" sz="2800">
                <a:latin typeface="叶根友毛笔行书2.0版"/>
                <a:ea typeface="叶根友毛笔行书2.0版"/>
                <a:cs typeface="叶根友毛笔行书2.0版"/>
              </a:endParaRPr>
            </a:p>
          </p:txBody>
        </p:sp>
        <p:sp>
          <p:nvSpPr>
            <p:cNvPr id="6152" name="AutoShape 9"/>
            <p:cNvSpPr>
              <a:spLocks noChangeArrowheads="1"/>
            </p:cNvSpPr>
            <p:nvPr/>
          </p:nvSpPr>
          <p:spPr bwMode="gray">
            <a:xfrm>
              <a:off x="1190499" y="3974455"/>
              <a:ext cx="854075" cy="101694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p>
              <a:endParaRPr lang="zh-CN" altLang="en-US" sz="2800">
                <a:latin typeface="叶根友毛笔行书2.0版"/>
                <a:ea typeface="叶根友毛笔行书2.0版"/>
                <a:cs typeface="叶根友毛笔行书2.0版"/>
              </a:endParaRPr>
            </a:p>
          </p:txBody>
        </p:sp>
        <p:sp>
          <p:nvSpPr>
            <p:cNvPr id="6153" name="Text Box 10"/>
            <p:cNvSpPr txBox="1">
              <a:spLocks noChangeArrowheads="1"/>
            </p:cNvSpPr>
            <p:nvPr/>
          </p:nvSpPr>
          <p:spPr bwMode="gray">
            <a:xfrm>
              <a:off x="1658638" y="4149080"/>
              <a:ext cx="5124450" cy="63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800">
                  <a:latin typeface="叶根友毛笔行书2.0版"/>
                  <a:ea typeface="叶根友毛笔行书2.0版"/>
                  <a:cs typeface="叶根友毛笔行书2.0版"/>
                </a:rPr>
                <a:t>面向对象</a:t>
              </a:r>
              <a:endParaRPr lang="en-US" altLang="zh-CN" sz="2800">
                <a:latin typeface="叶根友毛笔行书2.0版"/>
                <a:ea typeface="叶根友毛笔行书2.0版"/>
                <a:cs typeface="叶根友毛笔行书2.0版"/>
              </a:endParaRPr>
            </a:p>
          </p:txBody>
        </p:sp>
        <p:sp>
          <p:nvSpPr>
            <p:cNvPr id="6154" name="Text Box 11"/>
            <p:cNvSpPr txBox="1">
              <a:spLocks noChangeArrowheads="1"/>
            </p:cNvSpPr>
            <p:nvPr/>
          </p:nvSpPr>
          <p:spPr bwMode="gray">
            <a:xfrm>
              <a:off x="1072541" y="4180351"/>
              <a:ext cx="1086815" cy="48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000" b="1">
                  <a:latin typeface="叶根友毛笔行书2.0版"/>
                  <a:ea typeface="叶根友毛笔行书2.0版"/>
                  <a:cs typeface="叶根友毛笔行书2.0版"/>
                </a:rPr>
                <a:t>2.2</a:t>
              </a:r>
              <a:endParaRPr lang="en-US" altLang="zh-CN" sz="2000" b="1">
                <a:latin typeface="叶根友毛笔行书2.0版"/>
                <a:ea typeface="叶根友毛笔行书2.0版"/>
                <a:cs typeface="叶根友毛笔行书2.0版"/>
              </a:endParaRPr>
            </a:p>
          </p:txBody>
        </p:sp>
      </p:grpSp>
      <p:graphicFrame>
        <p:nvGraphicFramePr>
          <p:cNvPr id="20" name="图示 19"/>
          <p:cNvGraphicFramePr/>
          <p:nvPr/>
        </p:nvGraphicFramePr>
        <p:xfrm>
          <a:off x="1907704" y="2153803"/>
          <a:ext cx="6096000" cy="12778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3" name="图示 22"/>
          <p:cNvGraphicFramePr/>
          <p:nvPr/>
        </p:nvGraphicFramePr>
        <p:xfrm>
          <a:off x="1907704" y="4542957"/>
          <a:ext cx="6096000" cy="12778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endParaRPr lang="zh-CN" altLang="en-US" sz="2800" smtClean="0">
              <a:ea typeface="宋体" pitchFamily="2" charset="-122"/>
            </a:endParaRPr>
          </a:p>
        </p:txBody>
      </p:sp>
      <p:sp>
        <p:nvSpPr>
          <p:cNvPr id="36867" name="Rectangle 3"/>
          <p:cNvSpPr>
            <a:spLocks noGrp="1" noChangeArrowheads="1"/>
          </p:cNvSpPr>
          <p:nvPr>
            <p:ph idx="1"/>
          </p:nvPr>
        </p:nvSpPr>
        <p:spPr/>
        <p:txBody>
          <a:bodyPr/>
          <a:lstStyle/>
          <a:p>
            <a:pPr eaLnBrk="1" hangingPunct="1"/>
            <a:r>
              <a:rPr smtClean="0">
                <a:ea typeface="宋体" pitchFamily="2" charset="-122"/>
              </a:rPr>
              <a:t>其中顺序图显示对象之间的动态合作关系，它强调对象之间消息发送的顺序，同时显示对象之间的交互。 </a:t>
            </a:r>
            <a:endParaRPr smtClean="0">
              <a:ea typeface="宋体"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2062" y="2041525"/>
            <a:ext cx="6534150" cy="3571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第四类是交互图（</a:t>
            </a:r>
            <a:r>
              <a:rPr lang="en-US" altLang="zh-CN" sz="2800" smtClean="0">
                <a:ea typeface="宋体" pitchFamily="2" charset="-122"/>
              </a:rPr>
              <a:t>Interactive diagram</a:t>
            </a:r>
            <a:r>
              <a:rPr lang="zh-CN" altLang="en-US" sz="2800" smtClean="0">
                <a:ea typeface="宋体" pitchFamily="2" charset="-122"/>
              </a:rPr>
              <a:t>）</a:t>
            </a:r>
            <a:endParaRPr lang="zh-CN" altLang="en-US" sz="2800" smtClean="0">
              <a:ea typeface="宋体" pitchFamily="2" charset="-122"/>
            </a:endParaRPr>
          </a:p>
        </p:txBody>
      </p:sp>
      <p:sp>
        <p:nvSpPr>
          <p:cNvPr id="30723" name="Rectangle 3"/>
          <p:cNvSpPr>
            <a:spLocks noGrp="1" noChangeArrowheads="1"/>
          </p:cNvSpPr>
          <p:nvPr>
            <p:ph idx="1"/>
          </p:nvPr>
        </p:nvSpPr>
        <p:spPr>
          <a:xfrm>
            <a:off x="539750" y="1125538"/>
            <a:ext cx="8315325" cy="4521200"/>
          </a:xfrm>
        </p:spPr>
        <p:txBody>
          <a:bodyPr rtlCol="0">
            <a:noAutofit/>
          </a:bodyPr>
          <a:lstStyle/>
          <a:p>
            <a:pPr eaLnBrk="1" fontAlgn="auto" hangingPunct="1">
              <a:spcAft>
                <a:spcPts val="0"/>
              </a:spcAft>
              <a:defRPr/>
            </a:pPr>
            <a:r>
              <a:rPr sz="2000" dirty="0">
                <a:ea typeface="宋体" pitchFamily="2" charset="-122"/>
              </a:rPr>
              <a:t>通信图描述对象间的协作关系，通信图跟顺序图相似，显示对象间的动态协作和通信关系。除显示信息交换外，通信图还显示对象以及它们之间的关系</a:t>
            </a:r>
            <a:r>
              <a:rPr sz="2000" dirty="0" smtClean="0">
                <a:ea typeface="宋体" pitchFamily="2" charset="-122"/>
              </a:rPr>
              <a:t>。</a:t>
            </a:r>
            <a:endParaRPr lang="en-US" altLang="zh-CN" sz="2000" dirty="0" smtClean="0">
              <a:ea typeface="宋体" pitchFamily="2" charset="-122"/>
            </a:endParaRPr>
          </a:p>
          <a:p>
            <a:pPr eaLnBrk="1" fontAlgn="auto" hangingPunct="1">
              <a:spcAft>
                <a:spcPts val="0"/>
              </a:spcAft>
              <a:defRPr/>
            </a:pPr>
            <a:endParaRPr lang="en-US" altLang="zh-CN" sz="2000" dirty="0">
              <a:ea typeface="宋体" pitchFamily="2" charset="-122"/>
            </a:endParaRPr>
          </a:p>
          <a:p>
            <a:pPr eaLnBrk="1" fontAlgn="auto" hangingPunct="1">
              <a:spcAft>
                <a:spcPts val="0"/>
              </a:spcAft>
              <a:defRPr/>
            </a:pPr>
            <a:endParaRPr lang="en-US" altLang="zh-CN" sz="2000" dirty="0" smtClean="0">
              <a:ea typeface="宋体" pitchFamily="2" charset="-122"/>
            </a:endParaRPr>
          </a:p>
          <a:p>
            <a:pPr eaLnBrk="1" fontAlgn="auto" hangingPunct="1">
              <a:spcAft>
                <a:spcPts val="0"/>
              </a:spcAft>
              <a:defRPr/>
            </a:pPr>
            <a:endParaRPr lang="en-US" altLang="zh-CN" sz="2000" dirty="0">
              <a:ea typeface="宋体"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itchFamily="2" charset="-122"/>
            </a:endParaRPr>
          </a:p>
          <a:p>
            <a:pPr eaLnBrk="1" fontAlgn="auto" hangingPunct="1">
              <a:spcAft>
                <a:spcPts val="0"/>
              </a:spcAft>
              <a:defRPr/>
            </a:pPr>
            <a:endParaRPr lang="en-US" altLang="zh-CN" sz="2000" dirty="0">
              <a:ea typeface="宋体"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itchFamily="2" charset="-122"/>
            </a:endParaRPr>
          </a:p>
          <a:p>
            <a:pPr marL="0" indent="0" eaLnBrk="1" fontAlgn="auto" hangingPunct="1">
              <a:spcAft>
                <a:spcPts val="0"/>
              </a:spcAft>
              <a:buFont typeface="Wingdings" panose="05000000000000000000" pitchFamily="2" charset="2"/>
              <a:buNone/>
              <a:defRPr/>
            </a:pPr>
            <a:endParaRPr lang="en-US" altLang="zh-CN" sz="2000" dirty="0" smtClean="0">
              <a:ea typeface="宋体" pitchFamily="2" charset="-122"/>
            </a:endParaRPr>
          </a:p>
          <a:p>
            <a:pPr marL="0" indent="0" eaLnBrk="1" fontAlgn="auto" hangingPunct="1">
              <a:spcAft>
                <a:spcPts val="0"/>
              </a:spcAft>
              <a:buFont typeface="Wingdings" panose="05000000000000000000" pitchFamily="2" charset="2"/>
              <a:buNone/>
              <a:defRPr/>
            </a:pPr>
            <a:endParaRPr sz="2000" dirty="0">
              <a:ea typeface="宋体"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599" y="2294731"/>
            <a:ext cx="7077075" cy="35337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第五类是实现图 </a:t>
            </a:r>
            <a:r>
              <a:rPr lang="en-US" altLang="zh-CN" sz="2800" smtClean="0">
                <a:ea typeface="宋体" pitchFamily="2" charset="-122"/>
              </a:rPr>
              <a:t>( Implementation diagram )</a:t>
            </a:r>
            <a:endParaRPr lang="en-US" altLang="zh-CN" sz="2800" smtClean="0">
              <a:ea typeface="宋体" pitchFamily="2" charset="-122"/>
            </a:endParaRPr>
          </a:p>
        </p:txBody>
      </p:sp>
      <p:sp>
        <p:nvSpPr>
          <p:cNvPr id="39939" name="Rectangle 3"/>
          <p:cNvSpPr>
            <a:spLocks noGrp="1" noChangeArrowheads="1"/>
          </p:cNvSpPr>
          <p:nvPr>
            <p:ph idx="1"/>
          </p:nvPr>
        </p:nvSpPr>
        <p:spPr>
          <a:xfrm>
            <a:off x="107950" y="1125538"/>
            <a:ext cx="8820150" cy="4521200"/>
          </a:xfrm>
        </p:spPr>
        <p:txBody>
          <a:bodyPr/>
          <a:lstStyle/>
          <a:p>
            <a:pPr eaLnBrk="1" hangingPunct="1"/>
            <a:r>
              <a:rPr sz="2000" smtClean="0">
                <a:ea typeface="宋体" pitchFamily="2" charset="-122"/>
              </a:rPr>
              <a:t>构件图描述代码部件的物理结构及各部件之间的依赖关系。一个构件可能是一个资源代码部件、一个二进制部件或一个可执行部件。它包含逻辑类或实现类的有关信息。构件图有助于分析和理解部件之间的相互影响程度。</a:t>
            </a:r>
            <a:endParaRPr sz="2000" smtClean="0">
              <a:ea typeface="宋体" pitchFamily="2" charset="-122"/>
            </a:endParaRPr>
          </a:p>
        </p:txBody>
      </p:sp>
      <p:pic>
        <p:nvPicPr>
          <p:cNvPr id="3994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89138" y="2330450"/>
            <a:ext cx="55245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
          <p:cNvSpPr txBox="1">
            <a:spLocks noChangeArrowheads="1"/>
          </p:cNvSpPr>
          <p:nvPr/>
        </p:nvSpPr>
        <p:spPr bwMode="auto">
          <a:xfrm>
            <a:off x="4067175" y="616585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基本构件图</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0525" y="58738"/>
            <a:ext cx="8277225" cy="638175"/>
          </a:xfrm>
        </p:spPr>
        <p:txBody>
          <a:bodyPr/>
          <a:lstStyle/>
          <a:p>
            <a:pPr eaLnBrk="1" hangingPunct="1"/>
            <a:r>
              <a:rPr lang="zh-CN" altLang="en-US" sz="2800" smtClean="0">
                <a:ea typeface="宋体" pitchFamily="2" charset="-122"/>
              </a:rPr>
              <a:t>第五类是实现图 </a:t>
            </a:r>
            <a:r>
              <a:rPr lang="en-US" altLang="zh-CN" sz="2800" smtClean="0">
                <a:ea typeface="宋体" pitchFamily="2" charset="-122"/>
              </a:rPr>
              <a:t>( Implementation diagram )</a:t>
            </a:r>
            <a:endParaRPr lang="en-US" altLang="zh-CN" sz="2800" smtClean="0">
              <a:ea typeface="宋体" pitchFamily="2" charset="-122"/>
            </a:endParaRPr>
          </a:p>
        </p:txBody>
      </p:sp>
      <p:sp>
        <p:nvSpPr>
          <p:cNvPr id="40963" name="Rectangle 3"/>
          <p:cNvSpPr>
            <a:spLocks noGrp="1" noChangeArrowheads="1"/>
          </p:cNvSpPr>
          <p:nvPr>
            <p:ph idx="1"/>
          </p:nvPr>
        </p:nvSpPr>
        <p:spPr>
          <a:xfrm>
            <a:off x="36513" y="1125538"/>
            <a:ext cx="8820150" cy="4521200"/>
          </a:xfrm>
        </p:spPr>
        <p:txBody>
          <a:bodyPr/>
          <a:lstStyle/>
          <a:p>
            <a:pPr eaLnBrk="1" hangingPunct="1"/>
            <a:r>
              <a:rPr smtClean="0">
                <a:ea typeface="宋体" pitchFamily="2" charset="-122"/>
              </a:rPr>
              <a:t>部署图定义系统中软硬件的物理体系结构。它可以显示实际的计算机和设备（用节点表示）以及它们之间的连接关系，也可显示连接的类型及部件之间的依赖性。在节点内部，放置可执行部件和对象以显示节点跟可执行软件单元的对应关系。 </a:t>
            </a:r>
            <a:endParaRPr smtClean="0">
              <a:ea typeface="宋体" pitchFamily="2" charset="-122"/>
            </a:endParaRPr>
          </a:p>
        </p:txBody>
      </p:sp>
      <p:pic>
        <p:nvPicPr>
          <p:cNvPr id="4096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46300" y="2781300"/>
            <a:ext cx="479901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文本框 2"/>
          <p:cNvSpPr txBox="1">
            <a:spLocks noChangeArrowheads="1"/>
          </p:cNvSpPr>
          <p:nvPr/>
        </p:nvSpPr>
        <p:spPr bwMode="auto">
          <a:xfrm>
            <a:off x="3203575" y="6232525"/>
            <a:ext cx="2286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en-US" altLang="zh-CN"/>
              <a:t>Web</a:t>
            </a:r>
            <a:r>
              <a:rPr lang="zh-CN" altLang="en-US"/>
              <a:t>应用部署图示例</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楷体_GB2312" pitchFamily="49" charset="-122"/>
                <a:ea typeface="楷体_GB2312" pitchFamily="49" charset="-122"/>
              </a:rPr>
              <a:t>2.2</a:t>
            </a:r>
            <a:r>
              <a:rPr lang="zh-CN" altLang="en-US" smtClean="0">
                <a:latin typeface="楷体_GB2312" pitchFamily="49" charset="-122"/>
                <a:ea typeface="楷体_GB2312" pitchFamily="49" charset="-122"/>
              </a:rPr>
              <a:t>面向对象</a:t>
            </a:r>
            <a:endParaRPr lang="zh-CN" altLang="en-US" smtClean="0">
              <a:latin typeface="楷体_GB2312" pitchFamily="49" charset="-122"/>
              <a:ea typeface="楷体_GB2312" pitchFamily="49" charset="-122"/>
            </a:endParaRPr>
          </a:p>
        </p:txBody>
      </p:sp>
      <p:graphicFrame>
        <p:nvGraphicFramePr>
          <p:cNvPr id="4" name="图示 3"/>
          <p:cNvGraphicFramePr/>
          <p:nvPr/>
        </p:nvGraphicFramePr>
        <p:xfrm>
          <a:off x="755576" y="1772816"/>
          <a:ext cx="6984776" cy="15868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黑体" pitchFamily="49" charset="-122"/>
                <a:ea typeface="黑体" pitchFamily="49" charset="-122"/>
              </a:rPr>
              <a:t>2.2.1</a:t>
            </a:r>
            <a:r>
              <a:rPr lang="zh-CN" altLang="en-US" smtClean="0">
                <a:latin typeface="黑体" pitchFamily="49" charset="-122"/>
                <a:ea typeface="黑体" pitchFamily="49" charset="-122"/>
              </a:rPr>
              <a:t>面向对象的历史</a:t>
            </a:r>
            <a:endParaRPr lang="zh-CN" altLang="en-US" smtClean="0">
              <a:latin typeface="黑体" pitchFamily="49" charset="-122"/>
              <a:ea typeface="黑体" pitchFamily="49" charset="-122"/>
            </a:endParaRPr>
          </a:p>
        </p:txBody>
      </p:sp>
      <p:sp>
        <p:nvSpPr>
          <p:cNvPr id="35" name="Freeform 4"/>
          <p:cNvSpPr>
            <a:spLocks noEditPoints="1"/>
          </p:cNvSpPr>
          <p:nvPr/>
        </p:nvSpPr>
        <p:spPr bwMode="gray">
          <a:xfrm>
            <a:off x="828223" y="1077532"/>
            <a:ext cx="6897688" cy="5281612"/>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pPr>
              <a:defRPr/>
            </a:pPr>
            <a:endParaRPr lang="zh-CN" altLang="en-US" dirty="0"/>
          </a:p>
        </p:txBody>
      </p:sp>
      <p:grpSp>
        <p:nvGrpSpPr>
          <p:cNvPr id="2" name="组合 1"/>
          <p:cNvGrpSpPr/>
          <p:nvPr/>
        </p:nvGrpSpPr>
        <p:grpSpPr>
          <a:xfrm>
            <a:off x="295437" y="2549938"/>
            <a:ext cx="8715039" cy="1631950"/>
            <a:chOff x="295437" y="2549938"/>
            <a:chExt cx="8715039" cy="1631950"/>
          </a:xfrm>
        </p:grpSpPr>
        <p:sp>
          <p:nvSpPr>
            <p:cNvPr id="43015" name="矩形 38"/>
            <p:cNvSpPr>
              <a:spLocks noChangeArrowheads="1"/>
            </p:cNvSpPr>
            <p:nvPr/>
          </p:nvSpPr>
          <p:spPr bwMode="auto">
            <a:xfrm>
              <a:off x="2293763" y="3011458"/>
              <a:ext cx="671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r>
                <a:rPr lang="zh-CN" altLang="en-US" sz="2400" dirty="0" smtClean="0"/>
                <a:t>面向对象语言</a:t>
              </a:r>
              <a:endParaRPr lang="zh-CN" altLang="en-US" sz="2400" dirty="0"/>
            </a:p>
          </p:txBody>
        </p:sp>
        <p:grpSp>
          <p:nvGrpSpPr>
            <p:cNvPr id="40" name="组合 39"/>
            <p:cNvGrpSpPr/>
            <p:nvPr/>
          </p:nvGrpSpPr>
          <p:grpSpPr bwMode="auto">
            <a:xfrm>
              <a:off x="295437" y="2549938"/>
              <a:ext cx="1676400" cy="1631950"/>
              <a:chOff x="523492" y="3054633"/>
              <a:chExt cx="1676400" cy="1631950"/>
            </a:xfrm>
          </p:grpSpPr>
          <p:grpSp>
            <p:nvGrpSpPr>
              <p:cNvPr id="43039" name="Group 11"/>
              <p:cNvGrpSpPr/>
              <p:nvPr/>
            </p:nvGrpSpPr>
            <p:grpSpPr bwMode="auto">
              <a:xfrm>
                <a:off x="523492" y="3054633"/>
                <a:ext cx="1676400" cy="1631950"/>
                <a:chOff x="576" y="2188"/>
                <a:chExt cx="1056" cy="1028"/>
              </a:xfrm>
            </p:grpSpPr>
            <p:pic>
              <p:nvPicPr>
                <p:cNvPr id="43041"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2"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3"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4"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45"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40" name="Text Box 31"/>
              <p:cNvSpPr txBox="1">
                <a:spLocks noChangeArrowheads="1"/>
              </p:cNvSpPr>
              <p:nvPr/>
            </p:nvSpPr>
            <p:spPr bwMode="auto">
              <a:xfrm>
                <a:off x="768001" y="3486539"/>
                <a:ext cx="12811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000" dirty="0"/>
                  <a:t>20</a:t>
                </a:r>
                <a:r>
                  <a:rPr lang="zh-CN" altLang="en-US" sz="2000" dirty="0"/>
                  <a:t>世纪</a:t>
                </a:r>
                <a:endParaRPr lang="en-US" altLang="zh-CN" sz="2000" dirty="0"/>
              </a:p>
              <a:p>
                <a:pPr algn="ctr"/>
                <a:r>
                  <a:rPr lang="en-US" altLang="zh-CN" sz="2000" dirty="0"/>
                  <a:t>70</a:t>
                </a:r>
                <a:r>
                  <a:rPr lang="zh-CN" altLang="en-US" sz="2000" dirty="0"/>
                  <a:t>年代初</a:t>
                </a:r>
                <a:endParaRPr lang="en-US" altLang="zh-CN" sz="2000" b="1" dirty="0"/>
              </a:p>
            </p:txBody>
          </p:sp>
        </p:grpSp>
      </p:grpSp>
      <p:grpSp>
        <p:nvGrpSpPr>
          <p:cNvPr id="3" name="组合 2"/>
          <p:cNvGrpSpPr/>
          <p:nvPr/>
        </p:nvGrpSpPr>
        <p:grpSpPr>
          <a:xfrm>
            <a:off x="2576854" y="4343043"/>
            <a:ext cx="5168449" cy="2030413"/>
            <a:chOff x="2576854" y="4343043"/>
            <a:chExt cx="5168449" cy="2030413"/>
          </a:xfrm>
        </p:grpSpPr>
        <p:sp>
          <p:nvSpPr>
            <p:cNvPr id="43014" name="矩形 37"/>
            <p:cNvSpPr>
              <a:spLocks noChangeArrowheads="1"/>
            </p:cNvSpPr>
            <p:nvPr/>
          </p:nvSpPr>
          <p:spPr bwMode="auto">
            <a:xfrm>
              <a:off x="4451692" y="4884708"/>
              <a:ext cx="32936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800" dirty="0" smtClean="0"/>
                <a:t>面向对象方法</a:t>
              </a:r>
              <a:endParaRPr lang="zh-CN" altLang="en-US" sz="2800" dirty="0"/>
            </a:p>
          </p:txBody>
        </p:sp>
        <p:grpSp>
          <p:nvGrpSpPr>
            <p:cNvPr id="56" name="组合 55"/>
            <p:cNvGrpSpPr/>
            <p:nvPr/>
          </p:nvGrpSpPr>
          <p:grpSpPr bwMode="auto">
            <a:xfrm>
              <a:off x="2576854" y="4343043"/>
              <a:ext cx="1981200" cy="2030413"/>
              <a:chOff x="3499411" y="4319929"/>
              <a:chExt cx="1981200" cy="2030413"/>
            </a:xfrm>
          </p:grpSpPr>
          <p:grpSp>
            <p:nvGrpSpPr>
              <p:cNvPr id="43027" name="Group 5"/>
              <p:cNvGrpSpPr/>
              <p:nvPr/>
            </p:nvGrpSpPr>
            <p:grpSpPr bwMode="auto">
              <a:xfrm>
                <a:off x="3499411" y="4319929"/>
                <a:ext cx="1981200" cy="2030413"/>
                <a:chOff x="1776" y="2417"/>
                <a:chExt cx="1248" cy="1279"/>
              </a:xfrm>
            </p:grpSpPr>
            <p:pic>
              <p:nvPicPr>
                <p:cNvPr id="43029"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0"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1"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2"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33"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28" name="Text Box 32"/>
              <p:cNvSpPr txBox="1">
                <a:spLocks noChangeArrowheads="1"/>
              </p:cNvSpPr>
              <p:nvPr/>
            </p:nvSpPr>
            <p:spPr bwMode="auto">
              <a:xfrm>
                <a:off x="3802016" y="4828986"/>
                <a:ext cx="1454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800" dirty="0"/>
                  <a:t>1980</a:t>
                </a:r>
                <a:r>
                  <a:rPr lang="zh-CN" altLang="en-US" sz="2800" dirty="0"/>
                  <a:t>年</a:t>
                </a:r>
                <a:endParaRPr lang="en-US" altLang="zh-CN" sz="2800" b="1" dirty="0"/>
              </a:p>
            </p:txBody>
          </p:sp>
        </p:grpSp>
      </p:grpSp>
      <p:grpSp>
        <p:nvGrpSpPr>
          <p:cNvPr id="4" name="组合 3"/>
          <p:cNvGrpSpPr/>
          <p:nvPr/>
        </p:nvGrpSpPr>
        <p:grpSpPr>
          <a:xfrm>
            <a:off x="1968500" y="850901"/>
            <a:ext cx="3683620" cy="1195901"/>
            <a:chOff x="1968500" y="850901"/>
            <a:chExt cx="3683620" cy="1195901"/>
          </a:xfrm>
        </p:grpSpPr>
        <p:sp>
          <p:nvSpPr>
            <p:cNvPr id="43012" name="矩形 35"/>
            <p:cNvSpPr>
              <a:spLocks noChangeArrowheads="1"/>
            </p:cNvSpPr>
            <p:nvPr/>
          </p:nvSpPr>
          <p:spPr bwMode="auto">
            <a:xfrm>
              <a:off x="3340100" y="1292237"/>
              <a:ext cx="23120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200" dirty="0" smtClean="0"/>
                <a:t>面向对象概念</a:t>
              </a:r>
              <a:r>
                <a:rPr lang="en-US" altLang="zh-CN" sz="2200" dirty="0" smtClean="0"/>
                <a:t> </a:t>
              </a:r>
              <a:endParaRPr lang="en-US" altLang="zh-CN" sz="2200" dirty="0"/>
            </a:p>
          </p:txBody>
        </p:sp>
        <p:grpSp>
          <p:nvGrpSpPr>
            <p:cNvPr id="64" name="组合 63"/>
            <p:cNvGrpSpPr/>
            <p:nvPr/>
          </p:nvGrpSpPr>
          <p:grpSpPr bwMode="auto">
            <a:xfrm>
              <a:off x="1968500" y="850901"/>
              <a:ext cx="1371600" cy="1195901"/>
              <a:chOff x="1147741" y="1796569"/>
              <a:chExt cx="1371600" cy="1204913"/>
            </a:xfrm>
          </p:grpSpPr>
          <p:grpSp>
            <p:nvGrpSpPr>
              <p:cNvPr id="43020" name="Group 17"/>
              <p:cNvGrpSpPr/>
              <p:nvPr/>
            </p:nvGrpSpPr>
            <p:grpSpPr bwMode="auto">
              <a:xfrm>
                <a:off x="1147741" y="1796569"/>
                <a:ext cx="1371600" cy="1204913"/>
                <a:chOff x="432" y="1326"/>
                <a:chExt cx="864" cy="759"/>
              </a:xfrm>
            </p:grpSpPr>
            <p:pic>
              <p:nvPicPr>
                <p:cNvPr id="43022"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3"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4"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5"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3026"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021" name="Text Box 30"/>
              <p:cNvSpPr txBox="1">
                <a:spLocks noChangeArrowheads="1"/>
              </p:cNvSpPr>
              <p:nvPr/>
            </p:nvSpPr>
            <p:spPr bwMode="auto">
              <a:xfrm>
                <a:off x="1350942" y="2116157"/>
                <a:ext cx="1043298" cy="37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en-US" altLang="zh-CN" dirty="0" smtClean="0"/>
                  <a:t>1960</a:t>
                </a:r>
                <a:r>
                  <a:rPr lang="zh-CN" altLang="en-US" dirty="0" smtClean="0"/>
                  <a:t>年</a:t>
                </a:r>
                <a:endParaRPr lang="en-US" altLang="zh-CN"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edge">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编程语言的发展</a:t>
            </a:r>
            <a:r>
              <a:rPr lang="zh-CN" altLang="en-US" smtClean="0"/>
              <a:t> </a:t>
            </a:r>
            <a:endParaRPr lang="zh-CN" altLang="en-US" smtClean="0"/>
          </a:p>
        </p:txBody>
      </p:sp>
      <p:grpSp>
        <p:nvGrpSpPr>
          <p:cNvPr id="45059" name="组合 8"/>
          <p:cNvGrpSpPr/>
          <p:nvPr/>
        </p:nvGrpSpPr>
        <p:grpSpPr bwMode="auto">
          <a:xfrm>
            <a:off x="1403350" y="2060575"/>
            <a:ext cx="6553200" cy="2808288"/>
            <a:chOff x="1259632" y="2192886"/>
            <a:chExt cx="6552728" cy="2808312"/>
          </a:xfrm>
        </p:grpSpPr>
        <p:sp>
          <p:nvSpPr>
            <p:cNvPr id="8" name="圆角矩形 7"/>
            <p:cNvSpPr/>
            <p:nvPr/>
          </p:nvSpPr>
          <p:spPr>
            <a:xfrm>
              <a:off x="1259632" y="2192886"/>
              <a:ext cx="6552728" cy="2808312"/>
            </a:xfrm>
            <a:prstGeom prst="roundRect">
              <a:avLst/>
            </a:prstGeom>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面向对象程序设计</a:t>
              </a:r>
              <a:r>
                <a:rPr lang="en-US" altLang="zh-CN" dirty="0"/>
                <a:t>(Object Oriented Programming)</a:t>
              </a:r>
              <a:endParaRPr lang="zh-CN" altLang="en-US" dirty="0"/>
            </a:p>
          </p:txBody>
        </p:sp>
        <p:sp>
          <p:nvSpPr>
            <p:cNvPr id="7" name="圆角矩形 6"/>
            <p:cNvSpPr/>
            <p:nvPr/>
          </p:nvSpPr>
          <p:spPr>
            <a:xfrm>
              <a:off x="1975543" y="2697715"/>
              <a:ext cx="5184402" cy="2117743"/>
            </a:xfrm>
            <a:prstGeom prst="roundRect">
              <a:avLst/>
            </a:prstGeom>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结构化程序设计</a:t>
              </a:r>
              <a:r>
                <a:rPr lang="en-US" altLang="zh-CN" dirty="0"/>
                <a:t>(Procedure Programming)</a:t>
              </a:r>
              <a:endParaRPr lang="zh-CN" altLang="en-US" dirty="0"/>
            </a:p>
          </p:txBody>
        </p:sp>
        <p:sp>
          <p:nvSpPr>
            <p:cNvPr id="6" name="圆角矩形 5"/>
            <p:cNvSpPr/>
            <p:nvPr/>
          </p:nvSpPr>
          <p:spPr>
            <a:xfrm>
              <a:off x="2627958" y="3213658"/>
              <a:ext cx="3879571" cy="1485913"/>
            </a:xfrm>
            <a:prstGeom prst="roundRect">
              <a:avLst/>
            </a:prstGeom>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汇编语言</a:t>
              </a:r>
              <a:r>
                <a:rPr lang="en-US" altLang="zh-CN" dirty="0"/>
                <a:t>(Assembly language)</a:t>
              </a:r>
              <a:endParaRPr lang="zh-CN" altLang="en-US" dirty="0"/>
            </a:p>
          </p:txBody>
        </p:sp>
        <p:sp>
          <p:nvSpPr>
            <p:cNvPr id="5" name="圆角矩形 4"/>
            <p:cNvSpPr/>
            <p:nvPr/>
          </p:nvSpPr>
          <p:spPr>
            <a:xfrm>
              <a:off x="3051791" y="3597836"/>
              <a:ext cx="3152548" cy="1039821"/>
            </a:xfrm>
            <a:prstGeom prst="roundRect">
              <a:avLst/>
            </a:prstGeom>
          </p:spPr>
          <p:style>
            <a:lnRef idx="2">
              <a:schemeClr val="dk1"/>
            </a:lnRef>
            <a:fillRef idx="1">
              <a:schemeClr val="lt1"/>
            </a:fillRef>
            <a:effectRef idx="0">
              <a:schemeClr val="dk1"/>
            </a:effectRef>
            <a:fontRef idx="minor">
              <a:schemeClr val="dk1"/>
            </a:fontRef>
          </p:style>
          <p:txBody>
            <a:bodyPr/>
            <a:lstStyle/>
            <a:p>
              <a:pPr algn="ctr">
                <a:defRPr/>
              </a:pPr>
              <a:r>
                <a:rPr lang="zh-CN" altLang="en-US" dirty="0"/>
                <a:t>机器语言</a:t>
              </a:r>
              <a:r>
                <a:rPr lang="en-US" altLang="zh-CN" dirty="0"/>
                <a:t>(Machine language)</a:t>
              </a:r>
              <a:endParaRPr lang="zh-CN" altLang="en-US" dirty="0"/>
            </a:p>
          </p:txBody>
        </p:sp>
        <p:sp>
          <p:nvSpPr>
            <p:cNvPr id="2" name="圆角矩形 1"/>
            <p:cNvSpPr/>
            <p:nvPr/>
          </p:nvSpPr>
          <p:spPr>
            <a:xfrm>
              <a:off x="3331171" y="4026465"/>
              <a:ext cx="2592200" cy="5746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t>1.0</a:t>
              </a:r>
              <a:endParaRPr lang="zh-CN" alt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黑体" pitchFamily="49" charset="-122"/>
                <a:ea typeface="黑体" pitchFamily="49" charset="-122"/>
              </a:rPr>
              <a:t>2.2.2</a:t>
            </a:r>
            <a:r>
              <a:rPr lang="en-US" altLang="zh-CN" smtClean="0">
                <a:latin typeface="Times New Roman" panose="02020503050405090304" pitchFamily="18" charset="0"/>
                <a:ea typeface="黑体" pitchFamily="49" charset="-122"/>
              </a:rPr>
              <a:t> </a:t>
            </a:r>
            <a:r>
              <a:rPr lang="zh-CN" altLang="en-US" b="0" smtClean="0">
                <a:latin typeface="黑体" pitchFamily="49" charset="-122"/>
                <a:ea typeface="黑体" pitchFamily="49" charset="-122"/>
              </a:rPr>
              <a:t>面向对象分析和设计基本概念</a:t>
            </a:r>
            <a:endParaRPr lang="zh-CN" altLang="en-US" b="0" smtClean="0">
              <a:latin typeface="黑体" pitchFamily="49" charset="-122"/>
              <a:ea typeface="黑体" pitchFamily="49" charset="-122"/>
            </a:endParaRPr>
          </a:p>
        </p:txBody>
      </p:sp>
      <p:sp>
        <p:nvSpPr>
          <p:cNvPr id="46083" name="矩形 1"/>
          <p:cNvSpPr>
            <a:spLocks noChangeArrowheads="1"/>
          </p:cNvSpPr>
          <p:nvPr/>
        </p:nvSpPr>
        <p:spPr bwMode="auto">
          <a:xfrm>
            <a:off x="1131888" y="6015038"/>
            <a:ext cx="6794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Aft>
                <a:spcPts val="1300"/>
              </a:spcAft>
              <a:buFont typeface="Wingdings" panose="05000000000000000000" pitchFamily="2" charset="2"/>
              <a:buNone/>
            </a:pPr>
            <a:r>
              <a:rPr lang="zh-CN" altLang="en-US" sz="2400"/>
              <a:t>简单的来说，面向对象＝对象＋类＋继承＋消息</a:t>
            </a:r>
            <a:endParaRPr lang="zh-CN" altLang="en-US" sz="2400"/>
          </a:p>
        </p:txBody>
      </p:sp>
      <p:graphicFrame>
        <p:nvGraphicFramePr>
          <p:cNvPr id="19" name="图示 18"/>
          <p:cNvGraphicFramePr/>
          <p:nvPr/>
        </p:nvGraphicFramePr>
        <p:xfrm>
          <a:off x="965994" y="787548"/>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面向对象分析（</a:t>
            </a:r>
            <a:r>
              <a:rPr lang="en-US" altLang="zh-CN" smtClean="0">
                <a:ea typeface="宋体" pitchFamily="2" charset="-122"/>
              </a:rPr>
              <a:t>OOA</a:t>
            </a:r>
            <a:r>
              <a:rPr lang="zh-CN" altLang="en-US" smtClean="0">
                <a:ea typeface="宋体" pitchFamily="2" charset="-122"/>
              </a:rPr>
              <a:t>）</a:t>
            </a:r>
            <a:endParaRPr lang="zh-CN" altLang="en-US" smtClean="0">
              <a:ea typeface="宋体" pitchFamily="2" charset="-122"/>
            </a:endParaRPr>
          </a:p>
        </p:txBody>
      </p:sp>
      <p:sp>
        <p:nvSpPr>
          <p:cNvPr id="48131" name="Freeform 7"/>
          <p:cNvSpPr/>
          <p:nvPr/>
        </p:nvSpPr>
        <p:spPr bwMode="gray">
          <a:xfrm>
            <a:off x="1076325" y="330914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8132" name="Freeform 8"/>
          <p:cNvSpPr/>
          <p:nvPr/>
        </p:nvSpPr>
        <p:spPr bwMode="gray">
          <a:xfrm rot="10800000">
            <a:off x="6159500" y="2428081"/>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403350" y="2780506"/>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48134" name="文本框 1"/>
          <p:cNvSpPr txBox="1">
            <a:spLocks noChangeArrowheads="1"/>
          </p:cNvSpPr>
          <p:nvPr/>
        </p:nvSpPr>
        <p:spPr bwMode="auto">
          <a:xfrm>
            <a:off x="1403350" y="2793206"/>
            <a:ext cx="63436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面向对象分析（</a:t>
            </a:r>
            <a:r>
              <a:rPr lang="en-US" altLang="zh-CN" dirty="0">
                <a:solidFill>
                  <a:schemeClr val="bg1"/>
                </a:solidFill>
              </a:rPr>
              <a:t>OOA</a:t>
            </a:r>
            <a:r>
              <a:rPr lang="zh-CN" altLang="en-US" dirty="0">
                <a:solidFill>
                  <a:schemeClr val="bg1"/>
                </a:solidFill>
              </a:rPr>
              <a:t>）是指利用面向对象的概念和方法为软件需求建造模型，以使用户需求逐步精确化、一致化、完全化的分析过程。分析的过程也是提取需求的过程，主要包括理解、表达和验证。 </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面向对象分析过程模型</a:t>
            </a:r>
            <a:r>
              <a:rPr lang="zh-CN" altLang="en-US" smtClean="0"/>
              <a:t> </a:t>
            </a:r>
            <a:endParaRPr lang="zh-CN" altLang="en-US" smtClean="0"/>
          </a:p>
        </p:txBody>
      </p:sp>
      <p:grpSp>
        <p:nvGrpSpPr>
          <p:cNvPr id="50179" name="组合 43018"/>
          <p:cNvGrpSpPr/>
          <p:nvPr/>
        </p:nvGrpSpPr>
        <p:grpSpPr bwMode="auto">
          <a:xfrm>
            <a:off x="1609725" y="1484313"/>
            <a:ext cx="5838825" cy="4375150"/>
            <a:chOff x="2620643" y="908720"/>
            <a:chExt cx="5545442" cy="5670902"/>
          </a:xfrm>
        </p:grpSpPr>
        <p:sp>
          <p:nvSpPr>
            <p:cNvPr id="2" name="矩形 1"/>
            <p:cNvSpPr/>
            <p:nvPr/>
          </p:nvSpPr>
          <p:spPr>
            <a:xfrm>
              <a:off x="4716392" y="1340828"/>
              <a:ext cx="1871097" cy="5041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定义用例</a:t>
              </a:r>
              <a:endParaRPr lang="zh-CN" altLang="en-US" dirty="0"/>
            </a:p>
          </p:txBody>
        </p:sp>
        <p:cxnSp>
          <p:nvCxnSpPr>
            <p:cNvPr id="4" name="直接箭头连接符 3"/>
            <p:cNvCxnSpPr/>
            <p:nvPr/>
          </p:nvCxnSpPr>
          <p:spPr>
            <a:xfrm>
              <a:off x="5580323" y="1844953"/>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5004369" y="1844953"/>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4716392" y="2283235"/>
              <a:ext cx="1871097" cy="5041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发现对象</a:t>
              </a:r>
              <a:endParaRPr lang="zh-CN" altLang="en-US" dirty="0"/>
            </a:p>
          </p:txBody>
        </p:sp>
        <p:cxnSp>
          <p:nvCxnSpPr>
            <p:cNvPr id="11" name="直接箭头连接符 10"/>
            <p:cNvCxnSpPr/>
            <p:nvPr/>
          </p:nvCxnSpPr>
          <p:spPr>
            <a:xfrm>
              <a:off x="5580323" y="278736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V="1">
              <a:off x="5004369" y="278736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716392" y="3225641"/>
              <a:ext cx="1871097" cy="5041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定义属性和方法</a:t>
              </a:r>
              <a:endParaRPr lang="zh-CN" altLang="en-US" dirty="0"/>
            </a:p>
          </p:txBody>
        </p:sp>
        <p:cxnSp>
          <p:nvCxnSpPr>
            <p:cNvPr id="14" name="直接箭头连接符 13"/>
            <p:cNvCxnSpPr/>
            <p:nvPr/>
          </p:nvCxnSpPr>
          <p:spPr>
            <a:xfrm>
              <a:off x="5580323" y="3729767"/>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5004369" y="3729767"/>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4716392" y="4161875"/>
              <a:ext cx="1871097" cy="504127"/>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建立结构与连接</a:t>
              </a:r>
              <a:endParaRPr lang="zh-CN" altLang="en-US" dirty="0"/>
            </a:p>
          </p:txBody>
        </p:sp>
        <p:cxnSp>
          <p:nvCxnSpPr>
            <p:cNvPr id="17" name="直接箭头连接符 16"/>
            <p:cNvCxnSpPr/>
            <p:nvPr/>
          </p:nvCxnSpPr>
          <p:spPr>
            <a:xfrm>
              <a:off x="5868300" y="4666001"/>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5004369" y="4666001"/>
              <a:ext cx="0" cy="1409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226006" y="5139262"/>
              <a:ext cx="1361483" cy="5041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划分主题</a:t>
              </a:r>
              <a:endParaRPr lang="zh-CN" altLang="en-US" dirty="0"/>
            </a:p>
          </p:txBody>
        </p:sp>
        <p:cxnSp>
          <p:nvCxnSpPr>
            <p:cNvPr id="20" name="直接箭头连接符 19"/>
            <p:cNvCxnSpPr/>
            <p:nvPr/>
          </p:nvCxnSpPr>
          <p:spPr>
            <a:xfrm>
              <a:off x="5881870" y="5643388"/>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矩形 21"/>
            <p:cNvSpPr/>
            <p:nvPr/>
          </p:nvSpPr>
          <p:spPr>
            <a:xfrm>
              <a:off x="4731469" y="6075495"/>
              <a:ext cx="1856020" cy="50412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划分结构与连接</a:t>
              </a:r>
              <a:endParaRPr lang="zh-CN" altLang="en-US" dirty="0"/>
            </a:p>
          </p:txBody>
        </p:sp>
        <p:sp>
          <p:nvSpPr>
            <p:cNvPr id="21" name="矩形 20"/>
            <p:cNvSpPr/>
            <p:nvPr/>
          </p:nvSpPr>
          <p:spPr>
            <a:xfrm>
              <a:off x="2620643" y="1678284"/>
              <a:ext cx="532230" cy="170785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原型开发</a:t>
              </a:r>
              <a:endParaRPr lang="zh-CN" altLang="en-US" dirty="0"/>
            </a:p>
          </p:txBody>
        </p:sp>
        <p:sp>
          <p:nvSpPr>
            <p:cNvPr id="23" name="矩形 22"/>
            <p:cNvSpPr/>
            <p:nvPr/>
          </p:nvSpPr>
          <p:spPr>
            <a:xfrm>
              <a:off x="7662502" y="2707112"/>
              <a:ext cx="503583" cy="170785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dirty="0"/>
                <a:t>详细说明</a:t>
              </a:r>
              <a:endParaRPr lang="zh-CN" altLang="en-US" dirty="0"/>
            </a:p>
          </p:txBody>
        </p:sp>
        <p:cxnSp>
          <p:nvCxnSpPr>
            <p:cNvPr id="27" name="直接箭头连接符 26"/>
            <p:cNvCxnSpPr/>
            <p:nvPr/>
          </p:nvCxnSpPr>
          <p:spPr>
            <a:xfrm>
              <a:off x="3164935" y="2421097"/>
              <a:ext cx="1566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3152873" y="2532211"/>
              <a:ext cx="1563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曲线连接符 30"/>
            <p:cNvCxnSpPr>
              <a:stCxn id="19" idx="3"/>
              <a:endCxn id="23" idx="2"/>
            </p:cNvCxnSpPr>
            <p:nvPr/>
          </p:nvCxnSpPr>
          <p:spPr>
            <a:xfrm flipV="1">
              <a:off x="6587489" y="4414967"/>
              <a:ext cx="1326805" cy="977386"/>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曲线连接符 37"/>
            <p:cNvCxnSpPr>
              <a:stCxn id="10" idx="3"/>
              <a:endCxn id="23" idx="1"/>
            </p:cNvCxnSpPr>
            <p:nvPr/>
          </p:nvCxnSpPr>
          <p:spPr>
            <a:xfrm>
              <a:off x="6587489" y="2536326"/>
              <a:ext cx="1075013" cy="1024713"/>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曲线连接符 41"/>
            <p:cNvCxnSpPr>
              <a:endCxn id="23" idx="1"/>
            </p:cNvCxnSpPr>
            <p:nvPr/>
          </p:nvCxnSpPr>
          <p:spPr>
            <a:xfrm>
              <a:off x="6587489" y="3509598"/>
              <a:ext cx="1075013" cy="51441"/>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曲线连接符 43"/>
            <p:cNvCxnSpPr>
              <a:endCxn id="23" idx="1"/>
            </p:cNvCxnSpPr>
            <p:nvPr/>
          </p:nvCxnSpPr>
          <p:spPr>
            <a:xfrm flipV="1">
              <a:off x="6596535" y="3561039"/>
              <a:ext cx="1065967" cy="821006"/>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曲线连接符 48"/>
            <p:cNvCxnSpPr>
              <a:stCxn id="16" idx="3"/>
              <a:endCxn id="22" idx="3"/>
            </p:cNvCxnSpPr>
            <p:nvPr/>
          </p:nvCxnSpPr>
          <p:spPr>
            <a:xfrm flipH="1">
              <a:off x="6587489" y="4414967"/>
              <a:ext cx="0" cy="1913621"/>
            </a:xfrm>
            <a:prstGeom prst="curvedConnector3">
              <a:avLst>
                <a:gd name="adj1" fmla="val -228600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曲线连接符 52"/>
            <p:cNvCxnSpPr>
              <a:stCxn id="10" idx="1"/>
              <a:endCxn id="22" idx="1"/>
            </p:cNvCxnSpPr>
            <p:nvPr/>
          </p:nvCxnSpPr>
          <p:spPr>
            <a:xfrm rot="10800000" flipH="1" flipV="1">
              <a:off x="4716392" y="2536326"/>
              <a:ext cx="15077" cy="3792262"/>
            </a:xfrm>
            <a:prstGeom prst="curvedConnector3">
              <a:avLst>
                <a:gd name="adj1" fmla="val -14613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p:nvPr/>
          </p:nvCxnSpPr>
          <p:spPr>
            <a:xfrm>
              <a:off x="5580323" y="908720"/>
              <a:ext cx="0" cy="43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latin typeface="楷体_GB2312" pitchFamily="49" charset="-122"/>
                <a:ea typeface="楷体_GB2312" pitchFamily="49" charset="-122"/>
              </a:rPr>
              <a:t>2.1UML</a:t>
            </a:r>
            <a:endParaRPr lang="en-US" altLang="zh-CN" smtClean="0">
              <a:latin typeface="楷体_GB2312" pitchFamily="49" charset="-122"/>
              <a:ea typeface="楷体_GB2312" pitchFamily="49" charset="-122"/>
            </a:endParaRPr>
          </a:p>
        </p:txBody>
      </p:sp>
      <p:graphicFrame>
        <p:nvGraphicFramePr>
          <p:cNvPr id="4" name="图示 3"/>
          <p:cNvGraphicFramePr/>
          <p:nvPr/>
        </p:nvGraphicFramePr>
        <p:xfrm>
          <a:off x="827584" y="1772816"/>
          <a:ext cx="6984776" cy="15868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面向对象设计（</a:t>
            </a:r>
            <a:r>
              <a:rPr lang="en-US" altLang="zh-CN" smtClean="0">
                <a:ea typeface="宋体" pitchFamily="2" charset="-122"/>
              </a:rPr>
              <a:t>OOD</a:t>
            </a:r>
            <a:r>
              <a:rPr lang="zh-CN" altLang="en-US" smtClean="0">
                <a:ea typeface="宋体" pitchFamily="2" charset="-122"/>
              </a:rPr>
              <a:t>）</a:t>
            </a:r>
            <a:endParaRPr lang="zh-CN" altLang="en-US" smtClean="0">
              <a:ea typeface="宋体" pitchFamily="2" charset="-122"/>
            </a:endParaRPr>
          </a:p>
        </p:txBody>
      </p:sp>
      <p:sp>
        <p:nvSpPr>
          <p:cNvPr id="51203" name="Freeform 7"/>
          <p:cNvSpPr/>
          <p:nvPr/>
        </p:nvSpPr>
        <p:spPr bwMode="gray">
          <a:xfrm>
            <a:off x="1111250" y="321786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1204" name="Freeform 8"/>
          <p:cNvSpPr/>
          <p:nvPr/>
        </p:nvSpPr>
        <p:spPr bwMode="gray">
          <a:xfrm rot="10800000">
            <a:off x="6084888"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328738" y="1909763"/>
            <a:ext cx="6353175" cy="20431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51206" name="文本框 1"/>
          <p:cNvSpPr txBox="1">
            <a:spLocks noChangeArrowheads="1"/>
          </p:cNvSpPr>
          <p:nvPr/>
        </p:nvSpPr>
        <p:spPr bwMode="auto">
          <a:xfrm>
            <a:off x="1328738" y="1922463"/>
            <a:ext cx="63436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面向对象设计（</a:t>
            </a:r>
            <a:r>
              <a:rPr lang="en-US" altLang="zh-CN" dirty="0">
                <a:solidFill>
                  <a:schemeClr val="bg1"/>
                </a:solidFill>
              </a:rPr>
              <a:t>OOD</a:t>
            </a:r>
            <a:r>
              <a:rPr lang="zh-CN" altLang="en-US" dirty="0">
                <a:solidFill>
                  <a:schemeClr val="bg1"/>
                </a:solidFill>
              </a:rPr>
              <a:t>）是把分析阶段得到的需求转变成符合成本和质量要求的、抽象的系统实现方案的过程。从面向对象分析（</a:t>
            </a:r>
            <a:r>
              <a:rPr lang="en-US" altLang="zh-CN" dirty="0">
                <a:solidFill>
                  <a:schemeClr val="bg1"/>
                </a:solidFill>
              </a:rPr>
              <a:t>OOA</a:t>
            </a:r>
            <a:r>
              <a:rPr lang="zh-CN" altLang="en-US" dirty="0">
                <a:solidFill>
                  <a:schemeClr val="bg1"/>
                </a:solidFill>
              </a:rPr>
              <a:t>）到面向对象设计（</a:t>
            </a:r>
            <a:r>
              <a:rPr lang="en-US" altLang="zh-CN" dirty="0">
                <a:solidFill>
                  <a:schemeClr val="bg1"/>
                </a:solidFill>
              </a:rPr>
              <a:t>OOD</a:t>
            </a:r>
            <a:r>
              <a:rPr lang="zh-CN" altLang="en-US" dirty="0">
                <a:solidFill>
                  <a:schemeClr val="bg1"/>
                </a:solidFill>
              </a:rPr>
              <a:t>）是一个逐渐扩充模型的过程，也可以说面向对象设计是用面向对象观点建立求解域模型的过程。面向对象分析主要是模拟问题域和系统任务，而面向对象设计是面向对象分析的扩充，主要增加各种组成部分。 </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面向对象设计模型</a:t>
            </a:r>
            <a:r>
              <a:rPr lang="zh-CN" altLang="en-US" smtClean="0"/>
              <a:t> </a:t>
            </a:r>
            <a:endParaRPr lang="zh-CN" altLang="en-US" smtClean="0"/>
          </a:p>
        </p:txBody>
      </p:sp>
      <p:grpSp>
        <p:nvGrpSpPr>
          <p:cNvPr id="53251" name="组合 10"/>
          <p:cNvGrpSpPr/>
          <p:nvPr/>
        </p:nvGrpSpPr>
        <p:grpSpPr bwMode="auto">
          <a:xfrm>
            <a:off x="2195513" y="1916113"/>
            <a:ext cx="6121400" cy="3384550"/>
            <a:chOff x="1763688" y="1916832"/>
            <a:chExt cx="6120682" cy="3384376"/>
          </a:xfrm>
        </p:grpSpPr>
        <p:grpSp>
          <p:nvGrpSpPr>
            <p:cNvPr id="53257" name="组合 3"/>
            <p:cNvGrpSpPr/>
            <p:nvPr/>
          </p:nvGrpSpPr>
          <p:grpSpPr bwMode="auto">
            <a:xfrm>
              <a:off x="2339753" y="1916832"/>
              <a:ext cx="4968552" cy="3384376"/>
              <a:chOff x="1342855" y="1781200"/>
              <a:chExt cx="5749425" cy="3456384"/>
            </a:xfrm>
          </p:grpSpPr>
          <p:sp>
            <p:nvSpPr>
              <p:cNvPr id="6" name="矩形 5"/>
              <p:cNvSpPr/>
              <p:nvPr/>
            </p:nvSpPr>
            <p:spPr>
              <a:xfrm>
                <a:off x="1343004" y="1781200"/>
                <a:ext cx="1440036" cy="345638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人机交互部分</a:t>
                </a:r>
                <a:endParaRPr lang="zh-CN" altLang="en-US" sz="2800" dirty="0"/>
              </a:p>
            </p:txBody>
          </p:sp>
          <p:sp>
            <p:nvSpPr>
              <p:cNvPr id="7" name="矩形 6"/>
              <p:cNvSpPr/>
              <p:nvPr/>
            </p:nvSpPr>
            <p:spPr>
              <a:xfrm>
                <a:off x="2768346" y="1781200"/>
                <a:ext cx="1440036" cy="345638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问题域部分</a:t>
                </a:r>
                <a:endParaRPr lang="zh-CN" altLang="en-US" sz="2800" dirty="0"/>
              </a:p>
            </p:txBody>
          </p:sp>
          <p:sp>
            <p:nvSpPr>
              <p:cNvPr id="8" name="矩形 7"/>
              <p:cNvSpPr/>
              <p:nvPr/>
            </p:nvSpPr>
            <p:spPr>
              <a:xfrm>
                <a:off x="4212056" y="1781200"/>
                <a:ext cx="1440036" cy="345638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任务管理分析</a:t>
                </a:r>
                <a:endParaRPr lang="zh-CN" altLang="en-US" sz="2800" dirty="0"/>
              </a:p>
            </p:txBody>
          </p:sp>
          <p:sp>
            <p:nvSpPr>
              <p:cNvPr id="9" name="矩形 8"/>
              <p:cNvSpPr/>
              <p:nvPr/>
            </p:nvSpPr>
            <p:spPr>
              <a:xfrm>
                <a:off x="5652092" y="1781200"/>
                <a:ext cx="1440036" cy="345638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t>数据管理分析</a:t>
                </a:r>
                <a:endParaRPr lang="zh-CN" altLang="en-US" sz="2800" dirty="0"/>
              </a:p>
            </p:txBody>
          </p:sp>
        </p:grpSp>
        <p:cxnSp>
          <p:nvCxnSpPr>
            <p:cNvPr id="10" name="直接连接符 9"/>
            <p:cNvCxnSpPr/>
            <p:nvPr/>
          </p:nvCxnSpPr>
          <p:spPr>
            <a:xfrm flipH="1">
              <a:off x="1763688" y="2348610"/>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1763688" y="2996277"/>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1763688" y="3572509"/>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1763688" y="4148742"/>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H="1">
              <a:off x="1763688" y="4796409"/>
              <a:ext cx="576194"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7308175" y="2337497"/>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7308175" y="2986752"/>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7308175" y="3562984"/>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7308175" y="4137630"/>
              <a:ext cx="57619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7308175" y="4786884"/>
              <a:ext cx="576195" cy="0"/>
            </a:xfrm>
            <a:prstGeom prst="line">
              <a:avLst/>
            </a:prstGeom>
          </p:spPr>
          <p:style>
            <a:lnRef idx="1">
              <a:schemeClr val="dk1"/>
            </a:lnRef>
            <a:fillRef idx="0">
              <a:schemeClr val="dk1"/>
            </a:fillRef>
            <a:effectRef idx="0">
              <a:schemeClr val="dk1"/>
            </a:effectRef>
            <a:fontRef idx="minor">
              <a:schemeClr val="tx1"/>
            </a:fontRef>
          </p:style>
        </p:cxnSp>
      </p:grpSp>
      <p:sp>
        <p:nvSpPr>
          <p:cNvPr id="53252" name="文本框 11"/>
          <p:cNvSpPr txBox="1">
            <a:spLocks noChangeArrowheads="1"/>
          </p:cNvSpPr>
          <p:nvPr/>
        </p:nvSpPr>
        <p:spPr bwMode="auto">
          <a:xfrm>
            <a:off x="820738" y="1941513"/>
            <a:ext cx="1068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主题层</a:t>
            </a:r>
            <a:endParaRPr lang="zh-CN" altLang="en-US" sz="2000">
              <a:latin typeface="Arial" panose="020B0604020202090204" pitchFamily="34" charset="0"/>
              <a:ea typeface="微软雅黑" panose="020B0503020204020204" pitchFamily="34" charset="-122"/>
            </a:endParaRPr>
          </a:p>
        </p:txBody>
      </p:sp>
      <p:sp>
        <p:nvSpPr>
          <p:cNvPr id="53253" name="文本框 24"/>
          <p:cNvSpPr txBox="1">
            <a:spLocks noChangeArrowheads="1"/>
          </p:cNvSpPr>
          <p:nvPr/>
        </p:nvSpPr>
        <p:spPr bwMode="auto">
          <a:xfrm>
            <a:off x="588963" y="2582863"/>
            <a:ext cx="1568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类与对象层</a:t>
            </a:r>
            <a:endParaRPr lang="zh-CN" altLang="en-US" sz="2000">
              <a:latin typeface="Arial" panose="020B0604020202090204" pitchFamily="34" charset="0"/>
              <a:ea typeface="微软雅黑" panose="020B0503020204020204" pitchFamily="34" charset="-122"/>
            </a:endParaRPr>
          </a:p>
        </p:txBody>
      </p:sp>
      <p:sp>
        <p:nvSpPr>
          <p:cNvPr id="53254" name="文本框 25"/>
          <p:cNvSpPr txBox="1">
            <a:spLocks noChangeArrowheads="1"/>
          </p:cNvSpPr>
          <p:nvPr/>
        </p:nvSpPr>
        <p:spPr bwMode="auto">
          <a:xfrm>
            <a:off x="795338" y="3168650"/>
            <a:ext cx="11572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结构层</a:t>
            </a:r>
            <a:endParaRPr lang="zh-CN" altLang="en-US" sz="2000">
              <a:latin typeface="Arial" panose="020B0604020202090204" pitchFamily="34" charset="0"/>
              <a:ea typeface="微软雅黑" panose="020B0503020204020204" pitchFamily="34" charset="-122"/>
            </a:endParaRPr>
          </a:p>
        </p:txBody>
      </p:sp>
      <p:sp>
        <p:nvSpPr>
          <p:cNvPr id="53255" name="文本框 26"/>
          <p:cNvSpPr txBox="1">
            <a:spLocks noChangeArrowheads="1"/>
          </p:cNvSpPr>
          <p:nvPr/>
        </p:nvSpPr>
        <p:spPr bwMode="auto">
          <a:xfrm>
            <a:off x="811213" y="3814763"/>
            <a:ext cx="11239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属性层</a:t>
            </a:r>
            <a:endParaRPr lang="zh-CN" altLang="en-US" sz="2000">
              <a:latin typeface="Arial" panose="020B0604020202090204" pitchFamily="34" charset="0"/>
              <a:ea typeface="微软雅黑" panose="020B0503020204020204" pitchFamily="34" charset="-122"/>
            </a:endParaRPr>
          </a:p>
        </p:txBody>
      </p:sp>
      <p:sp>
        <p:nvSpPr>
          <p:cNvPr id="53256" name="文本框 27"/>
          <p:cNvSpPr txBox="1">
            <a:spLocks noChangeArrowheads="1"/>
          </p:cNvSpPr>
          <p:nvPr/>
        </p:nvSpPr>
        <p:spPr bwMode="auto">
          <a:xfrm>
            <a:off x="795338" y="4460875"/>
            <a:ext cx="13350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服务层</a:t>
            </a:r>
            <a:endParaRPr lang="zh-CN" altLang="en-US" sz="200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进行面向对象分析设计</a:t>
            </a:r>
            <a:endParaRPr lang="zh-CN" altLang="en-US" smtClean="0"/>
          </a:p>
        </p:txBody>
      </p:sp>
      <p:sp>
        <p:nvSpPr>
          <p:cNvPr id="37891" name="Rectangle 3"/>
          <p:cNvSpPr>
            <a:spLocks noGrp="1" noChangeArrowheads="1"/>
          </p:cNvSpPr>
          <p:nvPr>
            <p:ph idx="1"/>
          </p:nvPr>
        </p:nvSpPr>
        <p:spPr>
          <a:xfrm>
            <a:off x="612775" y="1608138"/>
            <a:ext cx="8315325" cy="450850"/>
          </a:xfrm>
        </p:spPr>
        <p:txBody>
          <a:bodyPr rtlCol="0">
            <a:normAutofit fontScale="92500" lnSpcReduction="10000"/>
          </a:bodyPr>
          <a:lstStyle/>
          <a:p>
            <a:pPr eaLnBrk="1" fontAlgn="auto" hangingPunct="1">
              <a:spcAft>
                <a:spcPts val="0"/>
              </a:spcAft>
              <a:defRPr/>
            </a:pPr>
            <a:r>
              <a:rPr lang="en-US" altLang="zh-CN" dirty="0" smtClean="0">
                <a:ea typeface="宋体" pitchFamily="2" charset="-122"/>
              </a:rPr>
              <a:t>UML</a:t>
            </a:r>
            <a:r>
              <a:rPr dirty="0" smtClean="0">
                <a:ea typeface="宋体" pitchFamily="2" charset="-122"/>
              </a:rPr>
              <a:t>进行面向对象分析设计，通常都要经过下述三个步骤</a:t>
            </a:r>
            <a:endParaRPr dirty="0" smtClean="0">
              <a:ea typeface="宋体" pitchFamily="2" charset="-122"/>
            </a:endParaRPr>
          </a:p>
        </p:txBody>
      </p:sp>
      <p:sp>
        <p:nvSpPr>
          <p:cNvPr id="54276" name="Line 2"/>
          <p:cNvSpPr>
            <a:spLocks noChangeShapeType="1"/>
          </p:cNvSpPr>
          <p:nvPr/>
        </p:nvSpPr>
        <p:spPr bwMode="auto">
          <a:xfrm>
            <a:off x="2220913" y="407670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3"/>
          <p:cNvSpPr>
            <a:spLocks noChangeShapeType="1"/>
          </p:cNvSpPr>
          <p:nvPr/>
        </p:nvSpPr>
        <p:spPr bwMode="auto">
          <a:xfrm>
            <a:off x="2220913" y="480060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8" name="Line 6"/>
          <p:cNvSpPr>
            <a:spLocks noChangeShapeType="1"/>
          </p:cNvSpPr>
          <p:nvPr/>
        </p:nvSpPr>
        <p:spPr bwMode="auto">
          <a:xfrm>
            <a:off x="2220913" y="332263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9"/>
          <p:cNvSpPr>
            <a:spLocks noChangeArrowheads="1"/>
          </p:cNvSpPr>
          <p:nvPr/>
        </p:nvSpPr>
        <p:spPr bwMode="gray">
          <a:xfrm>
            <a:off x="1235075" y="361315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3" name="AutoShape 10"/>
          <p:cNvSpPr>
            <a:spLocks noChangeArrowheads="1"/>
          </p:cNvSpPr>
          <p:nvPr/>
        </p:nvSpPr>
        <p:spPr bwMode="gray">
          <a:xfrm>
            <a:off x="1192213" y="280670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54281" name="Freeform 11"/>
          <p:cNvSpPr/>
          <p:nvPr/>
        </p:nvSpPr>
        <p:spPr bwMode="gray">
          <a:xfrm>
            <a:off x="1079500" y="2914650"/>
            <a:ext cx="996950" cy="1885950"/>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2"/>
          <p:cNvSpPr>
            <a:spLocks noChangeArrowheads="1"/>
          </p:cNvSpPr>
          <p:nvPr/>
        </p:nvSpPr>
        <p:spPr bwMode="gray">
          <a:xfrm>
            <a:off x="1093788" y="2017713"/>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54283" name="Line 19"/>
          <p:cNvSpPr>
            <a:spLocks noChangeShapeType="1"/>
          </p:cNvSpPr>
          <p:nvPr/>
        </p:nvSpPr>
        <p:spPr bwMode="gray">
          <a:xfrm>
            <a:off x="876300" y="2914650"/>
            <a:ext cx="177800" cy="17573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Rectangle 20"/>
          <p:cNvSpPr>
            <a:spLocks noChangeArrowheads="1"/>
          </p:cNvSpPr>
          <p:nvPr/>
        </p:nvSpPr>
        <p:spPr bwMode="auto">
          <a:xfrm>
            <a:off x="3203575" y="2790825"/>
            <a:ext cx="51498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识别系统的用例和角色</a:t>
            </a:r>
            <a:endParaRPr lang="zh-CN" altLang="en-US"/>
          </a:p>
        </p:txBody>
      </p:sp>
      <p:sp>
        <p:nvSpPr>
          <p:cNvPr id="54285" name="Rectangle 21"/>
          <p:cNvSpPr>
            <a:spLocks noChangeArrowheads="1"/>
          </p:cNvSpPr>
          <p:nvPr/>
        </p:nvSpPr>
        <p:spPr bwMode="auto">
          <a:xfrm>
            <a:off x="3203575" y="3548063"/>
            <a:ext cx="5203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进行系统分析并抽象出类</a:t>
            </a:r>
            <a:endParaRPr lang="zh-CN" altLang="en-US"/>
          </a:p>
        </p:txBody>
      </p:sp>
      <p:sp>
        <p:nvSpPr>
          <p:cNvPr id="54286" name="Rectangle 22"/>
          <p:cNvSpPr>
            <a:spLocks noChangeArrowheads="1"/>
          </p:cNvSpPr>
          <p:nvPr/>
        </p:nvSpPr>
        <p:spPr bwMode="auto">
          <a:xfrm>
            <a:off x="3203575" y="4302125"/>
            <a:ext cx="51117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设计系统，并设计系统中的类及其行为</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0525" y="58738"/>
            <a:ext cx="8277225" cy="638175"/>
          </a:xfrm>
        </p:spPr>
        <p:txBody>
          <a:bodyPr/>
          <a:lstStyle/>
          <a:p>
            <a:pPr eaLnBrk="1" hangingPunct="1">
              <a:spcBef>
                <a:spcPts val="500"/>
              </a:spcBef>
              <a:spcAft>
                <a:spcPts val="500"/>
              </a:spcAft>
            </a:pPr>
            <a:r>
              <a:rPr lang="en-US" altLang="zh-CN" smtClean="0">
                <a:solidFill>
                  <a:schemeClr val="bg1"/>
                </a:solidFill>
                <a:latin typeface="黑体" pitchFamily="49" charset="-122"/>
                <a:ea typeface="黑体" pitchFamily="49" charset="-122"/>
              </a:rPr>
              <a:t>2.2.3</a:t>
            </a:r>
            <a:r>
              <a:rPr lang="zh-CN" altLang="en-US" smtClean="0">
                <a:solidFill>
                  <a:schemeClr val="bg1"/>
                </a:solidFill>
                <a:latin typeface="黑体" pitchFamily="49" charset="-122"/>
                <a:ea typeface="黑体" pitchFamily="49" charset="-122"/>
              </a:rPr>
              <a:t>面向对象编程</a:t>
            </a:r>
            <a:endParaRPr lang="zh-CN" altLang="en-US" smtClean="0">
              <a:solidFill>
                <a:schemeClr val="bg1"/>
              </a:solidFill>
              <a:latin typeface="黑体" pitchFamily="49" charset="-122"/>
              <a:ea typeface="黑体" pitchFamily="49" charset="-122"/>
            </a:endParaRPr>
          </a:p>
        </p:txBody>
      </p:sp>
      <p:sp>
        <p:nvSpPr>
          <p:cNvPr id="56323" name="Freeform 7"/>
          <p:cNvSpPr/>
          <p:nvPr/>
        </p:nvSpPr>
        <p:spPr bwMode="gray">
          <a:xfrm>
            <a:off x="1161389" y="263048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56324" name="Freeform 8"/>
          <p:cNvSpPr/>
          <p:nvPr/>
        </p:nvSpPr>
        <p:spPr bwMode="gray">
          <a:xfrm rot="10800000">
            <a:off x="6133439" y="1782762"/>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377289" y="2135187"/>
            <a:ext cx="6353175" cy="1212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56326" name="文本框 1"/>
          <p:cNvSpPr txBox="1">
            <a:spLocks noChangeArrowheads="1"/>
          </p:cNvSpPr>
          <p:nvPr/>
        </p:nvSpPr>
        <p:spPr bwMode="auto">
          <a:xfrm>
            <a:off x="1377289" y="2147887"/>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面向对象程序设计（</a:t>
            </a:r>
            <a:r>
              <a:rPr lang="en-US" altLang="zh-CN">
                <a:solidFill>
                  <a:schemeClr val="bg1"/>
                </a:solidFill>
              </a:rPr>
              <a:t>Object-oriented programming</a:t>
            </a:r>
            <a:r>
              <a:rPr lang="zh-CN" altLang="en-US">
                <a:solidFill>
                  <a:schemeClr val="bg1"/>
                </a:solidFill>
              </a:rPr>
              <a:t>，</a:t>
            </a:r>
            <a:r>
              <a:rPr lang="en-US" altLang="zh-CN">
                <a:solidFill>
                  <a:schemeClr val="bg1"/>
                </a:solidFill>
              </a:rPr>
              <a:t>OOP</a:t>
            </a:r>
            <a:r>
              <a:rPr lang="zh-CN" altLang="en-US">
                <a:solidFill>
                  <a:schemeClr val="bg1"/>
                </a:solidFill>
              </a:rPr>
              <a:t>），指一种程序设计范型，同时也是一种程序开发的方法。它将对象作为程序的基本单元，将程序和数据封装其中，以提高软件的重用性、灵活性和扩展性。</a:t>
            </a:r>
            <a:endParaRPr lang="zh-CN" altLang="en-US">
              <a:solidFill>
                <a:schemeClr val="bg1"/>
              </a:solidFill>
            </a:endParaRPr>
          </a:p>
        </p:txBody>
      </p:sp>
      <p:sp>
        <p:nvSpPr>
          <p:cNvPr id="56327" name="Freeform 7"/>
          <p:cNvSpPr/>
          <p:nvPr/>
        </p:nvSpPr>
        <p:spPr bwMode="gray">
          <a:xfrm>
            <a:off x="1161389" y="42576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56328" name="Freeform 8"/>
          <p:cNvSpPr/>
          <p:nvPr/>
        </p:nvSpPr>
        <p:spPr bwMode="gray">
          <a:xfrm rot="10800000">
            <a:off x="6133439" y="3776662"/>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377289" y="4129087"/>
            <a:ext cx="6353175" cy="936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56330" name="文本框 1"/>
          <p:cNvSpPr txBox="1">
            <a:spLocks noChangeArrowheads="1"/>
          </p:cNvSpPr>
          <p:nvPr/>
        </p:nvSpPr>
        <p:spPr bwMode="auto">
          <a:xfrm>
            <a:off x="1377289" y="4141787"/>
            <a:ext cx="6343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面向对象程序设计中的概念主要包括：对象、类、数据抽象、继承、动态绑定、数据封装、多态性、消息传递。通过这些概念面向对象的思想得到了具体的体现。 </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1</a:t>
            </a:r>
            <a:r>
              <a:rPr lang="zh-CN" altLang="en-US" b="0" smtClean="0">
                <a:ea typeface="宋体" pitchFamily="2" charset="-122"/>
              </a:rPr>
              <a:t>）对象</a:t>
            </a:r>
            <a:endParaRPr lang="zh-CN" altLang="en-US" b="0" smtClean="0">
              <a:ea typeface="宋体" pitchFamily="2" charset="-122"/>
            </a:endParaRPr>
          </a:p>
        </p:txBody>
      </p:sp>
      <p:sp>
        <p:nvSpPr>
          <p:cNvPr id="57347" name="Line 2"/>
          <p:cNvSpPr>
            <a:spLocks noChangeShapeType="1"/>
          </p:cNvSpPr>
          <p:nvPr/>
        </p:nvSpPr>
        <p:spPr bwMode="auto">
          <a:xfrm>
            <a:off x="1452563" y="3619500"/>
            <a:ext cx="6559550"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Line 3"/>
          <p:cNvSpPr>
            <a:spLocks noChangeShapeType="1"/>
          </p:cNvSpPr>
          <p:nvPr/>
        </p:nvSpPr>
        <p:spPr bwMode="auto">
          <a:xfrm>
            <a:off x="1452563" y="4343400"/>
            <a:ext cx="6559550"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 name="Line 4"/>
          <p:cNvSpPr>
            <a:spLocks noChangeShapeType="1"/>
          </p:cNvSpPr>
          <p:nvPr/>
        </p:nvSpPr>
        <p:spPr bwMode="auto">
          <a:xfrm flipV="1">
            <a:off x="1474788" y="5037138"/>
            <a:ext cx="6591300" cy="635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0" name="Line 6"/>
          <p:cNvSpPr>
            <a:spLocks noChangeShapeType="1"/>
          </p:cNvSpPr>
          <p:nvPr/>
        </p:nvSpPr>
        <p:spPr bwMode="auto">
          <a:xfrm>
            <a:off x="1452563" y="2865438"/>
            <a:ext cx="6559550"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Rectangle 20"/>
          <p:cNvSpPr>
            <a:spLocks noChangeArrowheads="1"/>
          </p:cNvSpPr>
          <p:nvPr/>
        </p:nvSpPr>
        <p:spPr bwMode="auto">
          <a:xfrm>
            <a:off x="1403350" y="1989138"/>
            <a:ext cx="665797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对象是运行期的基本实体，它是一个封装了数据和操作这些数据的代码的逻辑实体。它不仅能表示具体的事物，还能表示抽象的规则、计划或事件。</a:t>
            </a:r>
            <a:endParaRPr lang="zh-CN" altLang="en-US"/>
          </a:p>
        </p:txBody>
      </p:sp>
      <p:sp>
        <p:nvSpPr>
          <p:cNvPr id="57352" name="Rectangle 21"/>
          <p:cNvSpPr>
            <a:spLocks noChangeArrowheads="1"/>
          </p:cNvSpPr>
          <p:nvPr/>
        </p:nvSpPr>
        <p:spPr bwMode="auto">
          <a:xfrm>
            <a:off x="1403350" y="3135630"/>
            <a:ext cx="67341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eaLnBrk="1" hangingPunct="1"/>
            <a:r>
              <a:rPr lang="zh-CN" altLang="en-US"/>
              <a:t>对象具有状态，一个对象用数据值来描述它的状态。</a:t>
            </a:r>
            <a:endParaRPr lang="zh-CN" altLang="en-US"/>
          </a:p>
        </p:txBody>
      </p:sp>
      <p:sp>
        <p:nvSpPr>
          <p:cNvPr id="57353" name="Rectangle 22"/>
          <p:cNvSpPr>
            <a:spLocks noChangeArrowheads="1"/>
          </p:cNvSpPr>
          <p:nvPr/>
        </p:nvSpPr>
        <p:spPr bwMode="auto">
          <a:xfrm>
            <a:off x="1403350" y="3697288"/>
            <a:ext cx="6591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对象还有操作，用于改变对象的状态，对象及其操作就是对象的行为。</a:t>
            </a:r>
            <a:endParaRPr lang="zh-CN" altLang="en-US"/>
          </a:p>
        </p:txBody>
      </p:sp>
      <p:sp>
        <p:nvSpPr>
          <p:cNvPr id="57354" name="Rectangle 24"/>
          <p:cNvSpPr>
            <a:spLocks noChangeArrowheads="1"/>
          </p:cNvSpPr>
          <p:nvPr/>
        </p:nvSpPr>
        <p:spPr bwMode="auto">
          <a:xfrm>
            <a:off x="1452563" y="4424363"/>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对象实现了数据和操作的结合，使数据和操作封装于对象的统一体中。</a:t>
            </a:r>
            <a:endParaRPr lang="zh-CN" altLang="en-US"/>
          </a:p>
        </p:txBody>
      </p:sp>
      <p:sp>
        <p:nvSpPr>
          <p:cNvPr id="10" name="AutoShape 10"/>
          <p:cNvSpPr>
            <a:spLocks noChangeArrowheads="1"/>
          </p:cNvSpPr>
          <p:nvPr/>
        </p:nvSpPr>
        <p:spPr bwMode="gray">
          <a:xfrm>
            <a:off x="555625" y="2879725"/>
            <a:ext cx="800100" cy="727075"/>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10"/>
          <p:cNvSpPr>
            <a:spLocks noChangeArrowheads="1"/>
          </p:cNvSpPr>
          <p:nvPr/>
        </p:nvSpPr>
        <p:spPr bwMode="gray">
          <a:xfrm>
            <a:off x="582613" y="3590925"/>
            <a:ext cx="800100" cy="72866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 name="AutoShape 10"/>
          <p:cNvSpPr>
            <a:spLocks noChangeArrowheads="1"/>
          </p:cNvSpPr>
          <p:nvPr/>
        </p:nvSpPr>
        <p:spPr bwMode="gray">
          <a:xfrm>
            <a:off x="581025" y="4310063"/>
            <a:ext cx="801688" cy="727075"/>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3" name="AutoShape 10"/>
          <p:cNvSpPr>
            <a:spLocks noChangeArrowheads="1"/>
          </p:cNvSpPr>
          <p:nvPr/>
        </p:nvSpPr>
        <p:spPr bwMode="gray">
          <a:xfrm>
            <a:off x="555625" y="2003425"/>
            <a:ext cx="800100" cy="72866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2</a:t>
            </a:r>
            <a:r>
              <a:rPr lang="zh-CN" altLang="en-US" b="0" smtClean="0">
                <a:ea typeface="宋体" pitchFamily="2" charset="-122"/>
              </a:rPr>
              <a:t>）类</a:t>
            </a:r>
            <a:endParaRPr lang="zh-CN" altLang="en-US" b="0" smtClean="0">
              <a:ea typeface="宋体" pitchFamily="2" charset="-122"/>
            </a:endParaRPr>
          </a:p>
        </p:txBody>
      </p:sp>
      <p:grpSp>
        <p:nvGrpSpPr>
          <p:cNvPr id="59395" name="组合 13"/>
          <p:cNvGrpSpPr/>
          <p:nvPr/>
        </p:nvGrpSpPr>
        <p:grpSpPr bwMode="auto">
          <a:xfrm>
            <a:off x="899592" y="1052736"/>
            <a:ext cx="7560839" cy="5256584"/>
            <a:chOff x="1524000" y="1399033"/>
            <a:chExt cx="6096000" cy="4059932"/>
          </a:xfrm>
        </p:grpSpPr>
        <p:grpSp>
          <p:nvGrpSpPr>
            <p:cNvPr id="59396" name="组合 4"/>
            <p:cNvGrpSpPr/>
            <p:nvPr/>
          </p:nvGrpSpPr>
          <p:grpSpPr bwMode="auto">
            <a:xfrm>
              <a:off x="3718560" y="1484784"/>
              <a:ext cx="3901440" cy="782637"/>
              <a:chOff x="2194560" y="1127076"/>
              <a:chExt cx="3901440" cy="782637"/>
            </a:xfrm>
          </p:grpSpPr>
          <p:sp>
            <p:nvSpPr>
              <p:cNvPr id="6" name="同侧圆角矩形 5"/>
              <p:cNvSpPr/>
              <p:nvPr/>
            </p:nvSpPr>
            <p:spPr>
              <a:xfrm rot="5400000">
                <a:off x="3753577" y="-432587"/>
                <a:ext cx="782771" cy="3902075"/>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同侧圆角矩形 4"/>
              <p:cNvSpPr txBox="1"/>
              <p:nvPr/>
            </p:nvSpPr>
            <p:spPr>
              <a:xfrm>
                <a:off x="2193925" y="1165172"/>
                <a:ext cx="3863975" cy="7065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0480" tIns="15240" rIns="30480" bIns="15240" spcCol="1270" anchor="ctr"/>
              <a:lstStyle/>
              <a:p>
                <a:pPr marL="171450" lvl="1" indent="-171450" eaLnBrk="1" fontAlgn="auto" hangingPunct="1">
                  <a:spcAft>
                    <a:spcPts val="0"/>
                  </a:spcAft>
                  <a:buFont typeface="Arial" panose="020B0604020202090204" pitchFamily="34" charset="0"/>
                  <a:buChar char="•"/>
                  <a:defRPr/>
                </a:pPr>
                <a:r>
                  <a:rPr lang="zh-CN" altLang="en-US" sz="2000" dirty="0">
                    <a:solidFill>
                      <a:schemeClr val="tx1"/>
                    </a:solidFill>
                    <a:ea typeface="宋体" pitchFamily="2" charset="-122"/>
                  </a:rPr>
                  <a:t>一个对象所包含的所有数据和代码可以通过类来构造</a:t>
                </a:r>
                <a:endParaRPr lang="zh-CN" altLang="en-US" sz="2000" dirty="0">
                  <a:solidFill>
                    <a:schemeClr val="tx1"/>
                  </a:solidFill>
                  <a:ea typeface="宋体" pitchFamily="2" charset="-122"/>
                </a:endParaRPr>
              </a:p>
            </p:txBody>
          </p:sp>
        </p:grpSp>
        <p:grpSp>
          <p:nvGrpSpPr>
            <p:cNvPr id="59397" name="组合 2"/>
            <p:cNvGrpSpPr/>
            <p:nvPr/>
          </p:nvGrpSpPr>
          <p:grpSpPr bwMode="auto">
            <a:xfrm>
              <a:off x="1524000" y="1399033"/>
              <a:ext cx="6096000" cy="4059932"/>
              <a:chOff x="1524000" y="1399033"/>
              <a:chExt cx="6096000" cy="4059932"/>
            </a:xfrm>
          </p:grpSpPr>
          <p:sp>
            <p:nvSpPr>
              <p:cNvPr id="4" name="任意多边形 3"/>
              <p:cNvSpPr/>
              <p:nvPr/>
            </p:nvSpPr>
            <p:spPr>
              <a:xfrm>
                <a:off x="1524000" y="1399033"/>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itchFamily="2" charset="-122"/>
                  </a:rPr>
                  <a:t>类是具有相同类型的对象的抽象</a:t>
                </a:r>
                <a:endParaRPr lang="zh-CN" altLang="en-US" dirty="0">
                  <a:solidFill>
                    <a:schemeClr val="tx1"/>
                  </a:solidFill>
                </a:endParaRPr>
              </a:p>
            </p:txBody>
          </p:sp>
          <p:sp>
            <p:nvSpPr>
              <p:cNvPr id="8" name="任意多边形 7"/>
              <p:cNvSpPr/>
              <p:nvPr/>
            </p:nvSpPr>
            <p:spPr>
              <a:xfrm>
                <a:off x="3717925" y="2524763"/>
                <a:ext cx="3902075" cy="781184"/>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5" rIns="68685" bIns="53446" spcCol="1270" anchor="ctr"/>
              <a:lstStyle/>
              <a:p>
                <a:pPr marL="171450" lvl="1" indent="-171450" eaLnBrk="1" fontAlgn="auto" hangingPunct="1">
                  <a:spcAft>
                    <a:spcPts val="0"/>
                  </a:spcAft>
                  <a:buFont typeface="Arial" panose="020B0604020202090204" pitchFamily="34" charset="0"/>
                  <a:buChar char="•"/>
                  <a:defRPr/>
                </a:pPr>
                <a:r>
                  <a:rPr lang="zh-CN" altLang="en-US" sz="2000" dirty="0">
                    <a:solidFill>
                      <a:schemeClr val="tx1"/>
                    </a:solidFill>
                    <a:ea typeface="宋体" pitchFamily="2" charset="-122"/>
                  </a:rPr>
                  <a:t>它是对象的状态的抽象</a:t>
                </a:r>
                <a:endParaRPr lang="zh-CN" altLang="en-US" sz="2000" dirty="0">
                  <a:solidFill>
                    <a:schemeClr val="tx1"/>
                  </a:solidFill>
                  <a:ea typeface="宋体" pitchFamily="2" charset="-122"/>
                </a:endParaRPr>
              </a:p>
            </p:txBody>
          </p:sp>
          <p:sp>
            <p:nvSpPr>
              <p:cNvPr id="9" name="任意多边形 8"/>
              <p:cNvSpPr/>
              <p:nvPr/>
            </p:nvSpPr>
            <p:spPr>
              <a:xfrm>
                <a:off x="1524000" y="2426321"/>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itchFamily="2" charset="-122"/>
                  </a:rPr>
                  <a:t>类具有属性</a:t>
                </a:r>
                <a:endParaRPr lang="zh-CN" altLang="en-US" dirty="0">
                  <a:solidFill>
                    <a:schemeClr val="tx1"/>
                  </a:solidFill>
                </a:endParaRPr>
              </a:p>
            </p:txBody>
          </p:sp>
          <p:sp>
            <p:nvSpPr>
              <p:cNvPr id="10" name="任意多边形 9"/>
              <p:cNvSpPr/>
              <p:nvPr/>
            </p:nvSpPr>
            <p:spPr>
              <a:xfrm>
                <a:off x="3717925" y="3552052"/>
                <a:ext cx="3902075" cy="781184"/>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6" rIns="68685" bIns="53445" spcCol="1270" anchor="ctr"/>
              <a:lstStyle/>
              <a:p>
                <a:pPr marL="171450" lvl="1" indent="-171450" eaLnBrk="1" fontAlgn="auto" hangingPunct="1">
                  <a:spcAft>
                    <a:spcPts val="0"/>
                  </a:spcAft>
                  <a:buFont typeface="Arial" panose="020B0604020202090204" pitchFamily="34" charset="0"/>
                  <a:buChar char="•"/>
                  <a:defRPr/>
                </a:pPr>
                <a:r>
                  <a:rPr lang="zh-CN" altLang="en-US" sz="2000" dirty="0">
                    <a:solidFill>
                      <a:schemeClr val="tx1"/>
                    </a:solidFill>
                    <a:ea typeface="宋体" pitchFamily="2" charset="-122"/>
                  </a:rPr>
                  <a:t> 它是对象的行为的抽象</a:t>
                </a:r>
                <a:endParaRPr lang="zh-CN" altLang="en-US" sz="2000" dirty="0">
                  <a:solidFill>
                    <a:schemeClr val="tx1"/>
                  </a:solidFill>
                  <a:ea typeface="宋体" pitchFamily="2" charset="-122"/>
                </a:endParaRPr>
              </a:p>
            </p:txBody>
          </p:sp>
          <p:sp>
            <p:nvSpPr>
              <p:cNvPr id="11" name="任意多边形 10"/>
              <p:cNvSpPr/>
              <p:nvPr/>
            </p:nvSpPr>
            <p:spPr>
              <a:xfrm>
                <a:off x="1524000" y="3453610"/>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itchFamily="2" charset="-122"/>
                  </a:rPr>
                  <a:t>类具有操作</a:t>
                </a:r>
                <a:endParaRPr lang="zh-CN" altLang="en-US" dirty="0">
                  <a:solidFill>
                    <a:schemeClr val="tx1"/>
                  </a:solidFill>
                </a:endParaRPr>
              </a:p>
            </p:txBody>
          </p:sp>
          <p:sp>
            <p:nvSpPr>
              <p:cNvPr id="12" name="任意多边形 11"/>
              <p:cNvSpPr/>
              <p:nvPr/>
            </p:nvSpPr>
            <p:spPr>
              <a:xfrm>
                <a:off x="3717925" y="4577752"/>
                <a:ext cx="3902075" cy="782771"/>
              </a:xfrm>
              <a:custGeom>
                <a:avLst/>
                <a:gdLst>
                  <a:gd name="connsiteX0" fmla="*/ 130442 w 782637"/>
                  <a:gd name="connsiteY0" fmla="*/ 0 h 3901440"/>
                  <a:gd name="connsiteX1" fmla="*/ 652195 w 782637"/>
                  <a:gd name="connsiteY1" fmla="*/ 0 h 3901440"/>
                  <a:gd name="connsiteX2" fmla="*/ 782637 w 782637"/>
                  <a:gd name="connsiteY2" fmla="*/ 130442 h 3901440"/>
                  <a:gd name="connsiteX3" fmla="*/ 782637 w 782637"/>
                  <a:gd name="connsiteY3" fmla="*/ 3901440 h 3901440"/>
                  <a:gd name="connsiteX4" fmla="*/ 782637 w 782637"/>
                  <a:gd name="connsiteY4" fmla="*/ 3901440 h 3901440"/>
                  <a:gd name="connsiteX5" fmla="*/ 0 w 782637"/>
                  <a:gd name="connsiteY5" fmla="*/ 3901440 h 3901440"/>
                  <a:gd name="connsiteX6" fmla="*/ 0 w 782637"/>
                  <a:gd name="connsiteY6" fmla="*/ 3901440 h 3901440"/>
                  <a:gd name="connsiteX7" fmla="*/ 0 w 782637"/>
                  <a:gd name="connsiteY7" fmla="*/ 130442 h 3901440"/>
                  <a:gd name="connsiteX8" fmla="*/ 130442 w 782637"/>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2637" h="3901440">
                    <a:moveTo>
                      <a:pt x="782637" y="650254"/>
                    </a:moveTo>
                    <a:lnTo>
                      <a:pt x="782637" y="3251186"/>
                    </a:lnTo>
                    <a:cubicBezTo>
                      <a:pt x="782637" y="3610309"/>
                      <a:pt x="770922" y="3901438"/>
                      <a:pt x="756470" y="3901438"/>
                    </a:cubicBezTo>
                    <a:lnTo>
                      <a:pt x="0" y="3901438"/>
                    </a:lnTo>
                    <a:lnTo>
                      <a:pt x="0" y="3901438"/>
                    </a:lnTo>
                    <a:lnTo>
                      <a:pt x="0" y="2"/>
                    </a:lnTo>
                    <a:lnTo>
                      <a:pt x="0" y="2"/>
                    </a:lnTo>
                    <a:lnTo>
                      <a:pt x="756470" y="2"/>
                    </a:lnTo>
                    <a:cubicBezTo>
                      <a:pt x="770922" y="2"/>
                      <a:pt x="782637" y="291131"/>
                      <a:pt x="782637" y="65025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0481" tIns="53446" rIns="68685" bIns="53445" spcCol="1270" anchor="ctr"/>
              <a:lstStyle/>
              <a:p>
                <a:pPr marL="400050" lvl="1" indent="-171450" defTabSz="889000" eaLnBrk="1" fontAlgn="auto" hangingPunct="1">
                  <a:lnSpc>
                    <a:spcPct val="90000"/>
                  </a:lnSpc>
                  <a:spcAft>
                    <a:spcPct val="15000"/>
                  </a:spcAft>
                  <a:buFont typeface="Arial" panose="020B0604020202090204" pitchFamily="34" charset="0"/>
                  <a:buChar char="•"/>
                  <a:defRPr/>
                </a:pPr>
                <a:r>
                  <a:rPr lang="zh-CN" altLang="en-US" sz="2000" dirty="0">
                    <a:solidFill>
                      <a:schemeClr val="tx1"/>
                    </a:solidFill>
                    <a:ea typeface="宋体" pitchFamily="2" charset="-122"/>
                  </a:rPr>
                  <a:t>一般与具体结构称为分类结构。</a:t>
                </a:r>
                <a:endParaRPr lang="en-US" altLang="zh-CN" sz="2000" dirty="0">
                  <a:solidFill>
                    <a:schemeClr val="tx1"/>
                  </a:solidFill>
                  <a:ea typeface="宋体" pitchFamily="2" charset="-122"/>
                </a:endParaRPr>
              </a:p>
              <a:p>
                <a:pPr marL="400050" lvl="1" indent="-171450" defTabSz="889000" eaLnBrk="1" fontAlgn="auto" hangingPunct="1">
                  <a:lnSpc>
                    <a:spcPct val="90000"/>
                  </a:lnSpc>
                  <a:spcAft>
                    <a:spcPct val="15000"/>
                  </a:spcAft>
                  <a:buFont typeface="Arial" panose="020B0604020202090204" pitchFamily="34" charset="0"/>
                  <a:buChar char="•"/>
                  <a:defRPr/>
                </a:pPr>
                <a:r>
                  <a:rPr lang="zh-CN" altLang="en-US" sz="2000" dirty="0">
                    <a:solidFill>
                      <a:schemeClr val="tx1"/>
                    </a:solidFill>
                    <a:ea typeface="宋体" pitchFamily="2" charset="-122"/>
                  </a:rPr>
                  <a:t>整体与部分结构称为组装结构。</a:t>
                </a:r>
                <a:endParaRPr lang="zh-CN" altLang="en-US" sz="2000" dirty="0">
                  <a:solidFill>
                    <a:schemeClr val="tx1"/>
                  </a:solidFill>
                  <a:ea typeface="宋体" pitchFamily="2" charset="-122"/>
                </a:endParaRPr>
              </a:p>
              <a:p>
                <a:pPr marL="0" lvl="1" eaLnBrk="1" fontAlgn="auto" hangingPunct="1">
                  <a:spcAft>
                    <a:spcPts val="0"/>
                  </a:spcAft>
                  <a:buFontTx/>
                  <a:buChar char="•"/>
                  <a:defRPr/>
                </a:pPr>
                <a:endParaRPr lang="zh-CN" altLang="en-US" sz="2000" dirty="0">
                  <a:solidFill>
                    <a:schemeClr val="tx1"/>
                  </a:solidFill>
                  <a:ea typeface="宋体" pitchFamily="2" charset="-122"/>
                </a:endParaRPr>
              </a:p>
            </p:txBody>
          </p:sp>
          <p:sp>
            <p:nvSpPr>
              <p:cNvPr id="13" name="任意多边形 12"/>
              <p:cNvSpPr/>
              <p:nvPr/>
            </p:nvSpPr>
            <p:spPr>
              <a:xfrm>
                <a:off x="1524000" y="4480898"/>
                <a:ext cx="2193925" cy="978067"/>
              </a:xfrm>
              <a:custGeom>
                <a:avLst/>
                <a:gdLst>
                  <a:gd name="connsiteX0" fmla="*/ 0 w 2194560"/>
                  <a:gd name="connsiteY0" fmla="*/ 163053 h 978296"/>
                  <a:gd name="connsiteX1" fmla="*/ 163053 w 2194560"/>
                  <a:gd name="connsiteY1" fmla="*/ 0 h 978296"/>
                  <a:gd name="connsiteX2" fmla="*/ 2031507 w 2194560"/>
                  <a:gd name="connsiteY2" fmla="*/ 0 h 978296"/>
                  <a:gd name="connsiteX3" fmla="*/ 2194560 w 2194560"/>
                  <a:gd name="connsiteY3" fmla="*/ 163053 h 978296"/>
                  <a:gd name="connsiteX4" fmla="*/ 2194560 w 2194560"/>
                  <a:gd name="connsiteY4" fmla="*/ 815243 h 978296"/>
                  <a:gd name="connsiteX5" fmla="*/ 2031507 w 2194560"/>
                  <a:gd name="connsiteY5" fmla="*/ 978296 h 978296"/>
                  <a:gd name="connsiteX6" fmla="*/ 163053 w 2194560"/>
                  <a:gd name="connsiteY6" fmla="*/ 978296 h 978296"/>
                  <a:gd name="connsiteX7" fmla="*/ 0 w 2194560"/>
                  <a:gd name="connsiteY7" fmla="*/ 815243 h 978296"/>
                  <a:gd name="connsiteX8" fmla="*/ 0 w 2194560"/>
                  <a:gd name="connsiteY8" fmla="*/ 163053 h 97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978296">
                    <a:moveTo>
                      <a:pt x="0" y="163053"/>
                    </a:moveTo>
                    <a:cubicBezTo>
                      <a:pt x="0" y="73001"/>
                      <a:pt x="73001" y="0"/>
                      <a:pt x="163053" y="0"/>
                    </a:cubicBezTo>
                    <a:lnTo>
                      <a:pt x="2031507" y="0"/>
                    </a:lnTo>
                    <a:cubicBezTo>
                      <a:pt x="2121559" y="0"/>
                      <a:pt x="2194560" y="73001"/>
                      <a:pt x="2194560" y="163053"/>
                    </a:cubicBezTo>
                    <a:lnTo>
                      <a:pt x="2194560" y="815243"/>
                    </a:lnTo>
                    <a:cubicBezTo>
                      <a:pt x="2194560" y="905295"/>
                      <a:pt x="2121559" y="978296"/>
                      <a:pt x="2031507" y="978296"/>
                    </a:cubicBezTo>
                    <a:lnTo>
                      <a:pt x="163053" y="978296"/>
                    </a:lnTo>
                    <a:cubicBezTo>
                      <a:pt x="73001" y="978296"/>
                      <a:pt x="0" y="905295"/>
                      <a:pt x="0" y="815243"/>
                    </a:cubicBezTo>
                    <a:lnTo>
                      <a:pt x="0" y="163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766" tIns="87761" rIns="127766" bIns="87761" spcCol="1270" anchor="ctr"/>
              <a:lstStyle/>
              <a:p>
                <a:pPr algn="ctr" defTabSz="933450">
                  <a:lnSpc>
                    <a:spcPct val="90000"/>
                  </a:lnSpc>
                  <a:spcAft>
                    <a:spcPct val="35000"/>
                  </a:spcAft>
                  <a:defRPr/>
                </a:pPr>
                <a:r>
                  <a:rPr lang="zh-CN" altLang="en-US" dirty="0">
                    <a:solidFill>
                      <a:schemeClr val="tx1"/>
                    </a:solidFill>
                    <a:ea typeface="宋体" pitchFamily="2" charset="-122"/>
                  </a:rPr>
                  <a:t>类之间有一定的结构关系</a:t>
                </a:r>
                <a:endParaRPr lang="zh-CN" altLang="en-US" dirty="0">
                  <a:solidFill>
                    <a:schemeClr val="tx1"/>
                  </a:solidFill>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3</a:t>
            </a:r>
            <a:r>
              <a:rPr lang="zh-CN" altLang="en-US" b="0" smtClean="0">
                <a:ea typeface="宋体" pitchFamily="2" charset="-122"/>
              </a:rPr>
              <a:t>）封装</a:t>
            </a:r>
            <a:endParaRPr lang="zh-CN" altLang="en-US" b="0" smtClean="0">
              <a:ea typeface="宋体" pitchFamily="2" charset="-122"/>
            </a:endParaRPr>
          </a:p>
        </p:txBody>
      </p:sp>
      <p:graphicFrame>
        <p:nvGraphicFramePr>
          <p:cNvPr id="16" name="图示 15"/>
          <p:cNvGraphicFramePr/>
          <p:nvPr/>
        </p:nvGraphicFramePr>
        <p:xfrm>
          <a:off x="1187624" y="1052736"/>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4</a:t>
            </a:r>
            <a:r>
              <a:rPr lang="zh-CN" altLang="en-US" b="0" smtClean="0">
                <a:ea typeface="宋体" pitchFamily="2" charset="-122"/>
              </a:rPr>
              <a:t>）继承</a:t>
            </a:r>
            <a:endParaRPr lang="zh-CN" altLang="en-US" b="0" smtClean="0">
              <a:ea typeface="宋体" pitchFamily="2" charset="-122"/>
            </a:endParaRPr>
          </a:p>
        </p:txBody>
      </p:sp>
      <p:graphicFrame>
        <p:nvGraphicFramePr>
          <p:cNvPr id="25" name="图示 24"/>
          <p:cNvGraphicFramePr/>
          <p:nvPr/>
        </p:nvGraphicFramePr>
        <p:xfrm>
          <a:off x="1187624" y="1052736"/>
          <a:ext cx="7272808" cy="53285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5</a:t>
            </a:r>
            <a:r>
              <a:rPr lang="zh-CN" altLang="en-US" b="0" smtClean="0">
                <a:ea typeface="宋体" pitchFamily="2" charset="-122"/>
              </a:rPr>
              <a:t>）多态</a:t>
            </a:r>
            <a:endParaRPr lang="zh-CN" altLang="en-US" b="0" smtClean="0">
              <a:ea typeface="宋体" pitchFamily="2" charset="-122"/>
            </a:endParaRPr>
          </a:p>
        </p:txBody>
      </p:sp>
      <p:graphicFrame>
        <p:nvGraphicFramePr>
          <p:cNvPr id="16" name="图示 15"/>
          <p:cNvGraphicFramePr/>
          <p:nvPr/>
        </p:nvGraphicFramePr>
        <p:xfrm>
          <a:off x="1097454" y="1014636"/>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6</a:t>
            </a:r>
            <a:r>
              <a:rPr lang="zh-CN" altLang="en-US" b="0" smtClean="0">
                <a:ea typeface="宋体" pitchFamily="2" charset="-122"/>
              </a:rPr>
              <a:t>）动态绑定</a:t>
            </a:r>
            <a:endParaRPr lang="zh-CN" altLang="en-US" b="0" smtClean="0">
              <a:ea typeface="宋体" pitchFamily="2" charset="-122"/>
            </a:endParaRPr>
          </a:p>
        </p:txBody>
      </p:sp>
      <p:sp>
        <p:nvSpPr>
          <p:cNvPr id="67587" name="Freeform 7"/>
          <p:cNvSpPr/>
          <p:nvPr/>
        </p:nvSpPr>
        <p:spPr bwMode="gray">
          <a:xfrm>
            <a:off x="1116013" y="23256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7588" name="Freeform 8"/>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 name="AutoShape 9"/>
          <p:cNvSpPr>
            <a:spLocks noChangeArrowheads="1"/>
          </p:cNvSpPr>
          <p:nvPr/>
        </p:nvSpPr>
        <p:spPr bwMode="gray">
          <a:xfrm>
            <a:off x="1328738" y="2197100"/>
            <a:ext cx="6353175" cy="8715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67590" name="文本框 1"/>
          <p:cNvSpPr txBox="1">
            <a:spLocks noChangeArrowheads="1"/>
          </p:cNvSpPr>
          <p:nvPr/>
        </p:nvSpPr>
        <p:spPr bwMode="auto">
          <a:xfrm>
            <a:off x="1328738" y="2209800"/>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30000"/>
              </a:spcBef>
            </a:pPr>
            <a:r>
              <a:rPr lang="zh-CN" altLang="en-US" dirty="0">
                <a:solidFill>
                  <a:schemeClr val="bg1"/>
                </a:solidFill>
              </a:rPr>
              <a:t>    绑定指的是将一个过程调用与相应代码链接起来的行为。动态绑定是指与给定的过程调用相关联的代码只有在运行期才可知的一种绑定，它是多态实现的具体形式。</a:t>
            </a:r>
            <a:endParaRPr lang="zh-CN" altLang="en-US" dirty="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2.1.1UML</a:t>
            </a:r>
            <a:r>
              <a:rPr lang="zh-CN" altLang="en-US" b="0" smtClean="0">
                <a:latin typeface="黑体" pitchFamily="49" charset="-122"/>
                <a:ea typeface="黑体" pitchFamily="49" charset="-122"/>
              </a:rPr>
              <a:t>的历史</a:t>
            </a:r>
            <a:endParaRPr lang="zh-CN" altLang="en-US" b="0" smtClean="0">
              <a:latin typeface="黑体" pitchFamily="49" charset="-122"/>
              <a:ea typeface="黑体" pitchFamily="49" charset="-122"/>
            </a:endParaRPr>
          </a:p>
        </p:txBody>
      </p:sp>
      <p:sp>
        <p:nvSpPr>
          <p:cNvPr id="9219" name="Rectangle 3"/>
          <p:cNvSpPr>
            <a:spLocks noGrp="1" noChangeArrowheads="1"/>
          </p:cNvSpPr>
          <p:nvPr>
            <p:ph idx="1"/>
          </p:nvPr>
        </p:nvSpPr>
        <p:spPr>
          <a:xfrm>
            <a:off x="390525" y="4292600"/>
            <a:ext cx="8358188" cy="1152525"/>
          </a:xfrm>
        </p:spPr>
        <p:txBody>
          <a:bodyPr/>
          <a:lstStyle/>
          <a:p>
            <a:pPr eaLnBrk="1" hangingPunct="1">
              <a:buFont typeface="Wingdings" panose="05000000000000000000" pitchFamily="2" charset="2"/>
              <a:buNone/>
            </a:pPr>
            <a:r>
              <a:rPr lang="en-US" altLang="zh-CN" smtClean="0">
                <a:ea typeface="宋体" pitchFamily="2" charset="-122"/>
              </a:rPr>
              <a:t> Grady Booch            Ivar Jacobson      James Rumbaugh</a:t>
            </a:r>
            <a:endParaRPr lang="en-US" altLang="zh-CN" smtClean="0">
              <a:ea typeface="宋体" pitchFamily="2" charset="-122"/>
            </a:endParaRPr>
          </a:p>
          <a:p>
            <a:pPr eaLnBrk="1" hangingPunct="1">
              <a:buFont typeface="Wingdings" panose="05000000000000000000" pitchFamily="2" charset="2"/>
              <a:buNone/>
            </a:pPr>
            <a:r>
              <a:rPr lang="en-US" altLang="zh-CN" smtClean="0">
                <a:ea typeface="宋体" pitchFamily="2" charset="-122"/>
              </a:rPr>
              <a:t>                  </a:t>
            </a:r>
            <a:r>
              <a:rPr smtClean="0">
                <a:ea typeface="宋体" pitchFamily="2" charset="-122"/>
              </a:rPr>
              <a:t>图</a:t>
            </a:r>
            <a:r>
              <a:rPr lang="en-US" altLang="zh-CN" smtClean="0">
                <a:ea typeface="宋体" pitchFamily="2" charset="-122"/>
              </a:rPr>
              <a:t>2-1 </a:t>
            </a:r>
            <a:r>
              <a:rPr smtClean="0">
                <a:ea typeface="宋体" pitchFamily="2" charset="-122"/>
              </a:rPr>
              <a:t>三个好友</a:t>
            </a:r>
            <a:r>
              <a:rPr lang="en-US" altLang="zh-CN" smtClean="0">
                <a:ea typeface="宋体" pitchFamily="2" charset="-122"/>
              </a:rPr>
              <a:t>the Three Amigos</a:t>
            </a:r>
            <a:endParaRPr lang="en-US" altLang="zh-CN" smtClean="0">
              <a:ea typeface="宋体" pitchFamily="2" charset="-122"/>
            </a:endParaRPr>
          </a:p>
        </p:txBody>
      </p:sp>
      <p:pic>
        <p:nvPicPr>
          <p:cNvPr id="9220" name="Picture 6" descr="UML创始人Grady Booch 先生简介"/>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395288" y="1844675"/>
            <a:ext cx="220186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Ivar Jacobson"/>
          <p:cNvPicPr>
            <a:picLocks noChangeAspect="1" noChangeArrowheads="1"/>
          </p:cNvPicPr>
          <p:nvPr/>
        </p:nvPicPr>
        <p:blipFill>
          <a:blip r:embed="rId3" r:link="rId4">
            <a:extLst>
              <a:ext uri="{28A0092B-C50C-407E-A947-70E740481C1C}">
                <a14:useLocalDpi xmlns:a14="http://schemas.microsoft.com/office/drawing/2010/main" val="0"/>
              </a:ext>
            </a:extLst>
          </a:blip>
          <a:srcRect r="-214" b="24803"/>
          <a:stretch>
            <a:fillRect/>
          </a:stretch>
        </p:blipFill>
        <p:spPr bwMode="auto">
          <a:xfrm>
            <a:off x="3348038" y="1844675"/>
            <a:ext cx="21796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descr="UML创始人James Rumbaugh 先生简介"/>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156325" y="1844675"/>
            <a:ext cx="22971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7"/>
          <p:cNvSpPr>
            <a:spLocks noChangeArrowheads="1"/>
          </p:cNvSpPr>
          <p:nvPr/>
        </p:nvSpPr>
        <p:spPr bwMode="auto">
          <a:xfrm>
            <a:off x="0" y="1484313"/>
            <a:ext cx="9144000" cy="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sp>
        <p:nvSpPr>
          <p:cNvPr id="9224" name="Rectangle 8"/>
          <p:cNvSpPr>
            <a:spLocks noChangeArrowheads="1"/>
          </p:cNvSpPr>
          <p:nvPr/>
        </p:nvSpPr>
        <p:spPr bwMode="auto">
          <a:xfrm>
            <a:off x="4464050" y="2617788"/>
            <a:ext cx="215900" cy="244475"/>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eaLnBrk="1" hangingPunct="1"/>
            <a:r>
              <a:rPr lang="en-US" altLang="zh-CN" sz="1000">
                <a:latin typeface="Times New Roman" panose="02020503050405090304" pitchFamily="18" charset="0"/>
                <a:cs typeface="Times New Roman" panose="02020503050405090304" pitchFamily="18" charset="0"/>
              </a:rPr>
              <a:t> </a:t>
            </a:r>
            <a:endParaRPr lang="en-US" altLang="zh-CN">
              <a:latin typeface="Arial" panose="020B0604020202090204" pitchFamily="34" charset="0"/>
              <a:cs typeface="Times New Roman" panose="02020503050405090304" pitchFamily="18" charset="0"/>
            </a:endParaRPr>
          </a:p>
        </p:txBody>
      </p:sp>
      <p:sp>
        <p:nvSpPr>
          <p:cNvPr id="9225" name="Rectangle 9"/>
          <p:cNvSpPr>
            <a:spLocks noChangeArrowheads="1"/>
          </p:cNvSpPr>
          <p:nvPr/>
        </p:nvSpPr>
        <p:spPr bwMode="auto">
          <a:xfrm>
            <a:off x="4464050" y="3995738"/>
            <a:ext cx="215900" cy="244475"/>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eaLnBrk="1" hangingPunct="1"/>
            <a:r>
              <a:rPr lang="en-US" altLang="zh-CN" sz="1000">
                <a:latin typeface="Times New Roman" panose="02020503050405090304" pitchFamily="18" charset="0"/>
                <a:cs typeface="Times New Roman" panose="02020503050405090304" pitchFamily="18" charset="0"/>
              </a:rPr>
              <a:t> </a:t>
            </a:r>
            <a:endParaRPr lang="en-US" altLang="zh-CN">
              <a:latin typeface="Arial" panose="020B0604020202090204" pitchFamily="34"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7</a:t>
            </a:r>
            <a:r>
              <a:rPr lang="zh-CN" altLang="en-US" b="0" smtClean="0">
                <a:ea typeface="宋体" pitchFamily="2" charset="-122"/>
              </a:rPr>
              <a:t>）消息传递</a:t>
            </a:r>
            <a:endParaRPr lang="zh-CN" altLang="en-US" b="0" smtClean="0">
              <a:ea typeface="宋体" pitchFamily="2" charset="-122"/>
            </a:endParaRPr>
          </a:p>
        </p:txBody>
      </p:sp>
      <p:sp>
        <p:nvSpPr>
          <p:cNvPr id="69635" name="Freeform 7"/>
          <p:cNvSpPr/>
          <p:nvPr/>
        </p:nvSpPr>
        <p:spPr bwMode="gray">
          <a:xfrm>
            <a:off x="1116013" y="26384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9636" name="Freeform 8"/>
          <p:cNvSpPr/>
          <p:nvPr/>
        </p:nvSpPr>
        <p:spPr bwMode="gray">
          <a:xfrm rot="10800000">
            <a:off x="6084888" y="18446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 name="AutoShape 9"/>
          <p:cNvSpPr>
            <a:spLocks noChangeArrowheads="1"/>
          </p:cNvSpPr>
          <p:nvPr/>
        </p:nvSpPr>
        <p:spPr bwMode="gray">
          <a:xfrm>
            <a:off x="1328738" y="2197100"/>
            <a:ext cx="6353175" cy="12319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69638" name="文本框 1"/>
          <p:cNvSpPr txBox="1">
            <a:spLocks noChangeArrowheads="1"/>
          </p:cNvSpPr>
          <p:nvPr/>
        </p:nvSpPr>
        <p:spPr bwMode="auto">
          <a:xfrm>
            <a:off x="1328738" y="2209800"/>
            <a:ext cx="6343650"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30000"/>
              </a:spcBef>
            </a:pPr>
            <a:r>
              <a:rPr lang="zh-CN" altLang="en-US" dirty="0">
                <a:solidFill>
                  <a:schemeClr val="bg1"/>
                </a:solidFill>
              </a:rPr>
              <a:t>    对象之间进行通信的结构叫做消息。对象之间需要相互沟通，沟通的途径就是对象之间收发信息。消息内容包括接收消息的对象的标识，需要调用的函数的标识，以及必要的信息。消息传递的概念使得对现实世界的描述更容易。</a:t>
            </a:r>
            <a:endParaRPr lang="zh-CN" altLang="en-US" dirty="0">
              <a:solidFill>
                <a:schemeClr val="bg1"/>
              </a:solidFill>
            </a:endParaRPr>
          </a:p>
          <a:p>
            <a:pPr>
              <a:spcBef>
                <a:spcPct val="30000"/>
              </a:spcBef>
            </a:pP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5" y="58738"/>
            <a:ext cx="8277225" cy="638175"/>
          </a:xfrm>
        </p:spPr>
        <p:txBody>
          <a:bodyPr/>
          <a:lstStyle/>
          <a:p>
            <a:pPr eaLnBrk="1" hangingPunct="1"/>
            <a:r>
              <a:rPr lang="en-US" altLang="zh-CN" b="0" smtClean="0">
                <a:ea typeface="宋体" pitchFamily="2" charset="-122"/>
              </a:rPr>
              <a:t>8</a:t>
            </a:r>
            <a:r>
              <a:rPr lang="zh-CN" altLang="en-US" b="0" smtClean="0">
                <a:ea typeface="宋体" pitchFamily="2" charset="-122"/>
              </a:rPr>
              <a:t>）方法</a:t>
            </a:r>
            <a:endParaRPr lang="zh-CN" altLang="en-US" b="0" smtClean="0">
              <a:ea typeface="宋体" pitchFamily="2" charset="-122"/>
            </a:endParaRPr>
          </a:p>
        </p:txBody>
      </p:sp>
      <p:sp>
        <p:nvSpPr>
          <p:cNvPr id="71683" name="Freeform 7"/>
          <p:cNvSpPr/>
          <p:nvPr/>
        </p:nvSpPr>
        <p:spPr bwMode="gray">
          <a:xfrm>
            <a:off x="1065213" y="22367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1684" name="Freeform 8"/>
          <p:cNvSpPr/>
          <p:nvPr/>
        </p:nvSpPr>
        <p:spPr bwMode="gray">
          <a:xfrm rot="10800000">
            <a:off x="6084888" y="21066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 name="AutoShape 9"/>
          <p:cNvSpPr>
            <a:spLocks noChangeArrowheads="1"/>
          </p:cNvSpPr>
          <p:nvPr/>
        </p:nvSpPr>
        <p:spPr bwMode="gray">
          <a:xfrm>
            <a:off x="1328738" y="2413000"/>
            <a:ext cx="6353175" cy="6096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71686" name="文本框 1"/>
          <p:cNvSpPr txBox="1">
            <a:spLocks noChangeArrowheads="1"/>
          </p:cNvSpPr>
          <p:nvPr/>
        </p:nvSpPr>
        <p:spPr bwMode="auto">
          <a:xfrm>
            <a:off x="1328738" y="2425700"/>
            <a:ext cx="6343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30000"/>
              </a:spcBef>
            </a:pPr>
            <a:r>
              <a:rPr lang="zh-CN" altLang="en-US" dirty="0">
                <a:solidFill>
                  <a:schemeClr val="bg1"/>
                </a:solidFill>
              </a:rPr>
              <a:t>    方法（</a:t>
            </a:r>
            <a:r>
              <a:rPr lang="en-US" altLang="zh-CN" dirty="0">
                <a:solidFill>
                  <a:schemeClr val="bg1"/>
                </a:solidFill>
              </a:rPr>
              <a:t>Method</a:t>
            </a:r>
            <a:r>
              <a:rPr lang="zh-CN" altLang="en-US" dirty="0">
                <a:solidFill>
                  <a:schemeClr val="bg1"/>
                </a:solidFill>
              </a:rPr>
              <a:t>）是定义一个类可以做的，但不一定会去做的事。</a:t>
            </a:r>
            <a:endParaRPr lang="zh-CN" altLang="en-US" dirty="0">
              <a:solidFill>
                <a:schemeClr val="bg1"/>
              </a:solidFill>
            </a:endParaRPr>
          </a:p>
          <a:p>
            <a:pPr>
              <a:spcBef>
                <a:spcPct val="30000"/>
              </a:spcBef>
            </a:pP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方法学的诞生 </a:t>
            </a:r>
            <a:endParaRPr lang="zh-CN" altLang="en-US" smtClean="0"/>
          </a:p>
        </p:txBody>
      </p:sp>
      <p:pic>
        <p:nvPicPr>
          <p:cNvPr id="1126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203450" y="896938"/>
            <a:ext cx="4651375" cy="54498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0525" y="58738"/>
            <a:ext cx="8277225" cy="638175"/>
          </a:xfrm>
        </p:spPr>
        <p:txBody>
          <a:bodyPr/>
          <a:lstStyle/>
          <a:p>
            <a:pPr eaLnBrk="1" hangingPunct="1"/>
            <a:r>
              <a:rPr lang="en-US" altLang="zh-CN" smtClean="0"/>
              <a:t>UML</a:t>
            </a:r>
            <a:r>
              <a:rPr lang="zh-CN" altLang="en-US" smtClean="0"/>
              <a:t>的发展历程 </a:t>
            </a:r>
            <a:endParaRPr lang="zh-CN" altLang="en-US" smtClean="0"/>
          </a:p>
        </p:txBody>
      </p:sp>
      <p:sp>
        <p:nvSpPr>
          <p:cNvPr id="1229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pSp>
        <p:nvGrpSpPr>
          <p:cNvPr id="12292" name="组合 142"/>
          <p:cNvGrpSpPr/>
          <p:nvPr/>
        </p:nvGrpSpPr>
        <p:grpSpPr bwMode="auto">
          <a:xfrm>
            <a:off x="1835150" y="1052513"/>
            <a:ext cx="6326188" cy="5275262"/>
            <a:chOff x="1593123" y="710324"/>
            <a:chExt cx="6325448" cy="5274726"/>
          </a:xfrm>
        </p:grpSpPr>
        <p:sp>
          <p:nvSpPr>
            <p:cNvPr id="12293" name="文本框 1"/>
            <p:cNvSpPr txBox="1">
              <a:spLocks noChangeArrowheads="1"/>
            </p:cNvSpPr>
            <p:nvPr/>
          </p:nvSpPr>
          <p:spPr bwMode="auto">
            <a:xfrm>
              <a:off x="2375756" y="710324"/>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2011</a:t>
              </a:r>
              <a:endParaRPr lang="zh-CN" altLang="en-US" sz="1400">
                <a:latin typeface="Arial" panose="020B0604020202090204" pitchFamily="34" charset="0"/>
                <a:ea typeface="微软雅黑" panose="020B0503020204020204" pitchFamily="34" charset="-122"/>
              </a:endParaRPr>
            </a:p>
          </p:txBody>
        </p:sp>
        <p:sp>
          <p:nvSpPr>
            <p:cNvPr id="12294" name="文本框 6"/>
            <p:cNvSpPr txBox="1">
              <a:spLocks noChangeArrowheads="1"/>
            </p:cNvSpPr>
            <p:nvPr/>
          </p:nvSpPr>
          <p:spPr bwMode="auto">
            <a:xfrm>
              <a:off x="3059832" y="710324"/>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UML2.4</a:t>
              </a:r>
              <a:endParaRPr lang="zh-CN" altLang="en-US" sz="1400">
                <a:latin typeface="Arial" panose="020B0604020202090204" pitchFamily="34" charset="0"/>
                <a:ea typeface="微软雅黑" panose="020B0503020204020204" pitchFamily="34" charset="-122"/>
              </a:endParaRPr>
            </a:p>
          </p:txBody>
        </p:sp>
        <p:cxnSp>
          <p:nvCxnSpPr>
            <p:cNvPr id="8" name="直接箭头连接符 7"/>
            <p:cNvCxnSpPr/>
            <p:nvPr/>
          </p:nvCxnSpPr>
          <p:spPr>
            <a:xfrm flipV="1">
              <a:off x="3275676" y="978584"/>
              <a:ext cx="0" cy="231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96" name="文本框 56"/>
            <p:cNvSpPr txBox="1">
              <a:spLocks noChangeArrowheads="1"/>
            </p:cNvSpPr>
            <p:nvPr/>
          </p:nvSpPr>
          <p:spPr bwMode="auto">
            <a:xfrm>
              <a:off x="2375756" y="121375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2005</a:t>
              </a:r>
              <a:endParaRPr lang="zh-CN" altLang="en-US" sz="1400">
                <a:latin typeface="Arial" panose="020B0604020202090204" pitchFamily="34" charset="0"/>
                <a:ea typeface="微软雅黑" panose="020B0503020204020204" pitchFamily="34" charset="-122"/>
              </a:endParaRPr>
            </a:p>
          </p:txBody>
        </p:sp>
        <p:sp>
          <p:nvSpPr>
            <p:cNvPr id="12297" name="文本框 57"/>
            <p:cNvSpPr txBox="1">
              <a:spLocks noChangeArrowheads="1"/>
            </p:cNvSpPr>
            <p:nvPr/>
          </p:nvSpPr>
          <p:spPr bwMode="auto">
            <a:xfrm>
              <a:off x="3059832" y="1213757"/>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UML2.0</a:t>
              </a:r>
              <a:endParaRPr lang="zh-CN" altLang="en-US" sz="1400">
                <a:latin typeface="Arial" panose="020B0604020202090204" pitchFamily="34" charset="0"/>
                <a:ea typeface="微软雅黑" panose="020B0503020204020204" pitchFamily="34" charset="-122"/>
              </a:endParaRPr>
            </a:p>
          </p:txBody>
        </p:sp>
        <p:cxnSp>
          <p:nvCxnSpPr>
            <p:cNvPr id="59" name="直接箭头连接符 58"/>
            <p:cNvCxnSpPr/>
            <p:nvPr/>
          </p:nvCxnSpPr>
          <p:spPr>
            <a:xfrm flipV="1">
              <a:off x="3275676" y="1481771"/>
              <a:ext cx="0" cy="231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99" name="文本框 62"/>
            <p:cNvSpPr txBox="1">
              <a:spLocks noChangeArrowheads="1"/>
            </p:cNvSpPr>
            <p:nvPr/>
          </p:nvSpPr>
          <p:spPr bwMode="auto">
            <a:xfrm>
              <a:off x="2362908" y="1714219"/>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2001</a:t>
              </a:r>
              <a:endParaRPr lang="zh-CN" altLang="en-US" sz="1400">
                <a:latin typeface="Arial" panose="020B0604020202090204" pitchFamily="34" charset="0"/>
                <a:ea typeface="微软雅黑" panose="020B0503020204020204" pitchFamily="34" charset="-122"/>
              </a:endParaRPr>
            </a:p>
          </p:txBody>
        </p:sp>
        <p:sp>
          <p:nvSpPr>
            <p:cNvPr id="12300" name="文本框 63"/>
            <p:cNvSpPr txBox="1">
              <a:spLocks noChangeArrowheads="1"/>
            </p:cNvSpPr>
            <p:nvPr/>
          </p:nvSpPr>
          <p:spPr bwMode="auto">
            <a:xfrm>
              <a:off x="3046984" y="1714219"/>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UML1.4</a:t>
              </a:r>
              <a:endParaRPr lang="zh-CN" altLang="en-US" sz="1400">
                <a:latin typeface="Arial" panose="020B0604020202090204" pitchFamily="34" charset="0"/>
                <a:ea typeface="微软雅黑" panose="020B0503020204020204" pitchFamily="34" charset="-122"/>
              </a:endParaRPr>
            </a:p>
          </p:txBody>
        </p:sp>
        <p:cxnSp>
          <p:nvCxnSpPr>
            <p:cNvPr id="65" name="直接箭头连接符 64"/>
            <p:cNvCxnSpPr/>
            <p:nvPr/>
          </p:nvCxnSpPr>
          <p:spPr>
            <a:xfrm flipV="1">
              <a:off x="3262978" y="1981782"/>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2" name="文本框 65"/>
            <p:cNvSpPr txBox="1">
              <a:spLocks noChangeArrowheads="1"/>
            </p:cNvSpPr>
            <p:nvPr/>
          </p:nvSpPr>
          <p:spPr bwMode="auto">
            <a:xfrm>
              <a:off x="2346394" y="2206054"/>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2000</a:t>
              </a:r>
              <a:endParaRPr lang="zh-CN" altLang="en-US" sz="1400">
                <a:latin typeface="Arial" panose="020B0604020202090204" pitchFamily="34" charset="0"/>
                <a:ea typeface="微软雅黑" panose="020B0503020204020204" pitchFamily="34" charset="-122"/>
              </a:endParaRPr>
            </a:p>
          </p:txBody>
        </p:sp>
        <p:sp>
          <p:nvSpPr>
            <p:cNvPr id="12303" name="文本框 66"/>
            <p:cNvSpPr txBox="1">
              <a:spLocks noChangeArrowheads="1"/>
            </p:cNvSpPr>
            <p:nvPr/>
          </p:nvSpPr>
          <p:spPr bwMode="auto">
            <a:xfrm>
              <a:off x="3030470" y="2206054"/>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UML1.3</a:t>
              </a:r>
              <a:endParaRPr lang="zh-CN" altLang="en-US" sz="1400">
                <a:latin typeface="Arial" panose="020B0604020202090204" pitchFamily="34" charset="0"/>
                <a:ea typeface="微软雅黑" panose="020B0503020204020204" pitchFamily="34" charset="-122"/>
              </a:endParaRPr>
            </a:p>
          </p:txBody>
        </p:sp>
        <p:cxnSp>
          <p:nvCxnSpPr>
            <p:cNvPr id="68" name="直接箭头连接符 67"/>
            <p:cNvCxnSpPr/>
            <p:nvPr/>
          </p:nvCxnSpPr>
          <p:spPr>
            <a:xfrm flipV="1">
              <a:off x="3247105" y="2473857"/>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5" name="文本框 74"/>
            <p:cNvSpPr txBox="1">
              <a:spLocks noChangeArrowheads="1"/>
            </p:cNvSpPr>
            <p:nvPr/>
          </p:nvSpPr>
          <p:spPr bwMode="auto">
            <a:xfrm>
              <a:off x="1979712" y="2686010"/>
              <a:ext cx="1155703"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1997.11.17</a:t>
              </a:r>
              <a:endParaRPr lang="zh-CN" altLang="en-US" sz="1400">
                <a:latin typeface="Arial" panose="020B0604020202090204" pitchFamily="34" charset="0"/>
                <a:ea typeface="微软雅黑" panose="020B0503020204020204" pitchFamily="34" charset="-122"/>
              </a:endParaRPr>
            </a:p>
          </p:txBody>
        </p:sp>
        <p:sp>
          <p:nvSpPr>
            <p:cNvPr id="12306" name="文本框 75"/>
            <p:cNvSpPr txBox="1">
              <a:spLocks noChangeArrowheads="1"/>
            </p:cNvSpPr>
            <p:nvPr/>
          </p:nvSpPr>
          <p:spPr bwMode="auto">
            <a:xfrm>
              <a:off x="3027402" y="2686010"/>
              <a:ext cx="2264677"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UML1.1</a:t>
              </a:r>
              <a:r>
                <a:rPr lang="zh-CN" altLang="en-US" sz="1400">
                  <a:latin typeface="Arial" panose="020B0604020202090204" pitchFamily="34" charset="0"/>
                  <a:ea typeface="微软雅黑" panose="020B0503020204020204" pitchFamily="34" charset="-122"/>
                </a:rPr>
                <a:t>成为</a:t>
              </a:r>
              <a:r>
                <a:rPr lang="en-US" altLang="zh-CN" sz="1400">
                  <a:latin typeface="Arial" panose="020B0604020202090204" pitchFamily="34" charset="0"/>
                  <a:ea typeface="微软雅黑" panose="020B0503020204020204" pitchFamily="34" charset="-122"/>
                </a:rPr>
                <a:t>OMG</a:t>
              </a:r>
              <a:r>
                <a:rPr lang="zh-CN" altLang="en-US" sz="1400">
                  <a:latin typeface="Arial" panose="020B0604020202090204" pitchFamily="34" charset="0"/>
                  <a:ea typeface="微软雅黑" panose="020B0503020204020204" pitchFamily="34" charset="-122"/>
                </a:rPr>
                <a:t>标准</a:t>
              </a:r>
              <a:endParaRPr lang="zh-CN" altLang="en-US" sz="1400">
                <a:latin typeface="Arial" panose="020B0604020202090204" pitchFamily="34" charset="0"/>
                <a:ea typeface="微软雅黑" panose="020B0503020204020204" pitchFamily="34" charset="-122"/>
              </a:endParaRPr>
            </a:p>
          </p:txBody>
        </p:sp>
        <p:cxnSp>
          <p:nvCxnSpPr>
            <p:cNvPr id="77" name="直接箭头连接符 76"/>
            <p:cNvCxnSpPr/>
            <p:nvPr/>
          </p:nvCxnSpPr>
          <p:spPr>
            <a:xfrm flipV="1">
              <a:off x="3243930" y="2953233"/>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08" name="文本框 80"/>
            <p:cNvSpPr txBox="1">
              <a:spLocks noChangeArrowheads="1"/>
            </p:cNvSpPr>
            <p:nvPr/>
          </p:nvSpPr>
          <p:spPr bwMode="auto">
            <a:xfrm>
              <a:off x="2195736" y="3125261"/>
              <a:ext cx="93967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1997.1</a:t>
              </a:r>
              <a:endParaRPr lang="zh-CN" altLang="en-US" sz="1400">
                <a:latin typeface="Arial" panose="020B0604020202090204" pitchFamily="34" charset="0"/>
                <a:ea typeface="微软雅黑" panose="020B0503020204020204" pitchFamily="34" charset="-122"/>
              </a:endParaRPr>
            </a:p>
          </p:txBody>
        </p:sp>
        <p:sp>
          <p:nvSpPr>
            <p:cNvPr id="12309" name="文本框 81"/>
            <p:cNvSpPr txBox="1">
              <a:spLocks noChangeArrowheads="1"/>
            </p:cNvSpPr>
            <p:nvPr/>
          </p:nvSpPr>
          <p:spPr bwMode="auto">
            <a:xfrm>
              <a:off x="3027403" y="3125261"/>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UML1.0</a:t>
              </a:r>
              <a:endParaRPr lang="zh-CN" altLang="en-US" sz="1400">
                <a:latin typeface="Arial" panose="020B0604020202090204" pitchFamily="34" charset="0"/>
                <a:ea typeface="微软雅黑" panose="020B0503020204020204" pitchFamily="34" charset="-122"/>
              </a:endParaRPr>
            </a:p>
          </p:txBody>
        </p:sp>
        <p:cxnSp>
          <p:nvCxnSpPr>
            <p:cNvPr id="83" name="直接箭头连接符 82"/>
            <p:cNvCxnSpPr/>
            <p:nvPr/>
          </p:nvCxnSpPr>
          <p:spPr>
            <a:xfrm flipV="1">
              <a:off x="3243930" y="3392926"/>
              <a:ext cx="0" cy="23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1" name="文本框 83"/>
            <p:cNvSpPr txBox="1">
              <a:spLocks noChangeArrowheads="1"/>
            </p:cNvSpPr>
            <p:nvPr/>
          </p:nvSpPr>
          <p:spPr bwMode="auto">
            <a:xfrm>
              <a:off x="2343327" y="359368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1996</a:t>
              </a:r>
              <a:endParaRPr lang="zh-CN" altLang="en-US" sz="1400">
                <a:latin typeface="Arial" panose="020B0604020202090204" pitchFamily="34" charset="0"/>
                <a:ea typeface="微软雅黑" panose="020B0503020204020204" pitchFamily="34" charset="-122"/>
              </a:endParaRPr>
            </a:p>
          </p:txBody>
        </p:sp>
        <p:sp>
          <p:nvSpPr>
            <p:cNvPr id="12312" name="文本框 84"/>
            <p:cNvSpPr txBox="1">
              <a:spLocks noChangeArrowheads="1"/>
            </p:cNvSpPr>
            <p:nvPr/>
          </p:nvSpPr>
          <p:spPr bwMode="auto">
            <a:xfrm>
              <a:off x="3027403" y="3593687"/>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UML0.9</a:t>
              </a:r>
              <a:endParaRPr lang="zh-CN" altLang="en-US" sz="1400">
                <a:latin typeface="Arial" panose="020B0604020202090204" pitchFamily="34" charset="0"/>
                <a:ea typeface="微软雅黑" panose="020B0503020204020204" pitchFamily="34" charset="-122"/>
              </a:endParaRPr>
            </a:p>
          </p:txBody>
        </p:sp>
        <p:cxnSp>
          <p:nvCxnSpPr>
            <p:cNvPr id="86" name="直接箭头连接符 85"/>
            <p:cNvCxnSpPr/>
            <p:nvPr/>
          </p:nvCxnSpPr>
          <p:spPr>
            <a:xfrm flipV="1">
              <a:off x="3243930" y="3861191"/>
              <a:ext cx="0" cy="233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4" name="文本框 86"/>
            <p:cNvSpPr txBox="1">
              <a:spLocks noChangeArrowheads="1"/>
            </p:cNvSpPr>
            <p:nvPr/>
          </p:nvSpPr>
          <p:spPr bwMode="auto">
            <a:xfrm>
              <a:off x="2343327" y="4094149"/>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1995</a:t>
              </a:r>
              <a:endParaRPr lang="zh-CN" altLang="en-US" sz="1400">
                <a:latin typeface="Arial" panose="020B0604020202090204" pitchFamily="34" charset="0"/>
                <a:ea typeface="微软雅黑" panose="020B0503020204020204" pitchFamily="34" charset="-122"/>
              </a:endParaRPr>
            </a:p>
          </p:txBody>
        </p:sp>
        <p:sp>
          <p:nvSpPr>
            <p:cNvPr id="12315" name="文本框 87"/>
            <p:cNvSpPr txBox="1">
              <a:spLocks noChangeArrowheads="1"/>
            </p:cNvSpPr>
            <p:nvPr/>
          </p:nvSpPr>
          <p:spPr bwMode="auto">
            <a:xfrm>
              <a:off x="3027403" y="4094149"/>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UML0.8</a:t>
              </a:r>
              <a:endParaRPr lang="zh-CN" altLang="en-US" sz="1400">
                <a:latin typeface="Arial" panose="020B0604020202090204" pitchFamily="34" charset="0"/>
                <a:ea typeface="微软雅黑" panose="020B0503020204020204" pitchFamily="34" charset="-122"/>
              </a:endParaRPr>
            </a:p>
          </p:txBody>
        </p:sp>
        <p:sp>
          <p:nvSpPr>
            <p:cNvPr id="12316" name="文本框 89"/>
            <p:cNvSpPr txBox="1">
              <a:spLocks noChangeArrowheads="1"/>
            </p:cNvSpPr>
            <p:nvPr/>
          </p:nvSpPr>
          <p:spPr bwMode="auto">
            <a:xfrm>
              <a:off x="2022231" y="4604897"/>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1994</a:t>
              </a:r>
              <a:endParaRPr lang="zh-CN" altLang="en-US" sz="1400">
                <a:latin typeface="Arial" panose="020B0604020202090204" pitchFamily="34" charset="0"/>
                <a:ea typeface="微软雅黑" panose="020B0503020204020204" pitchFamily="34" charset="-122"/>
              </a:endParaRPr>
            </a:p>
          </p:txBody>
        </p:sp>
        <p:cxnSp>
          <p:nvCxnSpPr>
            <p:cNvPr id="92" name="直接箭头连接符 91"/>
            <p:cNvCxnSpPr/>
            <p:nvPr/>
          </p:nvCxnSpPr>
          <p:spPr>
            <a:xfrm flipV="1">
              <a:off x="2921706" y="4437395"/>
              <a:ext cx="246033" cy="668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18" name="文本框 92"/>
            <p:cNvSpPr txBox="1">
              <a:spLocks noChangeArrowheads="1"/>
            </p:cNvSpPr>
            <p:nvPr/>
          </p:nvSpPr>
          <p:spPr bwMode="auto">
            <a:xfrm>
              <a:off x="1806207" y="5115645"/>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1993</a:t>
              </a:r>
              <a:endParaRPr lang="zh-CN" altLang="en-US" sz="1400">
                <a:latin typeface="Arial" panose="020B0604020202090204" pitchFamily="34" charset="0"/>
                <a:ea typeface="微软雅黑" panose="020B0503020204020204" pitchFamily="34" charset="-122"/>
              </a:endParaRPr>
            </a:p>
          </p:txBody>
        </p:sp>
        <p:sp>
          <p:nvSpPr>
            <p:cNvPr id="12319" name="文本框 93"/>
            <p:cNvSpPr txBox="1">
              <a:spLocks noChangeArrowheads="1"/>
            </p:cNvSpPr>
            <p:nvPr/>
          </p:nvSpPr>
          <p:spPr bwMode="auto">
            <a:xfrm>
              <a:off x="2490282" y="5115645"/>
              <a:ext cx="1145613"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Booch1993</a:t>
              </a:r>
              <a:endParaRPr lang="zh-CN" altLang="en-US" sz="1400">
                <a:latin typeface="Arial" panose="020B0604020202090204" pitchFamily="34" charset="0"/>
                <a:ea typeface="微软雅黑" panose="020B0503020204020204" pitchFamily="34" charset="-122"/>
              </a:endParaRPr>
            </a:p>
          </p:txBody>
        </p:sp>
        <p:cxnSp>
          <p:nvCxnSpPr>
            <p:cNvPr id="95" name="直接箭头连接符 94"/>
            <p:cNvCxnSpPr/>
            <p:nvPr/>
          </p:nvCxnSpPr>
          <p:spPr>
            <a:xfrm flipV="1">
              <a:off x="2705831" y="5383449"/>
              <a:ext cx="0" cy="23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1" name="文本框 95"/>
            <p:cNvSpPr txBox="1">
              <a:spLocks noChangeArrowheads="1"/>
            </p:cNvSpPr>
            <p:nvPr/>
          </p:nvSpPr>
          <p:spPr bwMode="auto">
            <a:xfrm>
              <a:off x="1593123" y="5612640"/>
              <a:ext cx="79208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1991</a:t>
              </a:r>
              <a:endParaRPr lang="zh-CN" altLang="en-US" sz="1400">
                <a:latin typeface="Arial" panose="020B0604020202090204" pitchFamily="34" charset="0"/>
                <a:ea typeface="微软雅黑" panose="020B0503020204020204" pitchFamily="34" charset="-122"/>
              </a:endParaRPr>
            </a:p>
          </p:txBody>
        </p:sp>
        <p:sp>
          <p:nvSpPr>
            <p:cNvPr id="12322" name="文本框 96"/>
            <p:cNvSpPr txBox="1">
              <a:spLocks noChangeArrowheads="1"/>
            </p:cNvSpPr>
            <p:nvPr/>
          </p:nvSpPr>
          <p:spPr bwMode="auto">
            <a:xfrm>
              <a:off x="2277199" y="5612640"/>
              <a:ext cx="1358696"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Booch1991</a:t>
              </a:r>
              <a:endParaRPr lang="zh-CN" altLang="en-US" sz="1400">
                <a:latin typeface="Arial" panose="020B0604020202090204" pitchFamily="34" charset="0"/>
                <a:ea typeface="微软雅黑" panose="020B0503020204020204" pitchFamily="34" charset="-122"/>
              </a:endParaRPr>
            </a:p>
          </p:txBody>
        </p:sp>
        <p:sp>
          <p:nvSpPr>
            <p:cNvPr id="12323" name="文本框 100"/>
            <p:cNvSpPr txBox="1">
              <a:spLocks noChangeArrowheads="1"/>
            </p:cNvSpPr>
            <p:nvPr/>
          </p:nvSpPr>
          <p:spPr bwMode="auto">
            <a:xfrm>
              <a:off x="4217839" y="4584631"/>
              <a:ext cx="107424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OOSE</a:t>
              </a:r>
              <a:endParaRPr lang="zh-CN" altLang="en-US" sz="1400">
                <a:latin typeface="Arial" panose="020B0604020202090204" pitchFamily="34" charset="0"/>
                <a:ea typeface="微软雅黑" panose="020B0503020204020204" pitchFamily="34" charset="-122"/>
              </a:endParaRPr>
            </a:p>
          </p:txBody>
        </p:sp>
        <p:cxnSp>
          <p:nvCxnSpPr>
            <p:cNvPr id="102" name="直接箭头连接符 101"/>
            <p:cNvCxnSpPr>
              <a:endCxn id="12312" idx="2"/>
            </p:cNvCxnSpPr>
            <p:nvPr/>
          </p:nvCxnSpPr>
          <p:spPr>
            <a:xfrm flipH="1" flipV="1">
              <a:off x="3564567" y="3937383"/>
              <a:ext cx="961912" cy="680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p:cNvCxnSpPr/>
            <p:nvPr/>
          </p:nvCxnSpPr>
          <p:spPr>
            <a:xfrm flipH="1" flipV="1">
              <a:off x="3328058" y="4464380"/>
              <a:ext cx="515877" cy="639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6" name="文本框 114"/>
            <p:cNvSpPr txBox="1">
              <a:spLocks noChangeArrowheads="1"/>
            </p:cNvSpPr>
            <p:nvPr/>
          </p:nvSpPr>
          <p:spPr bwMode="auto">
            <a:xfrm>
              <a:off x="3584104" y="5115645"/>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OMT-2</a:t>
              </a:r>
              <a:endParaRPr lang="en-US" altLang="zh-CN" sz="1400">
                <a:latin typeface="Arial" panose="020B0604020202090204" pitchFamily="34" charset="0"/>
                <a:ea typeface="微软雅黑" panose="020B0503020204020204" pitchFamily="34" charset="-122"/>
              </a:endParaRPr>
            </a:p>
          </p:txBody>
        </p:sp>
        <p:cxnSp>
          <p:nvCxnSpPr>
            <p:cNvPr id="116" name="直接箭头连接符 115"/>
            <p:cNvCxnSpPr/>
            <p:nvPr/>
          </p:nvCxnSpPr>
          <p:spPr>
            <a:xfrm flipH="1" flipV="1">
              <a:off x="3875681" y="5419957"/>
              <a:ext cx="61906" cy="171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8" name="文本框 116"/>
            <p:cNvSpPr txBox="1">
              <a:spLocks noChangeArrowheads="1"/>
            </p:cNvSpPr>
            <p:nvPr/>
          </p:nvSpPr>
          <p:spPr bwMode="auto">
            <a:xfrm>
              <a:off x="3623047" y="5603910"/>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en-US" altLang="zh-CN" sz="1400">
                  <a:latin typeface="Arial" panose="020B0604020202090204" pitchFamily="34" charset="0"/>
                  <a:ea typeface="微软雅黑" panose="020B0503020204020204" pitchFamily="34" charset="-122"/>
                </a:rPr>
                <a:t>OMT-1</a:t>
              </a:r>
              <a:endParaRPr lang="en-US" altLang="zh-CN" sz="1400">
                <a:latin typeface="Arial" panose="020B0604020202090204" pitchFamily="34" charset="0"/>
                <a:ea typeface="微软雅黑" panose="020B0503020204020204" pitchFamily="34" charset="-122"/>
              </a:endParaRPr>
            </a:p>
          </p:txBody>
        </p:sp>
        <p:cxnSp>
          <p:nvCxnSpPr>
            <p:cNvPr id="118" name="直接箭头连接符 117"/>
            <p:cNvCxnSpPr>
              <a:endCxn id="12315" idx="2"/>
            </p:cNvCxnSpPr>
            <p:nvPr/>
          </p:nvCxnSpPr>
          <p:spPr>
            <a:xfrm flipH="1" flipV="1">
              <a:off x="3564567" y="4437395"/>
              <a:ext cx="1453980" cy="113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0" name="文本框 118"/>
            <p:cNvSpPr txBox="1">
              <a:spLocks noChangeArrowheads="1"/>
            </p:cNvSpPr>
            <p:nvPr/>
          </p:nvSpPr>
          <p:spPr bwMode="auto">
            <a:xfrm>
              <a:off x="4581798" y="5576580"/>
              <a:ext cx="1074240"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其他方法</a:t>
              </a:r>
              <a:endParaRPr lang="en-US" altLang="zh-CN" sz="1400">
                <a:latin typeface="Arial" panose="020B0604020202090204" pitchFamily="34" charset="0"/>
                <a:ea typeface="微软雅黑" panose="020B0503020204020204" pitchFamily="34" charset="-122"/>
              </a:endParaRPr>
            </a:p>
          </p:txBody>
        </p:sp>
        <p:sp>
          <p:nvSpPr>
            <p:cNvPr id="12331" name="文本框 124"/>
            <p:cNvSpPr txBox="1">
              <a:spLocks noChangeArrowheads="1"/>
            </p:cNvSpPr>
            <p:nvPr/>
          </p:nvSpPr>
          <p:spPr bwMode="auto">
            <a:xfrm>
              <a:off x="4269315" y="3026981"/>
              <a:ext cx="91625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合作联盟等的意见</a:t>
              </a:r>
              <a:endParaRPr lang="zh-CN" altLang="en-US" sz="1400">
                <a:latin typeface="Arial" panose="020B0604020202090204" pitchFamily="34" charset="0"/>
                <a:ea typeface="微软雅黑" panose="020B0503020204020204" pitchFamily="34" charset="-122"/>
              </a:endParaRPr>
            </a:p>
          </p:txBody>
        </p:sp>
        <p:cxnSp>
          <p:nvCxnSpPr>
            <p:cNvPr id="126" name="直接箭头连接符 125"/>
            <p:cNvCxnSpPr/>
            <p:nvPr/>
          </p:nvCxnSpPr>
          <p:spPr>
            <a:xfrm flipH="1" flipV="1">
              <a:off x="4248700" y="3013552"/>
              <a:ext cx="339685" cy="103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3" name="文本框 127"/>
            <p:cNvSpPr txBox="1">
              <a:spLocks noChangeArrowheads="1"/>
            </p:cNvSpPr>
            <p:nvPr/>
          </p:nvSpPr>
          <p:spPr bwMode="auto">
            <a:xfrm>
              <a:off x="6660232" y="1367979"/>
              <a:ext cx="107424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工业界事实标注阶段</a:t>
              </a:r>
              <a:endParaRPr lang="zh-CN" altLang="en-US" sz="1400">
                <a:latin typeface="Arial" panose="020B0604020202090204" pitchFamily="34" charset="0"/>
                <a:ea typeface="微软雅黑" panose="020B0503020204020204" pitchFamily="34" charset="-122"/>
              </a:endParaRPr>
            </a:p>
          </p:txBody>
        </p:sp>
        <p:cxnSp>
          <p:nvCxnSpPr>
            <p:cNvPr id="129" name="直接箭头连接符 128"/>
            <p:cNvCxnSpPr>
              <a:stCxn id="12335" idx="0"/>
            </p:cNvCxnSpPr>
            <p:nvPr/>
          </p:nvCxnSpPr>
          <p:spPr>
            <a:xfrm flipV="1">
              <a:off x="7091580" y="1940511"/>
              <a:ext cx="0" cy="707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5" name="文本框 130"/>
            <p:cNvSpPr txBox="1">
              <a:spLocks noChangeArrowheads="1"/>
            </p:cNvSpPr>
            <p:nvPr/>
          </p:nvSpPr>
          <p:spPr bwMode="auto">
            <a:xfrm>
              <a:off x="6555160" y="2647756"/>
              <a:ext cx="107424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标准化阶段</a:t>
              </a:r>
              <a:endParaRPr lang="zh-CN" altLang="en-US" sz="1400">
                <a:latin typeface="Arial" panose="020B0604020202090204" pitchFamily="34" charset="0"/>
                <a:ea typeface="微软雅黑" panose="020B0503020204020204" pitchFamily="34" charset="-122"/>
              </a:endParaRPr>
            </a:p>
          </p:txBody>
        </p:sp>
        <p:cxnSp>
          <p:nvCxnSpPr>
            <p:cNvPr id="134" name="直接箭头连接符 133"/>
            <p:cNvCxnSpPr>
              <a:stCxn id="12337" idx="0"/>
              <a:endCxn id="12335" idx="2"/>
            </p:cNvCxnSpPr>
            <p:nvPr/>
          </p:nvCxnSpPr>
          <p:spPr>
            <a:xfrm flipV="1">
              <a:off x="7091580" y="2992917"/>
              <a:ext cx="0" cy="80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7" name="文本框 134"/>
            <p:cNvSpPr txBox="1">
              <a:spLocks noChangeArrowheads="1"/>
            </p:cNvSpPr>
            <p:nvPr/>
          </p:nvSpPr>
          <p:spPr bwMode="auto">
            <a:xfrm>
              <a:off x="6555160" y="3798953"/>
              <a:ext cx="107424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统一化阶段</a:t>
              </a:r>
              <a:endParaRPr lang="zh-CN" altLang="en-US" sz="1400">
                <a:latin typeface="Arial" panose="020B0604020202090204" pitchFamily="34" charset="0"/>
                <a:ea typeface="微软雅黑" panose="020B0503020204020204" pitchFamily="34" charset="-122"/>
              </a:endParaRPr>
            </a:p>
          </p:txBody>
        </p:sp>
        <p:cxnSp>
          <p:nvCxnSpPr>
            <p:cNvPr id="137" name="直接箭头连接符 136"/>
            <p:cNvCxnSpPr>
              <a:endCxn id="12337" idx="2"/>
            </p:cNvCxnSpPr>
            <p:nvPr/>
          </p:nvCxnSpPr>
          <p:spPr>
            <a:xfrm flipV="1">
              <a:off x="7091580" y="4170722"/>
              <a:ext cx="0" cy="1027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9" name="文本框 137"/>
            <p:cNvSpPr txBox="1">
              <a:spLocks noChangeArrowheads="1"/>
            </p:cNvSpPr>
            <p:nvPr/>
          </p:nvSpPr>
          <p:spPr bwMode="auto">
            <a:xfrm>
              <a:off x="6476133" y="5197074"/>
              <a:ext cx="1442438"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1400">
                  <a:latin typeface="Arial" panose="020B0604020202090204" pitchFamily="34" charset="0"/>
                  <a:ea typeface="微软雅黑" panose="020B0503020204020204" pitchFamily="34" charset="-122"/>
                </a:rPr>
                <a:t>流派纷呈阶段</a:t>
              </a:r>
              <a:endParaRPr lang="zh-CN" altLang="en-US" sz="1400">
                <a:latin typeface="Arial" panose="020B0604020202090204" pitchFamily="34" charset="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2.1.2RUP</a:t>
            </a:r>
            <a:r>
              <a:rPr lang="zh-CN" altLang="en-US" b="0" smtClean="0">
                <a:latin typeface="黑体" pitchFamily="49" charset="-122"/>
                <a:ea typeface="黑体" pitchFamily="49" charset="-122"/>
              </a:rPr>
              <a:t>的历史</a:t>
            </a:r>
            <a:endParaRPr lang="zh-CN" altLang="en-US" b="0" smtClean="0">
              <a:latin typeface="黑体" pitchFamily="49" charset="-122"/>
              <a:ea typeface="黑体" pitchFamily="49" charset="-122"/>
            </a:endParaRPr>
          </a:p>
        </p:txBody>
      </p:sp>
      <p:grpSp>
        <p:nvGrpSpPr>
          <p:cNvPr id="9" name="组合 8"/>
          <p:cNvGrpSpPr/>
          <p:nvPr/>
        </p:nvGrpSpPr>
        <p:grpSpPr bwMode="auto">
          <a:xfrm>
            <a:off x="1762125" y="941388"/>
            <a:ext cx="1522178" cy="1258593"/>
            <a:chOff x="2353072" y="1268760"/>
            <a:chExt cx="1066800" cy="828675"/>
          </a:xfrm>
        </p:grpSpPr>
        <p:grpSp>
          <p:nvGrpSpPr>
            <p:cNvPr id="14360" name="Group 23"/>
            <p:cNvGrpSpPr/>
            <p:nvPr/>
          </p:nvGrpSpPr>
          <p:grpSpPr bwMode="auto">
            <a:xfrm>
              <a:off x="2353072" y="1268760"/>
              <a:ext cx="1066800" cy="828675"/>
              <a:chOff x="1440" y="960"/>
              <a:chExt cx="672" cy="522"/>
            </a:xfrm>
          </p:grpSpPr>
          <p:pic>
            <p:nvPicPr>
              <p:cNvPr id="14362" name="Picture 24"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3"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4"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5"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66"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61" name="Text Box 29"/>
            <p:cNvSpPr txBox="1">
              <a:spLocks noChangeArrowheads="1"/>
            </p:cNvSpPr>
            <p:nvPr/>
          </p:nvSpPr>
          <p:spPr bwMode="auto">
            <a:xfrm>
              <a:off x="2473085" y="1465628"/>
              <a:ext cx="847302" cy="30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1200" b="1" dirty="0" smtClean="0"/>
                <a:t>加入</a:t>
              </a:r>
              <a:r>
                <a:rPr lang="en-US" altLang="zh-CN" sz="1200" b="1" dirty="0" smtClean="0"/>
                <a:t>Rational</a:t>
              </a:r>
              <a:endParaRPr lang="en-US" altLang="zh-CN" sz="1200" b="1" dirty="0"/>
            </a:p>
            <a:p>
              <a:pPr algn="ctr"/>
              <a:r>
                <a:rPr lang="zh-CN" altLang="en-US" sz="1200" b="1" dirty="0"/>
                <a:t>之前</a:t>
              </a:r>
              <a:endParaRPr lang="en-US" altLang="zh-CN" sz="1200" b="1" dirty="0"/>
            </a:p>
          </p:txBody>
        </p:sp>
      </p:grpSp>
      <p:grpSp>
        <p:nvGrpSpPr>
          <p:cNvPr id="17" name="组合 16"/>
          <p:cNvGrpSpPr/>
          <p:nvPr/>
        </p:nvGrpSpPr>
        <p:grpSpPr bwMode="auto">
          <a:xfrm>
            <a:off x="3028950" y="4195763"/>
            <a:ext cx="1809750" cy="1857375"/>
            <a:chOff x="523492" y="3054633"/>
            <a:chExt cx="1676400" cy="1631950"/>
          </a:xfrm>
        </p:grpSpPr>
        <p:grpSp>
          <p:nvGrpSpPr>
            <p:cNvPr id="14353" name="Group 11"/>
            <p:cNvGrpSpPr/>
            <p:nvPr/>
          </p:nvGrpSpPr>
          <p:grpSpPr bwMode="auto">
            <a:xfrm>
              <a:off x="523492" y="3054633"/>
              <a:ext cx="1676400" cy="1631950"/>
              <a:chOff x="576" y="2188"/>
              <a:chExt cx="1056" cy="1028"/>
            </a:xfrm>
          </p:grpSpPr>
          <p:pic>
            <p:nvPicPr>
              <p:cNvPr id="14355"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5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sz="2600" b="1">
                  <a:solidFill>
                    <a:srgbClr val="000000"/>
                  </a:solidFill>
                </a:rPr>
                <a:t>1998</a:t>
              </a:r>
              <a:endParaRPr lang="en-US" altLang="zh-CN" sz="2600" b="1"/>
            </a:p>
          </p:txBody>
        </p:sp>
      </p:grpSp>
      <p:grpSp>
        <p:nvGrpSpPr>
          <p:cNvPr id="41" name="组合 40"/>
          <p:cNvGrpSpPr/>
          <p:nvPr/>
        </p:nvGrpSpPr>
        <p:grpSpPr bwMode="auto">
          <a:xfrm>
            <a:off x="447675" y="2424113"/>
            <a:ext cx="1613254" cy="1492250"/>
            <a:chOff x="1147741" y="1796569"/>
            <a:chExt cx="1371600" cy="1204913"/>
          </a:xfrm>
        </p:grpSpPr>
        <p:grpSp>
          <p:nvGrpSpPr>
            <p:cNvPr id="14346" name="Group 17"/>
            <p:cNvGrpSpPr/>
            <p:nvPr/>
          </p:nvGrpSpPr>
          <p:grpSpPr bwMode="auto">
            <a:xfrm>
              <a:off x="1147741" y="1796569"/>
              <a:ext cx="1371600" cy="1204913"/>
              <a:chOff x="432" y="1326"/>
              <a:chExt cx="864" cy="759"/>
            </a:xfrm>
          </p:grpSpPr>
          <p:pic>
            <p:nvPicPr>
              <p:cNvPr id="14348"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0"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1"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352"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347" name="Text Box 30"/>
            <p:cNvSpPr txBox="1">
              <a:spLocks noChangeArrowheads="1"/>
            </p:cNvSpPr>
            <p:nvPr/>
          </p:nvSpPr>
          <p:spPr bwMode="auto">
            <a:xfrm>
              <a:off x="1276987" y="2110864"/>
              <a:ext cx="1146459" cy="4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1600" b="1" dirty="0">
                  <a:solidFill>
                    <a:srgbClr val="000000"/>
                  </a:solidFill>
                </a:rPr>
                <a:t>被</a:t>
              </a:r>
              <a:r>
                <a:rPr lang="en-US" altLang="zh-CN" sz="1600" b="1" dirty="0" smtClean="0">
                  <a:solidFill>
                    <a:srgbClr val="000000"/>
                  </a:solidFill>
                </a:rPr>
                <a:t>Rational</a:t>
              </a:r>
              <a:endParaRPr lang="en-US" altLang="zh-CN" sz="1600" b="1" dirty="0">
                <a:solidFill>
                  <a:srgbClr val="000000"/>
                </a:solidFill>
              </a:endParaRPr>
            </a:p>
            <a:p>
              <a:pPr algn="ctr"/>
              <a:r>
                <a:rPr lang="zh-CN" altLang="en-US" sz="1600" b="1" dirty="0">
                  <a:solidFill>
                    <a:srgbClr val="000000"/>
                  </a:solidFill>
                </a:rPr>
                <a:t>收购</a:t>
              </a:r>
              <a:endParaRPr lang="en-US" altLang="zh-CN" sz="1600" dirty="0"/>
            </a:p>
          </p:txBody>
        </p:sp>
      </p:grpSp>
      <p:sp>
        <p:nvSpPr>
          <p:cNvPr id="49" name="矩形 48"/>
          <p:cNvSpPr/>
          <p:nvPr/>
        </p:nvSpPr>
        <p:spPr>
          <a:xfrm>
            <a:off x="2515652" y="2817803"/>
            <a:ext cx="5167861" cy="461665"/>
          </a:xfrm>
          <a:prstGeom prst="rect">
            <a:avLst/>
          </a:prstGeom>
          <a:noFill/>
        </p:spPr>
        <p:txBody>
          <a:bodyPr>
            <a:spAutoFit/>
          </a:bodyPr>
          <a:lstStyle/>
          <a:p>
            <a:pPr algn="ctr">
              <a:defRPr/>
            </a:pPr>
            <a:r>
              <a:rPr lang="en-US" altLang="zh-CN" sz="2400" dirty="0" err="1"/>
              <a:t>Objectory</a:t>
            </a:r>
            <a:r>
              <a:rPr lang="zh-CN" altLang="en-US" sz="2400" dirty="0"/>
              <a:t>得到发展，命名为</a:t>
            </a:r>
            <a:r>
              <a:rPr lang="en-US" altLang="zh-CN" sz="2400" dirty="0"/>
              <a:t>ROP</a:t>
            </a:r>
            <a:endParaRPr lang="zh-CN" altLang="en-US" sz="2400" dirty="0">
              <a:ln>
                <a:solidFill>
                  <a:srgbClr val="0070C0"/>
                </a:solidFill>
              </a:ln>
              <a:latin typeface="Arial" panose="020B0604020202090204" pitchFamily="34" charset="0"/>
              <a:ea typeface="微软雅黑" panose="020B0503020204020204" pitchFamily="34" charset="-122"/>
            </a:endParaRPr>
          </a:p>
        </p:txBody>
      </p:sp>
      <p:sp>
        <p:nvSpPr>
          <p:cNvPr id="50" name="矩形 49"/>
          <p:cNvSpPr/>
          <p:nvPr/>
        </p:nvSpPr>
        <p:spPr>
          <a:xfrm>
            <a:off x="4198274" y="4827842"/>
            <a:ext cx="4748964" cy="461665"/>
          </a:xfrm>
          <a:prstGeom prst="rect">
            <a:avLst/>
          </a:prstGeom>
          <a:noFill/>
        </p:spPr>
        <p:txBody>
          <a:bodyPr>
            <a:spAutoFit/>
          </a:bodyPr>
          <a:lstStyle/>
          <a:p>
            <a:pPr algn="ctr">
              <a:defRPr/>
            </a:pPr>
            <a:r>
              <a:rPr lang="en-US" altLang="zh-CN" sz="2400" dirty="0"/>
              <a:t>ROP </a:t>
            </a:r>
            <a:r>
              <a:rPr lang="zh-CN" altLang="en-US" sz="2400" dirty="0"/>
              <a:t>正式命名为</a:t>
            </a:r>
            <a:r>
              <a:rPr lang="en-US" altLang="zh-CN" sz="2400" dirty="0"/>
              <a:t>RUP</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sp>
        <p:nvSpPr>
          <p:cNvPr id="52" name="矩形 51"/>
          <p:cNvSpPr/>
          <p:nvPr/>
        </p:nvSpPr>
        <p:spPr>
          <a:xfrm>
            <a:off x="2376053" y="1305471"/>
            <a:ext cx="5859406" cy="461665"/>
          </a:xfrm>
          <a:prstGeom prst="rect">
            <a:avLst/>
          </a:prstGeom>
          <a:noFill/>
        </p:spPr>
        <p:txBody>
          <a:bodyPr>
            <a:spAutoFit/>
          </a:bodyPr>
          <a:lstStyle/>
          <a:p>
            <a:pPr algn="ctr">
              <a:defRPr/>
            </a:pPr>
            <a:r>
              <a:rPr lang="en-US" altLang="zh-CN" sz="2400" dirty="0"/>
              <a:t>Ivar Jacobson</a:t>
            </a:r>
            <a:r>
              <a:rPr lang="zh-CN" altLang="en-US" sz="2400" dirty="0"/>
              <a:t>开发</a:t>
            </a:r>
            <a:r>
              <a:rPr lang="en-US" altLang="zh-CN" sz="2400" dirty="0" err="1"/>
              <a:t>Objectory</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2.1.3UML</a:t>
            </a:r>
            <a:r>
              <a:rPr lang="zh-CN" altLang="en-US" b="0" smtClean="0">
                <a:latin typeface="黑体" pitchFamily="49" charset="-122"/>
                <a:ea typeface="黑体" pitchFamily="49" charset="-122"/>
              </a:rPr>
              <a:t>语义和</a:t>
            </a:r>
            <a:r>
              <a:rPr lang="en-US" altLang="zh-CN" b="0" smtClean="0">
                <a:latin typeface="黑体" pitchFamily="49" charset="-122"/>
                <a:ea typeface="黑体" pitchFamily="49" charset="-122"/>
              </a:rPr>
              <a:t>UML</a:t>
            </a:r>
            <a:r>
              <a:rPr lang="zh-CN" altLang="en-US" b="0" smtClean="0">
                <a:latin typeface="黑体" pitchFamily="49" charset="-122"/>
                <a:ea typeface="黑体" pitchFamily="49" charset="-122"/>
              </a:rPr>
              <a:t>表示法</a:t>
            </a:r>
            <a:endParaRPr lang="zh-CN" altLang="en-US" b="0" smtClean="0">
              <a:latin typeface="黑体" pitchFamily="49" charset="-122"/>
              <a:ea typeface="黑体" pitchFamily="49" charset="-122"/>
            </a:endParaRPr>
          </a:p>
        </p:txBody>
      </p:sp>
      <p:sp>
        <p:nvSpPr>
          <p:cNvPr id="16387" name="Freeform 7"/>
          <p:cNvSpPr/>
          <p:nvPr/>
        </p:nvSpPr>
        <p:spPr bwMode="gray">
          <a:xfrm>
            <a:off x="1093788" y="23876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6388" name="Freeform 8"/>
          <p:cNvSpPr/>
          <p:nvPr/>
        </p:nvSpPr>
        <p:spPr bwMode="gray">
          <a:xfrm rot="10800000">
            <a:off x="6176963" y="17843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420813" y="2136775"/>
            <a:ext cx="6353175" cy="974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16390" name="文本框 1"/>
          <p:cNvSpPr txBox="1">
            <a:spLocks noChangeArrowheads="1"/>
          </p:cNvSpPr>
          <p:nvPr/>
        </p:nvSpPr>
        <p:spPr bwMode="auto">
          <a:xfrm>
            <a:off x="1420813" y="2149475"/>
            <a:ext cx="634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en-US" altLang="zh-CN">
                <a:solidFill>
                  <a:schemeClr val="bg1"/>
                </a:solidFill>
              </a:rPr>
              <a:t>     UML</a:t>
            </a:r>
            <a:r>
              <a:rPr lang="zh-CN" altLang="en-US">
                <a:solidFill>
                  <a:schemeClr val="bg1"/>
                </a:solidFill>
              </a:rPr>
              <a:t>提供了多种类型的模型描述图（</a:t>
            </a:r>
            <a:r>
              <a:rPr lang="en-US" altLang="zh-CN">
                <a:solidFill>
                  <a:schemeClr val="bg1"/>
                </a:solidFill>
              </a:rPr>
              <a:t>diagram</a:t>
            </a:r>
            <a:r>
              <a:rPr lang="zh-CN" altLang="en-US">
                <a:solidFill>
                  <a:schemeClr val="bg1"/>
                </a:solidFill>
              </a:rPr>
              <a:t>），当在某种给定的方法学中使用这些图时，它使得开发中的应用程序的更易理解。 </a:t>
            </a:r>
            <a:endParaRPr lang="zh-CN" altLang="en-US">
              <a:solidFill>
                <a:schemeClr val="bg1"/>
              </a:solidFill>
            </a:endParaRPr>
          </a:p>
          <a:p>
            <a:endParaRPr lang="zh-CN" altLang="en-US">
              <a:solidFill>
                <a:schemeClr val="bg1"/>
              </a:solidFill>
            </a:endParaRPr>
          </a:p>
        </p:txBody>
      </p:sp>
      <p:sp>
        <p:nvSpPr>
          <p:cNvPr id="16391" name="Freeform 7"/>
          <p:cNvSpPr/>
          <p:nvPr/>
        </p:nvSpPr>
        <p:spPr bwMode="gray">
          <a:xfrm>
            <a:off x="1071563" y="40243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6392" name="Freeform 8"/>
          <p:cNvSpPr/>
          <p:nvPr/>
        </p:nvSpPr>
        <p:spPr bwMode="gray">
          <a:xfrm rot="10800000">
            <a:off x="6172200" y="37099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4" name="AutoShape 9"/>
          <p:cNvSpPr>
            <a:spLocks noChangeArrowheads="1"/>
          </p:cNvSpPr>
          <p:nvPr/>
        </p:nvSpPr>
        <p:spPr bwMode="gray">
          <a:xfrm>
            <a:off x="1416050" y="4062413"/>
            <a:ext cx="6353175" cy="6969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16394" name="文本框 1"/>
          <p:cNvSpPr txBox="1">
            <a:spLocks noChangeArrowheads="1"/>
          </p:cNvSpPr>
          <p:nvPr/>
        </p:nvSpPr>
        <p:spPr bwMode="auto">
          <a:xfrm>
            <a:off x="1416050" y="4075113"/>
            <a:ext cx="6343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a:solidFill>
                  <a:schemeClr val="bg1"/>
                </a:solidFill>
              </a:rPr>
              <a:t>     作为一种建模语言，</a:t>
            </a:r>
            <a:r>
              <a:rPr lang="en-US" altLang="zh-CN">
                <a:solidFill>
                  <a:schemeClr val="bg1"/>
                </a:solidFill>
              </a:rPr>
              <a:t>UML</a:t>
            </a:r>
            <a:r>
              <a:rPr lang="zh-CN" altLang="en-US">
                <a:solidFill>
                  <a:schemeClr val="bg1"/>
                </a:solidFill>
              </a:rPr>
              <a:t>的定义包括</a:t>
            </a:r>
            <a:r>
              <a:rPr lang="en-US" altLang="zh-CN">
                <a:solidFill>
                  <a:schemeClr val="bg1"/>
                </a:solidFill>
              </a:rPr>
              <a:t>UML</a:t>
            </a:r>
            <a:r>
              <a:rPr lang="zh-CN" altLang="en-US">
                <a:solidFill>
                  <a:schemeClr val="bg1"/>
                </a:solidFill>
              </a:rPr>
              <a:t>语义和</a:t>
            </a:r>
            <a:r>
              <a:rPr lang="en-US" altLang="zh-CN">
                <a:solidFill>
                  <a:schemeClr val="bg1"/>
                </a:solidFill>
              </a:rPr>
              <a:t>UML</a:t>
            </a:r>
            <a:r>
              <a:rPr lang="zh-CN" altLang="en-US">
                <a:solidFill>
                  <a:schemeClr val="bg1"/>
                </a:solidFill>
              </a:rPr>
              <a:t>表示法两个部分。</a:t>
            </a:r>
            <a:endParaRPr lang="zh-CN" altLang="en-US">
              <a:solidFill>
                <a:schemeClr val="bg1"/>
              </a:solidFill>
            </a:endParaRP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58738"/>
            <a:ext cx="8277225" cy="638175"/>
          </a:xfrm>
        </p:spPr>
        <p:txBody>
          <a:bodyPr/>
          <a:lstStyle/>
          <a:p>
            <a:pPr eaLnBrk="1" hangingPunct="1"/>
            <a:r>
              <a:rPr lang="en-US" altLang="zh-CN" smtClean="0">
                <a:solidFill>
                  <a:schemeClr val="bg1"/>
                </a:solidFill>
              </a:rPr>
              <a:t>UML</a:t>
            </a:r>
            <a:r>
              <a:rPr lang="zh-CN" altLang="en-US" smtClean="0">
                <a:solidFill>
                  <a:schemeClr val="bg1"/>
                </a:solidFill>
              </a:rPr>
              <a:t>语义</a:t>
            </a:r>
            <a:endParaRPr lang="zh-CN" altLang="en-US" smtClean="0">
              <a:solidFill>
                <a:schemeClr val="bg1"/>
              </a:solidFill>
            </a:endParaRPr>
          </a:p>
        </p:txBody>
      </p:sp>
      <p:sp>
        <p:nvSpPr>
          <p:cNvPr id="18435" name="Freeform 7"/>
          <p:cNvSpPr/>
          <p:nvPr/>
        </p:nvSpPr>
        <p:spPr bwMode="gray">
          <a:xfrm>
            <a:off x="1076623" y="3335337"/>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8436" name="Freeform 8"/>
          <p:cNvSpPr/>
          <p:nvPr/>
        </p:nvSpPr>
        <p:spPr bwMode="gray">
          <a:xfrm rot="10800000">
            <a:off x="6159798" y="2263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7" name="AutoShape 9"/>
          <p:cNvSpPr>
            <a:spLocks noChangeArrowheads="1"/>
          </p:cNvSpPr>
          <p:nvPr/>
        </p:nvSpPr>
        <p:spPr bwMode="gray">
          <a:xfrm>
            <a:off x="1403648" y="2616200"/>
            <a:ext cx="6353175" cy="14382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a:lstStyle>
          <a:p>
            <a:pPr algn="ctr">
              <a:defRPr/>
            </a:pPr>
            <a:endParaRPr lang="en-US" altLang="zh-CN" dirty="0">
              <a:solidFill>
                <a:schemeClr val="bg1"/>
              </a:solidFill>
              <a:latin typeface="+mn-ea"/>
            </a:endParaRPr>
          </a:p>
        </p:txBody>
      </p:sp>
      <p:sp>
        <p:nvSpPr>
          <p:cNvPr id="18438" name="文本框 1"/>
          <p:cNvSpPr txBox="1">
            <a:spLocks noChangeArrowheads="1"/>
          </p:cNvSpPr>
          <p:nvPr/>
        </p:nvSpPr>
        <p:spPr bwMode="auto">
          <a:xfrm>
            <a:off x="1403648" y="2628900"/>
            <a:ext cx="63436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     描述基于</a:t>
            </a:r>
            <a:r>
              <a:rPr lang="en-US" altLang="zh-CN">
                <a:solidFill>
                  <a:schemeClr val="bg1"/>
                </a:solidFill>
              </a:rPr>
              <a:t>UML</a:t>
            </a:r>
            <a:r>
              <a:rPr lang="zh-CN" altLang="en-US">
                <a:solidFill>
                  <a:schemeClr val="bg1"/>
                </a:solidFill>
              </a:rPr>
              <a:t>的精确元模型定义。元模型为</a:t>
            </a:r>
            <a:r>
              <a:rPr lang="en-US" altLang="zh-CN">
                <a:solidFill>
                  <a:schemeClr val="bg1"/>
                </a:solidFill>
              </a:rPr>
              <a:t>UML</a:t>
            </a:r>
            <a:r>
              <a:rPr lang="zh-CN" altLang="en-US">
                <a:solidFill>
                  <a:schemeClr val="bg1"/>
                </a:solidFill>
              </a:rPr>
              <a:t>的所有元素在语法和语义上提供了简单、一致、通用的定义性说明，使开发者能在语义上取得一致，消除了因人而异的最佳表达方法所造成的影响。此外</a:t>
            </a:r>
            <a:r>
              <a:rPr lang="en-US" altLang="zh-CN">
                <a:solidFill>
                  <a:schemeClr val="bg1"/>
                </a:solidFill>
              </a:rPr>
              <a:t>UML</a:t>
            </a:r>
            <a:r>
              <a:rPr lang="zh-CN" altLang="en-US">
                <a:solidFill>
                  <a:schemeClr val="bg1"/>
                </a:solidFill>
              </a:rPr>
              <a:t>还支持对元模型的扩展定义。</a:t>
            </a:r>
            <a:endParaRPr lang="zh-CN" altLang="en-US">
              <a:solidFill>
                <a:schemeClr val="bg1"/>
              </a:solidFill>
            </a:endParaRPr>
          </a:p>
          <a:p>
            <a:r>
              <a:rPr lang="zh-CN" altLang="en-US">
                <a:solidFill>
                  <a:schemeClr val="bg1"/>
                </a:solidFill>
              </a:rPr>
              <a:t> </a:t>
            </a:r>
            <a:endParaRPr lang="zh-CN" altLang="en-US">
              <a:solidFill>
                <a:schemeClr val="bg1"/>
              </a:solidFill>
            </a:endParaRPr>
          </a:p>
          <a:p>
            <a:endParaRPr lang="zh-CN"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3292</Words>
  <Application>WPS 演示</Application>
  <PresentationFormat>全屏显示(4:3)</PresentationFormat>
  <Paragraphs>373</Paragraphs>
  <Slides>41</Slides>
  <Notes>26</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41</vt:i4>
      </vt:variant>
    </vt:vector>
  </HeadingPairs>
  <TitlesOfParts>
    <vt:vector size="68" baseType="lpstr">
      <vt:lpstr>Arial</vt:lpstr>
      <vt:lpstr>方正书宋_GBK</vt:lpstr>
      <vt:lpstr>Wingdings</vt:lpstr>
      <vt:lpstr>Verdana</vt:lpstr>
      <vt:lpstr>宋体</vt:lpstr>
      <vt:lpstr>汉仪书宋二KW</vt:lpstr>
      <vt:lpstr>微软雅黑</vt:lpstr>
      <vt:lpstr>汉仪旗黑</vt:lpstr>
      <vt:lpstr>幼圆</vt:lpstr>
      <vt:lpstr>华文宋体</vt:lpstr>
      <vt:lpstr>汉仪菱心体简</vt:lpstr>
      <vt:lpstr>华文中宋</vt:lpstr>
      <vt:lpstr>华文新魏</vt:lpstr>
      <vt:lpstr>Calibri</vt:lpstr>
      <vt:lpstr>Helvetica Neue</vt:lpstr>
      <vt:lpstr>Times New Roman</vt:lpstr>
      <vt:lpstr>楷体_GB2312</vt:lpstr>
      <vt:lpstr>宋体-简</vt:lpstr>
      <vt:lpstr>叶根友毛笔行书2.0版</vt:lpstr>
      <vt:lpstr>汉仪楷体简</vt:lpstr>
      <vt:lpstr>黑体</vt:lpstr>
      <vt:lpstr>汉仪中黑KW</vt:lpstr>
      <vt:lpstr>宋体</vt:lpstr>
      <vt:lpstr>Arial Unicode MS</vt:lpstr>
      <vt:lpstr>等线</vt:lpstr>
      <vt:lpstr>汉仪中等线KW</vt:lpstr>
      <vt:lpstr>A000120140530A99PPBG</vt:lpstr>
      <vt:lpstr> </vt:lpstr>
      <vt:lpstr>第2章 UML和面向对象</vt:lpstr>
      <vt:lpstr>2.1UML</vt:lpstr>
      <vt:lpstr>2.1.1UML的历史</vt:lpstr>
      <vt:lpstr>UML方法学的诞生 </vt:lpstr>
      <vt:lpstr>UML的发展历程 </vt:lpstr>
      <vt:lpstr>2.1.2RUP的历史</vt:lpstr>
      <vt:lpstr>2.1.3UML语义和UML表示法</vt:lpstr>
      <vt:lpstr>UML语义</vt:lpstr>
      <vt:lpstr>UML表示法</vt:lpstr>
      <vt:lpstr>五类图（共9种图形）</vt:lpstr>
      <vt:lpstr>第一类是用例图</vt:lpstr>
      <vt:lpstr>第二类是静态图 (Static diagram)</vt:lpstr>
      <vt:lpstr>第二类是静态图 (Static diagram)</vt:lpstr>
      <vt:lpstr>第二类是静态图 (Static diagram)</vt:lpstr>
      <vt:lpstr>第三类是行为图（Behavior diagram）</vt:lpstr>
      <vt:lpstr>第三类是行为图（Behavior diagram）</vt:lpstr>
      <vt:lpstr>第三类是行为图（Behavior diagram）</vt:lpstr>
      <vt:lpstr>第四类是交互图（Interactive diagram）</vt:lpstr>
      <vt:lpstr>第四类是交互图（Interactive diagram）</vt:lpstr>
      <vt:lpstr>第四类是交互图（Interactive diagram）</vt:lpstr>
      <vt:lpstr>第五类是实现图 ( Implementation diagram )</vt:lpstr>
      <vt:lpstr>第五类是实现图 ( Implementation diagram )</vt:lpstr>
      <vt:lpstr>2.2面向对象</vt:lpstr>
      <vt:lpstr>2.2.1面向对象的历史</vt:lpstr>
      <vt:lpstr>编程语言的发展 </vt:lpstr>
      <vt:lpstr>2.2.2 面向对象分析和设计基本概念</vt:lpstr>
      <vt:lpstr>面向对象分析（OOA）</vt:lpstr>
      <vt:lpstr>面向对象分析过程模型 </vt:lpstr>
      <vt:lpstr>面向对象设计（OOD）</vt:lpstr>
      <vt:lpstr>面向对象设计模型 </vt:lpstr>
      <vt:lpstr>UML进行面向对象分析设计</vt:lpstr>
      <vt:lpstr>2.2.3面向对象编程</vt:lpstr>
      <vt:lpstr>1）对象</vt:lpstr>
      <vt:lpstr>2）类</vt:lpstr>
      <vt:lpstr>3）封装</vt:lpstr>
      <vt:lpstr>4）继承</vt:lpstr>
      <vt:lpstr>5）多态</vt:lpstr>
      <vt:lpstr>6）动态绑定</vt:lpstr>
      <vt:lpstr>7）消息传递</vt:lpstr>
      <vt:lpstr>8）方法</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ygdu</dc:creator>
  <cp:lastModifiedBy>suyinrong</cp:lastModifiedBy>
  <cp:revision>46</cp:revision>
  <dcterms:created xsi:type="dcterms:W3CDTF">2020-09-26T14:36:47Z</dcterms:created>
  <dcterms:modified xsi:type="dcterms:W3CDTF">2020-09-26T14:36:47Z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