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05"/>
  </p:notesMasterIdLst>
  <p:sldIdLst>
    <p:sldId id="620" r:id="rId2"/>
    <p:sldId id="518" r:id="rId3"/>
    <p:sldId id="612" r:id="rId4"/>
    <p:sldId id="519" r:id="rId5"/>
    <p:sldId id="270" r:id="rId6"/>
    <p:sldId id="541" r:id="rId7"/>
    <p:sldId id="542" r:id="rId8"/>
    <p:sldId id="543" r:id="rId9"/>
    <p:sldId id="544" r:id="rId10"/>
    <p:sldId id="545" r:id="rId11"/>
    <p:sldId id="546" r:id="rId12"/>
    <p:sldId id="547" r:id="rId13"/>
    <p:sldId id="548" r:id="rId14"/>
    <p:sldId id="303" r:id="rId15"/>
    <p:sldId id="307" r:id="rId16"/>
    <p:sldId id="312" r:id="rId17"/>
    <p:sldId id="549" r:id="rId18"/>
    <p:sldId id="338" r:id="rId19"/>
    <p:sldId id="339" r:id="rId20"/>
    <p:sldId id="341" r:id="rId21"/>
    <p:sldId id="343" r:id="rId22"/>
    <p:sldId id="345" r:id="rId23"/>
    <p:sldId id="349" r:id="rId24"/>
    <p:sldId id="357" r:id="rId25"/>
    <p:sldId id="363" r:id="rId26"/>
    <p:sldId id="368" r:id="rId27"/>
    <p:sldId id="550" r:id="rId28"/>
    <p:sldId id="374" r:id="rId29"/>
    <p:sldId id="380" r:id="rId30"/>
    <p:sldId id="385" r:id="rId31"/>
    <p:sldId id="387" r:id="rId32"/>
    <p:sldId id="391" r:id="rId33"/>
    <p:sldId id="399" r:id="rId34"/>
    <p:sldId id="408" r:id="rId35"/>
    <p:sldId id="551" r:id="rId36"/>
    <p:sldId id="413" r:id="rId37"/>
    <p:sldId id="420" r:id="rId38"/>
    <p:sldId id="426" r:id="rId39"/>
    <p:sldId id="431" r:id="rId40"/>
    <p:sldId id="434" r:id="rId41"/>
    <p:sldId id="437" r:id="rId42"/>
    <p:sldId id="440" r:id="rId43"/>
    <p:sldId id="443" r:id="rId44"/>
    <p:sldId id="552" r:id="rId45"/>
    <p:sldId id="450" r:id="rId46"/>
    <p:sldId id="455" r:id="rId47"/>
    <p:sldId id="462" r:id="rId48"/>
    <p:sldId id="469" r:id="rId49"/>
    <p:sldId id="472" r:id="rId50"/>
    <p:sldId id="478" r:id="rId51"/>
    <p:sldId id="481" r:id="rId52"/>
    <p:sldId id="484" r:id="rId53"/>
    <p:sldId id="486" r:id="rId54"/>
    <p:sldId id="490" r:id="rId55"/>
    <p:sldId id="499" r:id="rId56"/>
    <p:sldId id="506" r:id="rId57"/>
    <p:sldId id="511" r:id="rId58"/>
    <p:sldId id="553" r:id="rId59"/>
    <p:sldId id="554" r:id="rId60"/>
    <p:sldId id="555" r:id="rId61"/>
    <p:sldId id="556" r:id="rId62"/>
    <p:sldId id="557" r:id="rId63"/>
    <p:sldId id="558" r:id="rId64"/>
    <p:sldId id="561" r:id="rId65"/>
    <p:sldId id="562" r:id="rId66"/>
    <p:sldId id="563" r:id="rId67"/>
    <p:sldId id="564" r:id="rId68"/>
    <p:sldId id="565" r:id="rId69"/>
    <p:sldId id="566" r:id="rId70"/>
    <p:sldId id="567" r:id="rId71"/>
    <p:sldId id="568" r:id="rId72"/>
    <p:sldId id="570" r:id="rId73"/>
    <p:sldId id="571" r:id="rId74"/>
    <p:sldId id="573" r:id="rId75"/>
    <p:sldId id="574" r:id="rId76"/>
    <p:sldId id="576" r:id="rId77"/>
    <p:sldId id="577" r:id="rId78"/>
    <p:sldId id="578" r:id="rId79"/>
    <p:sldId id="579" r:id="rId80"/>
    <p:sldId id="580" r:id="rId81"/>
    <p:sldId id="581" r:id="rId82"/>
    <p:sldId id="582" r:id="rId83"/>
    <p:sldId id="583" r:id="rId84"/>
    <p:sldId id="584" r:id="rId85"/>
    <p:sldId id="585" r:id="rId86"/>
    <p:sldId id="587" r:id="rId87"/>
    <p:sldId id="593" r:id="rId88"/>
    <p:sldId id="595" r:id="rId89"/>
    <p:sldId id="596" r:id="rId90"/>
    <p:sldId id="597" r:id="rId91"/>
    <p:sldId id="599" r:id="rId92"/>
    <p:sldId id="600" r:id="rId93"/>
    <p:sldId id="613" r:id="rId94"/>
    <p:sldId id="601" r:id="rId95"/>
    <p:sldId id="602" r:id="rId96"/>
    <p:sldId id="603" r:id="rId97"/>
    <p:sldId id="606" r:id="rId98"/>
    <p:sldId id="615" r:id="rId99"/>
    <p:sldId id="611" r:id="rId100"/>
    <p:sldId id="619" r:id="rId101"/>
    <p:sldId id="617" r:id="rId102"/>
    <p:sldId id="616" r:id="rId103"/>
    <p:sldId id="618" r:id="rId10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22" autoAdjust="0"/>
    <p:restoredTop sz="81605" autoAdjust="0"/>
  </p:normalViewPr>
  <p:slideViewPr>
    <p:cSldViewPr>
      <p:cViewPr varScale="1">
        <p:scale>
          <a:sx n="57" d="100"/>
          <a:sy n="57" d="100"/>
        </p:scale>
        <p:origin x="-14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rPr>
            <a:t>用实现元素来实现设计元素</a:t>
          </a:r>
          <a:endParaRPr lang="zh-CN" altLang="en-US" b="0" dirty="0">
            <a:solidFill>
              <a:schemeClr val="bg1"/>
            </a:solidFill>
          </a:endParaRPr>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b="0" dirty="0" smtClean="0">
              <a:solidFill>
                <a:schemeClr val="bg1"/>
              </a:solidFill>
            </a:rPr>
            <a:t>按单元来测试开发好的构件 </a:t>
          </a:r>
          <a:endParaRPr lang="zh-CN" altLang="en-US" b="0" dirty="0">
            <a:solidFill>
              <a:schemeClr val="bg1"/>
            </a:solidFill>
          </a:endParaRPr>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Times New Roman" panose="02020603050405020304" pitchFamily="18" charset="0"/>
            </a:rPr>
            <a:t>根据按层组织的实现子系统，定义代码的组织 </a:t>
          </a:r>
          <a:endParaRPr lang="zh-CN" altLang="en-US" b="0" dirty="0">
            <a:solidFill>
              <a:schemeClr val="bg1"/>
            </a:solidFill>
          </a:endParaRPr>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b="0" dirty="0" smtClean="0">
              <a:solidFill>
                <a:schemeClr val="bg1"/>
              </a:solidFill>
              <a:latin typeface="宋体" panose="02010600030101010101" pitchFamily="2" charset="-122"/>
            </a:rPr>
            <a:t>将单个实现者（或团队）产生的结果集成到一个可执行系统中 </a:t>
          </a:r>
          <a:endParaRPr lang="zh-CN" altLang="en-US" b="0" dirty="0">
            <a:solidFill>
              <a:schemeClr val="bg1"/>
            </a:solidFill>
          </a:endParaRPr>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custT="1"/>
      <dgm:spPr/>
      <dgm:t>
        <a:bodyPr/>
        <a:lstStyle/>
        <a:p>
          <a:r>
            <a:rPr lang="en-US" altLang="zh-CN" sz="1800" dirty="0" smtClean="0">
              <a:solidFill>
                <a:schemeClr val="tx1"/>
              </a:solidFill>
            </a:rPr>
            <a:t>1</a:t>
          </a:r>
          <a:endParaRPr lang="zh-CN" altLang="en-US" sz="1800" dirty="0">
            <a:solidFill>
              <a:schemeClr val="tx1"/>
            </a:solidFill>
          </a:endParaRPr>
        </a:p>
      </dgm:t>
    </dgm:pt>
    <dgm:pt modelId="{8124B75D-0035-4868-A24F-72EB1CC9FCB1}" type="parTrans" cxnId="{90A92819-769C-43F9-B5AF-4FCB587F0C6F}">
      <dgm:prSet/>
      <dgm:spPr/>
      <dgm:t>
        <a:bodyPr/>
        <a:lstStyle/>
        <a:p>
          <a:endParaRPr lang="zh-CN" altLang="en-US">
            <a:solidFill>
              <a:schemeClr val="tx1"/>
            </a:solidFill>
          </a:endParaRPr>
        </a:p>
      </dgm:t>
    </dgm:pt>
    <dgm:pt modelId="{FF435639-70F3-4F02-B500-9AD72FE1AF4C}" type="sibTrans" cxnId="{90A92819-769C-43F9-B5AF-4FCB587F0C6F}">
      <dgm:prSet/>
      <dgm:spPr/>
      <dgm:t>
        <a:bodyPr/>
        <a:lstStyle/>
        <a:p>
          <a:endParaRPr lang="zh-CN" altLang="en-US">
            <a:solidFill>
              <a:schemeClr val="tx1"/>
            </a:solidFill>
          </a:endParaRPr>
        </a:p>
      </dgm:t>
    </dgm:pt>
    <dgm:pt modelId="{1F5406BA-1513-42F0-A8AB-F8CA6D906C09}">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实现开发人员测试</a:t>
          </a:r>
          <a:r>
            <a:rPr lang="en-US" altLang="zh-CN" dirty="0" smtClean="0">
              <a:solidFill>
                <a:schemeClr val="tx1"/>
              </a:solidFill>
              <a:latin typeface="Times New Roman" panose="02020603050405020304" pitchFamily="18" charset="0"/>
              <a:ea typeface="宋体" panose="02010600030101010101" pitchFamily="2" charset="-122"/>
            </a:rPr>
            <a:t>Implement Developer Test</a:t>
          </a:r>
          <a:endParaRPr lang="zh-CN" altLang="en-US" dirty="0">
            <a:solidFill>
              <a:schemeClr val="tx1"/>
            </a:solidFill>
          </a:endParaRPr>
        </a:p>
      </dgm:t>
    </dgm:pt>
    <dgm:pt modelId="{C4F7BCFF-DF1A-438D-BF4B-B34333E6859D}" type="parTrans" cxnId="{EEEEFC5B-22E2-4B0D-AA98-E2611F7AB47C}">
      <dgm:prSet/>
      <dgm:spPr/>
      <dgm:t>
        <a:bodyPr/>
        <a:lstStyle/>
        <a:p>
          <a:endParaRPr lang="zh-CN" altLang="en-US">
            <a:solidFill>
              <a:schemeClr val="tx1"/>
            </a:solidFill>
          </a:endParaRPr>
        </a:p>
      </dgm:t>
    </dgm:pt>
    <dgm:pt modelId="{439B5E32-ED5D-4DB8-A1F6-8C58F5D5F2CC}" type="sibTrans" cxnId="{EEEEFC5B-22E2-4B0D-AA98-E2611F7AB47C}">
      <dgm:prSet/>
      <dgm:spPr/>
      <dgm:t>
        <a:bodyPr/>
        <a:lstStyle/>
        <a:p>
          <a:endParaRPr lang="zh-CN" altLang="en-US">
            <a:solidFill>
              <a:schemeClr val="tx1"/>
            </a:solidFill>
          </a:endParaRPr>
        </a:p>
      </dgm:t>
    </dgm:pt>
    <dgm:pt modelId="{96FC63CF-786D-4597-B2FD-346546ABD27F}">
      <dgm:prSet phldrT="[文本]" custT="1"/>
      <dgm:spPr/>
      <dgm:t>
        <a:bodyPr/>
        <a:lstStyle/>
        <a:p>
          <a:r>
            <a:rPr lang="en-US" altLang="zh-CN" sz="1800" dirty="0" smtClean="0">
              <a:solidFill>
                <a:schemeClr val="tx1"/>
              </a:solidFill>
            </a:rPr>
            <a:t>2</a:t>
          </a:r>
          <a:endParaRPr lang="zh-CN" altLang="en-US" sz="1800" dirty="0">
            <a:solidFill>
              <a:schemeClr val="tx1"/>
            </a:solidFill>
          </a:endParaRPr>
        </a:p>
      </dgm:t>
    </dgm:pt>
    <dgm:pt modelId="{186B9683-7EA8-4213-8ED3-5D7610983238}" type="parTrans" cxnId="{B716BC99-103A-48F2-A2CE-AB79D0EEC8A9}">
      <dgm:prSet/>
      <dgm:spPr/>
      <dgm:t>
        <a:bodyPr/>
        <a:lstStyle/>
        <a:p>
          <a:endParaRPr lang="zh-CN" altLang="en-US">
            <a:solidFill>
              <a:schemeClr val="tx1"/>
            </a:solidFill>
          </a:endParaRPr>
        </a:p>
      </dgm:t>
    </dgm:pt>
    <dgm:pt modelId="{1BF24A37-A2F3-48F9-B9C9-264C73AEBD0E}" type="sibTrans" cxnId="{B716BC99-103A-48F2-A2CE-AB79D0EEC8A9}">
      <dgm:prSet/>
      <dgm:spPr/>
      <dgm:t>
        <a:bodyPr/>
        <a:lstStyle/>
        <a:p>
          <a:endParaRPr lang="zh-CN" altLang="en-US">
            <a:solidFill>
              <a:schemeClr val="tx1"/>
            </a:solidFill>
          </a:endParaRPr>
        </a:p>
      </dgm:t>
    </dgm:pt>
    <dgm:pt modelId="{32BC650D-252D-4242-BEFB-81EBD505D4F5}">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执行开发人员测试</a:t>
          </a:r>
          <a:endParaRPr lang="zh-CN" altLang="en-US" dirty="0">
            <a:solidFill>
              <a:schemeClr val="tx1"/>
            </a:solidFill>
          </a:endParaRPr>
        </a:p>
      </dgm:t>
    </dgm:pt>
    <dgm:pt modelId="{85E2A9CE-8FEC-4FD9-9C32-B7F3E5E97701}" type="parTrans" cxnId="{58E238F7-2B85-44B5-9A1B-D36BB3772AA6}">
      <dgm:prSet/>
      <dgm:spPr/>
      <dgm:t>
        <a:bodyPr/>
        <a:lstStyle/>
        <a:p>
          <a:endParaRPr lang="zh-CN" altLang="en-US">
            <a:solidFill>
              <a:schemeClr val="tx1"/>
            </a:solidFill>
          </a:endParaRPr>
        </a:p>
      </dgm:t>
    </dgm:pt>
    <dgm:pt modelId="{626DD2D9-21B2-4E21-981E-17F834458220}" type="sibTrans" cxnId="{58E238F7-2B85-44B5-9A1B-D36BB3772AA6}">
      <dgm:prSet/>
      <dgm:spPr/>
      <dgm:t>
        <a:bodyPr/>
        <a:lstStyle/>
        <a:p>
          <a:endParaRPr lang="zh-CN" altLang="en-US">
            <a:solidFill>
              <a:schemeClr val="tx1"/>
            </a:solidFill>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2" custLinFactNeighborX="-8791" custLinFactNeighborY="-2">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2">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2" custLinFactNeighborX="-5503" custLinFactNeighborY="-267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2">
        <dgm:presLayoutVars>
          <dgm:bulletEnabled val="1"/>
        </dgm:presLayoutVars>
      </dgm:prSet>
      <dgm:spPr/>
      <dgm:t>
        <a:bodyPr/>
        <a:lstStyle/>
        <a:p>
          <a:endParaRPr lang="zh-CN" altLang="en-US"/>
        </a:p>
      </dgm:t>
    </dgm:pt>
  </dgm:ptLst>
  <dgm:cxnLst>
    <dgm:cxn modelId="{EEEEFC5B-22E2-4B0D-AA98-E2611F7AB47C}" srcId="{74D52C03-CAED-42D4-B9C8-D658694058C3}" destId="{1F5406BA-1513-42F0-A8AB-F8CA6D906C09}" srcOrd="0" destOrd="0" parTransId="{C4F7BCFF-DF1A-438D-BF4B-B34333E6859D}" sibTransId="{439B5E32-ED5D-4DB8-A1F6-8C58F5D5F2CC}"/>
    <dgm:cxn modelId="{27C1FA52-65FA-42B4-ADDE-422EEC4DF772}" type="presOf" srcId="{32BC650D-252D-4242-BEFB-81EBD505D4F5}" destId="{8CD0AF51-8192-47B2-9F3C-B40FFA5B85A0}"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58E238F7-2B85-44B5-9A1B-D36BB3772AA6}" srcId="{96FC63CF-786D-4597-B2FD-346546ABD27F}" destId="{32BC650D-252D-4242-BEFB-81EBD505D4F5}" srcOrd="0" destOrd="0" parTransId="{85E2A9CE-8FEC-4FD9-9C32-B7F3E5E97701}" sibTransId="{626DD2D9-21B2-4E21-981E-17F834458220}"/>
    <dgm:cxn modelId="{34C446A7-3CD3-4D70-9265-F5739CE8D8D6}" type="presOf" srcId="{74D52C03-CAED-42D4-B9C8-D658694058C3}" destId="{62508F55-E2B0-4C1D-B34A-9A342043A52E}"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custT="1"/>
      <dgm:spPr/>
      <dgm:t>
        <a:bodyPr/>
        <a:lstStyle/>
        <a:p>
          <a:r>
            <a:rPr lang="en-US" altLang="zh-CN" sz="1800" dirty="0" smtClean="0">
              <a:solidFill>
                <a:schemeClr val="tx1"/>
              </a:solidFill>
            </a:rPr>
            <a:t>1</a:t>
          </a:r>
          <a:endParaRPr lang="zh-CN" altLang="en-US" sz="1800" dirty="0">
            <a:solidFill>
              <a:schemeClr val="tx1"/>
            </a:solidFill>
          </a:endParaRPr>
        </a:p>
      </dgm:t>
    </dgm:pt>
    <dgm:pt modelId="{8124B75D-0035-4868-A24F-72EB1CC9FCB1}" type="parTrans" cxnId="{90A92819-769C-43F9-B5AF-4FCB587F0C6F}">
      <dgm:prSet/>
      <dgm:spPr/>
      <dgm:t>
        <a:bodyPr/>
        <a:lstStyle/>
        <a:p>
          <a:endParaRPr lang="zh-CN" altLang="en-US">
            <a:solidFill>
              <a:schemeClr val="tx1"/>
            </a:solidFill>
          </a:endParaRPr>
        </a:p>
      </dgm:t>
    </dgm:pt>
    <dgm:pt modelId="{FF435639-70F3-4F02-B500-9AD72FE1AF4C}" type="sibTrans" cxnId="{90A92819-769C-43F9-B5AF-4FCB587F0C6F}">
      <dgm:prSet/>
      <dgm:spPr/>
      <dgm:t>
        <a:bodyPr/>
        <a:lstStyle/>
        <a:p>
          <a:endParaRPr lang="zh-CN" altLang="en-US">
            <a:solidFill>
              <a:schemeClr val="tx1"/>
            </a:solidFill>
          </a:endParaRPr>
        </a:p>
      </dgm:t>
    </dgm:pt>
    <dgm:pt modelId="{1F5406BA-1513-42F0-A8AB-F8CA6D906C09}">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计划子系统集成</a:t>
          </a:r>
          <a:endParaRPr lang="zh-CN" altLang="en-US" dirty="0">
            <a:solidFill>
              <a:schemeClr val="tx1"/>
            </a:solidFill>
          </a:endParaRPr>
        </a:p>
      </dgm:t>
    </dgm:pt>
    <dgm:pt modelId="{C4F7BCFF-DF1A-438D-BF4B-B34333E6859D}" type="parTrans" cxnId="{EEEEFC5B-22E2-4B0D-AA98-E2611F7AB47C}">
      <dgm:prSet/>
      <dgm:spPr/>
      <dgm:t>
        <a:bodyPr/>
        <a:lstStyle/>
        <a:p>
          <a:endParaRPr lang="zh-CN" altLang="en-US">
            <a:solidFill>
              <a:schemeClr val="tx1"/>
            </a:solidFill>
          </a:endParaRPr>
        </a:p>
      </dgm:t>
    </dgm:pt>
    <dgm:pt modelId="{439B5E32-ED5D-4DB8-A1F6-8C58F5D5F2CC}" type="sibTrans" cxnId="{EEEEFC5B-22E2-4B0D-AA98-E2611F7AB47C}">
      <dgm:prSet/>
      <dgm:spPr/>
      <dgm:t>
        <a:bodyPr/>
        <a:lstStyle/>
        <a:p>
          <a:endParaRPr lang="zh-CN" altLang="en-US">
            <a:solidFill>
              <a:schemeClr val="tx1"/>
            </a:solidFill>
          </a:endParaRPr>
        </a:p>
      </dgm:t>
    </dgm:pt>
    <dgm:pt modelId="{96FC63CF-786D-4597-B2FD-346546ABD27F}">
      <dgm:prSet phldrT="[文本]" custT="1"/>
      <dgm:spPr/>
      <dgm:t>
        <a:bodyPr/>
        <a:lstStyle/>
        <a:p>
          <a:r>
            <a:rPr lang="en-US" altLang="zh-CN" sz="1800" dirty="0" smtClean="0">
              <a:solidFill>
                <a:schemeClr val="tx1"/>
              </a:solidFill>
            </a:rPr>
            <a:t>2</a:t>
          </a:r>
          <a:endParaRPr lang="zh-CN" altLang="en-US" sz="1800" dirty="0">
            <a:solidFill>
              <a:schemeClr val="tx1"/>
            </a:solidFill>
          </a:endParaRPr>
        </a:p>
      </dgm:t>
    </dgm:pt>
    <dgm:pt modelId="{186B9683-7EA8-4213-8ED3-5D7610983238}" type="parTrans" cxnId="{B716BC99-103A-48F2-A2CE-AB79D0EEC8A9}">
      <dgm:prSet/>
      <dgm:spPr/>
      <dgm:t>
        <a:bodyPr/>
        <a:lstStyle/>
        <a:p>
          <a:endParaRPr lang="zh-CN" altLang="en-US">
            <a:solidFill>
              <a:schemeClr val="tx1"/>
            </a:solidFill>
          </a:endParaRPr>
        </a:p>
      </dgm:t>
    </dgm:pt>
    <dgm:pt modelId="{1BF24A37-A2F3-48F9-B9C9-264C73AEBD0E}" type="sibTrans" cxnId="{B716BC99-103A-48F2-A2CE-AB79D0EEC8A9}">
      <dgm:prSet/>
      <dgm:spPr/>
      <dgm:t>
        <a:bodyPr/>
        <a:lstStyle/>
        <a:p>
          <a:endParaRPr lang="zh-CN" altLang="en-US">
            <a:solidFill>
              <a:schemeClr val="tx1"/>
            </a:solidFill>
          </a:endParaRPr>
        </a:p>
      </dgm:t>
    </dgm:pt>
    <dgm:pt modelId="{32BC650D-252D-4242-BEFB-81EBD505D4F5}">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集成子系统</a:t>
          </a:r>
          <a:endParaRPr lang="zh-CN" altLang="en-US" dirty="0">
            <a:solidFill>
              <a:schemeClr val="tx1"/>
            </a:solidFill>
          </a:endParaRPr>
        </a:p>
      </dgm:t>
    </dgm:pt>
    <dgm:pt modelId="{85E2A9CE-8FEC-4FD9-9C32-B7F3E5E97701}" type="parTrans" cxnId="{58E238F7-2B85-44B5-9A1B-D36BB3772AA6}">
      <dgm:prSet/>
      <dgm:spPr/>
      <dgm:t>
        <a:bodyPr/>
        <a:lstStyle/>
        <a:p>
          <a:endParaRPr lang="zh-CN" altLang="en-US">
            <a:solidFill>
              <a:schemeClr val="tx1"/>
            </a:solidFill>
          </a:endParaRPr>
        </a:p>
      </dgm:t>
    </dgm:pt>
    <dgm:pt modelId="{626DD2D9-21B2-4E21-981E-17F834458220}" type="sibTrans" cxnId="{58E238F7-2B85-44B5-9A1B-D36BB3772AA6}">
      <dgm:prSet/>
      <dgm:spPr/>
      <dgm:t>
        <a:bodyPr/>
        <a:lstStyle/>
        <a:p>
          <a:endParaRPr lang="zh-CN" altLang="en-US">
            <a:solidFill>
              <a:schemeClr val="tx1"/>
            </a:solidFill>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2" custLinFactNeighborX="-8791" custLinFactNeighborY="-2">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2">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2" custLinFactNeighborX="-5503" custLinFactNeighborY="-267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2">
        <dgm:presLayoutVars>
          <dgm:bulletEnabled val="1"/>
        </dgm:presLayoutVars>
      </dgm:prSet>
      <dgm:spPr/>
      <dgm:t>
        <a:bodyPr/>
        <a:lstStyle/>
        <a:p>
          <a:endParaRPr lang="zh-CN" altLang="en-US"/>
        </a:p>
      </dgm:t>
    </dgm:pt>
  </dgm:ptLst>
  <dgm:cxnLst>
    <dgm:cxn modelId="{EEEEFC5B-22E2-4B0D-AA98-E2611F7AB47C}" srcId="{74D52C03-CAED-42D4-B9C8-D658694058C3}" destId="{1F5406BA-1513-42F0-A8AB-F8CA6D906C09}" srcOrd="0" destOrd="0" parTransId="{C4F7BCFF-DF1A-438D-BF4B-B34333E6859D}" sibTransId="{439B5E32-ED5D-4DB8-A1F6-8C58F5D5F2CC}"/>
    <dgm:cxn modelId="{27C1FA52-65FA-42B4-ADDE-422EEC4DF772}" type="presOf" srcId="{32BC650D-252D-4242-BEFB-81EBD505D4F5}" destId="{8CD0AF51-8192-47B2-9F3C-B40FFA5B85A0}"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58E238F7-2B85-44B5-9A1B-D36BB3772AA6}" srcId="{96FC63CF-786D-4597-B2FD-346546ABD27F}" destId="{32BC650D-252D-4242-BEFB-81EBD505D4F5}" srcOrd="0" destOrd="0" parTransId="{85E2A9CE-8FEC-4FD9-9C32-B7F3E5E97701}" sibTransId="{626DD2D9-21B2-4E21-981E-17F834458220}"/>
    <dgm:cxn modelId="{34C446A7-3CD3-4D70-9265-F5739CE8D8D6}" type="presOf" srcId="{74D52C03-CAED-42D4-B9C8-D658694058C3}" destId="{62508F55-E2B0-4C1D-B34A-9A342043A52E}"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custT="1"/>
      <dgm:spPr/>
      <dgm:t>
        <a:bodyPr/>
        <a:lstStyle/>
        <a:p>
          <a:r>
            <a:rPr lang="en-US" altLang="zh-CN" sz="1800" dirty="0" smtClean="0">
              <a:solidFill>
                <a:schemeClr val="tx1"/>
              </a:solidFill>
            </a:rPr>
            <a:t>1</a:t>
          </a:r>
          <a:endParaRPr lang="zh-CN" altLang="en-US" sz="1800" dirty="0">
            <a:solidFill>
              <a:schemeClr val="tx1"/>
            </a:solidFill>
          </a:endParaRPr>
        </a:p>
      </dgm:t>
    </dgm:pt>
    <dgm:pt modelId="{8124B75D-0035-4868-A24F-72EB1CC9FCB1}" type="parTrans" cxnId="{90A92819-769C-43F9-B5AF-4FCB587F0C6F}">
      <dgm:prSet/>
      <dgm:spPr/>
      <dgm:t>
        <a:bodyPr/>
        <a:lstStyle/>
        <a:p>
          <a:endParaRPr lang="zh-CN" altLang="en-US">
            <a:solidFill>
              <a:schemeClr val="tx1"/>
            </a:solidFill>
          </a:endParaRPr>
        </a:p>
      </dgm:t>
    </dgm:pt>
    <dgm:pt modelId="{FF435639-70F3-4F02-B500-9AD72FE1AF4C}" type="sibTrans" cxnId="{90A92819-769C-43F9-B5AF-4FCB587F0C6F}">
      <dgm:prSet/>
      <dgm:spPr/>
      <dgm:t>
        <a:bodyPr/>
        <a:lstStyle/>
        <a:p>
          <a:endParaRPr lang="zh-CN" altLang="en-US">
            <a:solidFill>
              <a:schemeClr val="tx1"/>
            </a:solidFill>
          </a:endParaRPr>
        </a:p>
      </dgm:t>
    </dgm:pt>
    <dgm:pt modelId="{1F5406BA-1513-42F0-A8AB-F8CA6D906C09}">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计划系统集成</a:t>
          </a:r>
          <a:endParaRPr lang="zh-CN" altLang="en-US" dirty="0">
            <a:solidFill>
              <a:schemeClr val="tx1"/>
            </a:solidFill>
          </a:endParaRPr>
        </a:p>
      </dgm:t>
    </dgm:pt>
    <dgm:pt modelId="{C4F7BCFF-DF1A-438D-BF4B-B34333E6859D}" type="parTrans" cxnId="{EEEEFC5B-22E2-4B0D-AA98-E2611F7AB47C}">
      <dgm:prSet/>
      <dgm:spPr/>
      <dgm:t>
        <a:bodyPr/>
        <a:lstStyle/>
        <a:p>
          <a:endParaRPr lang="zh-CN" altLang="en-US">
            <a:solidFill>
              <a:schemeClr val="tx1"/>
            </a:solidFill>
          </a:endParaRPr>
        </a:p>
      </dgm:t>
    </dgm:pt>
    <dgm:pt modelId="{439B5E32-ED5D-4DB8-A1F6-8C58F5D5F2CC}" type="sibTrans" cxnId="{EEEEFC5B-22E2-4B0D-AA98-E2611F7AB47C}">
      <dgm:prSet/>
      <dgm:spPr/>
      <dgm:t>
        <a:bodyPr/>
        <a:lstStyle/>
        <a:p>
          <a:endParaRPr lang="zh-CN" altLang="en-US">
            <a:solidFill>
              <a:schemeClr val="tx1"/>
            </a:solidFill>
          </a:endParaRPr>
        </a:p>
      </dgm:t>
    </dgm:pt>
    <dgm:pt modelId="{96FC63CF-786D-4597-B2FD-346546ABD27F}">
      <dgm:prSet phldrT="[文本]" custT="1"/>
      <dgm:spPr/>
      <dgm:t>
        <a:bodyPr/>
        <a:lstStyle/>
        <a:p>
          <a:r>
            <a:rPr lang="en-US" altLang="zh-CN" sz="1800" dirty="0" smtClean="0">
              <a:solidFill>
                <a:schemeClr val="tx1"/>
              </a:solidFill>
            </a:rPr>
            <a:t>2</a:t>
          </a:r>
          <a:endParaRPr lang="zh-CN" altLang="en-US" sz="1800" dirty="0">
            <a:solidFill>
              <a:schemeClr val="tx1"/>
            </a:solidFill>
          </a:endParaRPr>
        </a:p>
      </dgm:t>
    </dgm:pt>
    <dgm:pt modelId="{186B9683-7EA8-4213-8ED3-5D7610983238}" type="parTrans" cxnId="{B716BC99-103A-48F2-A2CE-AB79D0EEC8A9}">
      <dgm:prSet/>
      <dgm:spPr/>
      <dgm:t>
        <a:bodyPr/>
        <a:lstStyle/>
        <a:p>
          <a:endParaRPr lang="zh-CN" altLang="en-US">
            <a:solidFill>
              <a:schemeClr val="tx1"/>
            </a:solidFill>
          </a:endParaRPr>
        </a:p>
      </dgm:t>
    </dgm:pt>
    <dgm:pt modelId="{1BF24A37-A2F3-48F9-B9C9-264C73AEBD0E}" type="sibTrans" cxnId="{B716BC99-103A-48F2-A2CE-AB79D0EEC8A9}">
      <dgm:prSet/>
      <dgm:spPr/>
      <dgm:t>
        <a:bodyPr/>
        <a:lstStyle/>
        <a:p>
          <a:endParaRPr lang="zh-CN" altLang="en-US">
            <a:solidFill>
              <a:schemeClr val="tx1"/>
            </a:solidFill>
          </a:endParaRPr>
        </a:p>
      </dgm:t>
    </dgm:pt>
    <dgm:pt modelId="{32BC650D-252D-4242-BEFB-81EBD505D4F5}">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集成系统</a:t>
          </a:r>
          <a:endParaRPr lang="zh-CN" altLang="en-US" dirty="0">
            <a:solidFill>
              <a:schemeClr val="tx1"/>
            </a:solidFill>
          </a:endParaRPr>
        </a:p>
      </dgm:t>
    </dgm:pt>
    <dgm:pt modelId="{85E2A9CE-8FEC-4FD9-9C32-B7F3E5E97701}" type="parTrans" cxnId="{58E238F7-2B85-44B5-9A1B-D36BB3772AA6}">
      <dgm:prSet/>
      <dgm:spPr/>
      <dgm:t>
        <a:bodyPr/>
        <a:lstStyle/>
        <a:p>
          <a:endParaRPr lang="zh-CN" altLang="en-US">
            <a:solidFill>
              <a:schemeClr val="tx1"/>
            </a:solidFill>
          </a:endParaRPr>
        </a:p>
      </dgm:t>
    </dgm:pt>
    <dgm:pt modelId="{626DD2D9-21B2-4E21-981E-17F834458220}" type="sibTrans" cxnId="{58E238F7-2B85-44B5-9A1B-D36BB3772AA6}">
      <dgm:prSet/>
      <dgm:spPr/>
      <dgm:t>
        <a:bodyPr/>
        <a:lstStyle/>
        <a:p>
          <a:endParaRPr lang="zh-CN" altLang="en-US">
            <a:solidFill>
              <a:schemeClr val="tx1"/>
            </a:solidFill>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2" custLinFactNeighborX="-8791" custLinFactNeighborY="-2">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2">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2" custLinFactNeighborX="-5503" custLinFactNeighborY="-267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2">
        <dgm:presLayoutVars>
          <dgm:bulletEnabled val="1"/>
        </dgm:presLayoutVars>
      </dgm:prSet>
      <dgm:spPr/>
      <dgm:t>
        <a:bodyPr/>
        <a:lstStyle/>
        <a:p>
          <a:endParaRPr lang="zh-CN" altLang="en-US"/>
        </a:p>
      </dgm:t>
    </dgm:pt>
  </dgm:ptLst>
  <dgm:cxnLst>
    <dgm:cxn modelId="{EEEEFC5B-22E2-4B0D-AA98-E2611F7AB47C}" srcId="{74D52C03-CAED-42D4-B9C8-D658694058C3}" destId="{1F5406BA-1513-42F0-A8AB-F8CA6D906C09}" srcOrd="0" destOrd="0" parTransId="{C4F7BCFF-DF1A-438D-BF4B-B34333E6859D}" sibTransId="{439B5E32-ED5D-4DB8-A1F6-8C58F5D5F2CC}"/>
    <dgm:cxn modelId="{27C1FA52-65FA-42B4-ADDE-422EEC4DF772}" type="presOf" srcId="{32BC650D-252D-4242-BEFB-81EBD505D4F5}" destId="{8CD0AF51-8192-47B2-9F3C-B40FFA5B85A0}"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58E238F7-2B85-44B5-9A1B-D36BB3772AA6}" srcId="{96FC63CF-786D-4597-B2FD-346546ABD27F}" destId="{32BC650D-252D-4242-BEFB-81EBD505D4F5}" srcOrd="0" destOrd="0" parTransId="{85E2A9CE-8FEC-4FD9-9C32-B7F3E5E97701}" sibTransId="{626DD2D9-21B2-4E21-981E-17F834458220}"/>
    <dgm:cxn modelId="{34C446A7-3CD3-4D70-9265-F5739CE8D8D6}" type="presOf" srcId="{74D52C03-CAED-42D4-B9C8-D658694058C3}" destId="{62508F55-E2B0-4C1D-B34A-9A342043A52E}"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DB828C-E584-417A-B260-B408123130EE}"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64B32A2C-2712-4708-B9B4-E4A740D17D2A}">
      <dgm:prSet phldrT="[文本]" custT="1"/>
      <dgm:spPr/>
      <dgm:t>
        <a:bodyPr/>
        <a:lstStyle/>
        <a:p>
          <a:r>
            <a:rPr lang="zh-CN" altLang="en-US" sz="2000" dirty="0" smtClean="0">
              <a:solidFill>
                <a:schemeClr val="tx1"/>
              </a:solidFill>
              <a:latin typeface="Times New Roman" panose="02020603050405020304" pitchFamily="18" charset="0"/>
              <a:ea typeface="宋体" panose="02010600030101010101" pitchFamily="2" charset="-122"/>
            </a:rPr>
            <a:t>购买</a:t>
          </a:r>
          <a:r>
            <a:rPr lang="zh-CN" altLang="en-US" sz="2400" dirty="0" smtClean="0">
              <a:solidFill>
                <a:schemeClr val="tx1"/>
              </a:solidFill>
              <a:latin typeface="Times New Roman" panose="02020603050405020304" pitchFamily="18" charset="0"/>
              <a:ea typeface="宋体" panose="02010600030101010101" pitchFamily="2" charset="-122"/>
            </a:rPr>
            <a:t> </a:t>
          </a:r>
          <a:endParaRPr lang="zh-CN" altLang="en-US" sz="2400" dirty="0">
            <a:solidFill>
              <a:schemeClr val="tx1"/>
            </a:solidFill>
          </a:endParaRPr>
        </a:p>
      </dgm:t>
    </dgm:pt>
    <dgm:pt modelId="{98445E5C-C763-4D12-B3FA-8ED798C55258}" type="parTrans" cxnId="{A808B338-5247-4296-890D-596F283E9516}">
      <dgm:prSet/>
      <dgm:spPr/>
      <dgm:t>
        <a:bodyPr/>
        <a:lstStyle/>
        <a:p>
          <a:endParaRPr lang="zh-CN" altLang="en-US" sz="2400">
            <a:solidFill>
              <a:schemeClr val="tx1"/>
            </a:solidFill>
          </a:endParaRPr>
        </a:p>
      </dgm:t>
    </dgm:pt>
    <dgm:pt modelId="{45D7001B-FBA8-426F-A751-A1EA8D07F4E9}" type="sibTrans" cxnId="{A808B338-5247-4296-890D-596F283E9516}">
      <dgm:prSet custT="1"/>
      <dgm:spPr/>
      <dgm:t>
        <a:bodyPr/>
        <a:lstStyle/>
        <a:p>
          <a:r>
            <a:rPr lang="zh-CN" altLang="en-US" sz="2000" dirty="0" smtClean="0">
              <a:solidFill>
                <a:schemeClr val="tx1"/>
              </a:solidFill>
              <a:latin typeface="Times New Roman" panose="02020603050405020304" pitchFamily="18" charset="0"/>
              <a:ea typeface="宋体" panose="02010600030101010101" pitchFamily="2" charset="-122"/>
            </a:rPr>
            <a:t>变换</a:t>
          </a:r>
          <a:endParaRPr lang="zh-CN" altLang="en-US" sz="2000" dirty="0">
            <a:solidFill>
              <a:schemeClr val="tx1"/>
            </a:solidFill>
          </a:endParaRPr>
        </a:p>
      </dgm:t>
    </dgm:pt>
    <dgm:pt modelId="{48DE3B40-A263-4B12-A46B-52B3433141E7}">
      <dgm:prSet phldrT="[文本]" custT="1"/>
      <dgm:spPr/>
      <dgm:t>
        <a:bodyPr/>
        <a:lstStyle/>
        <a:p>
          <a:r>
            <a:rPr lang="zh-CN" altLang="en-US" sz="2000" dirty="0" smtClean="0">
              <a:solidFill>
                <a:schemeClr val="tx1"/>
              </a:solidFill>
              <a:latin typeface="宋体" panose="02010600030101010101" pitchFamily="2" charset="-122"/>
              <a:ea typeface="宋体" panose="02010600030101010101" pitchFamily="2" charset="-122"/>
            </a:rPr>
            <a:t>构建</a:t>
          </a:r>
          <a:endParaRPr lang="zh-CN" altLang="en-US" sz="2000" dirty="0">
            <a:solidFill>
              <a:schemeClr val="tx1"/>
            </a:solidFill>
            <a:latin typeface="宋体" panose="02010600030101010101" pitchFamily="2" charset="-122"/>
            <a:ea typeface="宋体" panose="02010600030101010101" pitchFamily="2" charset="-122"/>
          </a:endParaRPr>
        </a:p>
      </dgm:t>
    </dgm:pt>
    <dgm:pt modelId="{5F56DB91-D68B-4C1E-9869-9B20A62934AE}" type="sibTrans" cxnId="{E329BA52-001F-412C-B61D-697D32B0ED94}">
      <dgm:prSet custT="1"/>
      <dgm:spPr/>
      <dgm:t>
        <a:bodyPr/>
        <a:lstStyle/>
        <a:p>
          <a:r>
            <a:rPr lang="zh-CN" altLang="en-US" sz="2000" dirty="0" smtClean="0">
              <a:solidFill>
                <a:schemeClr val="tx1"/>
              </a:solidFill>
              <a:latin typeface="Times New Roman" panose="02020603050405020304" pitchFamily="18" charset="0"/>
              <a:ea typeface="宋体" panose="02010600030101010101" pitchFamily="2" charset="-122"/>
            </a:rPr>
            <a:t>预订</a:t>
          </a:r>
          <a:endParaRPr lang="zh-CN" altLang="en-US" sz="2000" dirty="0">
            <a:solidFill>
              <a:schemeClr val="tx1"/>
            </a:solidFill>
          </a:endParaRPr>
        </a:p>
      </dgm:t>
    </dgm:pt>
    <dgm:pt modelId="{04BEF1CF-63D6-4486-97FA-FFCB3CC5DECA}" type="parTrans" cxnId="{E329BA52-001F-412C-B61D-697D32B0ED94}">
      <dgm:prSet/>
      <dgm:spPr/>
      <dgm:t>
        <a:bodyPr/>
        <a:lstStyle/>
        <a:p>
          <a:endParaRPr lang="zh-CN" altLang="en-US" sz="2400">
            <a:solidFill>
              <a:schemeClr val="tx1"/>
            </a:solidFill>
          </a:endParaRPr>
        </a:p>
      </dgm:t>
    </dgm:pt>
    <dgm:pt modelId="{4F4022A1-C787-43A8-AC76-3913DA9873A7}">
      <dgm:prSet phldrT="[文本]" custT="1"/>
      <dgm:spPr/>
      <dgm:t>
        <a:bodyPr/>
        <a:lstStyle/>
        <a:p>
          <a:r>
            <a:rPr lang="zh-CN" altLang="en-US" sz="2000" dirty="0" smtClean="0">
              <a:solidFill>
                <a:schemeClr val="tx1"/>
              </a:solidFill>
              <a:latin typeface="Times New Roman" panose="02020603050405020304" pitchFamily="18" charset="0"/>
              <a:ea typeface="宋体" panose="02010600030101010101" pitchFamily="2" charset="-122"/>
            </a:rPr>
            <a:t>购买 </a:t>
          </a:r>
          <a:endParaRPr lang="zh-CN" altLang="en-US" sz="2000" dirty="0">
            <a:solidFill>
              <a:schemeClr val="tx1"/>
            </a:solidFill>
          </a:endParaRPr>
        </a:p>
      </dgm:t>
    </dgm:pt>
    <dgm:pt modelId="{1D084E0C-5A6C-4245-BD7B-A09673B9CCE0}" type="parTrans" cxnId="{DF687559-6FF6-4F0A-8F4B-B92B1032E9B0}">
      <dgm:prSet/>
      <dgm:spPr/>
      <dgm:t>
        <a:bodyPr/>
        <a:lstStyle/>
        <a:p>
          <a:endParaRPr lang="zh-CN" altLang="en-US"/>
        </a:p>
      </dgm:t>
    </dgm:pt>
    <dgm:pt modelId="{35E57BA9-98AF-45DD-BCC3-CE4D7E295FDA}" type="sibTrans" cxnId="{DF687559-6FF6-4F0A-8F4B-B92B1032E9B0}">
      <dgm:prSet custT="1"/>
      <dgm:spPr/>
      <dgm:t>
        <a:bodyPr/>
        <a:lstStyle/>
        <a:p>
          <a:r>
            <a:rPr lang="zh-CN" altLang="en-US" sz="2000" dirty="0" smtClean="0">
              <a:solidFill>
                <a:schemeClr val="tx1"/>
              </a:solidFill>
              <a:latin typeface="宋体" panose="02010600030101010101" pitchFamily="2" charset="-122"/>
              <a:ea typeface="宋体" panose="02010600030101010101" pitchFamily="2" charset="-122"/>
            </a:rPr>
            <a:t>集成</a:t>
          </a:r>
          <a:endParaRPr lang="zh-CN" altLang="en-US" sz="2000" dirty="0">
            <a:solidFill>
              <a:schemeClr val="tx1"/>
            </a:solidFill>
            <a:latin typeface="宋体" panose="02010600030101010101" pitchFamily="2" charset="-122"/>
            <a:ea typeface="宋体" panose="02010600030101010101" pitchFamily="2" charset="-122"/>
          </a:endParaRPr>
        </a:p>
      </dgm:t>
    </dgm:pt>
    <dgm:pt modelId="{DA1B0D5B-9776-4796-9E13-CDE5B5932A9B}" type="pres">
      <dgm:prSet presAssocID="{15DB828C-E584-417A-B260-B408123130EE}" presName="Name0" presStyleCnt="0">
        <dgm:presLayoutVars>
          <dgm:chMax/>
          <dgm:chPref/>
          <dgm:dir/>
          <dgm:animLvl val="lvl"/>
        </dgm:presLayoutVars>
      </dgm:prSet>
      <dgm:spPr/>
      <dgm:t>
        <a:bodyPr/>
        <a:lstStyle/>
        <a:p>
          <a:endParaRPr lang="zh-CN" altLang="en-US"/>
        </a:p>
      </dgm:t>
    </dgm:pt>
    <dgm:pt modelId="{BB4FA661-4BD2-44AD-939C-C63D827BD206}" type="pres">
      <dgm:prSet presAssocID="{48DE3B40-A263-4B12-A46B-52B3433141E7}" presName="composite" presStyleCnt="0"/>
      <dgm:spPr/>
    </dgm:pt>
    <dgm:pt modelId="{4DBDBDF3-29F5-4192-AF1A-DB115D0833E4}" type="pres">
      <dgm:prSet presAssocID="{48DE3B40-A263-4B12-A46B-52B3433141E7}" presName="Parent1" presStyleLbl="node1" presStyleIdx="0" presStyleCnt="6" custLinFactNeighborX="56173" custLinFactNeighborY="85432">
        <dgm:presLayoutVars>
          <dgm:chMax val="1"/>
          <dgm:chPref val="1"/>
          <dgm:bulletEnabled val="1"/>
        </dgm:presLayoutVars>
      </dgm:prSet>
      <dgm:spPr/>
      <dgm:t>
        <a:bodyPr/>
        <a:lstStyle/>
        <a:p>
          <a:endParaRPr lang="zh-CN" altLang="en-US"/>
        </a:p>
      </dgm:t>
    </dgm:pt>
    <dgm:pt modelId="{CD81D8C0-9BB0-4350-A6D2-7AED66A9890E}" type="pres">
      <dgm:prSet presAssocID="{48DE3B40-A263-4B12-A46B-52B3433141E7}" presName="Childtext1" presStyleLbl="revTx" presStyleIdx="0" presStyleCnt="3">
        <dgm:presLayoutVars>
          <dgm:chMax val="0"/>
          <dgm:chPref val="0"/>
          <dgm:bulletEnabled val="1"/>
        </dgm:presLayoutVars>
      </dgm:prSet>
      <dgm:spPr/>
      <dgm:t>
        <a:bodyPr/>
        <a:lstStyle/>
        <a:p>
          <a:endParaRPr lang="zh-CN" altLang="en-US"/>
        </a:p>
      </dgm:t>
    </dgm:pt>
    <dgm:pt modelId="{4DA4BC27-E552-4B12-9FD4-301BD0298211}" type="pres">
      <dgm:prSet presAssocID="{48DE3B40-A263-4B12-A46B-52B3433141E7}" presName="BalanceSpacing" presStyleCnt="0"/>
      <dgm:spPr/>
    </dgm:pt>
    <dgm:pt modelId="{F570D918-3C7D-49CA-8ED4-647095BB4974}" type="pres">
      <dgm:prSet presAssocID="{48DE3B40-A263-4B12-A46B-52B3433141E7}" presName="BalanceSpacing1" presStyleCnt="0"/>
      <dgm:spPr/>
    </dgm:pt>
    <dgm:pt modelId="{27DDBC07-192D-4FBE-AF4B-245D889BD044}" type="pres">
      <dgm:prSet presAssocID="{5F56DB91-D68B-4C1E-9869-9B20A62934AE}" presName="Accent1Text" presStyleLbl="node1" presStyleIdx="1" presStyleCnt="6" custLinFactNeighborX="51933" custLinFactNeighborY="82849"/>
      <dgm:spPr/>
      <dgm:t>
        <a:bodyPr/>
        <a:lstStyle/>
        <a:p>
          <a:endParaRPr lang="zh-CN" altLang="en-US"/>
        </a:p>
      </dgm:t>
    </dgm:pt>
    <dgm:pt modelId="{64E6EB66-2B64-4D10-8BA6-6D1D7F0D938C}" type="pres">
      <dgm:prSet presAssocID="{5F56DB91-D68B-4C1E-9869-9B20A62934AE}" presName="spaceBetweenRectangles" presStyleCnt="0"/>
      <dgm:spPr/>
    </dgm:pt>
    <dgm:pt modelId="{AF8BF9F9-6B51-4302-A954-7F12C88BA87A}" type="pres">
      <dgm:prSet presAssocID="{64B32A2C-2712-4708-B9B4-E4A740D17D2A}" presName="composite" presStyleCnt="0"/>
      <dgm:spPr/>
    </dgm:pt>
    <dgm:pt modelId="{CE2977E0-3E16-44FE-8074-0A4AD616A69A}" type="pres">
      <dgm:prSet presAssocID="{64B32A2C-2712-4708-B9B4-E4A740D17D2A}" presName="Parent1" presStyleLbl="node1" presStyleIdx="2" presStyleCnt="6" custLinFactNeighborX="-54366" custLinFactNeighborY="-89226">
        <dgm:presLayoutVars>
          <dgm:chMax val="1"/>
          <dgm:chPref val="1"/>
          <dgm:bulletEnabled val="1"/>
        </dgm:presLayoutVars>
      </dgm:prSet>
      <dgm:spPr/>
      <dgm:t>
        <a:bodyPr/>
        <a:lstStyle/>
        <a:p>
          <a:endParaRPr lang="zh-CN" altLang="en-US"/>
        </a:p>
      </dgm:t>
    </dgm:pt>
    <dgm:pt modelId="{333ACBC4-0291-4970-9EF9-3D874D454C0E}" type="pres">
      <dgm:prSet presAssocID="{64B32A2C-2712-4708-B9B4-E4A740D17D2A}" presName="Childtext1" presStyleLbl="revTx" presStyleIdx="1" presStyleCnt="3">
        <dgm:presLayoutVars>
          <dgm:chMax val="0"/>
          <dgm:chPref val="0"/>
          <dgm:bulletEnabled val="1"/>
        </dgm:presLayoutVars>
      </dgm:prSet>
      <dgm:spPr/>
      <dgm:t>
        <a:bodyPr/>
        <a:lstStyle/>
        <a:p>
          <a:endParaRPr lang="zh-CN" altLang="en-US"/>
        </a:p>
      </dgm:t>
    </dgm:pt>
    <dgm:pt modelId="{249D3B1E-9EA1-47D5-91C0-8BDF510F9A29}" type="pres">
      <dgm:prSet presAssocID="{64B32A2C-2712-4708-B9B4-E4A740D17D2A}" presName="BalanceSpacing" presStyleCnt="0"/>
      <dgm:spPr/>
    </dgm:pt>
    <dgm:pt modelId="{D834BBD9-3025-4C1F-81A7-4DD956A0F580}" type="pres">
      <dgm:prSet presAssocID="{64B32A2C-2712-4708-B9B4-E4A740D17D2A}" presName="BalanceSpacing1" presStyleCnt="0"/>
      <dgm:spPr/>
    </dgm:pt>
    <dgm:pt modelId="{A2861F34-B46B-4FB3-812F-DA9922093E39}" type="pres">
      <dgm:prSet presAssocID="{45D7001B-FBA8-426F-A751-A1EA8D07F4E9}" presName="Accent1Text" presStyleLbl="node1" presStyleIdx="3" presStyleCnt="6" custLinFactNeighborX="-50905" custLinFactNeighborY="-89226"/>
      <dgm:spPr/>
      <dgm:t>
        <a:bodyPr/>
        <a:lstStyle/>
        <a:p>
          <a:endParaRPr lang="zh-CN" altLang="en-US"/>
        </a:p>
      </dgm:t>
    </dgm:pt>
    <dgm:pt modelId="{0C8EF7E7-97BB-438E-9244-729614DA6865}" type="pres">
      <dgm:prSet presAssocID="{45D7001B-FBA8-426F-A751-A1EA8D07F4E9}" presName="spaceBetweenRectangles" presStyleCnt="0"/>
      <dgm:spPr/>
    </dgm:pt>
    <dgm:pt modelId="{86704625-ABF2-46E0-9B4F-BBF5268E6954}" type="pres">
      <dgm:prSet presAssocID="{4F4022A1-C787-43A8-AC76-3913DA9873A7}" presName="composite" presStyleCnt="0"/>
      <dgm:spPr/>
    </dgm:pt>
    <dgm:pt modelId="{C6C07413-7921-43E4-A1D8-C38C9321EB23}" type="pres">
      <dgm:prSet presAssocID="{4F4022A1-C787-43A8-AC76-3913DA9873A7}" presName="Parent1" presStyleLbl="node1" presStyleIdx="4" presStyleCnt="6" custLinFactX="14962" custLinFactY="-69844" custLinFactNeighborX="100000" custLinFactNeighborY="-100000">
        <dgm:presLayoutVars>
          <dgm:chMax val="1"/>
          <dgm:chPref val="1"/>
          <dgm:bulletEnabled val="1"/>
        </dgm:presLayoutVars>
      </dgm:prSet>
      <dgm:spPr/>
      <dgm:t>
        <a:bodyPr/>
        <a:lstStyle/>
        <a:p>
          <a:endParaRPr lang="zh-CN" altLang="en-US"/>
        </a:p>
      </dgm:t>
    </dgm:pt>
    <dgm:pt modelId="{9C113A46-4FE9-4730-8256-6BD6FAFDB9AF}" type="pres">
      <dgm:prSet presAssocID="{4F4022A1-C787-43A8-AC76-3913DA9873A7}" presName="Childtext1" presStyleLbl="revTx" presStyleIdx="2" presStyleCnt="3">
        <dgm:presLayoutVars>
          <dgm:chMax val="0"/>
          <dgm:chPref val="0"/>
          <dgm:bulletEnabled val="1"/>
        </dgm:presLayoutVars>
      </dgm:prSet>
      <dgm:spPr/>
    </dgm:pt>
    <dgm:pt modelId="{CFA1E586-E44E-41BC-AE42-9D01E7200781}" type="pres">
      <dgm:prSet presAssocID="{4F4022A1-C787-43A8-AC76-3913DA9873A7}" presName="BalanceSpacing" presStyleCnt="0"/>
      <dgm:spPr/>
    </dgm:pt>
    <dgm:pt modelId="{2E8A3DB9-6697-40AD-A713-13CBDF197B9B}" type="pres">
      <dgm:prSet presAssocID="{4F4022A1-C787-43A8-AC76-3913DA9873A7}" presName="BalanceSpacing1" presStyleCnt="0"/>
      <dgm:spPr/>
    </dgm:pt>
    <dgm:pt modelId="{F9F7A9BA-60B1-4ECE-AB86-310D7ECFC06A}" type="pres">
      <dgm:prSet presAssocID="{35E57BA9-98AF-45DD-BCC3-CE4D7E295FDA}" presName="Accent1Text" presStyleLbl="node1" presStyleIdx="5" presStyleCnt="6" custLinFactNeighborX="-60184" custLinFactNeighborY="-86901"/>
      <dgm:spPr/>
      <dgm:t>
        <a:bodyPr/>
        <a:lstStyle/>
        <a:p>
          <a:endParaRPr lang="zh-CN" altLang="en-US"/>
        </a:p>
      </dgm:t>
    </dgm:pt>
  </dgm:ptLst>
  <dgm:cxnLst>
    <dgm:cxn modelId="{A808B338-5247-4296-890D-596F283E9516}" srcId="{15DB828C-E584-417A-B260-B408123130EE}" destId="{64B32A2C-2712-4708-B9B4-E4A740D17D2A}" srcOrd="1" destOrd="0" parTransId="{98445E5C-C763-4D12-B3FA-8ED798C55258}" sibTransId="{45D7001B-FBA8-426F-A751-A1EA8D07F4E9}"/>
    <dgm:cxn modelId="{AA801473-4AF4-4FDE-855D-E592BFECA957}" type="presOf" srcId="{45D7001B-FBA8-426F-A751-A1EA8D07F4E9}" destId="{A2861F34-B46B-4FB3-812F-DA9922093E39}" srcOrd="0" destOrd="0" presId="urn:microsoft.com/office/officeart/2008/layout/AlternatingHexagons"/>
    <dgm:cxn modelId="{229ACB9E-67FE-4D09-9694-730B7C0CB270}" type="presOf" srcId="{15DB828C-E584-417A-B260-B408123130EE}" destId="{DA1B0D5B-9776-4796-9E13-CDE5B5932A9B}" srcOrd="0" destOrd="0" presId="urn:microsoft.com/office/officeart/2008/layout/AlternatingHexagons"/>
    <dgm:cxn modelId="{E329BA52-001F-412C-B61D-697D32B0ED94}" srcId="{15DB828C-E584-417A-B260-B408123130EE}" destId="{48DE3B40-A263-4B12-A46B-52B3433141E7}" srcOrd="0" destOrd="0" parTransId="{04BEF1CF-63D6-4486-97FA-FFCB3CC5DECA}" sibTransId="{5F56DB91-D68B-4C1E-9869-9B20A62934AE}"/>
    <dgm:cxn modelId="{1DCC474F-E128-457B-86BA-067419871B3A}" type="presOf" srcId="{48DE3B40-A263-4B12-A46B-52B3433141E7}" destId="{4DBDBDF3-29F5-4192-AF1A-DB115D0833E4}" srcOrd="0" destOrd="0" presId="urn:microsoft.com/office/officeart/2008/layout/AlternatingHexagons"/>
    <dgm:cxn modelId="{2FC5FD8F-9C12-41AA-8E64-C695786409EA}" type="presOf" srcId="{4F4022A1-C787-43A8-AC76-3913DA9873A7}" destId="{C6C07413-7921-43E4-A1D8-C38C9321EB23}" srcOrd="0" destOrd="0" presId="urn:microsoft.com/office/officeart/2008/layout/AlternatingHexagons"/>
    <dgm:cxn modelId="{EF25A1F1-9A09-42BB-AF1D-79176E302052}" type="presOf" srcId="{64B32A2C-2712-4708-B9B4-E4A740D17D2A}" destId="{CE2977E0-3E16-44FE-8074-0A4AD616A69A}" srcOrd="0" destOrd="0" presId="urn:microsoft.com/office/officeart/2008/layout/AlternatingHexagons"/>
    <dgm:cxn modelId="{DDAE35E3-909A-4800-8230-E9543E43BA21}" type="presOf" srcId="{35E57BA9-98AF-45DD-BCC3-CE4D7E295FDA}" destId="{F9F7A9BA-60B1-4ECE-AB86-310D7ECFC06A}" srcOrd="0" destOrd="0" presId="urn:microsoft.com/office/officeart/2008/layout/AlternatingHexagons"/>
    <dgm:cxn modelId="{DF687559-6FF6-4F0A-8F4B-B92B1032E9B0}" srcId="{15DB828C-E584-417A-B260-B408123130EE}" destId="{4F4022A1-C787-43A8-AC76-3913DA9873A7}" srcOrd="2" destOrd="0" parTransId="{1D084E0C-5A6C-4245-BD7B-A09673B9CCE0}" sibTransId="{35E57BA9-98AF-45DD-BCC3-CE4D7E295FDA}"/>
    <dgm:cxn modelId="{631E626B-EE7A-4F97-AA2B-8D8F4158210D}" type="presOf" srcId="{5F56DB91-D68B-4C1E-9869-9B20A62934AE}" destId="{27DDBC07-192D-4FBE-AF4B-245D889BD044}" srcOrd="0" destOrd="0" presId="urn:microsoft.com/office/officeart/2008/layout/AlternatingHexagons"/>
    <dgm:cxn modelId="{F5DDBA0B-9BEC-41ED-84B6-A0BA46F33A2F}" type="presParOf" srcId="{DA1B0D5B-9776-4796-9E13-CDE5B5932A9B}" destId="{BB4FA661-4BD2-44AD-939C-C63D827BD206}" srcOrd="0" destOrd="0" presId="urn:microsoft.com/office/officeart/2008/layout/AlternatingHexagons"/>
    <dgm:cxn modelId="{C897E395-5A12-490C-B217-A724CA61BFD5}" type="presParOf" srcId="{BB4FA661-4BD2-44AD-939C-C63D827BD206}" destId="{4DBDBDF3-29F5-4192-AF1A-DB115D0833E4}" srcOrd="0" destOrd="0" presId="urn:microsoft.com/office/officeart/2008/layout/AlternatingHexagons"/>
    <dgm:cxn modelId="{40251E13-3346-40B7-A148-6AC1B09CAA45}" type="presParOf" srcId="{BB4FA661-4BD2-44AD-939C-C63D827BD206}" destId="{CD81D8C0-9BB0-4350-A6D2-7AED66A9890E}" srcOrd="1" destOrd="0" presId="urn:microsoft.com/office/officeart/2008/layout/AlternatingHexagons"/>
    <dgm:cxn modelId="{2749C2F8-C597-4917-B022-B38430049F1C}" type="presParOf" srcId="{BB4FA661-4BD2-44AD-939C-C63D827BD206}" destId="{4DA4BC27-E552-4B12-9FD4-301BD0298211}" srcOrd="2" destOrd="0" presId="urn:microsoft.com/office/officeart/2008/layout/AlternatingHexagons"/>
    <dgm:cxn modelId="{01A1883F-03E0-4C9D-8A4D-D4B902A9592F}" type="presParOf" srcId="{BB4FA661-4BD2-44AD-939C-C63D827BD206}" destId="{F570D918-3C7D-49CA-8ED4-647095BB4974}" srcOrd="3" destOrd="0" presId="urn:microsoft.com/office/officeart/2008/layout/AlternatingHexagons"/>
    <dgm:cxn modelId="{028A9B8D-F31C-475C-B4B8-854EBC53552A}" type="presParOf" srcId="{BB4FA661-4BD2-44AD-939C-C63D827BD206}" destId="{27DDBC07-192D-4FBE-AF4B-245D889BD044}" srcOrd="4" destOrd="0" presId="urn:microsoft.com/office/officeart/2008/layout/AlternatingHexagons"/>
    <dgm:cxn modelId="{DC27A595-507E-4DF4-BBDC-B347EB070231}" type="presParOf" srcId="{DA1B0D5B-9776-4796-9E13-CDE5B5932A9B}" destId="{64E6EB66-2B64-4D10-8BA6-6D1D7F0D938C}" srcOrd="1" destOrd="0" presId="urn:microsoft.com/office/officeart/2008/layout/AlternatingHexagons"/>
    <dgm:cxn modelId="{55BA1573-70F9-47BE-8093-056116C74E2E}" type="presParOf" srcId="{DA1B0D5B-9776-4796-9E13-CDE5B5932A9B}" destId="{AF8BF9F9-6B51-4302-A954-7F12C88BA87A}" srcOrd="2" destOrd="0" presId="urn:microsoft.com/office/officeart/2008/layout/AlternatingHexagons"/>
    <dgm:cxn modelId="{3CB8CCFF-286E-4F73-9318-F4A5842C6F77}" type="presParOf" srcId="{AF8BF9F9-6B51-4302-A954-7F12C88BA87A}" destId="{CE2977E0-3E16-44FE-8074-0A4AD616A69A}" srcOrd="0" destOrd="0" presId="urn:microsoft.com/office/officeart/2008/layout/AlternatingHexagons"/>
    <dgm:cxn modelId="{D8F235FD-3C0B-4C06-B877-461745BC6AB2}" type="presParOf" srcId="{AF8BF9F9-6B51-4302-A954-7F12C88BA87A}" destId="{333ACBC4-0291-4970-9EF9-3D874D454C0E}" srcOrd="1" destOrd="0" presId="urn:microsoft.com/office/officeart/2008/layout/AlternatingHexagons"/>
    <dgm:cxn modelId="{C59D212C-F014-4EA2-936F-C07010BEAA1E}" type="presParOf" srcId="{AF8BF9F9-6B51-4302-A954-7F12C88BA87A}" destId="{249D3B1E-9EA1-47D5-91C0-8BDF510F9A29}" srcOrd="2" destOrd="0" presId="urn:microsoft.com/office/officeart/2008/layout/AlternatingHexagons"/>
    <dgm:cxn modelId="{36759B58-DC62-4380-B241-FE3052C1B268}" type="presParOf" srcId="{AF8BF9F9-6B51-4302-A954-7F12C88BA87A}" destId="{D834BBD9-3025-4C1F-81A7-4DD956A0F580}" srcOrd="3" destOrd="0" presId="urn:microsoft.com/office/officeart/2008/layout/AlternatingHexagons"/>
    <dgm:cxn modelId="{540206F4-A347-48C1-928F-E3FB9E1B0E93}" type="presParOf" srcId="{AF8BF9F9-6B51-4302-A954-7F12C88BA87A}" destId="{A2861F34-B46B-4FB3-812F-DA9922093E39}" srcOrd="4" destOrd="0" presId="urn:microsoft.com/office/officeart/2008/layout/AlternatingHexagons"/>
    <dgm:cxn modelId="{3E31BBD7-2E66-4F1A-96DC-0A010E5E4BD0}" type="presParOf" srcId="{DA1B0D5B-9776-4796-9E13-CDE5B5932A9B}" destId="{0C8EF7E7-97BB-438E-9244-729614DA6865}" srcOrd="3" destOrd="0" presId="urn:microsoft.com/office/officeart/2008/layout/AlternatingHexagons"/>
    <dgm:cxn modelId="{A5136CA8-82DD-4B09-AB23-C3EF0F8BD1D1}" type="presParOf" srcId="{DA1B0D5B-9776-4796-9E13-CDE5B5932A9B}" destId="{86704625-ABF2-46E0-9B4F-BBF5268E6954}" srcOrd="4" destOrd="0" presId="urn:microsoft.com/office/officeart/2008/layout/AlternatingHexagons"/>
    <dgm:cxn modelId="{53D215EE-FD23-4C5D-A054-05D181E063A7}" type="presParOf" srcId="{86704625-ABF2-46E0-9B4F-BBF5268E6954}" destId="{C6C07413-7921-43E4-A1D8-C38C9321EB23}" srcOrd="0" destOrd="0" presId="urn:microsoft.com/office/officeart/2008/layout/AlternatingHexagons"/>
    <dgm:cxn modelId="{72628A64-0720-4FAB-A46B-1C2FD2D8EAA5}" type="presParOf" srcId="{86704625-ABF2-46E0-9B4F-BBF5268E6954}" destId="{9C113A46-4FE9-4730-8256-6BD6FAFDB9AF}" srcOrd="1" destOrd="0" presId="urn:microsoft.com/office/officeart/2008/layout/AlternatingHexagons"/>
    <dgm:cxn modelId="{6C9EF3CB-1FE3-4BC7-97B9-DEC44A51A93F}" type="presParOf" srcId="{86704625-ABF2-46E0-9B4F-BBF5268E6954}" destId="{CFA1E586-E44E-41BC-AE42-9D01E7200781}" srcOrd="2" destOrd="0" presId="urn:microsoft.com/office/officeart/2008/layout/AlternatingHexagons"/>
    <dgm:cxn modelId="{D96ED774-D27D-41D9-AAD6-5829D78C5BBD}" type="presParOf" srcId="{86704625-ABF2-46E0-9B4F-BBF5268E6954}" destId="{2E8A3DB9-6697-40AD-A713-13CBDF197B9B}" srcOrd="3" destOrd="0" presId="urn:microsoft.com/office/officeart/2008/layout/AlternatingHexagons"/>
    <dgm:cxn modelId="{E32F4711-1C47-4CE3-A00B-AC4D36470D64}" type="presParOf" srcId="{86704625-ABF2-46E0-9B4F-BBF5268E6954}" destId="{F9F7A9BA-60B1-4ECE-AB86-310D7ECFC06A}"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F3A5F9-DA9F-4445-840E-C71E39EDA4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2ED50F-E3DC-4397-B460-F23DB11E02F6}">
      <dgm:prSet phldrT="[文本]"/>
      <dgm:spPr/>
      <dgm:t>
        <a:bodyPr/>
        <a:lstStyle/>
        <a:p>
          <a:pPr algn="ctr"/>
          <a:r>
            <a:rPr lang="en-US" altLang="zh-CN" dirty="0" smtClean="0">
              <a:solidFill>
                <a:schemeClr val="tx1"/>
              </a:solidFill>
              <a:latin typeface="+mn-ea"/>
            </a:rPr>
            <a:t>1</a:t>
          </a:r>
          <a:r>
            <a:rPr lang="zh-CN" altLang="en-US" dirty="0" smtClean="0">
              <a:solidFill>
                <a:schemeClr val="tx1"/>
              </a:solidFill>
              <a:latin typeface="+mn-ea"/>
            </a:rPr>
            <a:t>）将现有功能合并为一个服务</a:t>
          </a:r>
          <a:endParaRPr lang="zh-CN" altLang="en-US" dirty="0">
            <a:solidFill>
              <a:schemeClr val="tx1"/>
            </a:solidFill>
          </a:endParaRPr>
        </a:p>
      </dgm:t>
    </dgm:pt>
    <dgm:pt modelId="{840B68DD-4313-4B3A-AB6E-04B5C5EF464E}" type="parTrans" cxnId="{F252033F-AE08-40FF-A3A1-60283A282974}">
      <dgm:prSet/>
      <dgm:spPr/>
      <dgm:t>
        <a:bodyPr/>
        <a:lstStyle/>
        <a:p>
          <a:endParaRPr lang="zh-CN" altLang="en-US">
            <a:solidFill>
              <a:schemeClr val="tx1"/>
            </a:solidFill>
          </a:endParaRPr>
        </a:p>
      </dgm:t>
    </dgm:pt>
    <dgm:pt modelId="{A4209EA6-D8A1-4030-8B65-D5E433C62D14}" type="sibTrans" cxnId="{F252033F-AE08-40FF-A3A1-60283A282974}">
      <dgm:prSet/>
      <dgm:spPr/>
      <dgm:t>
        <a:bodyPr/>
        <a:lstStyle/>
        <a:p>
          <a:pPr algn="ctr"/>
          <a:endParaRPr lang="zh-CN" altLang="en-US">
            <a:solidFill>
              <a:schemeClr val="tx1"/>
            </a:solidFill>
          </a:endParaRPr>
        </a:p>
      </dgm:t>
    </dgm:pt>
    <dgm:pt modelId="{71181197-1120-4B12-9C6D-D02F855495B6}">
      <dgm:prSet phldrT="[文本]"/>
      <dgm:spPr/>
      <dgm:t>
        <a:bodyPr/>
        <a:lstStyle/>
        <a:p>
          <a:pPr algn="ctr"/>
          <a:r>
            <a:rPr lang="en-US" altLang="zh-CN" dirty="0" smtClean="0">
              <a:solidFill>
                <a:schemeClr val="tx1"/>
              </a:solidFill>
              <a:latin typeface="+mn-ea"/>
            </a:rPr>
            <a:t>2</a:t>
          </a:r>
          <a:r>
            <a:rPr lang="zh-CN" altLang="en-US" dirty="0" smtClean="0">
              <a:solidFill>
                <a:schemeClr val="tx1"/>
              </a:solidFill>
              <a:latin typeface="+mn-ea"/>
            </a:rPr>
            <a:t>）用一个服务合并和替换现有功能</a:t>
          </a:r>
          <a:endParaRPr lang="zh-CN" altLang="en-US" dirty="0">
            <a:solidFill>
              <a:schemeClr val="tx1"/>
            </a:solidFill>
          </a:endParaRPr>
        </a:p>
      </dgm:t>
    </dgm:pt>
    <dgm:pt modelId="{CE65492B-1E47-4312-8CAA-E5E18BEF0B54}" type="parTrans" cxnId="{4FC4E3D6-A554-4183-8317-39E2959B77E0}">
      <dgm:prSet/>
      <dgm:spPr/>
      <dgm:t>
        <a:bodyPr/>
        <a:lstStyle/>
        <a:p>
          <a:endParaRPr lang="zh-CN" altLang="en-US">
            <a:solidFill>
              <a:schemeClr val="tx1"/>
            </a:solidFill>
          </a:endParaRPr>
        </a:p>
      </dgm:t>
    </dgm:pt>
    <dgm:pt modelId="{27C1A05D-9CB4-4FE9-BF43-5BAC4CDE03D0}" type="sibTrans" cxnId="{4FC4E3D6-A554-4183-8317-39E2959B77E0}">
      <dgm:prSet/>
      <dgm:spPr/>
      <dgm:t>
        <a:bodyPr/>
        <a:lstStyle/>
        <a:p>
          <a:endParaRPr lang="zh-CN" altLang="en-US">
            <a:solidFill>
              <a:schemeClr val="tx1"/>
            </a:solidFill>
          </a:endParaRPr>
        </a:p>
      </dgm:t>
    </dgm:pt>
    <dgm:pt modelId="{896CFF9B-FFC9-4DFE-A2FD-3A03F9D806AD}">
      <dgm:prSet phldrT="[文本]"/>
      <dgm:spPr/>
      <dgm:t>
        <a:bodyPr/>
        <a:lstStyle/>
        <a:p>
          <a:pPr algn="ctr"/>
          <a:r>
            <a:rPr lang="en-US" altLang="zh-CN" dirty="0" smtClean="0">
              <a:solidFill>
                <a:schemeClr val="tx1"/>
              </a:solidFill>
              <a:latin typeface="+mn-ea"/>
            </a:rPr>
            <a:t>3</a:t>
          </a:r>
          <a:r>
            <a:rPr lang="zh-CN" altLang="en-US" dirty="0" smtClean="0">
              <a:solidFill>
                <a:schemeClr val="tx1"/>
              </a:solidFill>
              <a:latin typeface="+mn-ea"/>
            </a:rPr>
            <a:t>）使用更服从于服务调用的适配器</a:t>
          </a:r>
          <a:endParaRPr lang="zh-CN" altLang="en-US" dirty="0">
            <a:solidFill>
              <a:schemeClr val="tx1"/>
            </a:solidFill>
          </a:endParaRPr>
        </a:p>
      </dgm:t>
    </dgm:pt>
    <dgm:pt modelId="{562D8125-B2DA-4526-98AC-1DEF573EE66E}" type="parTrans" cxnId="{D09502C5-7183-4FB7-8837-CDB92B56AA2A}">
      <dgm:prSet/>
      <dgm:spPr/>
      <dgm:t>
        <a:bodyPr/>
        <a:lstStyle/>
        <a:p>
          <a:endParaRPr lang="zh-CN" altLang="en-US">
            <a:solidFill>
              <a:schemeClr val="tx1"/>
            </a:solidFill>
          </a:endParaRPr>
        </a:p>
      </dgm:t>
    </dgm:pt>
    <dgm:pt modelId="{28D3DC46-CA33-41FE-9EAD-D0C2514E7B2F}" type="sibTrans" cxnId="{D09502C5-7183-4FB7-8837-CDB92B56AA2A}">
      <dgm:prSet/>
      <dgm:spPr/>
      <dgm:t>
        <a:bodyPr/>
        <a:lstStyle/>
        <a:p>
          <a:endParaRPr lang="zh-CN" altLang="en-US">
            <a:solidFill>
              <a:schemeClr val="tx1"/>
            </a:solidFill>
          </a:endParaRPr>
        </a:p>
      </dgm:t>
    </dgm:pt>
    <dgm:pt modelId="{3EA0AD80-E225-41D4-8AD6-C8A61FF3D76E}">
      <dgm:prSet phldrT="[文本]"/>
      <dgm:spPr/>
      <dgm:t>
        <a:bodyPr/>
        <a:lstStyle/>
        <a:p>
          <a:pPr algn="ctr"/>
          <a:r>
            <a:rPr lang="en-US" altLang="zh-CN" dirty="0" smtClean="0">
              <a:solidFill>
                <a:schemeClr val="tx1"/>
              </a:solidFill>
              <a:latin typeface="+mn-ea"/>
            </a:rPr>
            <a:t>4</a:t>
          </a:r>
          <a:r>
            <a:rPr lang="zh-CN" altLang="en-US" dirty="0" smtClean="0">
              <a:solidFill>
                <a:schemeClr val="tx1"/>
              </a:solidFill>
              <a:latin typeface="+mn-ea"/>
            </a:rPr>
            <a:t>）将功能集成到服务中</a:t>
          </a:r>
          <a:endParaRPr lang="zh-CN" altLang="en-US" dirty="0">
            <a:solidFill>
              <a:schemeClr val="tx1"/>
            </a:solidFill>
          </a:endParaRPr>
        </a:p>
      </dgm:t>
    </dgm:pt>
    <dgm:pt modelId="{0CE31BD6-CB06-45FF-B0CD-7C3042A32833}" type="parTrans" cxnId="{9511BB26-6AD4-4F04-B22A-1E782CFC328C}">
      <dgm:prSet/>
      <dgm:spPr/>
      <dgm:t>
        <a:bodyPr/>
        <a:lstStyle/>
        <a:p>
          <a:endParaRPr lang="zh-CN" altLang="en-US">
            <a:solidFill>
              <a:schemeClr val="tx1"/>
            </a:solidFill>
          </a:endParaRPr>
        </a:p>
      </dgm:t>
    </dgm:pt>
    <dgm:pt modelId="{1D9C7359-61A6-4925-86C7-5B2C7C797E42}" type="sibTrans" cxnId="{9511BB26-6AD4-4F04-B22A-1E782CFC328C}">
      <dgm:prSet/>
      <dgm:spPr/>
      <dgm:t>
        <a:bodyPr/>
        <a:lstStyle/>
        <a:p>
          <a:endParaRPr lang="zh-CN" altLang="en-US">
            <a:solidFill>
              <a:schemeClr val="tx1"/>
            </a:solidFill>
          </a:endParaRPr>
        </a:p>
      </dgm:t>
    </dgm:pt>
    <dgm:pt modelId="{92211DE5-E402-4C40-AF65-B7F395A95678}" type="pres">
      <dgm:prSet presAssocID="{1DF3A5F9-DA9F-4445-840E-C71E39EDA4D3}" presName="Name0" presStyleCnt="0">
        <dgm:presLayoutVars>
          <dgm:chMax val="7"/>
          <dgm:chPref val="7"/>
          <dgm:dir/>
        </dgm:presLayoutVars>
      </dgm:prSet>
      <dgm:spPr/>
      <dgm:t>
        <a:bodyPr/>
        <a:lstStyle/>
        <a:p>
          <a:endParaRPr lang="zh-CN" altLang="en-US"/>
        </a:p>
      </dgm:t>
    </dgm:pt>
    <dgm:pt modelId="{2B442424-503A-46C2-9171-4483BBF17A73}" type="pres">
      <dgm:prSet presAssocID="{1DF3A5F9-DA9F-4445-840E-C71E39EDA4D3}" presName="Name1" presStyleCnt="0"/>
      <dgm:spPr/>
    </dgm:pt>
    <dgm:pt modelId="{E729B5E0-7B49-43A0-BBA5-E8C9096511E9}" type="pres">
      <dgm:prSet presAssocID="{1DF3A5F9-DA9F-4445-840E-C71E39EDA4D3}" presName="cycle" presStyleCnt="0"/>
      <dgm:spPr/>
    </dgm:pt>
    <dgm:pt modelId="{E5A7131F-A91D-4313-8AA8-C29C4911E3FE}" type="pres">
      <dgm:prSet presAssocID="{1DF3A5F9-DA9F-4445-840E-C71E39EDA4D3}" presName="srcNode" presStyleLbl="node1" presStyleIdx="0" presStyleCnt="4"/>
      <dgm:spPr/>
    </dgm:pt>
    <dgm:pt modelId="{78F64B0C-C7B4-4771-A7FD-BC316A82C910}" type="pres">
      <dgm:prSet presAssocID="{1DF3A5F9-DA9F-4445-840E-C71E39EDA4D3}" presName="conn" presStyleLbl="parChTrans1D2" presStyleIdx="0" presStyleCnt="1"/>
      <dgm:spPr/>
      <dgm:t>
        <a:bodyPr/>
        <a:lstStyle/>
        <a:p>
          <a:endParaRPr lang="zh-CN" altLang="en-US"/>
        </a:p>
      </dgm:t>
    </dgm:pt>
    <dgm:pt modelId="{EB473DEC-697B-416A-8945-076B4E4B99D2}" type="pres">
      <dgm:prSet presAssocID="{1DF3A5F9-DA9F-4445-840E-C71E39EDA4D3}" presName="extraNode" presStyleLbl="node1" presStyleIdx="0" presStyleCnt="4"/>
      <dgm:spPr/>
    </dgm:pt>
    <dgm:pt modelId="{8A8F03FA-CB09-434F-943C-A99E66C8AB4B}" type="pres">
      <dgm:prSet presAssocID="{1DF3A5F9-DA9F-4445-840E-C71E39EDA4D3}" presName="dstNode" presStyleLbl="node1" presStyleIdx="0" presStyleCnt="4"/>
      <dgm:spPr/>
    </dgm:pt>
    <dgm:pt modelId="{EFB5F8E9-BCB0-43EE-AB3B-EF3695B6734E}" type="pres">
      <dgm:prSet presAssocID="{9E2ED50F-E3DC-4397-B460-F23DB11E02F6}" presName="text_1" presStyleLbl="node1" presStyleIdx="0" presStyleCnt="4">
        <dgm:presLayoutVars>
          <dgm:bulletEnabled val="1"/>
        </dgm:presLayoutVars>
      </dgm:prSet>
      <dgm:spPr/>
      <dgm:t>
        <a:bodyPr/>
        <a:lstStyle/>
        <a:p>
          <a:endParaRPr lang="zh-CN" altLang="en-US"/>
        </a:p>
      </dgm:t>
    </dgm:pt>
    <dgm:pt modelId="{1686DCB2-67EE-484A-BCF5-908486DAF868}" type="pres">
      <dgm:prSet presAssocID="{9E2ED50F-E3DC-4397-B460-F23DB11E02F6}" presName="accent_1" presStyleCnt="0"/>
      <dgm:spPr/>
    </dgm:pt>
    <dgm:pt modelId="{536BE658-6607-458A-9FC3-6BEABA4F1BA1}" type="pres">
      <dgm:prSet presAssocID="{9E2ED50F-E3DC-4397-B460-F23DB11E02F6}" presName="accentRepeatNode" presStyleLbl="solidFgAcc1" presStyleIdx="0" presStyleCnt="4"/>
      <dgm:spPr/>
    </dgm:pt>
    <dgm:pt modelId="{F1008A6B-F165-4E23-8B70-3F9EDE22A9D8}" type="pres">
      <dgm:prSet presAssocID="{71181197-1120-4B12-9C6D-D02F855495B6}" presName="text_2" presStyleLbl="node1" presStyleIdx="1" presStyleCnt="4">
        <dgm:presLayoutVars>
          <dgm:bulletEnabled val="1"/>
        </dgm:presLayoutVars>
      </dgm:prSet>
      <dgm:spPr/>
      <dgm:t>
        <a:bodyPr/>
        <a:lstStyle/>
        <a:p>
          <a:endParaRPr lang="zh-CN" altLang="en-US"/>
        </a:p>
      </dgm:t>
    </dgm:pt>
    <dgm:pt modelId="{A6D8445B-0959-4FEA-9CFF-532144621EE5}" type="pres">
      <dgm:prSet presAssocID="{71181197-1120-4B12-9C6D-D02F855495B6}" presName="accent_2" presStyleCnt="0"/>
      <dgm:spPr/>
    </dgm:pt>
    <dgm:pt modelId="{D7708BB4-7B48-4F28-A9C0-C841B11B030F}" type="pres">
      <dgm:prSet presAssocID="{71181197-1120-4B12-9C6D-D02F855495B6}" presName="accentRepeatNode" presStyleLbl="solidFgAcc1" presStyleIdx="1" presStyleCnt="4"/>
      <dgm:spPr/>
    </dgm:pt>
    <dgm:pt modelId="{7EC9425E-8424-4741-94FD-B46A593EA087}" type="pres">
      <dgm:prSet presAssocID="{896CFF9B-FFC9-4DFE-A2FD-3A03F9D806AD}" presName="text_3" presStyleLbl="node1" presStyleIdx="2" presStyleCnt="4">
        <dgm:presLayoutVars>
          <dgm:bulletEnabled val="1"/>
        </dgm:presLayoutVars>
      </dgm:prSet>
      <dgm:spPr/>
      <dgm:t>
        <a:bodyPr/>
        <a:lstStyle/>
        <a:p>
          <a:endParaRPr lang="zh-CN" altLang="en-US"/>
        </a:p>
      </dgm:t>
    </dgm:pt>
    <dgm:pt modelId="{0396885B-3A60-48BF-9E79-4632C840F390}" type="pres">
      <dgm:prSet presAssocID="{896CFF9B-FFC9-4DFE-A2FD-3A03F9D806AD}" presName="accent_3" presStyleCnt="0"/>
      <dgm:spPr/>
    </dgm:pt>
    <dgm:pt modelId="{B9E99346-DF05-4997-8261-DF400BF8FB15}" type="pres">
      <dgm:prSet presAssocID="{896CFF9B-FFC9-4DFE-A2FD-3A03F9D806AD}" presName="accentRepeatNode" presStyleLbl="solidFgAcc1" presStyleIdx="2" presStyleCnt="4"/>
      <dgm:spPr/>
    </dgm:pt>
    <dgm:pt modelId="{9349B9DA-4244-4A49-A475-79D37ECCCADD}" type="pres">
      <dgm:prSet presAssocID="{3EA0AD80-E225-41D4-8AD6-C8A61FF3D76E}" presName="text_4" presStyleLbl="node1" presStyleIdx="3" presStyleCnt="4">
        <dgm:presLayoutVars>
          <dgm:bulletEnabled val="1"/>
        </dgm:presLayoutVars>
      </dgm:prSet>
      <dgm:spPr/>
      <dgm:t>
        <a:bodyPr/>
        <a:lstStyle/>
        <a:p>
          <a:endParaRPr lang="zh-CN" altLang="en-US"/>
        </a:p>
      </dgm:t>
    </dgm:pt>
    <dgm:pt modelId="{EE2A9264-D8D4-4361-AE41-19693EB78DBD}" type="pres">
      <dgm:prSet presAssocID="{3EA0AD80-E225-41D4-8AD6-C8A61FF3D76E}" presName="accent_4" presStyleCnt="0"/>
      <dgm:spPr/>
    </dgm:pt>
    <dgm:pt modelId="{1024CEB7-AC41-4CCE-BB5E-3B8F3D2EC0FD}" type="pres">
      <dgm:prSet presAssocID="{3EA0AD80-E225-41D4-8AD6-C8A61FF3D76E}" presName="accentRepeatNode" presStyleLbl="solidFgAcc1" presStyleIdx="3" presStyleCnt="4"/>
      <dgm:spPr/>
    </dgm:pt>
  </dgm:ptLst>
  <dgm:cxnLst>
    <dgm:cxn modelId="{08FCA60A-6CA6-41DC-B9A3-246CECC6A67A}" type="presOf" srcId="{1DF3A5F9-DA9F-4445-840E-C71E39EDA4D3}" destId="{92211DE5-E402-4C40-AF65-B7F395A95678}" srcOrd="0" destOrd="0" presId="urn:microsoft.com/office/officeart/2008/layout/VerticalCurvedList"/>
    <dgm:cxn modelId="{E4C67833-04B5-4281-88EB-CD60E87EEAEE}" type="presOf" srcId="{71181197-1120-4B12-9C6D-D02F855495B6}" destId="{F1008A6B-F165-4E23-8B70-3F9EDE22A9D8}" srcOrd="0" destOrd="0" presId="urn:microsoft.com/office/officeart/2008/layout/VerticalCurvedList"/>
    <dgm:cxn modelId="{D09502C5-7183-4FB7-8837-CDB92B56AA2A}" srcId="{1DF3A5F9-DA9F-4445-840E-C71E39EDA4D3}" destId="{896CFF9B-FFC9-4DFE-A2FD-3A03F9D806AD}" srcOrd="2" destOrd="0" parTransId="{562D8125-B2DA-4526-98AC-1DEF573EE66E}" sibTransId="{28D3DC46-CA33-41FE-9EAD-D0C2514E7B2F}"/>
    <dgm:cxn modelId="{606169DF-6AE8-401B-824A-3200DB61F90F}" type="presOf" srcId="{896CFF9B-FFC9-4DFE-A2FD-3A03F9D806AD}" destId="{7EC9425E-8424-4741-94FD-B46A593EA087}" srcOrd="0" destOrd="0" presId="urn:microsoft.com/office/officeart/2008/layout/VerticalCurvedList"/>
    <dgm:cxn modelId="{F8AAEFDD-8C3F-4E84-AC63-2DA118486301}" type="presOf" srcId="{A4209EA6-D8A1-4030-8B65-D5E433C62D14}" destId="{78F64B0C-C7B4-4771-A7FD-BC316A82C910}" srcOrd="0" destOrd="0" presId="urn:microsoft.com/office/officeart/2008/layout/VerticalCurvedList"/>
    <dgm:cxn modelId="{F252033F-AE08-40FF-A3A1-60283A282974}" srcId="{1DF3A5F9-DA9F-4445-840E-C71E39EDA4D3}" destId="{9E2ED50F-E3DC-4397-B460-F23DB11E02F6}" srcOrd="0" destOrd="0" parTransId="{840B68DD-4313-4B3A-AB6E-04B5C5EF464E}" sibTransId="{A4209EA6-D8A1-4030-8B65-D5E433C62D14}"/>
    <dgm:cxn modelId="{4FC4E3D6-A554-4183-8317-39E2959B77E0}" srcId="{1DF3A5F9-DA9F-4445-840E-C71E39EDA4D3}" destId="{71181197-1120-4B12-9C6D-D02F855495B6}" srcOrd="1" destOrd="0" parTransId="{CE65492B-1E47-4312-8CAA-E5E18BEF0B54}" sibTransId="{27C1A05D-9CB4-4FE9-BF43-5BAC4CDE03D0}"/>
    <dgm:cxn modelId="{9511BB26-6AD4-4F04-B22A-1E782CFC328C}" srcId="{1DF3A5F9-DA9F-4445-840E-C71E39EDA4D3}" destId="{3EA0AD80-E225-41D4-8AD6-C8A61FF3D76E}" srcOrd="3" destOrd="0" parTransId="{0CE31BD6-CB06-45FF-B0CD-7C3042A32833}" sibTransId="{1D9C7359-61A6-4925-86C7-5B2C7C797E42}"/>
    <dgm:cxn modelId="{7F1EE75B-1BB9-4D6F-8F55-29B0843639CE}" type="presOf" srcId="{3EA0AD80-E225-41D4-8AD6-C8A61FF3D76E}" destId="{9349B9DA-4244-4A49-A475-79D37ECCCADD}" srcOrd="0" destOrd="0" presId="urn:microsoft.com/office/officeart/2008/layout/VerticalCurvedList"/>
    <dgm:cxn modelId="{152877F1-D307-42C3-B2A8-511C8AE3A6C4}" type="presOf" srcId="{9E2ED50F-E3DC-4397-B460-F23DB11E02F6}" destId="{EFB5F8E9-BCB0-43EE-AB3B-EF3695B6734E}" srcOrd="0" destOrd="0" presId="urn:microsoft.com/office/officeart/2008/layout/VerticalCurvedList"/>
    <dgm:cxn modelId="{3F607A5A-B939-4399-81E2-316C1DA8D992}" type="presParOf" srcId="{92211DE5-E402-4C40-AF65-B7F395A95678}" destId="{2B442424-503A-46C2-9171-4483BBF17A73}" srcOrd="0" destOrd="0" presId="urn:microsoft.com/office/officeart/2008/layout/VerticalCurvedList"/>
    <dgm:cxn modelId="{BAD630F3-98EF-4398-B8A0-75115610B91F}" type="presParOf" srcId="{2B442424-503A-46C2-9171-4483BBF17A73}" destId="{E729B5E0-7B49-43A0-BBA5-E8C9096511E9}" srcOrd="0" destOrd="0" presId="urn:microsoft.com/office/officeart/2008/layout/VerticalCurvedList"/>
    <dgm:cxn modelId="{4158E62D-D132-4AA7-86EC-8CBEC804CB90}" type="presParOf" srcId="{E729B5E0-7B49-43A0-BBA5-E8C9096511E9}" destId="{E5A7131F-A91D-4313-8AA8-C29C4911E3FE}" srcOrd="0" destOrd="0" presId="urn:microsoft.com/office/officeart/2008/layout/VerticalCurvedList"/>
    <dgm:cxn modelId="{D4782CA5-23CB-43C4-A196-64D28E29CB74}" type="presParOf" srcId="{E729B5E0-7B49-43A0-BBA5-E8C9096511E9}" destId="{78F64B0C-C7B4-4771-A7FD-BC316A82C910}" srcOrd="1" destOrd="0" presId="urn:microsoft.com/office/officeart/2008/layout/VerticalCurvedList"/>
    <dgm:cxn modelId="{6D66F935-0EC7-4D75-A34D-5A6225064666}" type="presParOf" srcId="{E729B5E0-7B49-43A0-BBA5-E8C9096511E9}" destId="{EB473DEC-697B-416A-8945-076B4E4B99D2}" srcOrd="2" destOrd="0" presId="urn:microsoft.com/office/officeart/2008/layout/VerticalCurvedList"/>
    <dgm:cxn modelId="{41766BAF-EC84-4987-A6DB-1AB780308F7C}" type="presParOf" srcId="{E729B5E0-7B49-43A0-BBA5-E8C9096511E9}" destId="{8A8F03FA-CB09-434F-943C-A99E66C8AB4B}" srcOrd="3" destOrd="0" presId="urn:microsoft.com/office/officeart/2008/layout/VerticalCurvedList"/>
    <dgm:cxn modelId="{2FC765F0-8DB2-405B-A259-451374F19909}" type="presParOf" srcId="{2B442424-503A-46C2-9171-4483BBF17A73}" destId="{EFB5F8E9-BCB0-43EE-AB3B-EF3695B6734E}" srcOrd="1" destOrd="0" presId="urn:microsoft.com/office/officeart/2008/layout/VerticalCurvedList"/>
    <dgm:cxn modelId="{A4623301-433E-4F2E-951F-1FE89FF25EB2}" type="presParOf" srcId="{2B442424-503A-46C2-9171-4483BBF17A73}" destId="{1686DCB2-67EE-484A-BCF5-908486DAF868}" srcOrd="2" destOrd="0" presId="urn:microsoft.com/office/officeart/2008/layout/VerticalCurvedList"/>
    <dgm:cxn modelId="{93A75B52-ED5C-4B87-8643-C3B11F52325D}" type="presParOf" srcId="{1686DCB2-67EE-484A-BCF5-908486DAF868}" destId="{536BE658-6607-458A-9FC3-6BEABA4F1BA1}" srcOrd="0" destOrd="0" presId="urn:microsoft.com/office/officeart/2008/layout/VerticalCurvedList"/>
    <dgm:cxn modelId="{38E0B1B8-B561-4DB9-AB3F-F432D2D3DEF4}" type="presParOf" srcId="{2B442424-503A-46C2-9171-4483BBF17A73}" destId="{F1008A6B-F165-4E23-8B70-3F9EDE22A9D8}" srcOrd="3" destOrd="0" presId="urn:microsoft.com/office/officeart/2008/layout/VerticalCurvedList"/>
    <dgm:cxn modelId="{32217A10-38A9-478C-8B2B-504B407D68F5}" type="presParOf" srcId="{2B442424-503A-46C2-9171-4483BBF17A73}" destId="{A6D8445B-0959-4FEA-9CFF-532144621EE5}" srcOrd="4" destOrd="0" presId="urn:microsoft.com/office/officeart/2008/layout/VerticalCurvedList"/>
    <dgm:cxn modelId="{8B6A4E87-696E-4820-82EC-C7B78CF1E31D}" type="presParOf" srcId="{A6D8445B-0959-4FEA-9CFF-532144621EE5}" destId="{D7708BB4-7B48-4F28-A9C0-C841B11B030F}" srcOrd="0" destOrd="0" presId="urn:microsoft.com/office/officeart/2008/layout/VerticalCurvedList"/>
    <dgm:cxn modelId="{B1001A24-F49B-4731-8D0C-92107045775C}" type="presParOf" srcId="{2B442424-503A-46C2-9171-4483BBF17A73}" destId="{7EC9425E-8424-4741-94FD-B46A593EA087}" srcOrd="5" destOrd="0" presId="urn:microsoft.com/office/officeart/2008/layout/VerticalCurvedList"/>
    <dgm:cxn modelId="{76FA6B05-3EBA-401B-AC44-7055A947BB93}" type="presParOf" srcId="{2B442424-503A-46C2-9171-4483BBF17A73}" destId="{0396885B-3A60-48BF-9E79-4632C840F390}" srcOrd="6" destOrd="0" presId="urn:microsoft.com/office/officeart/2008/layout/VerticalCurvedList"/>
    <dgm:cxn modelId="{D67AC552-414A-4AD6-983F-56FC8F227A43}" type="presParOf" srcId="{0396885B-3A60-48BF-9E79-4632C840F390}" destId="{B9E99346-DF05-4997-8261-DF400BF8FB15}" srcOrd="0" destOrd="0" presId="urn:microsoft.com/office/officeart/2008/layout/VerticalCurvedList"/>
    <dgm:cxn modelId="{C4CBC8CD-5430-438B-B7E9-2C7D6C748613}" type="presParOf" srcId="{2B442424-503A-46C2-9171-4483BBF17A73}" destId="{9349B9DA-4244-4A49-A475-79D37ECCCADD}" srcOrd="7" destOrd="0" presId="urn:microsoft.com/office/officeart/2008/layout/VerticalCurvedList"/>
    <dgm:cxn modelId="{02CCD933-B9AB-4E27-A80A-F6C8C14E2924}" type="presParOf" srcId="{2B442424-503A-46C2-9171-4483BBF17A73}" destId="{EE2A9264-D8D4-4361-AE41-19693EB78DBD}" srcOrd="8" destOrd="0" presId="urn:microsoft.com/office/officeart/2008/layout/VerticalCurvedList"/>
    <dgm:cxn modelId="{809B36CF-7AD5-4E7E-A086-6AE496736CB7}" type="presParOf" srcId="{EE2A9264-D8D4-4361-AE41-19693EB78DBD}" destId="{1024CEB7-AC41-4CCE-BB5E-3B8F3D2EC0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custT="1"/>
      <dgm:spPr/>
      <dgm:t>
        <a:bodyPr/>
        <a:lstStyle/>
        <a:p>
          <a:r>
            <a:rPr lang="zh-CN" altLang="en-US" sz="1800" dirty="0" smtClean="0">
              <a:solidFill>
                <a:schemeClr val="tx1"/>
              </a:solidFill>
            </a:rPr>
            <a:t>案例分析</a:t>
          </a:r>
          <a:endParaRPr lang="zh-CN" altLang="en-US" sz="1800" dirty="0">
            <a:solidFill>
              <a:schemeClr val="tx1"/>
            </a:solidFill>
          </a:endParaRPr>
        </a:p>
      </dgm:t>
    </dgm:pt>
    <dgm:pt modelId="{8124B75D-0035-4868-A24F-72EB1CC9FCB1}" type="parTrans" cxnId="{90A92819-769C-43F9-B5AF-4FCB587F0C6F}">
      <dgm:prSet/>
      <dgm:spPr/>
      <dgm:t>
        <a:bodyPr/>
        <a:lstStyle/>
        <a:p>
          <a:endParaRPr lang="zh-CN" altLang="en-US">
            <a:solidFill>
              <a:schemeClr val="tx1"/>
            </a:solidFill>
          </a:endParaRPr>
        </a:p>
      </dgm:t>
    </dgm:pt>
    <dgm:pt modelId="{FF435639-70F3-4F02-B500-9AD72FE1AF4C}" type="sibTrans" cxnId="{90A92819-769C-43F9-B5AF-4FCB587F0C6F}">
      <dgm:prSet/>
      <dgm:spPr/>
      <dgm:t>
        <a:bodyPr/>
        <a:lstStyle/>
        <a:p>
          <a:endParaRPr lang="zh-CN" altLang="en-US">
            <a:solidFill>
              <a:schemeClr val="tx1"/>
            </a:solidFill>
          </a:endParaRPr>
        </a:p>
      </dgm:t>
    </dgm:pt>
    <dgm:pt modelId="{1F5406BA-1513-42F0-A8AB-F8CA6D906C09}">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门户网站用户管理功能实现</a:t>
          </a:r>
          <a:endParaRPr lang="zh-CN" altLang="en-US" dirty="0">
            <a:solidFill>
              <a:schemeClr val="tx1"/>
            </a:solidFill>
          </a:endParaRPr>
        </a:p>
      </dgm:t>
    </dgm:pt>
    <dgm:pt modelId="{C4F7BCFF-DF1A-438D-BF4B-B34333E6859D}" type="parTrans" cxnId="{EEEEFC5B-22E2-4B0D-AA98-E2611F7AB47C}">
      <dgm:prSet/>
      <dgm:spPr/>
      <dgm:t>
        <a:bodyPr/>
        <a:lstStyle/>
        <a:p>
          <a:endParaRPr lang="zh-CN" altLang="en-US">
            <a:solidFill>
              <a:schemeClr val="tx1"/>
            </a:solidFill>
          </a:endParaRPr>
        </a:p>
      </dgm:t>
    </dgm:pt>
    <dgm:pt modelId="{439B5E32-ED5D-4DB8-A1F6-8C58F5D5F2CC}" type="sibTrans" cxnId="{EEEEFC5B-22E2-4B0D-AA98-E2611F7AB47C}">
      <dgm:prSet/>
      <dgm:spPr/>
      <dgm:t>
        <a:bodyPr/>
        <a:lstStyle/>
        <a:p>
          <a:endParaRPr lang="zh-CN" altLang="en-US">
            <a:solidFill>
              <a:schemeClr val="tx1"/>
            </a:solidFill>
          </a:endParaRPr>
        </a:p>
      </dgm:t>
    </dgm:pt>
    <dgm:pt modelId="{96FC63CF-786D-4597-B2FD-346546ABD27F}">
      <dgm:prSet phldrT="[文本]" custT="1"/>
      <dgm:spPr/>
      <dgm:t>
        <a:bodyPr/>
        <a:lstStyle/>
        <a:p>
          <a:r>
            <a:rPr lang="zh-CN" altLang="en-US" sz="1800" dirty="0" smtClean="0">
              <a:solidFill>
                <a:schemeClr val="tx1"/>
              </a:solidFill>
            </a:rPr>
            <a:t>案例分析</a:t>
          </a:r>
          <a:endParaRPr lang="zh-CN" altLang="en-US" sz="1800" dirty="0">
            <a:solidFill>
              <a:schemeClr val="tx1"/>
            </a:solidFill>
          </a:endParaRPr>
        </a:p>
      </dgm:t>
    </dgm:pt>
    <dgm:pt modelId="{186B9683-7EA8-4213-8ED3-5D7610983238}" type="parTrans" cxnId="{B716BC99-103A-48F2-A2CE-AB79D0EEC8A9}">
      <dgm:prSet/>
      <dgm:spPr/>
      <dgm:t>
        <a:bodyPr/>
        <a:lstStyle/>
        <a:p>
          <a:endParaRPr lang="zh-CN" altLang="en-US">
            <a:solidFill>
              <a:schemeClr val="tx1"/>
            </a:solidFill>
          </a:endParaRPr>
        </a:p>
      </dgm:t>
    </dgm:pt>
    <dgm:pt modelId="{1BF24A37-A2F3-48F9-B9C9-264C73AEBD0E}" type="sibTrans" cxnId="{B716BC99-103A-48F2-A2CE-AB79D0EEC8A9}">
      <dgm:prSet/>
      <dgm:spPr/>
      <dgm:t>
        <a:bodyPr/>
        <a:lstStyle/>
        <a:p>
          <a:endParaRPr lang="zh-CN" altLang="en-US">
            <a:solidFill>
              <a:schemeClr val="tx1"/>
            </a:solidFill>
          </a:endParaRPr>
        </a:p>
      </dgm:t>
    </dgm:pt>
    <dgm:pt modelId="{32BC650D-252D-4242-BEFB-81EBD505D4F5}">
      <dgm:prSet phldrT="[文本]"/>
      <dgm:spPr/>
      <dgm:t>
        <a:bodyPr/>
        <a:lstStyle/>
        <a:p>
          <a:r>
            <a:rPr lang="zh-CN" altLang="en-US" dirty="0" smtClean="0">
              <a:solidFill>
                <a:schemeClr val="tx1"/>
              </a:solidFill>
              <a:latin typeface="Times New Roman" panose="02020603050405020304" pitchFamily="18" charset="0"/>
              <a:ea typeface="宋体" panose="02010600030101010101" pitchFamily="2" charset="-122"/>
            </a:rPr>
            <a:t>教务学分查询功能实现</a:t>
          </a:r>
          <a:endParaRPr lang="zh-CN" altLang="en-US" dirty="0">
            <a:solidFill>
              <a:schemeClr val="tx1"/>
            </a:solidFill>
          </a:endParaRPr>
        </a:p>
      </dgm:t>
    </dgm:pt>
    <dgm:pt modelId="{85E2A9CE-8FEC-4FD9-9C32-B7F3E5E97701}" type="parTrans" cxnId="{58E238F7-2B85-44B5-9A1B-D36BB3772AA6}">
      <dgm:prSet/>
      <dgm:spPr/>
      <dgm:t>
        <a:bodyPr/>
        <a:lstStyle/>
        <a:p>
          <a:endParaRPr lang="zh-CN" altLang="en-US">
            <a:solidFill>
              <a:schemeClr val="tx1"/>
            </a:solidFill>
          </a:endParaRPr>
        </a:p>
      </dgm:t>
    </dgm:pt>
    <dgm:pt modelId="{626DD2D9-21B2-4E21-981E-17F834458220}" type="sibTrans" cxnId="{58E238F7-2B85-44B5-9A1B-D36BB3772AA6}">
      <dgm:prSet/>
      <dgm:spPr/>
      <dgm:t>
        <a:bodyPr/>
        <a:lstStyle/>
        <a:p>
          <a:endParaRPr lang="zh-CN" altLang="en-US">
            <a:solidFill>
              <a:schemeClr val="tx1"/>
            </a:solidFill>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2" custLinFactNeighborX="-8791" custLinFactNeighborY="-2">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2">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2" custLinFactNeighborX="-5503" custLinFactNeighborY="-267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2">
        <dgm:presLayoutVars>
          <dgm:bulletEnabled val="1"/>
        </dgm:presLayoutVars>
      </dgm:prSet>
      <dgm:spPr/>
      <dgm:t>
        <a:bodyPr/>
        <a:lstStyle/>
        <a:p>
          <a:endParaRPr lang="zh-CN" altLang="en-US"/>
        </a:p>
      </dgm:t>
    </dgm:pt>
  </dgm:ptLst>
  <dgm:cxnLst>
    <dgm:cxn modelId="{EEEEFC5B-22E2-4B0D-AA98-E2611F7AB47C}" srcId="{74D52C03-CAED-42D4-B9C8-D658694058C3}" destId="{1F5406BA-1513-42F0-A8AB-F8CA6D906C09}" srcOrd="0" destOrd="0" parTransId="{C4F7BCFF-DF1A-438D-BF4B-B34333E6859D}" sibTransId="{439B5E32-ED5D-4DB8-A1F6-8C58F5D5F2CC}"/>
    <dgm:cxn modelId="{27C1FA52-65FA-42B4-ADDE-422EEC4DF772}" type="presOf" srcId="{32BC650D-252D-4242-BEFB-81EBD505D4F5}" destId="{8CD0AF51-8192-47B2-9F3C-B40FFA5B85A0}"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58E238F7-2B85-44B5-9A1B-D36BB3772AA6}" srcId="{96FC63CF-786D-4597-B2FD-346546ABD27F}" destId="{32BC650D-252D-4242-BEFB-81EBD505D4F5}" srcOrd="0" destOrd="0" parTransId="{85E2A9CE-8FEC-4FD9-9C32-B7F3E5E97701}" sibTransId="{626DD2D9-21B2-4E21-981E-17F834458220}"/>
    <dgm:cxn modelId="{34C446A7-3CD3-4D70-9265-F5739CE8D8D6}" type="presOf" srcId="{74D52C03-CAED-42D4-B9C8-D658694058C3}" destId="{62508F55-E2B0-4C1D-B34A-9A342043A52E}"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6.1.1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solidFill>
              <a:schemeClr val="tx1"/>
            </a:solidFill>
          </a:endParaRPr>
        </a:p>
      </dgm:t>
    </dgm:pt>
    <dgm:pt modelId="{FF435639-70F3-4F02-B500-9AD72FE1AF4C}" type="sibTrans" cxnId="{90A92819-769C-43F9-B5AF-4FCB587F0C6F}">
      <dgm:prSet/>
      <dgm:spPr/>
      <dgm:t>
        <a:bodyPr/>
        <a:lstStyle/>
        <a:p>
          <a:endParaRPr lang="zh-CN" altLang="en-US">
            <a:solidFill>
              <a:schemeClr val="tx1"/>
            </a:solidFill>
          </a:endParaRPr>
        </a:p>
      </dgm:t>
    </dgm:pt>
    <dgm:pt modelId="{1F5406BA-1513-42F0-A8AB-F8CA6D906C09}">
      <dgm:prSet phldrT="[文本]"/>
      <dgm:spPr/>
      <dgm:t>
        <a:bodyPr/>
        <a:lstStyle/>
        <a:p>
          <a:r>
            <a:rPr lang="zh-CN" altLang="en-US" dirty="0" smtClean="0">
              <a:solidFill>
                <a:schemeClr val="tx1"/>
              </a:solidFill>
              <a:latin typeface="叶根友毛笔行书2.0版"/>
              <a:ea typeface="叶根友毛笔行书2.0版"/>
              <a:cs typeface="叶根友毛笔行书2.0版"/>
            </a:rPr>
            <a:t>结构化实现模型</a:t>
          </a:r>
          <a:r>
            <a:rPr lang="en-US" altLang="zh-CN" dirty="0" smtClean="0">
              <a:solidFill>
                <a:schemeClr val="tx1"/>
              </a:solidFill>
              <a:latin typeface="叶根友毛笔行书2.0版"/>
              <a:ea typeface="叶根友毛笔行书2.0版"/>
              <a:cs typeface="叶根友毛笔行书2.0版"/>
            </a:rPr>
            <a:t>Structure the Implementation Model</a:t>
          </a:r>
          <a:endParaRPr lang="zh-CN" altLang="en-US" dirty="0">
            <a:solidFill>
              <a:schemeClr val="tx1"/>
            </a:solidFill>
          </a:endParaRPr>
        </a:p>
      </dgm:t>
    </dgm:pt>
    <dgm:pt modelId="{C4F7BCFF-DF1A-438D-BF4B-B34333E6859D}" type="parTrans" cxnId="{EEEEFC5B-22E2-4B0D-AA98-E2611F7AB47C}">
      <dgm:prSet/>
      <dgm:spPr/>
      <dgm:t>
        <a:bodyPr/>
        <a:lstStyle/>
        <a:p>
          <a:endParaRPr lang="zh-CN" altLang="en-US">
            <a:solidFill>
              <a:schemeClr val="tx1"/>
            </a:solidFill>
          </a:endParaRPr>
        </a:p>
      </dgm:t>
    </dgm:pt>
    <dgm:pt modelId="{439B5E32-ED5D-4DB8-A1F6-8C58F5D5F2CC}" type="sibTrans" cxnId="{EEEEFC5B-22E2-4B0D-AA98-E2611F7AB47C}">
      <dgm:prSet/>
      <dgm:spPr/>
      <dgm:t>
        <a:bodyPr/>
        <a:lstStyle/>
        <a:p>
          <a:endParaRPr lang="zh-CN" altLang="en-US">
            <a:solidFill>
              <a:schemeClr val="tx1"/>
            </a:solidFill>
          </a:endParaRPr>
        </a:p>
      </dgm:t>
    </dgm:pt>
    <dgm:pt modelId="{96FC63CF-786D-4597-B2FD-346546ABD27F}">
      <dgm:prSet phldrT="[文本]"/>
      <dgm:spPr/>
      <dgm:t>
        <a:bodyPr/>
        <a:lstStyle/>
        <a:p>
          <a:r>
            <a:rPr lang="en-US" altLang="zh-CN" dirty="0" smtClean="0">
              <a:solidFill>
                <a:schemeClr val="tx1"/>
              </a:solidFill>
            </a:rPr>
            <a:t>6.1.2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solidFill>
              <a:schemeClr val="tx1"/>
            </a:solidFill>
          </a:endParaRPr>
        </a:p>
      </dgm:t>
    </dgm:pt>
    <dgm:pt modelId="{1BF24A37-A2F3-48F9-B9C9-264C73AEBD0E}" type="sibTrans" cxnId="{B716BC99-103A-48F2-A2CE-AB79D0EEC8A9}">
      <dgm:prSet/>
      <dgm:spPr/>
      <dgm:t>
        <a:bodyPr/>
        <a:lstStyle/>
        <a:p>
          <a:endParaRPr lang="zh-CN" altLang="en-US">
            <a:solidFill>
              <a:schemeClr val="tx1"/>
            </a:solidFill>
          </a:endParaRPr>
        </a:p>
      </dgm:t>
    </dgm:pt>
    <dgm:pt modelId="{32BC650D-252D-4242-BEFB-81EBD505D4F5}">
      <dgm:prSet phldrT="[文本]"/>
      <dgm:spPr/>
      <dgm:t>
        <a:bodyPr/>
        <a:lstStyle/>
        <a:p>
          <a:r>
            <a:rPr lang="zh-CN" altLang="en-US" dirty="0" smtClean="0">
              <a:solidFill>
                <a:schemeClr val="tx1"/>
              </a:solidFill>
              <a:latin typeface="叶根友毛笔行书2.0版"/>
              <a:ea typeface="叶根友毛笔行书2.0版"/>
              <a:cs typeface="叶根友毛笔行书2.0版"/>
            </a:rPr>
            <a:t>计划集成</a:t>
          </a:r>
          <a:r>
            <a:rPr lang="en-US" altLang="zh-CN" dirty="0" smtClean="0">
              <a:solidFill>
                <a:schemeClr val="tx1"/>
              </a:solidFill>
              <a:latin typeface="叶根友毛笔行书2.0版"/>
              <a:ea typeface="叶根友毛笔行书2.0版"/>
              <a:cs typeface="叶根友毛笔行书2.0版"/>
            </a:rPr>
            <a:t>Plan the Integration</a:t>
          </a:r>
          <a:endParaRPr lang="zh-CN" altLang="en-US" dirty="0">
            <a:solidFill>
              <a:schemeClr val="tx1"/>
            </a:solidFill>
          </a:endParaRPr>
        </a:p>
      </dgm:t>
    </dgm:pt>
    <dgm:pt modelId="{85E2A9CE-8FEC-4FD9-9C32-B7F3E5E97701}" type="parTrans" cxnId="{58E238F7-2B85-44B5-9A1B-D36BB3772AA6}">
      <dgm:prSet/>
      <dgm:spPr/>
      <dgm:t>
        <a:bodyPr/>
        <a:lstStyle/>
        <a:p>
          <a:endParaRPr lang="zh-CN" altLang="en-US">
            <a:solidFill>
              <a:schemeClr val="tx1"/>
            </a:solidFill>
          </a:endParaRPr>
        </a:p>
      </dgm:t>
    </dgm:pt>
    <dgm:pt modelId="{626DD2D9-21B2-4E21-981E-17F834458220}" type="sibTrans" cxnId="{58E238F7-2B85-44B5-9A1B-D36BB3772AA6}">
      <dgm:prSet/>
      <dgm:spPr/>
      <dgm:t>
        <a:bodyPr/>
        <a:lstStyle/>
        <a:p>
          <a:endParaRPr lang="zh-CN" altLang="en-US">
            <a:solidFill>
              <a:schemeClr val="tx1"/>
            </a:solidFill>
          </a:endParaRPr>
        </a:p>
      </dgm:t>
    </dgm:pt>
    <dgm:pt modelId="{9847BA16-6D1E-4DDD-8B5E-3F30FEC90DF0}">
      <dgm:prSet phldrT="[文本]"/>
      <dgm:spPr/>
      <dgm:t>
        <a:bodyPr/>
        <a:lstStyle/>
        <a:p>
          <a:r>
            <a:rPr lang="en-US" altLang="zh-CN" dirty="0" smtClean="0">
              <a:solidFill>
                <a:schemeClr val="tx1"/>
              </a:solidFill>
            </a:rPr>
            <a:t>6.1.3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solidFill>
              <a:schemeClr val="tx1"/>
            </a:solidFill>
          </a:endParaRPr>
        </a:p>
      </dgm:t>
    </dgm:pt>
    <dgm:pt modelId="{2E63C563-D7DA-41D0-BDD9-FAF35C285961}" type="sibTrans" cxnId="{03DEA399-2198-45CF-8842-38DCF561FB89}">
      <dgm:prSet/>
      <dgm:spPr/>
      <dgm:t>
        <a:bodyPr/>
        <a:lstStyle/>
        <a:p>
          <a:endParaRPr lang="zh-CN" altLang="en-US">
            <a:solidFill>
              <a:schemeClr val="tx1"/>
            </a:solidFill>
          </a:endParaRPr>
        </a:p>
      </dgm:t>
    </dgm:pt>
    <dgm:pt modelId="{DB9C211E-D0D8-4C72-A6AE-D70BCA3E93AA}">
      <dgm:prSet phldrT="[文本]"/>
      <dgm:spPr/>
      <dgm:t>
        <a:bodyPr/>
        <a:lstStyle/>
        <a:p>
          <a:r>
            <a:rPr lang="zh-CN" altLang="en-US" dirty="0" smtClean="0">
              <a:solidFill>
                <a:schemeClr val="tx1"/>
              </a:solidFill>
              <a:latin typeface="叶根友毛笔行书2.0版"/>
              <a:ea typeface="叶根友毛笔行书2.0版"/>
              <a:cs typeface="叶根友毛笔行书2.0版"/>
            </a:rPr>
            <a:t>服务实现</a:t>
          </a:r>
          <a:r>
            <a:rPr lang="en-US" altLang="zh-CN" dirty="0" smtClean="0">
              <a:solidFill>
                <a:schemeClr val="tx1"/>
              </a:solidFill>
              <a:latin typeface="叶根友毛笔行书2.0版"/>
              <a:ea typeface="叶根友毛笔行书2.0版"/>
              <a:cs typeface="叶根友毛笔行书2.0版"/>
            </a:rPr>
            <a:t>Service Realization</a:t>
          </a:r>
          <a:endParaRPr lang="zh-CN" altLang="en-US" dirty="0">
            <a:solidFill>
              <a:schemeClr val="tx1"/>
            </a:solidFill>
          </a:endParaRPr>
        </a:p>
      </dgm:t>
    </dgm:pt>
    <dgm:pt modelId="{1FFAB63A-6109-4A4F-8D1C-DDDD991E70DC}" type="parTrans" cxnId="{2F026C01-EDC5-4614-8439-1C285E98F682}">
      <dgm:prSet/>
      <dgm:spPr/>
      <dgm:t>
        <a:bodyPr/>
        <a:lstStyle/>
        <a:p>
          <a:endParaRPr lang="zh-CN" altLang="en-US">
            <a:solidFill>
              <a:schemeClr val="tx1"/>
            </a:solidFill>
          </a:endParaRPr>
        </a:p>
      </dgm:t>
    </dgm:pt>
    <dgm:pt modelId="{100BAAB0-7144-4EE7-AE03-B1993798B955}" type="sibTrans" cxnId="{2F026C01-EDC5-4614-8439-1C285E98F682}">
      <dgm:prSet/>
      <dgm:spPr/>
      <dgm:t>
        <a:bodyPr/>
        <a:lstStyle/>
        <a:p>
          <a:endParaRPr lang="zh-CN" altLang="en-US">
            <a:solidFill>
              <a:schemeClr val="tx1"/>
            </a:solidFill>
          </a:endParaRPr>
        </a:p>
      </dgm:t>
    </dgm:pt>
    <dgm:pt modelId="{6B42A80E-0BFB-488D-8204-5961F522906D}">
      <dgm:prSet phldrT="[文本]"/>
      <dgm:spPr/>
      <dgm:t>
        <a:bodyPr/>
        <a:lstStyle/>
        <a:p>
          <a:r>
            <a:rPr lang="en-US" altLang="zh-CN" dirty="0" smtClean="0">
              <a:solidFill>
                <a:schemeClr val="tx1"/>
              </a:solidFill>
            </a:rPr>
            <a:t>6.1.4</a:t>
          </a:r>
          <a:endParaRPr lang="zh-CN" altLang="en-US" dirty="0">
            <a:solidFill>
              <a:schemeClr val="tx1"/>
            </a:solidFill>
          </a:endParaRPr>
        </a:p>
      </dgm:t>
    </dgm:pt>
    <dgm:pt modelId="{6B9B16A3-0FCB-4923-B114-AD0819EACEDE}" type="parTrans" cxnId="{CDEDDBBA-C886-467A-88BD-DC05D2009C90}">
      <dgm:prSet/>
      <dgm:spPr/>
      <dgm:t>
        <a:bodyPr/>
        <a:lstStyle/>
        <a:p>
          <a:endParaRPr lang="zh-CN" altLang="en-US">
            <a:solidFill>
              <a:schemeClr val="tx1"/>
            </a:solidFill>
          </a:endParaRPr>
        </a:p>
      </dgm:t>
    </dgm:pt>
    <dgm:pt modelId="{815C8912-983D-453A-BFF7-2C7E2D9D6E2B}" type="sibTrans" cxnId="{CDEDDBBA-C886-467A-88BD-DC05D2009C90}">
      <dgm:prSet/>
      <dgm:spPr/>
      <dgm:t>
        <a:bodyPr/>
        <a:lstStyle/>
        <a:p>
          <a:endParaRPr lang="zh-CN" altLang="en-US">
            <a:solidFill>
              <a:schemeClr val="tx1"/>
            </a:solidFill>
          </a:endParaRPr>
        </a:p>
      </dgm:t>
    </dgm:pt>
    <dgm:pt modelId="{2FECAC53-9520-4349-8A70-A3F4279808A0}">
      <dgm:prSet phldrT="[文本]"/>
      <dgm:spPr/>
      <dgm:t>
        <a:bodyPr/>
        <a:lstStyle/>
        <a:p>
          <a:r>
            <a:rPr lang="zh-CN" altLang="en-US" dirty="0" smtClean="0">
              <a:solidFill>
                <a:schemeClr val="tx1"/>
              </a:solidFill>
              <a:latin typeface="叶根友毛笔行书2.0版"/>
              <a:ea typeface="叶根友毛笔行书2.0版"/>
              <a:cs typeface="叶根友毛笔行书2.0版"/>
            </a:rPr>
            <a:t>实现构件</a:t>
          </a:r>
          <a:r>
            <a:rPr lang="en-US" altLang="zh-CN" dirty="0" smtClean="0">
              <a:solidFill>
                <a:schemeClr val="tx1"/>
              </a:solidFill>
              <a:latin typeface="叶根友毛笔行书2.0版"/>
              <a:ea typeface="叶根友毛笔行书2.0版"/>
              <a:cs typeface="叶根友毛笔行书2.0版"/>
            </a:rPr>
            <a:t>Implement Components</a:t>
          </a:r>
          <a:endParaRPr lang="zh-CN" altLang="en-US" dirty="0">
            <a:solidFill>
              <a:schemeClr val="tx1"/>
            </a:solidFill>
          </a:endParaRPr>
        </a:p>
      </dgm:t>
    </dgm:pt>
    <dgm:pt modelId="{03BC7B24-A543-424C-9831-4CCB764BDA82}" type="parTrans" cxnId="{1A67836A-BCF7-4279-BA9C-5BB4F705A90F}">
      <dgm:prSet/>
      <dgm:spPr/>
      <dgm:t>
        <a:bodyPr/>
        <a:lstStyle/>
        <a:p>
          <a:endParaRPr lang="zh-CN" altLang="en-US">
            <a:solidFill>
              <a:schemeClr val="tx1"/>
            </a:solidFill>
          </a:endParaRPr>
        </a:p>
      </dgm:t>
    </dgm:pt>
    <dgm:pt modelId="{B038D006-6030-4B18-BBC5-3B7130F87B9C}" type="sibTrans" cxnId="{1A67836A-BCF7-4279-BA9C-5BB4F705A90F}">
      <dgm:prSet/>
      <dgm:spPr/>
      <dgm:t>
        <a:bodyPr/>
        <a:lstStyle/>
        <a:p>
          <a:endParaRPr lang="zh-CN" altLang="en-US">
            <a:solidFill>
              <a:schemeClr val="tx1"/>
            </a:solidFill>
          </a:endParaRPr>
        </a:p>
      </dgm:t>
    </dgm:pt>
    <dgm:pt modelId="{4B9DAAD4-618A-4845-A427-6402D6F536B4}">
      <dgm:prSet phldrT="[文本]"/>
      <dgm:spPr/>
      <dgm:t>
        <a:bodyPr/>
        <a:lstStyle/>
        <a:p>
          <a:r>
            <a:rPr lang="en-US" altLang="zh-CN" dirty="0" smtClean="0">
              <a:solidFill>
                <a:schemeClr val="tx1"/>
              </a:solidFill>
            </a:rPr>
            <a:t>6.1.5</a:t>
          </a:r>
          <a:endParaRPr lang="zh-CN" altLang="en-US" dirty="0">
            <a:solidFill>
              <a:schemeClr val="tx1"/>
            </a:solidFill>
          </a:endParaRPr>
        </a:p>
      </dgm:t>
    </dgm:pt>
    <dgm:pt modelId="{6D51EC28-3159-4530-AA23-0F40F6D752D7}" type="parTrans" cxnId="{30FFEF24-BD5F-4019-8CD0-6EAF72816842}">
      <dgm:prSet/>
      <dgm:spPr/>
      <dgm:t>
        <a:bodyPr/>
        <a:lstStyle/>
        <a:p>
          <a:endParaRPr lang="zh-CN" altLang="en-US">
            <a:solidFill>
              <a:schemeClr val="tx1"/>
            </a:solidFill>
          </a:endParaRPr>
        </a:p>
      </dgm:t>
    </dgm:pt>
    <dgm:pt modelId="{B296A94F-5331-41E9-87D6-752DF5039E7B}" type="sibTrans" cxnId="{30FFEF24-BD5F-4019-8CD0-6EAF72816842}">
      <dgm:prSet/>
      <dgm:spPr/>
      <dgm:t>
        <a:bodyPr/>
        <a:lstStyle/>
        <a:p>
          <a:endParaRPr lang="zh-CN" altLang="en-US">
            <a:solidFill>
              <a:schemeClr val="tx1"/>
            </a:solidFill>
          </a:endParaRPr>
        </a:p>
      </dgm:t>
    </dgm:pt>
    <dgm:pt modelId="{F219E685-5621-4656-8B25-EFE15EB8A83E}">
      <dgm:prSet phldrT="[文本]"/>
      <dgm:spPr/>
      <dgm:t>
        <a:bodyPr/>
        <a:lstStyle/>
        <a:p>
          <a:r>
            <a:rPr lang="zh-CN" altLang="en-US" dirty="0" smtClean="0">
              <a:solidFill>
                <a:schemeClr val="tx1"/>
              </a:solidFill>
              <a:latin typeface="叶根友毛笔行书2.0版"/>
              <a:ea typeface="叶根友毛笔行书2.0版"/>
              <a:cs typeface="叶根友毛笔行书2.0版"/>
            </a:rPr>
            <a:t>集成每个子系统</a:t>
          </a:r>
          <a:r>
            <a:rPr lang="en-US" altLang="zh-CN" dirty="0" smtClean="0">
              <a:solidFill>
                <a:schemeClr val="tx1"/>
              </a:solidFill>
              <a:latin typeface="叶根友毛笔行书2.0版"/>
              <a:ea typeface="叶根友毛笔行书2.0版"/>
              <a:cs typeface="叶根友毛笔行书2.0版"/>
            </a:rPr>
            <a:t>Integrate each Subsystem</a:t>
          </a:r>
          <a:endParaRPr lang="zh-CN" altLang="en-US" dirty="0">
            <a:solidFill>
              <a:schemeClr val="tx1"/>
            </a:solidFill>
          </a:endParaRPr>
        </a:p>
      </dgm:t>
    </dgm:pt>
    <dgm:pt modelId="{3CC5D939-64F7-4A2E-8882-51CA942DA8B7}" type="parTrans" cxnId="{840C2AD7-DD32-405A-A0F3-D1EA894EADB0}">
      <dgm:prSet/>
      <dgm:spPr/>
      <dgm:t>
        <a:bodyPr/>
        <a:lstStyle/>
        <a:p>
          <a:endParaRPr lang="zh-CN" altLang="en-US">
            <a:solidFill>
              <a:schemeClr val="tx1"/>
            </a:solidFill>
          </a:endParaRPr>
        </a:p>
      </dgm:t>
    </dgm:pt>
    <dgm:pt modelId="{8961A5E9-AF78-497B-A306-4DD5A9DE42FB}" type="sibTrans" cxnId="{840C2AD7-DD32-405A-A0F3-D1EA894EADB0}">
      <dgm:prSet/>
      <dgm:spPr/>
      <dgm:t>
        <a:bodyPr/>
        <a:lstStyle/>
        <a:p>
          <a:endParaRPr lang="zh-CN" altLang="en-US">
            <a:solidFill>
              <a:schemeClr val="tx1"/>
            </a:solidFill>
          </a:endParaRPr>
        </a:p>
      </dgm:t>
    </dgm:pt>
    <dgm:pt modelId="{0D664B02-4A3E-4F0C-8E80-A09EB8097B27}">
      <dgm:prSet phldrT="[文本]"/>
      <dgm:spPr/>
      <dgm:t>
        <a:bodyPr/>
        <a:lstStyle/>
        <a:p>
          <a:r>
            <a:rPr lang="en-US" altLang="zh-CN" dirty="0" smtClean="0">
              <a:solidFill>
                <a:schemeClr val="tx1"/>
              </a:solidFill>
            </a:rPr>
            <a:t>6.1.6</a:t>
          </a:r>
          <a:endParaRPr lang="zh-CN" altLang="en-US" dirty="0">
            <a:solidFill>
              <a:schemeClr val="tx1"/>
            </a:solidFill>
          </a:endParaRPr>
        </a:p>
      </dgm:t>
    </dgm:pt>
    <dgm:pt modelId="{8A0DE2A3-C4AE-4B5A-ACC9-E3A2C65A707A}" type="parTrans" cxnId="{5B971A96-6C01-479E-A8F1-99A8FAAB8AA5}">
      <dgm:prSet/>
      <dgm:spPr/>
      <dgm:t>
        <a:bodyPr/>
        <a:lstStyle/>
        <a:p>
          <a:endParaRPr lang="zh-CN" altLang="en-US">
            <a:solidFill>
              <a:schemeClr val="tx1"/>
            </a:solidFill>
          </a:endParaRPr>
        </a:p>
      </dgm:t>
    </dgm:pt>
    <dgm:pt modelId="{5C3251DD-7241-43E9-A96E-F4962DD0EB75}" type="sibTrans" cxnId="{5B971A96-6C01-479E-A8F1-99A8FAAB8AA5}">
      <dgm:prSet/>
      <dgm:spPr/>
      <dgm:t>
        <a:bodyPr/>
        <a:lstStyle/>
        <a:p>
          <a:endParaRPr lang="zh-CN" altLang="en-US">
            <a:solidFill>
              <a:schemeClr val="tx1"/>
            </a:solidFill>
          </a:endParaRPr>
        </a:p>
      </dgm:t>
    </dgm:pt>
    <dgm:pt modelId="{F8940E7B-094C-41D5-8796-B83EE7A29D2D}">
      <dgm:prSet phldrT="[文本]"/>
      <dgm:spPr/>
      <dgm:t>
        <a:bodyPr/>
        <a:lstStyle/>
        <a:p>
          <a:r>
            <a:rPr lang="zh-CN" altLang="en-US" dirty="0" smtClean="0">
              <a:solidFill>
                <a:schemeClr val="tx1"/>
              </a:solidFill>
              <a:latin typeface="叶根友毛笔行书2.0版"/>
              <a:ea typeface="叶根友毛笔行书2.0版"/>
              <a:cs typeface="叶根友毛笔行书2.0版"/>
            </a:rPr>
            <a:t>集成系统</a:t>
          </a:r>
          <a:r>
            <a:rPr lang="en-US" altLang="zh-CN" dirty="0" smtClean="0">
              <a:solidFill>
                <a:schemeClr val="tx1"/>
              </a:solidFill>
              <a:latin typeface="叶根友毛笔行书2.0版"/>
              <a:ea typeface="叶根友毛笔行书2.0版"/>
              <a:cs typeface="叶根友毛笔行书2.0版"/>
            </a:rPr>
            <a:t>Integrate the System</a:t>
          </a:r>
          <a:endParaRPr lang="zh-CN" altLang="en-US" dirty="0">
            <a:solidFill>
              <a:schemeClr val="tx1"/>
            </a:solidFill>
          </a:endParaRPr>
        </a:p>
      </dgm:t>
    </dgm:pt>
    <dgm:pt modelId="{3F470915-4E9D-4FE3-95C6-3EC501673AEE}" type="parTrans" cxnId="{15AF9F1A-CBC8-462E-B555-55F4B52A3ADC}">
      <dgm:prSet/>
      <dgm:spPr/>
      <dgm:t>
        <a:bodyPr/>
        <a:lstStyle/>
        <a:p>
          <a:endParaRPr lang="zh-CN" altLang="en-US">
            <a:solidFill>
              <a:schemeClr val="tx1"/>
            </a:solidFill>
          </a:endParaRPr>
        </a:p>
      </dgm:t>
    </dgm:pt>
    <dgm:pt modelId="{B905CD26-A662-4BDD-B526-4CAA9E5F45A3}" type="sibTrans" cxnId="{15AF9F1A-CBC8-462E-B555-55F4B52A3ADC}">
      <dgm:prSet/>
      <dgm:spPr/>
      <dgm:t>
        <a:bodyPr/>
        <a:lstStyle/>
        <a:p>
          <a:endParaRPr lang="zh-CN" altLang="en-US">
            <a:solidFill>
              <a:schemeClr val="tx1"/>
            </a:solidFill>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6">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6">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6">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6">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6">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6">
        <dgm:presLayoutVars>
          <dgm:bulletEnabled val="1"/>
        </dgm:presLayoutVars>
      </dgm:prSet>
      <dgm:spPr/>
      <dgm:t>
        <a:bodyPr/>
        <a:lstStyle/>
        <a:p>
          <a:endParaRPr lang="zh-CN" altLang="en-US"/>
        </a:p>
      </dgm:t>
    </dgm:pt>
    <dgm:pt modelId="{7F82BC0C-438E-4DF6-8573-E885CA7DF94A}" type="pres">
      <dgm:prSet presAssocID="{2E63C563-D7DA-41D0-BDD9-FAF35C285961}" presName="sp" presStyleCnt="0"/>
      <dgm:spPr/>
    </dgm:pt>
    <dgm:pt modelId="{50B745A9-69B2-4B66-882C-FDAC056ABF7F}" type="pres">
      <dgm:prSet presAssocID="{6B42A80E-0BFB-488D-8204-5961F522906D}" presName="linNode" presStyleCnt="0"/>
      <dgm:spPr/>
    </dgm:pt>
    <dgm:pt modelId="{AFF8EDC8-D3E9-4AEE-8544-7450094624E5}" type="pres">
      <dgm:prSet presAssocID="{6B42A80E-0BFB-488D-8204-5961F522906D}" presName="parentText" presStyleLbl="node1" presStyleIdx="3" presStyleCnt="6">
        <dgm:presLayoutVars>
          <dgm:chMax val="1"/>
          <dgm:bulletEnabled val="1"/>
        </dgm:presLayoutVars>
      </dgm:prSet>
      <dgm:spPr/>
      <dgm:t>
        <a:bodyPr/>
        <a:lstStyle/>
        <a:p>
          <a:endParaRPr lang="zh-CN" altLang="en-US"/>
        </a:p>
      </dgm:t>
    </dgm:pt>
    <dgm:pt modelId="{4272B395-3499-416D-96E6-5582FF5D944A}" type="pres">
      <dgm:prSet presAssocID="{6B42A80E-0BFB-488D-8204-5961F522906D}" presName="descendantText" presStyleLbl="alignAccFollowNode1" presStyleIdx="3" presStyleCnt="6">
        <dgm:presLayoutVars>
          <dgm:bulletEnabled val="1"/>
        </dgm:presLayoutVars>
      </dgm:prSet>
      <dgm:spPr/>
      <dgm:t>
        <a:bodyPr/>
        <a:lstStyle/>
        <a:p>
          <a:endParaRPr lang="zh-CN" altLang="en-US"/>
        </a:p>
      </dgm:t>
    </dgm:pt>
    <dgm:pt modelId="{E8ECEBA0-06DB-4DA4-A52D-295B0CDA4BA5}" type="pres">
      <dgm:prSet presAssocID="{815C8912-983D-453A-BFF7-2C7E2D9D6E2B}" presName="sp" presStyleCnt="0"/>
      <dgm:spPr/>
    </dgm:pt>
    <dgm:pt modelId="{E8AC88CE-B320-4FF5-8491-6905E387FA09}" type="pres">
      <dgm:prSet presAssocID="{4B9DAAD4-618A-4845-A427-6402D6F536B4}" presName="linNode" presStyleCnt="0"/>
      <dgm:spPr/>
    </dgm:pt>
    <dgm:pt modelId="{BDCF01EC-A33B-4DBE-866D-6D8D1B24DCD3}" type="pres">
      <dgm:prSet presAssocID="{4B9DAAD4-618A-4845-A427-6402D6F536B4}" presName="parentText" presStyleLbl="node1" presStyleIdx="4" presStyleCnt="6">
        <dgm:presLayoutVars>
          <dgm:chMax val="1"/>
          <dgm:bulletEnabled val="1"/>
        </dgm:presLayoutVars>
      </dgm:prSet>
      <dgm:spPr/>
      <dgm:t>
        <a:bodyPr/>
        <a:lstStyle/>
        <a:p>
          <a:endParaRPr lang="zh-CN" altLang="en-US"/>
        </a:p>
      </dgm:t>
    </dgm:pt>
    <dgm:pt modelId="{A8408119-D3FB-4803-9351-B0A14B829D7D}" type="pres">
      <dgm:prSet presAssocID="{4B9DAAD4-618A-4845-A427-6402D6F536B4}" presName="descendantText" presStyleLbl="alignAccFollowNode1" presStyleIdx="4" presStyleCnt="6">
        <dgm:presLayoutVars>
          <dgm:bulletEnabled val="1"/>
        </dgm:presLayoutVars>
      </dgm:prSet>
      <dgm:spPr/>
      <dgm:t>
        <a:bodyPr/>
        <a:lstStyle/>
        <a:p>
          <a:endParaRPr lang="zh-CN" altLang="en-US"/>
        </a:p>
      </dgm:t>
    </dgm:pt>
    <dgm:pt modelId="{54BC7F87-0304-484B-A2BC-A1AA711025BD}" type="pres">
      <dgm:prSet presAssocID="{B296A94F-5331-41E9-87D6-752DF5039E7B}" presName="sp" presStyleCnt="0"/>
      <dgm:spPr/>
    </dgm:pt>
    <dgm:pt modelId="{40DEFA34-31F4-42DE-A841-C8BAD30DE9D9}" type="pres">
      <dgm:prSet presAssocID="{0D664B02-4A3E-4F0C-8E80-A09EB8097B27}" presName="linNode" presStyleCnt="0"/>
      <dgm:spPr/>
    </dgm:pt>
    <dgm:pt modelId="{A6EA0BEE-96F8-4D25-A200-4DA07ECBD831}" type="pres">
      <dgm:prSet presAssocID="{0D664B02-4A3E-4F0C-8E80-A09EB8097B27}" presName="parentText" presStyleLbl="node1" presStyleIdx="5" presStyleCnt="6">
        <dgm:presLayoutVars>
          <dgm:chMax val="1"/>
          <dgm:bulletEnabled val="1"/>
        </dgm:presLayoutVars>
      </dgm:prSet>
      <dgm:spPr/>
      <dgm:t>
        <a:bodyPr/>
        <a:lstStyle/>
        <a:p>
          <a:endParaRPr lang="zh-CN" altLang="en-US"/>
        </a:p>
      </dgm:t>
    </dgm:pt>
    <dgm:pt modelId="{481C5A3D-FB7A-4CDF-A9A6-EE8E8DC182F2}" type="pres">
      <dgm:prSet presAssocID="{0D664B02-4A3E-4F0C-8E80-A09EB8097B27}" presName="descendantText" presStyleLbl="alignAccFollowNode1" presStyleIdx="5" presStyleCnt="6">
        <dgm:presLayoutVars>
          <dgm:bulletEnabled val="1"/>
        </dgm:presLayoutVars>
      </dgm:prSet>
      <dgm:spPr/>
      <dgm:t>
        <a:bodyPr/>
        <a:lstStyle/>
        <a:p>
          <a:endParaRPr lang="zh-CN" altLang="en-US"/>
        </a:p>
      </dgm:t>
    </dgm:pt>
  </dgm:ptLst>
  <dgm:cxnLst>
    <dgm:cxn modelId="{1874A71A-AAA4-4E17-B2C6-7F61643D309B}" type="presOf" srcId="{DB9C211E-D0D8-4C72-A6AE-D70BCA3E93AA}" destId="{C148222C-57A8-429B-B4E6-A4D0B642C729}"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02FB56C5-4C02-4827-8AB0-25BB7C5B0A41}" type="presOf" srcId="{0D664B02-4A3E-4F0C-8E80-A09EB8097B27}" destId="{A6EA0BEE-96F8-4D25-A200-4DA07ECBD831}" srcOrd="0" destOrd="0" presId="urn:microsoft.com/office/officeart/2005/8/layout/vList5"/>
    <dgm:cxn modelId="{5078E097-FEC6-4EB4-B992-66D25B1A3D43}" type="presOf" srcId="{F8940E7B-094C-41D5-8796-B83EE7A29D2D}" destId="{481C5A3D-FB7A-4CDF-A9A6-EE8E8DC182F2}" srcOrd="0" destOrd="0" presId="urn:microsoft.com/office/officeart/2005/8/layout/vList5"/>
    <dgm:cxn modelId="{15AF9F1A-CBC8-462E-B555-55F4B52A3ADC}" srcId="{0D664B02-4A3E-4F0C-8E80-A09EB8097B27}" destId="{F8940E7B-094C-41D5-8796-B83EE7A29D2D}" srcOrd="0" destOrd="0" parTransId="{3F470915-4E9D-4FE3-95C6-3EC501673AEE}" sibTransId="{B905CD26-A662-4BDD-B526-4CAA9E5F45A3}"/>
    <dgm:cxn modelId="{30FFEF24-BD5F-4019-8CD0-6EAF72816842}" srcId="{153AF6A7-A834-4F67-93D6-F6D52F06A837}" destId="{4B9DAAD4-618A-4845-A427-6402D6F536B4}" srcOrd="4" destOrd="0" parTransId="{6D51EC28-3159-4530-AA23-0F40F6D752D7}" sibTransId="{B296A94F-5331-41E9-87D6-752DF5039E7B}"/>
    <dgm:cxn modelId="{90A92819-769C-43F9-B5AF-4FCB587F0C6F}" srcId="{153AF6A7-A834-4F67-93D6-F6D52F06A837}" destId="{74D52C03-CAED-42D4-B9C8-D658694058C3}" srcOrd="0" destOrd="0" parTransId="{8124B75D-0035-4868-A24F-72EB1CC9FCB1}" sibTransId="{FF435639-70F3-4F02-B500-9AD72FE1AF4C}"/>
    <dgm:cxn modelId="{EEEEFC5B-22E2-4B0D-AA98-E2611F7AB47C}" srcId="{74D52C03-CAED-42D4-B9C8-D658694058C3}" destId="{1F5406BA-1513-42F0-A8AB-F8CA6D906C09}" srcOrd="0" destOrd="0" parTransId="{C4F7BCFF-DF1A-438D-BF4B-B34333E6859D}" sibTransId="{439B5E32-ED5D-4DB8-A1F6-8C58F5D5F2CC}"/>
    <dgm:cxn modelId="{1A67836A-BCF7-4279-BA9C-5BB4F705A90F}" srcId="{6B42A80E-0BFB-488D-8204-5961F522906D}" destId="{2FECAC53-9520-4349-8A70-A3F4279808A0}" srcOrd="0" destOrd="0" parTransId="{03BC7B24-A543-424C-9831-4CCB764BDA82}" sibTransId="{B038D006-6030-4B18-BBC5-3B7130F87B9C}"/>
    <dgm:cxn modelId="{045A24FD-9AA4-4E39-9DFE-443815961CC8}" type="presOf" srcId="{2FECAC53-9520-4349-8A70-A3F4279808A0}" destId="{4272B395-3499-416D-96E6-5582FF5D944A}"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34C446A7-3CD3-4D70-9265-F5739CE8D8D6}" type="presOf" srcId="{74D52C03-CAED-42D4-B9C8-D658694058C3}" destId="{62508F55-E2B0-4C1D-B34A-9A342043A52E}" srcOrd="0" destOrd="0" presId="urn:microsoft.com/office/officeart/2005/8/layout/vList5"/>
    <dgm:cxn modelId="{5B971A96-6C01-479E-A8F1-99A8FAAB8AA5}" srcId="{153AF6A7-A834-4F67-93D6-F6D52F06A837}" destId="{0D664B02-4A3E-4F0C-8E80-A09EB8097B27}" srcOrd="5" destOrd="0" parTransId="{8A0DE2A3-C4AE-4B5A-ACC9-E3A2C65A707A}" sibTransId="{5C3251DD-7241-43E9-A96E-F4962DD0EB75}"/>
    <dgm:cxn modelId="{27C1FA52-65FA-42B4-ADDE-422EEC4DF772}" type="presOf" srcId="{32BC650D-252D-4242-BEFB-81EBD505D4F5}" destId="{8CD0AF51-8192-47B2-9F3C-B40FFA5B85A0}"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7276A078-0FA4-4318-A8F9-58A14E7C16CE}" type="presOf" srcId="{F219E685-5621-4656-8B25-EFE15EB8A83E}" destId="{A8408119-D3FB-4803-9351-B0A14B829D7D}" srcOrd="0" destOrd="0" presId="urn:microsoft.com/office/officeart/2005/8/layout/vList5"/>
    <dgm:cxn modelId="{CDEDDBBA-C886-467A-88BD-DC05D2009C90}" srcId="{153AF6A7-A834-4F67-93D6-F6D52F06A837}" destId="{6B42A80E-0BFB-488D-8204-5961F522906D}" srcOrd="3" destOrd="0" parTransId="{6B9B16A3-0FCB-4923-B114-AD0819EACEDE}" sibTransId="{815C8912-983D-453A-BFF7-2C7E2D9D6E2B}"/>
    <dgm:cxn modelId="{A8AD5DCC-106A-49DC-8D74-A5BB9D32FE12}" type="presOf" srcId="{9847BA16-6D1E-4DDD-8B5E-3F30FEC90DF0}" destId="{F0EC7466-C40D-48C5-98DA-048513FF1E6C}"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840C2AD7-DD32-405A-A0F3-D1EA894EADB0}" srcId="{4B9DAAD4-618A-4845-A427-6402D6F536B4}" destId="{F219E685-5621-4656-8B25-EFE15EB8A83E}" srcOrd="0" destOrd="0" parTransId="{3CC5D939-64F7-4A2E-8882-51CA942DA8B7}" sibTransId="{8961A5E9-AF78-497B-A306-4DD5A9DE42FB}"/>
    <dgm:cxn modelId="{BB8C564B-0E64-42C3-9291-4092DC593E37}" type="presOf" srcId="{4B9DAAD4-618A-4845-A427-6402D6F536B4}" destId="{BDCF01EC-A33B-4DBE-866D-6D8D1B24DCD3}" srcOrd="0" destOrd="0" presId="urn:microsoft.com/office/officeart/2005/8/layout/vList5"/>
    <dgm:cxn modelId="{58E238F7-2B85-44B5-9A1B-D36BB3772AA6}" srcId="{96FC63CF-786D-4597-B2FD-346546ABD27F}" destId="{32BC650D-252D-4242-BEFB-81EBD505D4F5}" srcOrd="0" destOrd="0" parTransId="{85E2A9CE-8FEC-4FD9-9C32-B7F3E5E97701}" sibTransId="{626DD2D9-21B2-4E21-981E-17F834458220}"/>
    <dgm:cxn modelId="{68E3EB8D-971F-4111-93A8-DAFE1F580F3C}" type="presOf" srcId="{6B42A80E-0BFB-488D-8204-5961F522906D}" destId="{AFF8EDC8-D3E9-4AEE-8544-7450094624E5}"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E6A2E40D-127D-4CDC-A327-E7D498125558}" type="presParOf" srcId="{55010183-3281-4E87-BAE4-6BF462010198}" destId="{7F82BC0C-438E-4DF6-8573-E885CA7DF94A}" srcOrd="5" destOrd="0" presId="urn:microsoft.com/office/officeart/2005/8/layout/vList5"/>
    <dgm:cxn modelId="{C555CFCC-E14A-4B44-9121-96ABC0EC422A}" type="presParOf" srcId="{55010183-3281-4E87-BAE4-6BF462010198}" destId="{50B745A9-69B2-4B66-882C-FDAC056ABF7F}" srcOrd="6" destOrd="0" presId="urn:microsoft.com/office/officeart/2005/8/layout/vList5"/>
    <dgm:cxn modelId="{201B110B-2C80-4A01-9108-40F772221AF8}" type="presParOf" srcId="{50B745A9-69B2-4B66-882C-FDAC056ABF7F}" destId="{AFF8EDC8-D3E9-4AEE-8544-7450094624E5}" srcOrd="0" destOrd="0" presId="urn:microsoft.com/office/officeart/2005/8/layout/vList5"/>
    <dgm:cxn modelId="{116E1E4A-7079-4DC7-A597-466A1A2DC7F5}" type="presParOf" srcId="{50B745A9-69B2-4B66-882C-FDAC056ABF7F}" destId="{4272B395-3499-416D-96E6-5582FF5D944A}" srcOrd="1" destOrd="0" presId="urn:microsoft.com/office/officeart/2005/8/layout/vList5"/>
    <dgm:cxn modelId="{2B5B0838-892B-4C1D-AB84-559332797BCB}" type="presParOf" srcId="{55010183-3281-4E87-BAE4-6BF462010198}" destId="{E8ECEBA0-06DB-4DA4-A52D-295B0CDA4BA5}" srcOrd="7" destOrd="0" presId="urn:microsoft.com/office/officeart/2005/8/layout/vList5"/>
    <dgm:cxn modelId="{29970669-4DE2-4705-B719-00392B8CA603}" type="presParOf" srcId="{55010183-3281-4E87-BAE4-6BF462010198}" destId="{E8AC88CE-B320-4FF5-8491-6905E387FA09}" srcOrd="8" destOrd="0" presId="urn:microsoft.com/office/officeart/2005/8/layout/vList5"/>
    <dgm:cxn modelId="{891DFA99-F84A-4658-92DA-DF1894A2B27D}" type="presParOf" srcId="{E8AC88CE-B320-4FF5-8491-6905E387FA09}" destId="{BDCF01EC-A33B-4DBE-866D-6D8D1B24DCD3}" srcOrd="0" destOrd="0" presId="urn:microsoft.com/office/officeart/2005/8/layout/vList5"/>
    <dgm:cxn modelId="{E0F12D89-5443-4322-9F50-F8DF6724B8AB}" type="presParOf" srcId="{E8AC88CE-B320-4FF5-8491-6905E387FA09}" destId="{A8408119-D3FB-4803-9351-B0A14B829D7D}" srcOrd="1" destOrd="0" presId="urn:microsoft.com/office/officeart/2005/8/layout/vList5"/>
    <dgm:cxn modelId="{E6D8B466-EA89-40F9-A83A-D8D9A7834078}" type="presParOf" srcId="{55010183-3281-4E87-BAE4-6BF462010198}" destId="{54BC7F87-0304-484B-A2BC-A1AA711025BD}" srcOrd="9" destOrd="0" presId="urn:microsoft.com/office/officeart/2005/8/layout/vList5"/>
    <dgm:cxn modelId="{C408F550-DA3E-4452-B351-8BDFC033D42B}" type="presParOf" srcId="{55010183-3281-4E87-BAE4-6BF462010198}" destId="{40DEFA34-31F4-42DE-A841-C8BAD30DE9D9}" srcOrd="10" destOrd="0" presId="urn:microsoft.com/office/officeart/2005/8/layout/vList5"/>
    <dgm:cxn modelId="{E711C460-297E-4BA5-A506-6293F181EE6D}" type="presParOf" srcId="{40DEFA34-31F4-42DE-A841-C8BAD30DE9D9}" destId="{A6EA0BEE-96F8-4D25-A200-4DA07ECBD831}" srcOrd="0" destOrd="0" presId="urn:microsoft.com/office/officeart/2005/8/layout/vList5"/>
    <dgm:cxn modelId="{4BE1C655-543D-408F-AE01-9FBE87F344AD}" type="presParOf" srcId="{40DEFA34-31F4-42DE-A841-C8BAD30DE9D9}" destId="{481C5A3D-FB7A-4CDF-A9A6-EE8E8DC182F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6.2.1</a:t>
          </a:r>
          <a:endParaRPr lang="zh-CN" altLang="en-US" dirty="0">
            <a:solidFill>
              <a:schemeClr val="tx1"/>
            </a:solidFill>
          </a:endParaRPr>
        </a:p>
      </dgm:t>
    </dgm:pt>
    <dgm:pt modelId="{8124B75D-0035-4868-A24F-72EB1CC9FCB1}" type="parTrans" cxnId="{90A92819-769C-43F9-B5AF-4FCB587F0C6F}">
      <dgm:prSet/>
      <dgm:spPr/>
      <dgm:t>
        <a:bodyPr/>
        <a:lstStyle/>
        <a:p>
          <a:endParaRPr lang="zh-CN" altLang="en-US">
            <a:solidFill>
              <a:schemeClr val="tx1"/>
            </a:solidFill>
          </a:endParaRPr>
        </a:p>
      </dgm:t>
    </dgm:pt>
    <dgm:pt modelId="{FF435639-70F3-4F02-B500-9AD72FE1AF4C}" type="sibTrans" cxnId="{90A92819-769C-43F9-B5AF-4FCB587F0C6F}">
      <dgm:prSet/>
      <dgm:spPr/>
      <dgm:t>
        <a:bodyPr/>
        <a:lstStyle/>
        <a:p>
          <a:endParaRPr lang="zh-CN" altLang="en-US">
            <a:solidFill>
              <a:schemeClr val="tx1"/>
            </a:solidFill>
          </a:endParaRPr>
        </a:p>
      </dgm:t>
    </dgm:pt>
    <dgm:pt modelId="{1F5406BA-1513-42F0-A8AB-F8CA6D906C09}">
      <dgm:prSet phldrT="[文本]"/>
      <dgm:spPr/>
      <dgm:t>
        <a:bodyPr/>
        <a:lstStyle/>
        <a:p>
          <a:r>
            <a:rPr lang="zh-CN" altLang="en-US" dirty="0" smtClean="0">
              <a:solidFill>
                <a:schemeClr val="tx1"/>
              </a:solidFill>
              <a:latin typeface="叶根友毛笔行书2.0版"/>
              <a:ea typeface="叶根友毛笔行书2.0版"/>
              <a:cs typeface="叶根友毛笔行书2.0版"/>
            </a:rPr>
            <a:t>结构化实现模型</a:t>
          </a:r>
          <a:r>
            <a:rPr lang="en-US" altLang="zh-CN" dirty="0" smtClean="0">
              <a:solidFill>
                <a:schemeClr val="tx1"/>
              </a:solidFill>
              <a:latin typeface="叶根友毛笔行书2.0版"/>
              <a:ea typeface="叶根友毛笔行书2.0版"/>
              <a:cs typeface="叶根友毛笔行书2.0版"/>
            </a:rPr>
            <a:t>Structure the Implementation Model</a:t>
          </a:r>
          <a:endParaRPr lang="zh-CN" altLang="en-US" dirty="0">
            <a:solidFill>
              <a:schemeClr val="tx1"/>
            </a:solidFill>
          </a:endParaRPr>
        </a:p>
      </dgm:t>
    </dgm:pt>
    <dgm:pt modelId="{C4F7BCFF-DF1A-438D-BF4B-B34333E6859D}" type="parTrans" cxnId="{EEEEFC5B-22E2-4B0D-AA98-E2611F7AB47C}">
      <dgm:prSet/>
      <dgm:spPr/>
      <dgm:t>
        <a:bodyPr/>
        <a:lstStyle/>
        <a:p>
          <a:endParaRPr lang="zh-CN" altLang="en-US">
            <a:solidFill>
              <a:schemeClr val="tx1"/>
            </a:solidFill>
          </a:endParaRPr>
        </a:p>
      </dgm:t>
    </dgm:pt>
    <dgm:pt modelId="{439B5E32-ED5D-4DB8-A1F6-8C58F5D5F2CC}" type="sibTrans" cxnId="{EEEEFC5B-22E2-4B0D-AA98-E2611F7AB47C}">
      <dgm:prSet/>
      <dgm:spPr/>
      <dgm:t>
        <a:bodyPr/>
        <a:lstStyle/>
        <a:p>
          <a:endParaRPr lang="zh-CN" altLang="en-US">
            <a:solidFill>
              <a:schemeClr val="tx1"/>
            </a:solidFill>
          </a:endParaRPr>
        </a:p>
      </dgm:t>
    </dgm:pt>
    <dgm:pt modelId="{96FC63CF-786D-4597-B2FD-346546ABD27F}">
      <dgm:prSet phldrT="[文本]"/>
      <dgm:spPr/>
      <dgm:t>
        <a:bodyPr/>
        <a:lstStyle/>
        <a:p>
          <a:r>
            <a:rPr lang="en-US" altLang="zh-CN" dirty="0" smtClean="0">
              <a:solidFill>
                <a:schemeClr val="tx1"/>
              </a:solidFill>
            </a:rPr>
            <a:t>6.2.2</a:t>
          </a:r>
          <a:endParaRPr lang="zh-CN" altLang="en-US" dirty="0">
            <a:solidFill>
              <a:schemeClr val="tx1"/>
            </a:solidFill>
          </a:endParaRPr>
        </a:p>
      </dgm:t>
    </dgm:pt>
    <dgm:pt modelId="{186B9683-7EA8-4213-8ED3-5D7610983238}" type="parTrans" cxnId="{B716BC99-103A-48F2-A2CE-AB79D0EEC8A9}">
      <dgm:prSet/>
      <dgm:spPr/>
      <dgm:t>
        <a:bodyPr/>
        <a:lstStyle/>
        <a:p>
          <a:endParaRPr lang="zh-CN" altLang="en-US">
            <a:solidFill>
              <a:schemeClr val="tx1"/>
            </a:solidFill>
          </a:endParaRPr>
        </a:p>
      </dgm:t>
    </dgm:pt>
    <dgm:pt modelId="{1BF24A37-A2F3-48F9-B9C9-264C73AEBD0E}" type="sibTrans" cxnId="{B716BC99-103A-48F2-A2CE-AB79D0EEC8A9}">
      <dgm:prSet/>
      <dgm:spPr/>
      <dgm:t>
        <a:bodyPr/>
        <a:lstStyle/>
        <a:p>
          <a:endParaRPr lang="zh-CN" altLang="en-US">
            <a:solidFill>
              <a:schemeClr val="tx1"/>
            </a:solidFill>
          </a:endParaRPr>
        </a:p>
      </dgm:t>
    </dgm:pt>
    <dgm:pt modelId="{32BC650D-252D-4242-BEFB-81EBD505D4F5}">
      <dgm:prSet phldrT="[文本]"/>
      <dgm:spPr/>
      <dgm:t>
        <a:bodyPr/>
        <a:lstStyle/>
        <a:p>
          <a:r>
            <a:rPr lang="zh-CN" altLang="en-US" dirty="0" smtClean="0">
              <a:ea typeface="宋体" panose="02010600030101010101" pitchFamily="2" charset="-122"/>
            </a:rPr>
            <a:t>实现设计元素</a:t>
          </a:r>
          <a:r>
            <a:rPr lang="en-US" altLang="zh-CN" dirty="0" smtClean="0">
              <a:ea typeface="宋体" panose="02010600030101010101" pitchFamily="2" charset="-122"/>
            </a:rPr>
            <a:t>Implement Design Elements</a:t>
          </a:r>
          <a:endParaRPr lang="zh-CN" altLang="en-US" dirty="0">
            <a:solidFill>
              <a:schemeClr val="tx1"/>
            </a:solidFill>
          </a:endParaRPr>
        </a:p>
      </dgm:t>
    </dgm:pt>
    <dgm:pt modelId="{85E2A9CE-8FEC-4FD9-9C32-B7F3E5E97701}" type="parTrans" cxnId="{58E238F7-2B85-44B5-9A1B-D36BB3772AA6}">
      <dgm:prSet/>
      <dgm:spPr/>
      <dgm:t>
        <a:bodyPr/>
        <a:lstStyle/>
        <a:p>
          <a:endParaRPr lang="zh-CN" altLang="en-US">
            <a:solidFill>
              <a:schemeClr val="tx1"/>
            </a:solidFill>
          </a:endParaRPr>
        </a:p>
      </dgm:t>
    </dgm:pt>
    <dgm:pt modelId="{626DD2D9-21B2-4E21-981E-17F834458220}" type="sibTrans" cxnId="{58E238F7-2B85-44B5-9A1B-D36BB3772AA6}">
      <dgm:prSet/>
      <dgm:spPr/>
      <dgm:t>
        <a:bodyPr/>
        <a:lstStyle/>
        <a:p>
          <a:endParaRPr lang="zh-CN" altLang="en-US">
            <a:solidFill>
              <a:schemeClr val="tx1"/>
            </a:solidFill>
          </a:endParaRPr>
        </a:p>
      </dgm:t>
    </dgm:pt>
    <dgm:pt modelId="{9847BA16-6D1E-4DDD-8B5E-3F30FEC90DF0}">
      <dgm:prSet phldrT="[文本]"/>
      <dgm:spPr/>
      <dgm:t>
        <a:bodyPr/>
        <a:lstStyle/>
        <a:p>
          <a:r>
            <a:rPr lang="en-US" altLang="zh-CN" dirty="0" smtClean="0">
              <a:solidFill>
                <a:schemeClr val="tx1"/>
              </a:solidFill>
            </a:rPr>
            <a:t>6.2.3</a:t>
          </a:r>
          <a:endParaRPr lang="zh-CN" altLang="en-US" dirty="0">
            <a:solidFill>
              <a:schemeClr val="tx1"/>
            </a:solidFill>
          </a:endParaRPr>
        </a:p>
      </dgm:t>
    </dgm:pt>
    <dgm:pt modelId="{984B6CBE-37AD-490B-AC4F-56400976D562}" type="parTrans" cxnId="{03DEA399-2198-45CF-8842-38DCF561FB89}">
      <dgm:prSet/>
      <dgm:spPr/>
      <dgm:t>
        <a:bodyPr/>
        <a:lstStyle/>
        <a:p>
          <a:endParaRPr lang="zh-CN" altLang="en-US">
            <a:solidFill>
              <a:schemeClr val="tx1"/>
            </a:solidFill>
          </a:endParaRPr>
        </a:p>
      </dgm:t>
    </dgm:pt>
    <dgm:pt modelId="{2E63C563-D7DA-41D0-BDD9-FAF35C285961}" type="sibTrans" cxnId="{03DEA399-2198-45CF-8842-38DCF561FB89}">
      <dgm:prSet/>
      <dgm:spPr/>
      <dgm:t>
        <a:bodyPr/>
        <a:lstStyle/>
        <a:p>
          <a:endParaRPr lang="zh-CN" altLang="en-US">
            <a:solidFill>
              <a:schemeClr val="tx1"/>
            </a:solidFill>
          </a:endParaRPr>
        </a:p>
      </dgm:t>
    </dgm:pt>
    <dgm:pt modelId="{DB9C211E-D0D8-4C72-A6AE-D70BCA3E93AA}">
      <dgm:prSet phldrT="[文本]"/>
      <dgm:spPr/>
      <dgm:t>
        <a:bodyPr/>
        <a:lstStyle/>
        <a:p>
          <a:r>
            <a:rPr lang="zh-CN" altLang="en-US" dirty="0" smtClean="0">
              <a:ea typeface="宋体" panose="02010600030101010101" pitchFamily="2" charset="-122"/>
            </a:rPr>
            <a:t>评审代码</a:t>
          </a:r>
          <a:r>
            <a:rPr lang="en-US" altLang="zh-CN" dirty="0" smtClean="0">
              <a:ea typeface="宋体" panose="02010600030101010101" pitchFamily="2" charset="-122"/>
            </a:rPr>
            <a:t>Review Code</a:t>
          </a:r>
          <a:endParaRPr lang="zh-CN" altLang="en-US" dirty="0">
            <a:solidFill>
              <a:schemeClr val="tx1"/>
            </a:solidFill>
          </a:endParaRPr>
        </a:p>
      </dgm:t>
    </dgm:pt>
    <dgm:pt modelId="{1FFAB63A-6109-4A4F-8D1C-DDDD991E70DC}" type="parTrans" cxnId="{2F026C01-EDC5-4614-8439-1C285E98F682}">
      <dgm:prSet/>
      <dgm:spPr/>
      <dgm:t>
        <a:bodyPr/>
        <a:lstStyle/>
        <a:p>
          <a:endParaRPr lang="zh-CN" altLang="en-US">
            <a:solidFill>
              <a:schemeClr val="tx1"/>
            </a:solidFill>
          </a:endParaRPr>
        </a:p>
      </dgm:t>
    </dgm:pt>
    <dgm:pt modelId="{100BAAB0-7144-4EE7-AE03-B1993798B955}" type="sibTrans" cxnId="{2F026C01-EDC5-4614-8439-1C285E98F682}">
      <dgm:prSet/>
      <dgm:spPr/>
      <dgm:t>
        <a:bodyPr/>
        <a:lstStyle/>
        <a:p>
          <a:endParaRPr lang="zh-CN" altLang="en-US">
            <a:solidFill>
              <a:schemeClr val="tx1"/>
            </a:solidFill>
          </a:endParaRPr>
        </a:p>
      </dgm:t>
    </dgm:pt>
    <dgm:pt modelId="{6B42A80E-0BFB-488D-8204-5961F522906D}">
      <dgm:prSet phldrT="[文本]"/>
      <dgm:spPr/>
      <dgm:t>
        <a:bodyPr/>
        <a:lstStyle/>
        <a:p>
          <a:r>
            <a:rPr lang="en-US" altLang="zh-CN" dirty="0" smtClean="0">
              <a:solidFill>
                <a:schemeClr val="tx1"/>
              </a:solidFill>
            </a:rPr>
            <a:t>6.2.4</a:t>
          </a:r>
          <a:endParaRPr lang="zh-CN" altLang="en-US" dirty="0">
            <a:solidFill>
              <a:schemeClr val="tx1"/>
            </a:solidFill>
          </a:endParaRPr>
        </a:p>
      </dgm:t>
    </dgm:pt>
    <dgm:pt modelId="{6B9B16A3-0FCB-4923-B114-AD0819EACEDE}" type="parTrans" cxnId="{CDEDDBBA-C886-467A-88BD-DC05D2009C90}">
      <dgm:prSet/>
      <dgm:spPr/>
      <dgm:t>
        <a:bodyPr/>
        <a:lstStyle/>
        <a:p>
          <a:endParaRPr lang="zh-CN" altLang="en-US">
            <a:solidFill>
              <a:schemeClr val="tx1"/>
            </a:solidFill>
          </a:endParaRPr>
        </a:p>
      </dgm:t>
    </dgm:pt>
    <dgm:pt modelId="{815C8912-983D-453A-BFF7-2C7E2D9D6E2B}" type="sibTrans" cxnId="{CDEDDBBA-C886-467A-88BD-DC05D2009C90}">
      <dgm:prSet/>
      <dgm:spPr/>
      <dgm:t>
        <a:bodyPr/>
        <a:lstStyle/>
        <a:p>
          <a:endParaRPr lang="zh-CN" altLang="en-US">
            <a:solidFill>
              <a:schemeClr val="tx1"/>
            </a:solidFill>
          </a:endParaRPr>
        </a:p>
      </dgm:t>
    </dgm:pt>
    <dgm:pt modelId="{2FECAC53-9520-4349-8A70-A3F4279808A0}">
      <dgm:prSet phldrT="[文本]"/>
      <dgm:spPr/>
      <dgm:t>
        <a:bodyPr/>
        <a:lstStyle/>
        <a:p>
          <a:r>
            <a:rPr lang="zh-CN" altLang="en-US" dirty="0" smtClean="0">
              <a:ea typeface="宋体" panose="02010600030101010101" pitchFamily="2" charset="-122"/>
            </a:rPr>
            <a:t>分析运行时行为</a:t>
          </a:r>
          <a:r>
            <a:rPr lang="en-US" altLang="zh-CN" dirty="0" smtClean="0">
              <a:ea typeface="宋体" panose="02010600030101010101" pitchFamily="2" charset="-122"/>
            </a:rPr>
            <a:t>Analyze Runtime Behavior</a:t>
          </a:r>
          <a:endParaRPr lang="zh-CN" altLang="en-US" dirty="0">
            <a:solidFill>
              <a:schemeClr val="tx1"/>
            </a:solidFill>
          </a:endParaRPr>
        </a:p>
      </dgm:t>
    </dgm:pt>
    <dgm:pt modelId="{03BC7B24-A543-424C-9831-4CCB764BDA82}" type="parTrans" cxnId="{1A67836A-BCF7-4279-BA9C-5BB4F705A90F}">
      <dgm:prSet/>
      <dgm:spPr/>
      <dgm:t>
        <a:bodyPr/>
        <a:lstStyle/>
        <a:p>
          <a:endParaRPr lang="zh-CN" altLang="en-US">
            <a:solidFill>
              <a:schemeClr val="tx1"/>
            </a:solidFill>
          </a:endParaRPr>
        </a:p>
      </dgm:t>
    </dgm:pt>
    <dgm:pt modelId="{B038D006-6030-4B18-BBC5-3B7130F87B9C}" type="sibTrans" cxnId="{1A67836A-BCF7-4279-BA9C-5BB4F705A90F}">
      <dgm:prSet/>
      <dgm:spPr/>
      <dgm:t>
        <a:bodyPr/>
        <a:lstStyle/>
        <a:p>
          <a:endParaRPr lang="zh-CN" altLang="en-US">
            <a:solidFill>
              <a:schemeClr val="tx1"/>
            </a:solidFill>
          </a:endParaRPr>
        </a:p>
      </dgm:t>
    </dgm:pt>
    <dgm:pt modelId="{4B9DAAD4-618A-4845-A427-6402D6F536B4}">
      <dgm:prSet phldrT="[文本]"/>
      <dgm:spPr/>
      <dgm:t>
        <a:bodyPr/>
        <a:lstStyle/>
        <a:p>
          <a:r>
            <a:rPr lang="en-US" altLang="zh-CN" dirty="0" smtClean="0">
              <a:solidFill>
                <a:schemeClr val="tx1"/>
              </a:solidFill>
            </a:rPr>
            <a:t>6.2.5</a:t>
          </a:r>
          <a:endParaRPr lang="zh-CN" altLang="en-US" dirty="0">
            <a:solidFill>
              <a:schemeClr val="tx1"/>
            </a:solidFill>
          </a:endParaRPr>
        </a:p>
      </dgm:t>
    </dgm:pt>
    <dgm:pt modelId="{6D51EC28-3159-4530-AA23-0F40F6D752D7}" type="parTrans" cxnId="{30FFEF24-BD5F-4019-8CD0-6EAF72816842}">
      <dgm:prSet/>
      <dgm:spPr/>
      <dgm:t>
        <a:bodyPr/>
        <a:lstStyle/>
        <a:p>
          <a:endParaRPr lang="zh-CN" altLang="en-US">
            <a:solidFill>
              <a:schemeClr val="tx1"/>
            </a:solidFill>
          </a:endParaRPr>
        </a:p>
      </dgm:t>
    </dgm:pt>
    <dgm:pt modelId="{B296A94F-5331-41E9-87D6-752DF5039E7B}" type="sibTrans" cxnId="{30FFEF24-BD5F-4019-8CD0-6EAF72816842}">
      <dgm:prSet/>
      <dgm:spPr/>
      <dgm:t>
        <a:bodyPr/>
        <a:lstStyle/>
        <a:p>
          <a:endParaRPr lang="zh-CN" altLang="en-US">
            <a:solidFill>
              <a:schemeClr val="tx1"/>
            </a:solidFill>
          </a:endParaRPr>
        </a:p>
      </dgm:t>
    </dgm:pt>
    <dgm:pt modelId="{F219E685-5621-4656-8B25-EFE15EB8A83E}">
      <dgm:prSet phldrT="[文本]"/>
      <dgm:spPr/>
      <dgm:t>
        <a:bodyPr/>
        <a:lstStyle/>
        <a:p>
          <a:r>
            <a:rPr lang="zh-CN" altLang="en-US" dirty="0" smtClean="0">
              <a:ea typeface="宋体" panose="02010600030101010101" pitchFamily="2" charset="-122"/>
            </a:rPr>
            <a:t>开发人员测试</a:t>
          </a:r>
          <a:endParaRPr lang="zh-CN" altLang="en-US" dirty="0">
            <a:solidFill>
              <a:schemeClr val="tx1"/>
            </a:solidFill>
          </a:endParaRPr>
        </a:p>
      </dgm:t>
    </dgm:pt>
    <dgm:pt modelId="{3CC5D939-64F7-4A2E-8882-51CA942DA8B7}" type="parTrans" cxnId="{840C2AD7-DD32-405A-A0F3-D1EA894EADB0}">
      <dgm:prSet/>
      <dgm:spPr/>
      <dgm:t>
        <a:bodyPr/>
        <a:lstStyle/>
        <a:p>
          <a:endParaRPr lang="zh-CN" altLang="en-US">
            <a:solidFill>
              <a:schemeClr val="tx1"/>
            </a:solidFill>
          </a:endParaRPr>
        </a:p>
      </dgm:t>
    </dgm:pt>
    <dgm:pt modelId="{8961A5E9-AF78-497B-A306-4DD5A9DE42FB}" type="sibTrans" cxnId="{840C2AD7-DD32-405A-A0F3-D1EA894EADB0}">
      <dgm:prSet/>
      <dgm:spPr/>
      <dgm:t>
        <a:bodyPr/>
        <a:lstStyle/>
        <a:p>
          <a:endParaRPr lang="zh-CN" altLang="en-US">
            <a:solidFill>
              <a:schemeClr val="tx1"/>
            </a:solidFill>
          </a:endParaRPr>
        </a:p>
      </dgm:t>
    </dgm:pt>
    <dgm:pt modelId="{0D664B02-4A3E-4F0C-8E80-A09EB8097B27}">
      <dgm:prSet phldrT="[文本]"/>
      <dgm:spPr/>
      <dgm:t>
        <a:bodyPr/>
        <a:lstStyle/>
        <a:p>
          <a:r>
            <a:rPr lang="en-US" altLang="zh-CN" dirty="0" smtClean="0">
              <a:solidFill>
                <a:schemeClr val="tx1"/>
              </a:solidFill>
            </a:rPr>
            <a:t>6.2.6</a:t>
          </a:r>
          <a:endParaRPr lang="zh-CN" altLang="en-US" dirty="0">
            <a:solidFill>
              <a:schemeClr val="tx1"/>
            </a:solidFill>
          </a:endParaRPr>
        </a:p>
      </dgm:t>
    </dgm:pt>
    <dgm:pt modelId="{8A0DE2A3-C4AE-4B5A-ACC9-E3A2C65A707A}" type="parTrans" cxnId="{5B971A96-6C01-479E-A8F1-99A8FAAB8AA5}">
      <dgm:prSet/>
      <dgm:spPr/>
      <dgm:t>
        <a:bodyPr/>
        <a:lstStyle/>
        <a:p>
          <a:endParaRPr lang="zh-CN" altLang="en-US">
            <a:solidFill>
              <a:schemeClr val="tx1"/>
            </a:solidFill>
          </a:endParaRPr>
        </a:p>
      </dgm:t>
    </dgm:pt>
    <dgm:pt modelId="{5C3251DD-7241-43E9-A96E-F4962DD0EB75}" type="sibTrans" cxnId="{5B971A96-6C01-479E-A8F1-99A8FAAB8AA5}">
      <dgm:prSet/>
      <dgm:spPr/>
      <dgm:t>
        <a:bodyPr/>
        <a:lstStyle/>
        <a:p>
          <a:endParaRPr lang="zh-CN" altLang="en-US">
            <a:solidFill>
              <a:schemeClr val="tx1"/>
            </a:solidFill>
          </a:endParaRPr>
        </a:p>
      </dgm:t>
    </dgm:pt>
    <dgm:pt modelId="{F8940E7B-094C-41D5-8796-B83EE7A29D2D}">
      <dgm:prSet phldrT="[文本]"/>
      <dgm:spPr/>
      <dgm:t>
        <a:bodyPr/>
        <a:lstStyle/>
        <a:p>
          <a:r>
            <a:rPr lang="zh-CN" altLang="en-US" dirty="0" smtClean="0">
              <a:ea typeface="宋体" panose="02010600030101010101" pitchFamily="2" charset="-122"/>
            </a:rPr>
            <a:t>实现可测性元素</a:t>
          </a:r>
          <a:r>
            <a:rPr lang="en-US" altLang="zh-CN" dirty="0" smtClean="0">
              <a:ea typeface="宋体" panose="02010600030101010101" pitchFamily="2" charset="-122"/>
            </a:rPr>
            <a:t>Implement Testability Elements</a:t>
          </a:r>
          <a:endParaRPr lang="zh-CN" altLang="en-US" dirty="0">
            <a:solidFill>
              <a:schemeClr val="tx1"/>
            </a:solidFill>
          </a:endParaRPr>
        </a:p>
      </dgm:t>
    </dgm:pt>
    <dgm:pt modelId="{3F470915-4E9D-4FE3-95C6-3EC501673AEE}" type="parTrans" cxnId="{15AF9F1A-CBC8-462E-B555-55F4B52A3ADC}">
      <dgm:prSet/>
      <dgm:spPr/>
      <dgm:t>
        <a:bodyPr/>
        <a:lstStyle/>
        <a:p>
          <a:endParaRPr lang="zh-CN" altLang="en-US">
            <a:solidFill>
              <a:schemeClr val="tx1"/>
            </a:solidFill>
          </a:endParaRPr>
        </a:p>
      </dgm:t>
    </dgm:pt>
    <dgm:pt modelId="{B905CD26-A662-4BDD-B526-4CAA9E5F45A3}" type="sibTrans" cxnId="{15AF9F1A-CBC8-462E-B555-55F4B52A3ADC}">
      <dgm:prSet/>
      <dgm:spPr/>
      <dgm:t>
        <a:bodyPr/>
        <a:lstStyle/>
        <a:p>
          <a:endParaRPr lang="zh-CN" altLang="en-US">
            <a:solidFill>
              <a:schemeClr val="tx1"/>
            </a:solidFill>
          </a:endParaRPr>
        </a:p>
      </dgm:t>
    </dgm:pt>
    <dgm:pt modelId="{AEF5AB6C-C535-4933-A7E4-9F39F544D94B}">
      <dgm:prSet phldrT="[文本]"/>
      <dgm:spPr/>
      <dgm:t>
        <a:bodyPr/>
        <a:lstStyle/>
        <a:p>
          <a:r>
            <a:rPr lang="en-US" altLang="zh-CN" dirty="0" smtClean="0">
              <a:solidFill>
                <a:schemeClr val="tx1"/>
              </a:solidFill>
            </a:rPr>
            <a:t>6.2.7</a:t>
          </a:r>
          <a:endParaRPr lang="zh-CN" altLang="en-US" dirty="0">
            <a:solidFill>
              <a:schemeClr val="tx1"/>
            </a:solidFill>
          </a:endParaRPr>
        </a:p>
      </dgm:t>
    </dgm:pt>
    <dgm:pt modelId="{F82C7E6B-5C7C-4A2C-A3C6-D687B3CB0795}" type="parTrans" cxnId="{CC3C9A54-3552-43E8-8E3A-C8E2A9FFDCEF}">
      <dgm:prSet/>
      <dgm:spPr/>
      <dgm:t>
        <a:bodyPr/>
        <a:lstStyle/>
        <a:p>
          <a:endParaRPr lang="zh-CN" altLang="en-US"/>
        </a:p>
      </dgm:t>
    </dgm:pt>
    <dgm:pt modelId="{7F5A2239-4F0F-467E-81D7-383388B87669}" type="sibTrans" cxnId="{CC3C9A54-3552-43E8-8E3A-C8E2A9FFDCEF}">
      <dgm:prSet/>
      <dgm:spPr/>
      <dgm:t>
        <a:bodyPr/>
        <a:lstStyle/>
        <a:p>
          <a:endParaRPr lang="zh-CN" altLang="en-US"/>
        </a:p>
      </dgm:t>
    </dgm:pt>
    <dgm:pt modelId="{0AC9565D-196A-4A5C-880D-BB0A632E69A4}">
      <dgm:prSet phldrT="[文本]"/>
      <dgm:spPr/>
      <dgm:t>
        <a:bodyPr/>
        <a:lstStyle/>
        <a:p>
          <a:r>
            <a:rPr lang="zh-CN" altLang="en-US" dirty="0" smtClean="0">
              <a:ea typeface="宋体" panose="02010600030101010101" pitchFamily="2" charset="-122"/>
            </a:rPr>
            <a:t>子系统集成</a:t>
          </a:r>
          <a:endParaRPr lang="zh-CN" altLang="en-US" dirty="0">
            <a:solidFill>
              <a:schemeClr val="tx1"/>
            </a:solidFill>
          </a:endParaRPr>
        </a:p>
      </dgm:t>
    </dgm:pt>
    <dgm:pt modelId="{96ECE69D-1C57-4EB3-89E7-E24C22BAF7AA}" type="parTrans" cxnId="{491F88BA-7ED4-488E-AD44-E66679D3E79E}">
      <dgm:prSet/>
      <dgm:spPr/>
      <dgm:t>
        <a:bodyPr/>
        <a:lstStyle/>
        <a:p>
          <a:endParaRPr lang="zh-CN" altLang="en-US"/>
        </a:p>
      </dgm:t>
    </dgm:pt>
    <dgm:pt modelId="{3DA69614-E52F-4BC5-9277-47CAE340A4BC}" type="sibTrans" cxnId="{491F88BA-7ED4-488E-AD44-E66679D3E79E}">
      <dgm:prSet/>
      <dgm:spPr/>
      <dgm:t>
        <a:bodyPr/>
        <a:lstStyle/>
        <a:p>
          <a:endParaRPr lang="zh-CN" altLang="en-US"/>
        </a:p>
      </dgm:t>
    </dgm:pt>
    <dgm:pt modelId="{C51F253C-6E25-4F51-BDF8-DDC929268FF4}">
      <dgm:prSet phldrT="[文本]"/>
      <dgm:spPr/>
      <dgm:t>
        <a:bodyPr/>
        <a:lstStyle/>
        <a:p>
          <a:r>
            <a:rPr lang="en-US" altLang="zh-CN" dirty="0" smtClean="0">
              <a:solidFill>
                <a:schemeClr val="tx1"/>
              </a:solidFill>
            </a:rPr>
            <a:t>6.2.8</a:t>
          </a:r>
          <a:endParaRPr lang="zh-CN" altLang="en-US" dirty="0">
            <a:solidFill>
              <a:schemeClr val="tx1"/>
            </a:solidFill>
          </a:endParaRPr>
        </a:p>
      </dgm:t>
    </dgm:pt>
    <dgm:pt modelId="{E592E145-4606-4866-AF3B-7CB50AC146B2}" type="parTrans" cxnId="{604F8065-70D7-46D3-9741-2B4737E9123D}">
      <dgm:prSet/>
      <dgm:spPr/>
      <dgm:t>
        <a:bodyPr/>
        <a:lstStyle/>
        <a:p>
          <a:endParaRPr lang="zh-CN" altLang="en-US"/>
        </a:p>
      </dgm:t>
    </dgm:pt>
    <dgm:pt modelId="{DF5567C9-3E65-415B-90DA-326EAA9EA891}" type="sibTrans" cxnId="{604F8065-70D7-46D3-9741-2B4737E9123D}">
      <dgm:prSet/>
      <dgm:spPr/>
      <dgm:t>
        <a:bodyPr/>
        <a:lstStyle/>
        <a:p>
          <a:endParaRPr lang="zh-CN" altLang="en-US"/>
        </a:p>
      </dgm:t>
    </dgm:pt>
    <dgm:pt modelId="{A7C0C650-FE4C-4359-8290-502EEBFAB64C}">
      <dgm:prSet phldrT="[文本]"/>
      <dgm:spPr/>
      <dgm:t>
        <a:bodyPr/>
        <a:lstStyle/>
        <a:p>
          <a:r>
            <a:rPr lang="zh-CN" altLang="en-US" dirty="0" smtClean="0">
              <a:ea typeface="宋体" panose="02010600030101010101" pitchFamily="2" charset="-122"/>
            </a:rPr>
            <a:t>系统集成</a:t>
          </a:r>
          <a:endParaRPr lang="zh-CN" altLang="en-US" dirty="0">
            <a:solidFill>
              <a:schemeClr val="tx1"/>
            </a:solidFill>
          </a:endParaRPr>
        </a:p>
      </dgm:t>
    </dgm:pt>
    <dgm:pt modelId="{963B708B-DEDA-42A9-9CE8-77A0C23084D3}" type="parTrans" cxnId="{FA0BDBD0-F507-48AA-854F-8FAD050BDB91}">
      <dgm:prSet/>
      <dgm:spPr/>
      <dgm:t>
        <a:bodyPr/>
        <a:lstStyle/>
        <a:p>
          <a:endParaRPr lang="zh-CN" altLang="en-US"/>
        </a:p>
      </dgm:t>
    </dgm:pt>
    <dgm:pt modelId="{E4F2549F-C578-4C13-9CD3-F3BF42CBF545}" type="sibTrans" cxnId="{FA0BDBD0-F507-48AA-854F-8FAD050BDB91}">
      <dgm:prSet/>
      <dgm:spPr/>
      <dgm:t>
        <a:bodyPr/>
        <a:lstStyle/>
        <a:p>
          <a:endParaRPr lang="zh-CN" altLang="en-US"/>
        </a:p>
      </dgm:t>
    </dgm:pt>
    <dgm:pt modelId="{C14FD9F5-4B44-445A-ABD4-670E358859E7}">
      <dgm:prSet phldrT="[文本]"/>
      <dgm:spPr/>
      <dgm:t>
        <a:bodyPr/>
        <a:lstStyle/>
        <a:p>
          <a:r>
            <a:rPr lang="en-US" altLang="zh-CN" dirty="0" smtClean="0">
              <a:solidFill>
                <a:schemeClr val="tx1"/>
              </a:solidFill>
            </a:rPr>
            <a:t>6.2.9</a:t>
          </a:r>
          <a:endParaRPr lang="zh-CN" altLang="en-US" dirty="0">
            <a:solidFill>
              <a:schemeClr val="tx1"/>
            </a:solidFill>
          </a:endParaRPr>
        </a:p>
      </dgm:t>
    </dgm:pt>
    <dgm:pt modelId="{DAE6043A-3EAA-4E7C-B6CF-400A972F8D8F}" type="parTrans" cxnId="{4ADD5AFB-ED05-41B2-8CD1-1C7F4C7A86DC}">
      <dgm:prSet/>
      <dgm:spPr/>
      <dgm:t>
        <a:bodyPr/>
        <a:lstStyle/>
        <a:p>
          <a:endParaRPr lang="zh-CN" altLang="en-US"/>
        </a:p>
      </dgm:t>
    </dgm:pt>
    <dgm:pt modelId="{3FDEB405-5B1C-46EB-915A-72C3EFDEA0E5}" type="sibTrans" cxnId="{4ADD5AFB-ED05-41B2-8CD1-1C7F4C7A86DC}">
      <dgm:prSet/>
      <dgm:spPr/>
      <dgm:t>
        <a:bodyPr/>
        <a:lstStyle/>
        <a:p>
          <a:endParaRPr lang="zh-CN" altLang="en-US"/>
        </a:p>
      </dgm:t>
    </dgm:pt>
    <dgm:pt modelId="{A7BCE0DA-2293-465D-88F0-71CCEE1D54B0}">
      <dgm:prSet phldrT="[文本]"/>
      <dgm:spPr/>
      <dgm:t>
        <a:bodyPr/>
        <a:lstStyle/>
        <a:p>
          <a:r>
            <a:rPr lang="zh-CN" altLang="en-US" dirty="0" smtClean="0">
              <a:ea typeface="宋体" panose="02010600030101010101" pitchFamily="2" charset="-122"/>
            </a:rPr>
            <a:t>记录服务实现决策</a:t>
          </a:r>
          <a:endParaRPr lang="zh-CN" altLang="en-US" dirty="0">
            <a:solidFill>
              <a:schemeClr val="tx1"/>
            </a:solidFill>
          </a:endParaRPr>
        </a:p>
      </dgm:t>
    </dgm:pt>
    <dgm:pt modelId="{B7CEB0EB-734B-4F55-B726-3E884DFA65ED}" type="parTrans" cxnId="{95890780-342E-4FEA-9D8E-FF26DD836ED3}">
      <dgm:prSet/>
      <dgm:spPr/>
      <dgm:t>
        <a:bodyPr/>
        <a:lstStyle/>
        <a:p>
          <a:endParaRPr lang="zh-CN" altLang="en-US"/>
        </a:p>
      </dgm:t>
    </dgm:pt>
    <dgm:pt modelId="{13AD7CEB-87E4-4756-9BA4-40D4C9414C11}" type="sibTrans" cxnId="{95890780-342E-4FEA-9D8E-FF26DD836ED3}">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9">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9">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9">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9">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9">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9">
        <dgm:presLayoutVars>
          <dgm:bulletEnabled val="1"/>
        </dgm:presLayoutVars>
      </dgm:prSet>
      <dgm:spPr/>
      <dgm:t>
        <a:bodyPr/>
        <a:lstStyle/>
        <a:p>
          <a:endParaRPr lang="zh-CN" altLang="en-US"/>
        </a:p>
      </dgm:t>
    </dgm:pt>
    <dgm:pt modelId="{7F82BC0C-438E-4DF6-8573-E885CA7DF94A}" type="pres">
      <dgm:prSet presAssocID="{2E63C563-D7DA-41D0-BDD9-FAF35C285961}" presName="sp" presStyleCnt="0"/>
      <dgm:spPr/>
    </dgm:pt>
    <dgm:pt modelId="{50B745A9-69B2-4B66-882C-FDAC056ABF7F}" type="pres">
      <dgm:prSet presAssocID="{6B42A80E-0BFB-488D-8204-5961F522906D}" presName="linNode" presStyleCnt="0"/>
      <dgm:spPr/>
    </dgm:pt>
    <dgm:pt modelId="{AFF8EDC8-D3E9-4AEE-8544-7450094624E5}" type="pres">
      <dgm:prSet presAssocID="{6B42A80E-0BFB-488D-8204-5961F522906D}" presName="parentText" presStyleLbl="node1" presStyleIdx="3" presStyleCnt="9">
        <dgm:presLayoutVars>
          <dgm:chMax val="1"/>
          <dgm:bulletEnabled val="1"/>
        </dgm:presLayoutVars>
      </dgm:prSet>
      <dgm:spPr/>
      <dgm:t>
        <a:bodyPr/>
        <a:lstStyle/>
        <a:p>
          <a:endParaRPr lang="zh-CN" altLang="en-US"/>
        </a:p>
      </dgm:t>
    </dgm:pt>
    <dgm:pt modelId="{4272B395-3499-416D-96E6-5582FF5D944A}" type="pres">
      <dgm:prSet presAssocID="{6B42A80E-0BFB-488D-8204-5961F522906D}" presName="descendantText" presStyleLbl="alignAccFollowNode1" presStyleIdx="3" presStyleCnt="9">
        <dgm:presLayoutVars>
          <dgm:bulletEnabled val="1"/>
        </dgm:presLayoutVars>
      </dgm:prSet>
      <dgm:spPr/>
      <dgm:t>
        <a:bodyPr/>
        <a:lstStyle/>
        <a:p>
          <a:endParaRPr lang="zh-CN" altLang="en-US"/>
        </a:p>
      </dgm:t>
    </dgm:pt>
    <dgm:pt modelId="{E8ECEBA0-06DB-4DA4-A52D-295B0CDA4BA5}" type="pres">
      <dgm:prSet presAssocID="{815C8912-983D-453A-BFF7-2C7E2D9D6E2B}" presName="sp" presStyleCnt="0"/>
      <dgm:spPr/>
    </dgm:pt>
    <dgm:pt modelId="{E8AC88CE-B320-4FF5-8491-6905E387FA09}" type="pres">
      <dgm:prSet presAssocID="{4B9DAAD4-618A-4845-A427-6402D6F536B4}" presName="linNode" presStyleCnt="0"/>
      <dgm:spPr/>
    </dgm:pt>
    <dgm:pt modelId="{BDCF01EC-A33B-4DBE-866D-6D8D1B24DCD3}" type="pres">
      <dgm:prSet presAssocID="{4B9DAAD4-618A-4845-A427-6402D6F536B4}" presName="parentText" presStyleLbl="node1" presStyleIdx="4" presStyleCnt="9">
        <dgm:presLayoutVars>
          <dgm:chMax val="1"/>
          <dgm:bulletEnabled val="1"/>
        </dgm:presLayoutVars>
      </dgm:prSet>
      <dgm:spPr/>
      <dgm:t>
        <a:bodyPr/>
        <a:lstStyle/>
        <a:p>
          <a:endParaRPr lang="zh-CN" altLang="en-US"/>
        </a:p>
      </dgm:t>
    </dgm:pt>
    <dgm:pt modelId="{A8408119-D3FB-4803-9351-B0A14B829D7D}" type="pres">
      <dgm:prSet presAssocID="{4B9DAAD4-618A-4845-A427-6402D6F536B4}" presName="descendantText" presStyleLbl="alignAccFollowNode1" presStyleIdx="4" presStyleCnt="9">
        <dgm:presLayoutVars>
          <dgm:bulletEnabled val="1"/>
        </dgm:presLayoutVars>
      </dgm:prSet>
      <dgm:spPr/>
      <dgm:t>
        <a:bodyPr/>
        <a:lstStyle/>
        <a:p>
          <a:endParaRPr lang="zh-CN" altLang="en-US"/>
        </a:p>
      </dgm:t>
    </dgm:pt>
    <dgm:pt modelId="{54BC7F87-0304-484B-A2BC-A1AA711025BD}" type="pres">
      <dgm:prSet presAssocID="{B296A94F-5331-41E9-87D6-752DF5039E7B}" presName="sp" presStyleCnt="0"/>
      <dgm:spPr/>
    </dgm:pt>
    <dgm:pt modelId="{40DEFA34-31F4-42DE-A841-C8BAD30DE9D9}" type="pres">
      <dgm:prSet presAssocID="{0D664B02-4A3E-4F0C-8E80-A09EB8097B27}" presName="linNode" presStyleCnt="0"/>
      <dgm:spPr/>
    </dgm:pt>
    <dgm:pt modelId="{A6EA0BEE-96F8-4D25-A200-4DA07ECBD831}" type="pres">
      <dgm:prSet presAssocID="{0D664B02-4A3E-4F0C-8E80-A09EB8097B27}" presName="parentText" presStyleLbl="node1" presStyleIdx="5" presStyleCnt="9">
        <dgm:presLayoutVars>
          <dgm:chMax val="1"/>
          <dgm:bulletEnabled val="1"/>
        </dgm:presLayoutVars>
      </dgm:prSet>
      <dgm:spPr/>
      <dgm:t>
        <a:bodyPr/>
        <a:lstStyle/>
        <a:p>
          <a:endParaRPr lang="zh-CN" altLang="en-US"/>
        </a:p>
      </dgm:t>
    </dgm:pt>
    <dgm:pt modelId="{481C5A3D-FB7A-4CDF-A9A6-EE8E8DC182F2}" type="pres">
      <dgm:prSet presAssocID="{0D664B02-4A3E-4F0C-8E80-A09EB8097B27}" presName="descendantText" presStyleLbl="alignAccFollowNode1" presStyleIdx="5" presStyleCnt="9">
        <dgm:presLayoutVars>
          <dgm:bulletEnabled val="1"/>
        </dgm:presLayoutVars>
      </dgm:prSet>
      <dgm:spPr/>
      <dgm:t>
        <a:bodyPr/>
        <a:lstStyle/>
        <a:p>
          <a:endParaRPr lang="zh-CN" altLang="en-US"/>
        </a:p>
      </dgm:t>
    </dgm:pt>
    <dgm:pt modelId="{CC35E65F-B104-490A-9AD1-AE7A9491B83E}" type="pres">
      <dgm:prSet presAssocID="{5C3251DD-7241-43E9-A96E-F4962DD0EB75}" presName="sp" presStyleCnt="0"/>
      <dgm:spPr/>
    </dgm:pt>
    <dgm:pt modelId="{352E41CF-F0ED-439D-90F8-056FD68E5487}" type="pres">
      <dgm:prSet presAssocID="{AEF5AB6C-C535-4933-A7E4-9F39F544D94B}" presName="linNode" presStyleCnt="0"/>
      <dgm:spPr/>
    </dgm:pt>
    <dgm:pt modelId="{80B2308F-CC3D-4708-994A-3DAB48383728}" type="pres">
      <dgm:prSet presAssocID="{AEF5AB6C-C535-4933-A7E4-9F39F544D94B}" presName="parentText" presStyleLbl="node1" presStyleIdx="6" presStyleCnt="9">
        <dgm:presLayoutVars>
          <dgm:chMax val="1"/>
          <dgm:bulletEnabled val="1"/>
        </dgm:presLayoutVars>
      </dgm:prSet>
      <dgm:spPr/>
      <dgm:t>
        <a:bodyPr/>
        <a:lstStyle/>
        <a:p>
          <a:endParaRPr lang="zh-CN" altLang="en-US"/>
        </a:p>
      </dgm:t>
    </dgm:pt>
    <dgm:pt modelId="{8E0E39DA-D5AC-4E2E-A67A-75F2421DF00D}" type="pres">
      <dgm:prSet presAssocID="{AEF5AB6C-C535-4933-A7E4-9F39F544D94B}" presName="descendantText" presStyleLbl="alignAccFollowNode1" presStyleIdx="6" presStyleCnt="9">
        <dgm:presLayoutVars>
          <dgm:bulletEnabled val="1"/>
        </dgm:presLayoutVars>
      </dgm:prSet>
      <dgm:spPr/>
      <dgm:t>
        <a:bodyPr/>
        <a:lstStyle/>
        <a:p>
          <a:endParaRPr lang="zh-CN" altLang="en-US"/>
        </a:p>
      </dgm:t>
    </dgm:pt>
    <dgm:pt modelId="{BA987722-E170-41ED-A41B-B607A652C716}" type="pres">
      <dgm:prSet presAssocID="{7F5A2239-4F0F-467E-81D7-383388B87669}" presName="sp" presStyleCnt="0"/>
      <dgm:spPr/>
    </dgm:pt>
    <dgm:pt modelId="{599CC8C1-906E-491A-A394-B37B4B22979E}" type="pres">
      <dgm:prSet presAssocID="{C51F253C-6E25-4F51-BDF8-DDC929268FF4}" presName="linNode" presStyleCnt="0"/>
      <dgm:spPr/>
    </dgm:pt>
    <dgm:pt modelId="{1FFCFE67-7361-41AF-ACEC-FFDCA08D3A43}" type="pres">
      <dgm:prSet presAssocID="{C51F253C-6E25-4F51-BDF8-DDC929268FF4}" presName="parentText" presStyleLbl="node1" presStyleIdx="7" presStyleCnt="9">
        <dgm:presLayoutVars>
          <dgm:chMax val="1"/>
          <dgm:bulletEnabled val="1"/>
        </dgm:presLayoutVars>
      </dgm:prSet>
      <dgm:spPr/>
      <dgm:t>
        <a:bodyPr/>
        <a:lstStyle/>
        <a:p>
          <a:endParaRPr lang="zh-CN" altLang="en-US"/>
        </a:p>
      </dgm:t>
    </dgm:pt>
    <dgm:pt modelId="{FF1676A3-BE0B-4EA8-8825-68468A8E85FF}" type="pres">
      <dgm:prSet presAssocID="{C51F253C-6E25-4F51-BDF8-DDC929268FF4}" presName="descendantText" presStyleLbl="alignAccFollowNode1" presStyleIdx="7" presStyleCnt="9">
        <dgm:presLayoutVars>
          <dgm:bulletEnabled val="1"/>
        </dgm:presLayoutVars>
      </dgm:prSet>
      <dgm:spPr/>
      <dgm:t>
        <a:bodyPr/>
        <a:lstStyle/>
        <a:p>
          <a:endParaRPr lang="zh-CN" altLang="en-US"/>
        </a:p>
      </dgm:t>
    </dgm:pt>
    <dgm:pt modelId="{451212E8-F4A6-4C19-B7B6-D9764E78A33D}" type="pres">
      <dgm:prSet presAssocID="{DF5567C9-3E65-415B-90DA-326EAA9EA891}" presName="sp" presStyleCnt="0"/>
      <dgm:spPr/>
    </dgm:pt>
    <dgm:pt modelId="{68CB1E8B-3C27-4F9C-BE3D-6B5CFF82039A}" type="pres">
      <dgm:prSet presAssocID="{C14FD9F5-4B44-445A-ABD4-670E358859E7}" presName="linNode" presStyleCnt="0"/>
      <dgm:spPr/>
    </dgm:pt>
    <dgm:pt modelId="{6ABB7089-EAA2-4A44-A6F0-A48F23997129}" type="pres">
      <dgm:prSet presAssocID="{C14FD9F5-4B44-445A-ABD4-670E358859E7}" presName="parentText" presStyleLbl="node1" presStyleIdx="8" presStyleCnt="9">
        <dgm:presLayoutVars>
          <dgm:chMax val="1"/>
          <dgm:bulletEnabled val="1"/>
        </dgm:presLayoutVars>
      </dgm:prSet>
      <dgm:spPr/>
      <dgm:t>
        <a:bodyPr/>
        <a:lstStyle/>
        <a:p>
          <a:endParaRPr lang="zh-CN" altLang="en-US"/>
        </a:p>
      </dgm:t>
    </dgm:pt>
    <dgm:pt modelId="{B7F86164-184E-4BDB-93A2-349E6C3BC98F}" type="pres">
      <dgm:prSet presAssocID="{C14FD9F5-4B44-445A-ABD4-670E358859E7}" presName="descendantText" presStyleLbl="alignAccFollowNode1" presStyleIdx="8" presStyleCnt="9">
        <dgm:presLayoutVars>
          <dgm:bulletEnabled val="1"/>
        </dgm:presLayoutVars>
      </dgm:prSet>
      <dgm:spPr/>
      <dgm:t>
        <a:bodyPr/>
        <a:lstStyle/>
        <a:p>
          <a:endParaRPr lang="zh-CN" altLang="en-US"/>
        </a:p>
      </dgm:t>
    </dgm:pt>
  </dgm:ptLst>
  <dgm:cxnLst>
    <dgm:cxn modelId="{DA7596AF-0322-44A8-AD3F-1158488D8C7E}" type="presOf" srcId="{AEF5AB6C-C535-4933-A7E4-9F39F544D94B}" destId="{80B2308F-CC3D-4708-994A-3DAB48383728}" srcOrd="0" destOrd="0" presId="urn:microsoft.com/office/officeart/2005/8/layout/vList5"/>
    <dgm:cxn modelId="{1874A71A-AAA4-4E17-B2C6-7F61643D309B}" type="presOf" srcId="{DB9C211E-D0D8-4C72-A6AE-D70BCA3E93AA}" destId="{C148222C-57A8-429B-B4E6-A4D0B642C729}" srcOrd="0" destOrd="0" presId="urn:microsoft.com/office/officeart/2005/8/layout/vList5"/>
    <dgm:cxn modelId="{FA0BDBD0-F507-48AA-854F-8FAD050BDB91}" srcId="{C51F253C-6E25-4F51-BDF8-DDC929268FF4}" destId="{A7C0C650-FE4C-4359-8290-502EEBFAB64C}" srcOrd="0" destOrd="0" parTransId="{963B708B-DEDA-42A9-9CE8-77A0C23084D3}" sibTransId="{E4F2549F-C578-4C13-9CD3-F3BF42CBF545}"/>
    <dgm:cxn modelId="{604F8065-70D7-46D3-9741-2B4737E9123D}" srcId="{153AF6A7-A834-4F67-93D6-F6D52F06A837}" destId="{C51F253C-6E25-4F51-BDF8-DDC929268FF4}" srcOrd="7" destOrd="0" parTransId="{E592E145-4606-4866-AF3B-7CB50AC146B2}" sibTransId="{DF5567C9-3E65-415B-90DA-326EAA9EA891}"/>
    <dgm:cxn modelId="{7276A078-0FA4-4318-A8F9-58A14E7C16CE}" type="presOf" srcId="{F219E685-5621-4656-8B25-EFE15EB8A83E}" destId="{A8408119-D3FB-4803-9351-B0A14B829D7D}" srcOrd="0" destOrd="0" presId="urn:microsoft.com/office/officeart/2005/8/layout/vList5"/>
    <dgm:cxn modelId="{1A67836A-BCF7-4279-BA9C-5BB4F705A90F}" srcId="{6B42A80E-0BFB-488D-8204-5961F522906D}" destId="{2FECAC53-9520-4349-8A70-A3F4279808A0}" srcOrd="0" destOrd="0" parTransId="{03BC7B24-A543-424C-9831-4CCB764BDA82}" sibTransId="{B038D006-6030-4B18-BBC5-3B7130F87B9C}"/>
    <dgm:cxn modelId="{B716BC99-103A-48F2-A2CE-AB79D0EEC8A9}" srcId="{153AF6A7-A834-4F67-93D6-F6D52F06A837}" destId="{96FC63CF-786D-4597-B2FD-346546ABD27F}" srcOrd="1" destOrd="0" parTransId="{186B9683-7EA8-4213-8ED3-5D7610983238}" sibTransId="{1BF24A37-A2F3-48F9-B9C9-264C73AEBD0E}"/>
    <dgm:cxn modelId="{07345688-7859-4DDD-88E4-A3E2848B5966}" type="presOf" srcId="{C14FD9F5-4B44-445A-ABD4-670E358859E7}" destId="{6ABB7089-EAA2-4A44-A6F0-A48F23997129}" srcOrd="0" destOrd="0" presId="urn:microsoft.com/office/officeart/2005/8/layout/vList5"/>
    <dgm:cxn modelId="{CDEDDBBA-C886-467A-88BD-DC05D2009C90}" srcId="{153AF6A7-A834-4F67-93D6-F6D52F06A837}" destId="{6B42A80E-0BFB-488D-8204-5961F522906D}" srcOrd="3" destOrd="0" parTransId="{6B9B16A3-0FCB-4923-B114-AD0819EACEDE}" sibTransId="{815C8912-983D-453A-BFF7-2C7E2D9D6E2B}"/>
    <dgm:cxn modelId="{491F88BA-7ED4-488E-AD44-E66679D3E79E}" srcId="{AEF5AB6C-C535-4933-A7E4-9F39F544D94B}" destId="{0AC9565D-196A-4A5C-880D-BB0A632E69A4}" srcOrd="0" destOrd="0" parTransId="{96ECE69D-1C57-4EB3-89E7-E24C22BAF7AA}" sibTransId="{3DA69614-E52F-4BC5-9277-47CAE340A4BC}"/>
    <dgm:cxn modelId="{90A92819-769C-43F9-B5AF-4FCB587F0C6F}" srcId="{153AF6A7-A834-4F67-93D6-F6D52F06A837}" destId="{74D52C03-CAED-42D4-B9C8-D658694058C3}" srcOrd="0" destOrd="0" parTransId="{8124B75D-0035-4868-A24F-72EB1CC9FCB1}" sibTransId="{FF435639-70F3-4F02-B500-9AD72FE1AF4C}"/>
    <dgm:cxn modelId="{CC3C9A54-3552-43E8-8E3A-C8E2A9FFDCEF}" srcId="{153AF6A7-A834-4F67-93D6-F6D52F06A837}" destId="{AEF5AB6C-C535-4933-A7E4-9F39F544D94B}" srcOrd="6" destOrd="0" parTransId="{F82C7E6B-5C7C-4A2C-A3C6-D687B3CB0795}" sibTransId="{7F5A2239-4F0F-467E-81D7-383388B87669}"/>
    <dgm:cxn modelId="{EEEEFC5B-22E2-4B0D-AA98-E2611F7AB47C}" srcId="{74D52C03-CAED-42D4-B9C8-D658694058C3}" destId="{1F5406BA-1513-42F0-A8AB-F8CA6D906C09}" srcOrd="0" destOrd="0" parTransId="{C4F7BCFF-DF1A-438D-BF4B-B34333E6859D}" sibTransId="{439B5E32-ED5D-4DB8-A1F6-8C58F5D5F2CC}"/>
    <dgm:cxn modelId="{58E238F7-2B85-44B5-9A1B-D36BB3772AA6}" srcId="{96FC63CF-786D-4597-B2FD-346546ABD27F}" destId="{32BC650D-252D-4242-BEFB-81EBD505D4F5}" srcOrd="0" destOrd="0" parTransId="{85E2A9CE-8FEC-4FD9-9C32-B7F3E5E97701}" sibTransId="{626DD2D9-21B2-4E21-981E-17F834458220}"/>
    <dgm:cxn modelId="{15AF9F1A-CBC8-462E-B555-55F4B52A3ADC}" srcId="{0D664B02-4A3E-4F0C-8E80-A09EB8097B27}" destId="{F8940E7B-094C-41D5-8796-B83EE7A29D2D}" srcOrd="0" destOrd="0" parTransId="{3F470915-4E9D-4FE3-95C6-3EC501673AEE}" sibTransId="{B905CD26-A662-4BDD-B526-4CAA9E5F45A3}"/>
    <dgm:cxn modelId="{EBE4B2DE-B6C3-4677-9371-D549C470BF7D}" type="presOf" srcId="{A7C0C650-FE4C-4359-8290-502EEBFAB64C}" destId="{FF1676A3-BE0B-4EA8-8825-68468A8E85FF}" srcOrd="0" destOrd="0" presId="urn:microsoft.com/office/officeart/2005/8/layout/vList5"/>
    <dgm:cxn modelId="{BB8C564B-0E64-42C3-9291-4092DC593E37}" type="presOf" srcId="{4B9DAAD4-618A-4845-A427-6402D6F536B4}" destId="{BDCF01EC-A33B-4DBE-866D-6D8D1B24DCD3}" srcOrd="0" destOrd="0" presId="urn:microsoft.com/office/officeart/2005/8/layout/vList5"/>
    <dgm:cxn modelId="{02FB56C5-4C02-4827-8AB0-25BB7C5B0A41}" type="presOf" srcId="{0D664B02-4A3E-4F0C-8E80-A09EB8097B27}" destId="{A6EA0BEE-96F8-4D25-A200-4DA07ECBD831}" srcOrd="0" destOrd="0" presId="urn:microsoft.com/office/officeart/2005/8/layout/vList5"/>
    <dgm:cxn modelId="{5B971A96-6C01-479E-A8F1-99A8FAAB8AA5}" srcId="{153AF6A7-A834-4F67-93D6-F6D52F06A837}" destId="{0D664B02-4A3E-4F0C-8E80-A09EB8097B27}" srcOrd="5" destOrd="0" parTransId="{8A0DE2A3-C4AE-4B5A-ACC9-E3A2C65A707A}" sibTransId="{5C3251DD-7241-43E9-A96E-F4962DD0EB75}"/>
    <dgm:cxn modelId="{E0FFAB20-0FEC-4FBE-AB46-5B49CA5F2E81}" type="presOf" srcId="{96FC63CF-786D-4597-B2FD-346546ABD27F}" destId="{C41D828A-9376-44BA-8F23-343B0EBC08D1}" srcOrd="0" destOrd="0" presId="urn:microsoft.com/office/officeart/2005/8/layout/vList5"/>
    <dgm:cxn modelId="{4ADD5AFB-ED05-41B2-8CD1-1C7F4C7A86DC}" srcId="{153AF6A7-A834-4F67-93D6-F6D52F06A837}" destId="{C14FD9F5-4B44-445A-ABD4-670E358859E7}" srcOrd="8" destOrd="0" parTransId="{DAE6043A-3EAA-4E7C-B6CF-400A972F8D8F}" sibTransId="{3FDEB405-5B1C-46EB-915A-72C3EFDEA0E5}"/>
    <dgm:cxn modelId="{03DEA399-2198-45CF-8842-38DCF561FB89}" srcId="{153AF6A7-A834-4F67-93D6-F6D52F06A837}" destId="{9847BA16-6D1E-4DDD-8B5E-3F30FEC90DF0}" srcOrd="2" destOrd="0" parTransId="{984B6CBE-37AD-490B-AC4F-56400976D562}" sibTransId="{2E63C563-D7DA-41D0-BDD9-FAF35C285961}"/>
    <dgm:cxn modelId="{5078E097-FEC6-4EB4-B992-66D25B1A3D43}" type="presOf" srcId="{F8940E7B-094C-41D5-8796-B83EE7A29D2D}" destId="{481C5A3D-FB7A-4CDF-A9A6-EE8E8DC182F2}" srcOrd="0" destOrd="0" presId="urn:microsoft.com/office/officeart/2005/8/layout/vList5"/>
    <dgm:cxn modelId="{2071339D-0B77-4929-B8AB-DC1B2B10D7D6}" type="presOf" srcId="{0AC9565D-196A-4A5C-880D-BB0A632E69A4}" destId="{8E0E39DA-D5AC-4E2E-A67A-75F2421DF00D}"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A8AD5DCC-106A-49DC-8D74-A5BB9D32FE12}" type="presOf" srcId="{9847BA16-6D1E-4DDD-8B5E-3F30FEC90DF0}" destId="{F0EC7466-C40D-48C5-98DA-048513FF1E6C}" srcOrd="0" destOrd="0" presId="urn:microsoft.com/office/officeart/2005/8/layout/vList5"/>
    <dgm:cxn modelId="{840C2AD7-DD32-405A-A0F3-D1EA894EADB0}" srcId="{4B9DAAD4-618A-4845-A427-6402D6F536B4}" destId="{F219E685-5621-4656-8B25-EFE15EB8A83E}" srcOrd="0" destOrd="0" parTransId="{3CC5D939-64F7-4A2E-8882-51CA942DA8B7}" sibTransId="{8961A5E9-AF78-497B-A306-4DD5A9DE42FB}"/>
    <dgm:cxn modelId="{C63F3554-A359-4B34-974C-EA4254DC2D33}" type="presOf" srcId="{1F5406BA-1513-42F0-A8AB-F8CA6D906C09}" destId="{59E48CD7-8D78-4E5A-AD32-FA2578EDEE91}" srcOrd="0" destOrd="0" presId="urn:microsoft.com/office/officeart/2005/8/layout/vList5"/>
    <dgm:cxn modelId="{68E3EB8D-971F-4111-93A8-DAFE1F580F3C}" type="presOf" srcId="{6B42A80E-0BFB-488D-8204-5961F522906D}" destId="{AFF8EDC8-D3E9-4AEE-8544-7450094624E5}"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27C1FA52-65FA-42B4-ADDE-422EEC4DF772}" type="presOf" srcId="{32BC650D-252D-4242-BEFB-81EBD505D4F5}" destId="{8CD0AF51-8192-47B2-9F3C-B40FFA5B85A0}" srcOrd="0" destOrd="0" presId="urn:microsoft.com/office/officeart/2005/8/layout/vList5"/>
    <dgm:cxn modelId="{839EB1AD-01DD-45B9-B8E7-FEA432C7478C}" type="presOf" srcId="{A7BCE0DA-2293-465D-88F0-71CCEE1D54B0}" destId="{B7F86164-184E-4BDB-93A2-349E6C3BC98F}" srcOrd="0" destOrd="0" presId="urn:microsoft.com/office/officeart/2005/8/layout/vList5"/>
    <dgm:cxn modelId="{9B1B2F9C-8D97-435E-A3D5-B4DF96D0CF5F}" type="presOf" srcId="{C51F253C-6E25-4F51-BDF8-DDC929268FF4}" destId="{1FFCFE67-7361-41AF-ACEC-FFDCA08D3A43}" srcOrd="0" destOrd="0" presId="urn:microsoft.com/office/officeart/2005/8/layout/vList5"/>
    <dgm:cxn modelId="{95890780-342E-4FEA-9D8E-FF26DD836ED3}" srcId="{C14FD9F5-4B44-445A-ABD4-670E358859E7}" destId="{A7BCE0DA-2293-465D-88F0-71CCEE1D54B0}" srcOrd="0" destOrd="0" parTransId="{B7CEB0EB-734B-4F55-B726-3E884DFA65ED}" sibTransId="{13AD7CEB-87E4-4756-9BA4-40D4C9414C11}"/>
    <dgm:cxn modelId="{30FFEF24-BD5F-4019-8CD0-6EAF72816842}" srcId="{153AF6A7-A834-4F67-93D6-F6D52F06A837}" destId="{4B9DAAD4-618A-4845-A427-6402D6F536B4}" srcOrd="4" destOrd="0" parTransId="{6D51EC28-3159-4530-AA23-0F40F6D752D7}" sibTransId="{B296A94F-5331-41E9-87D6-752DF5039E7B}"/>
    <dgm:cxn modelId="{045A24FD-9AA4-4E39-9DFE-443815961CC8}" type="presOf" srcId="{2FECAC53-9520-4349-8A70-A3F4279808A0}" destId="{4272B395-3499-416D-96E6-5582FF5D944A}"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E6A2E40D-127D-4CDC-A327-E7D498125558}" type="presParOf" srcId="{55010183-3281-4E87-BAE4-6BF462010198}" destId="{7F82BC0C-438E-4DF6-8573-E885CA7DF94A}" srcOrd="5" destOrd="0" presId="urn:microsoft.com/office/officeart/2005/8/layout/vList5"/>
    <dgm:cxn modelId="{C555CFCC-E14A-4B44-9121-96ABC0EC422A}" type="presParOf" srcId="{55010183-3281-4E87-BAE4-6BF462010198}" destId="{50B745A9-69B2-4B66-882C-FDAC056ABF7F}" srcOrd="6" destOrd="0" presId="urn:microsoft.com/office/officeart/2005/8/layout/vList5"/>
    <dgm:cxn modelId="{201B110B-2C80-4A01-9108-40F772221AF8}" type="presParOf" srcId="{50B745A9-69B2-4B66-882C-FDAC056ABF7F}" destId="{AFF8EDC8-D3E9-4AEE-8544-7450094624E5}" srcOrd="0" destOrd="0" presId="urn:microsoft.com/office/officeart/2005/8/layout/vList5"/>
    <dgm:cxn modelId="{116E1E4A-7079-4DC7-A597-466A1A2DC7F5}" type="presParOf" srcId="{50B745A9-69B2-4B66-882C-FDAC056ABF7F}" destId="{4272B395-3499-416D-96E6-5582FF5D944A}" srcOrd="1" destOrd="0" presId="urn:microsoft.com/office/officeart/2005/8/layout/vList5"/>
    <dgm:cxn modelId="{2B5B0838-892B-4C1D-AB84-559332797BCB}" type="presParOf" srcId="{55010183-3281-4E87-BAE4-6BF462010198}" destId="{E8ECEBA0-06DB-4DA4-A52D-295B0CDA4BA5}" srcOrd="7" destOrd="0" presId="urn:microsoft.com/office/officeart/2005/8/layout/vList5"/>
    <dgm:cxn modelId="{29970669-4DE2-4705-B719-00392B8CA603}" type="presParOf" srcId="{55010183-3281-4E87-BAE4-6BF462010198}" destId="{E8AC88CE-B320-4FF5-8491-6905E387FA09}" srcOrd="8" destOrd="0" presId="urn:microsoft.com/office/officeart/2005/8/layout/vList5"/>
    <dgm:cxn modelId="{891DFA99-F84A-4658-92DA-DF1894A2B27D}" type="presParOf" srcId="{E8AC88CE-B320-4FF5-8491-6905E387FA09}" destId="{BDCF01EC-A33B-4DBE-866D-6D8D1B24DCD3}" srcOrd="0" destOrd="0" presId="urn:microsoft.com/office/officeart/2005/8/layout/vList5"/>
    <dgm:cxn modelId="{E0F12D89-5443-4322-9F50-F8DF6724B8AB}" type="presParOf" srcId="{E8AC88CE-B320-4FF5-8491-6905E387FA09}" destId="{A8408119-D3FB-4803-9351-B0A14B829D7D}" srcOrd="1" destOrd="0" presId="urn:microsoft.com/office/officeart/2005/8/layout/vList5"/>
    <dgm:cxn modelId="{E6D8B466-EA89-40F9-A83A-D8D9A7834078}" type="presParOf" srcId="{55010183-3281-4E87-BAE4-6BF462010198}" destId="{54BC7F87-0304-484B-A2BC-A1AA711025BD}" srcOrd="9" destOrd="0" presId="urn:microsoft.com/office/officeart/2005/8/layout/vList5"/>
    <dgm:cxn modelId="{C408F550-DA3E-4452-B351-8BDFC033D42B}" type="presParOf" srcId="{55010183-3281-4E87-BAE4-6BF462010198}" destId="{40DEFA34-31F4-42DE-A841-C8BAD30DE9D9}" srcOrd="10" destOrd="0" presId="urn:microsoft.com/office/officeart/2005/8/layout/vList5"/>
    <dgm:cxn modelId="{E711C460-297E-4BA5-A506-6293F181EE6D}" type="presParOf" srcId="{40DEFA34-31F4-42DE-A841-C8BAD30DE9D9}" destId="{A6EA0BEE-96F8-4D25-A200-4DA07ECBD831}" srcOrd="0" destOrd="0" presId="urn:microsoft.com/office/officeart/2005/8/layout/vList5"/>
    <dgm:cxn modelId="{4BE1C655-543D-408F-AE01-9FBE87F344AD}" type="presParOf" srcId="{40DEFA34-31F4-42DE-A841-C8BAD30DE9D9}" destId="{481C5A3D-FB7A-4CDF-A9A6-EE8E8DC182F2}" srcOrd="1" destOrd="0" presId="urn:microsoft.com/office/officeart/2005/8/layout/vList5"/>
    <dgm:cxn modelId="{2D51F7CC-7327-4220-B547-B5EA87C5BE7A}" type="presParOf" srcId="{55010183-3281-4E87-BAE4-6BF462010198}" destId="{CC35E65F-B104-490A-9AD1-AE7A9491B83E}" srcOrd="11" destOrd="0" presId="urn:microsoft.com/office/officeart/2005/8/layout/vList5"/>
    <dgm:cxn modelId="{FF97192A-5371-431A-AC97-3BC5380C17A8}" type="presParOf" srcId="{55010183-3281-4E87-BAE4-6BF462010198}" destId="{352E41CF-F0ED-439D-90F8-056FD68E5487}" srcOrd="12" destOrd="0" presId="urn:microsoft.com/office/officeart/2005/8/layout/vList5"/>
    <dgm:cxn modelId="{97D2D208-26A4-40EC-9754-98D5DDEC39ED}" type="presParOf" srcId="{352E41CF-F0ED-439D-90F8-056FD68E5487}" destId="{80B2308F-CC3D-4708-994A-3DAB48383728}" srcOrd="0" destOrd="0" presId="urn:microsoft.com/office/officeart/2005/8/layout/vList5"/>
    <dgm:cxn modelId="{F1A94256-D6A9-45D1-A302-DE6ABEDAAC15}" type="presParOf" srcId="{352E41CF-F0ED-439D-90F8-056FD68E5487}" destId="{8E0E39DA-D5AC-4E2E-A67A-75F2421DF00D}" srcOrd="1" destOrd="0" presId="urn:microsoft.com/office/officeart/2005/8/layout/vList5"/>
    <dgm:cxn modelId="{02C2119A-6EFE-42C3-96A3-0617AC9F060F}" type="presParOf" srcId="{55010183-3281-4E87-BAE4-6BF462010198}" destId="{BA987722-E170-41ED-A41B-B607A652C716}" srcOrd="13" destOrd="0" presId="urn:microsoft.com/office/officeart/2005/8/layout/vList5"/>
    <dgm:cxn modelId="{D783122A-BEB2-443D-9752-3E1E508C4B7C}" type="presParOf" srcId="{55010183-3281-4E87-BAE4-6BF462010198}" destId="{599CC8C1-906E-491A-A394-B37B4B22979E}" srcOrd="14" destOrd="0" presId="urn:microsoft.com/office/officeart/2005/8/layout/vList5"/>
    <dgm:cxn modelId="{3885D509-FA20-4288-8DB8-1B53AC7838B3}" type="presParOf" srcId="{599CC8C1-906E-491A-A394-B37B4B22979E}" destId="{1FFCFE67-7361-41AF-ACEC-FFDCA08D3A43}" srcOrd="0" destOrd="0" presId="urn:microsoft.com/office/officeart/2005/8/layout/vList5"/>
    <dgm:cxn modelId="{AD8C0A0A-7E51-4E55-9972-DA43D982DAA3}" type="presParOf" srcId="{599CC8C1-906E-491A-A394-B37B4B22979E}" destId="{FF1676A3-BE0B-4EA8-8825-68468A8E85FF}" srcOrd="1" destOrd="0" presId="urn:microsoft.com/office/officeart/2005/8/layout/vList5"/>
    <dgm:cxn modelId="{2368611E-61AF-4845-9FF3-86657ECAB204}" type="presParOf" srcId="{55010183-3281-4E87-BAE4-6BF462010198}" destId="{451212E8-F4A6-4C19-B7B6-D9764E78A33D}" srcOrd="15" destOrd="0" presId="urn:microsoft.com/office/officeart/2005/8/layout/vList5"/>
    <dgm:cxn modelId="{A224B262-5EEA-444D-8851-E5A19B7823A4}" type="presParOf" srcId="{55010183-3281-4E87-BAE4-6BF462010198}" destId="{68CB1E8B-3C27-4F9C-BE3D-6B5CFF82039A}" srcOrd="16" destOrd="0" presId="urn:microsoft.com/office/officeart/2005/8/layout/vList5"/>
    <dgm:cxn modelId="{F215C980-436E-4858-8F14-A5B9ECA0EC6A}" type="presParOf" srcId="{68CB1E8B-3C27-4F9C-BE3D-6B5CFF82039A}" destId="{6ABB7089-EAA2-4A44-A6F0-A48F23997129}" srcOrd="0" destOrd="0" presId="urn:microsoft.com/office/officeart/2005/8/layout/vList5"/>
    <dgm:cxn modelId="{7D43C7B6-9970-4D8A-914C-63D43CCEE352}" type="presParOf" srcId="{68CB1E8B-3C27-4F9C-BE3D-6B5CFF82039A}" destId="{B7F86164-184E-4BDB-93A2-349E6C3BC98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通过详细说明模型，用来生成可执行原型</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模型可以详细到完全表示实现的程度</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平台相关（</a:t>
          </a:r>
          <a:r>
            <a:rPr lang="en-US" altLang="zh-CN" dirty="0" smtClean="0">
              <a:solidFill>
                <a:schemeClr val="bg1"/>
              </a:solidFill>
              <a:latin typeface="Times New Roman" panose="02020603050405020304" pitchFamily="18" charset="0"/>
              <a:ea typeface="宋体" panose="02010600030101010101" pitchFamily="2" charset="-122"/>
            </a:rPr>
            <a:t>Platform-specific</a:t>
          </a:r>
          <a:r>
            <a:rPr lang="zh-CN" altLang="en-US" dirty="0" smtClean="0">
              <a:solidFill>
                <a:schemeClr val="bg1"/>
              </a:solidFill>
              <a:latin typeface="Times New Roman" panose="02020603050405020304" pitchFamily="18" charset="0"/>
              <a:ea typeface="宋体" panose="02010600030101010101" pitchFamily="2" charset="-122"/>
            </a:rPr>
            <a:t>）的可视模型可用来生成初始代码框架</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设计可能不同程度是平台无关的（</a:t>
          </a:r>
          <a:r>
            <a:rPr lang="en-US" altLang="zh-CN" dirty="0" smtClean="0">
              <a:solidFill>
                <a:schemeClr val="bg1"/>
              </a:solidFill>
              <a:latin typeface="Times New Roman" panose="02020603050405020304" pitchFamily="18" charset="0"/>
              <a:ea typeface="宋体" panose="02010600030101010101" pitchFamily="2" charset="-122"/>
            </a:rPr>
            <a:t>platform independent</a:t>
          </a:r>
          <a:r>
            <a:rPr lang="zh-CN" altLang="en-US" dirty="0" smtClean="0">
              <a:solidFill>
                <a:schemeClr val="bg1"/>
              </a:solidFill>
              <a:latin typeface="Times New Roman" panose="02020603050405020304" pitchFamily="18" charset="0"/>
              <a:ea typeface="宋体" panose="02010600030101010101" pitchFamily="2" charset="-122"/>
            </a:rPr>
            <a:t>）</a:t>
          </a:r>
          <a:endParaRPr lang="zh-CN" altLang="en-US" dirty="0">
            <a:solidFill>
              <a:schemeClr val="bg1"/>
            </a:solidFill>
          </a:endParaRPr>
        </a:p>
      </dgm:t>
    </dgm:pt>
    <dgm:pt modelId="{9B654FD5-80BA-42A8-B837-4AF10345D6DE}" type="parTrans" cxnId="{7F89CC3A-6256-4FDB-BF2D-A90EA5588289}">
      <dgm:prSet/>
      <dgm:spPr/>
      <dgm:t>
        <a:bodyPr/>
        <a:lstStyle/>
        <a:p>
          <a:endParaRPr lang="zh-CN" altLang="en-US">
            <a:solidFill>
              <a:schemeClr val="tx1"/>
            </a:solidFill>
          </a:endParaRPr>
        </a:p>
      </dgm:t>
    </dgm:pt>
    <dgm:pt modelId="{2B7DD94C-B17C-4384-A470-CBEDECDCAE32}" type="sibTrans" cxnId="{7F89CC3A-6256-4FDB-BF2D-A90EA5588289}">
      <dgm:prSet/>
      <dgm:spPr/>
      <dgm:t>
        <a:bodyPr/>
        <a:lstStyle/>
        <a:p>
          <a:endParaRPr lang="zh-CN" altLang="en-US">
            <a:solidFill>
              <a:schemeClr val="tx1"/>
            </a:solidFill>
          </a:endParaRPr>
        </a:p>
      </dgm:t>
    </dgm:pt>
    <dgm:pt modelId="{9618CE91-BA4F-4381-ACE3-DB3B34738986}">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也可应用标准模式，从相关的设计和实现中生成设计和代码元素</a:t>
          </a:r>
          <a:endParaRPr lang="zh-CN" altLang="en-US" dirty="0">
            <a:solidFill>
              <a:schemeClr val="bg1"/>
            </a:solidFill>
          </a:endParaRPr>
        </a:p>
      </dgm:t>
    </dgm:pt>
    <dgm:pt modelId="{9B1BDCF5-1300-4E9F-AF42-0C1D4CE5EA9A}" type="parTrans" cxnId="{5C9897B7-7ED1-4FD8-A140-ED96087F6357}">
      <dgm:prSet/>
      <dgm:spPr/>
      <dgm:t>
        <a:bodyPr/>
        <a:lstStyle/>
        <a:p>
          <a:endParaRPr lang="zh-CN" altLang="en-US">
            <a:solidFill>
              <a:schemeClr val="tx1"/>
            </a:solidFill>
          </a:endParaRPr>
        </a:p>
      </dgm:t>
    </dgm:pt>
    <dgm:pt modelId="{D7A3E702-2F41-41B4-988E-D267E0EFA8F9}" type="sibTrans" cxnId="{5C9897B7-7ED1-4FD8-A140-ED96087F6357}">
      <dgm:prSet/>
      <dgm:spPr/>
      <dgm:t>
        <a:bodyPr/>
        <a:lstStyle/>
        <a:p>
          <a:endParaRPr lang="zh-CN" altLang="en-US">
            <a:solidFill>
              <a:schemeClr val="tx1"/>
            </a:solidFill>
          </a:endParaRPr>
        </a:p>
      </dgm:t>
    </dgm:pt>
    <dgm:pt modelId="{AFD24329-73B1-409C-AF08-F3DF72081C31}">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在所有情况中，某种设计抽象可以详细到成为实现</a:t>
          </a:r>
          <a:endParaRPr lang="zh-CN" altLang="en-US" dirty="0">
            <a:solidFill>
              <a:schemeClr val="bg1"/>
            </a:solidFill>
          </a:endParaRPr>
        </a:p>
      </dgm:t>
    </dgm:pt>
    <dgm:pt modelId="{397FC5E2-E573-41DC-8AC7-DBC731F3F415}" type="parTrans" cxnId="{7C270470-9CF3-4873-BD30-64471E56012A}">
      <dgm:prSet/>
      <dgm:spPr/>
      <dgm:t>
        <a:bodyPr/>
        <a:lstStyle/>
        <a:p>
          <a:endParaRPr lang="zh-CN" altLang="en-US">
            <a:solidFill>
              <a:schemeClr val="tx1"/>
            </a:solidFill>
          </a:endParaRPr>
        </a:p>
      </dgm:t>
    </dgm:pt>
    <dgm:pt modelId="{C170A9EB-9512-4ADF-8608-814EECE1A44E}" type="sibTrans" cxnId="{7C270470-9CF3-4873-BD30-64471E56012A}">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6"/>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6"/>
      <dgm:spPr/>
    </dgm:pt>
    <dgm:pt modelId="{B9BC4D24-762B-48F1-9C66-1712AD5EEFD7}" type="pres">
      <dgm:prSet presAssocID="{150ADA10-8A4F-4E1B-8CCF-399CE5DCF160}" presName="dstNode" presStyleLbl="node1" presStyleIdx="0" presStyleCnt="6"/>
      <dgm:spPr/>
    </dgm:pt>
    <dgm:pt modelId="{0A73AE1F-8C84-4937-82BF-F47A09ECB4AC}" type="pres">
      <dgm:prSet presAssocID="{39752DCB-124D-4263-A316-4C98BBA7FE40}" presName="text_1" presStyleLbl="node1" presStyleIdx="0" presStyleCnt="6">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6"/>
      <dgm:spPr/>
    </dgm:pt>
    <dgm:pt modelId="{E1FAD844-8B52-4149-9025-63B77E5EB584}" type="pres">
      <dgm:prSet presAssocID="{40121241-6F98-40C3-9E80-EC53DB98F38A}" presName="text_2" presStyleLbl="node1" presStyleIdx="1" presStyleCnt="6">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6"/>
      <dgm:spPr/>
    </dgm:pt>
    <dgm:pt modelId="{942C5ECF-7932-45FA-BF50-ABEDE7B2D018}" type="pres">
      <dgm:prSet presAssocID="{70618F2B-CD9A-40AE-A560-52E8795910DF}" presName="text_3" presStyleLbl="node1" presStyleIdx="2" presStyleCnt="6">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6"/>
      <dgm:spPr/>
    </dgm:pt>
    <dgm:pt modelId="{6179BFAF-9EF4-45EE-B51D-D57AC1DBC98D}" type="pres">
      <dgm:prSet presAssocID="{65F61C18-D4B4-48B5-927D-88FC3B61E05D}" presName="text_4" presStyleLbl="node1" presStyleIdx="3" presStyleCnt="6">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6"/>
      <dgm:spPr/>
    </dgm:pt>
    <dgm:pt modelId="{F29E49E0-9A0F-4F80-A15D-048B4870C1ED}" type="pres">
      <dgm:prSet presAssocID="{9618CE91-BA4F-4381-ACE3-DB3B34738986}" presName="text_5" presStyleLbl="node1" presStyleIdx="4" presStyleCnt="6">
        <dgm:presLayoutVars>
          <dgm:bulletEnabled val="1"/>
        </dgm:presLayoutVars>
      </dgm:prSet>
      <dgm:spPr/>
      <dgm:t>
        <a:bodyPr/>
        <a:lstStyle/>
        <a:p>
          <a:endParaRPr lang="zh-CN" altLang="en-US"/>
        </a:p>
      </dgm:t>
    </dgm:pt>
    <dgm:pt modelId="{3E2A572C-3F7B-46DD-BE32-AF7CA1FDAC47}" type="pres">
      <dgm:prSet presAssocID="{9618CE91-BA4F-4381-ACE3-DB3B34738986}" presName="accent_5" presStyleCnt="0"/>
      <dgm:spPr/>
    </dgm:pt>
    <dgm:pt modelId="{0B573A69-9846-48DC-A375-E9920F13CA61}" type="pres">
      <dgm:prSet presAssocID="{9618CE91-BA4F-4381-ACE3-DB3B34738986}" presName="accentRepeatNode" presStyleLbl="solidFgAcc1" presStyleIdx="4" presStyleCnt="6"/>
      <dgm:spPr/>
    </dgm:pt>
    <dgm:pt modelId="{0BED42C0-3680-434F-938A-C8901A11F0FA}" type="pres">
      <dgm:prSet presAssocID="{AFD24329-73B1-409C-AF08-F3DF72081C31}" presName="text_6" presStyleLbl="node1" presStyleIdx="5" presStyleCnt="6">
        <dgm:presLayoutVars>
          <dgm:bulletEnabled val="1"/>
        </dgm:presLayoutVars>
      </dgm:prSet>
      <dgm:spPr/>
      <dgm:t>
        <a:bodyPr/>
        <a:lstStyle/>
        <a:p>
          <a:endParaRPr lang="zh-CN" altLang="en-US"/>
        </a:p>
      </dgm:t>
    </dgm:pt>
    <dgm:pt modelId="{F1D03274-FAA0-41FD-9DA6-F3F90E94B77E}" type="pres">
      <dgm:prSet presAssocID="{AFD24329-73B1-409C-AF08-F3DF72081C31}" presName="accent_6" presStyleCnt="0"/>
      <dgm:spPr/>
    </dgm:pt>
    <dgm:pt modelId="{CFF2CA1B-FF4F-436B-B1FF-FAC84F4DC3CE}" type="pres">
      <dgm:prSet presAssocID="{AFD24329-73B1-409C-AF08-F3DF72081C31}" presName="accentRepeatNode" presStyleLbl="solidFgAcc1" presStyleIdx="5" presStyleCnt="6"/>
      <dgm:spPr/>
    </dgm:pt>
  </dgm:ptLst>
  <dgm:cxnLst>
    <dgm:cxn modelId="{21BC3C17-CBBA-4223-AA5E-A06FBDE641F5}" type="presOf" srcId="{70618F2B-CD9A-40AE-A560-52E8795910DF}" destId="{942C5ECF-7932-45FA-BF50-ABEDE7B2D018}" srcOrd="0" destOrd="0" presId="urn:microsoft.com/office/officeart/2008/layout/VerticalCurvedList"/>
    <dgm:cxn modelId="{5C9897B7-7ED1-4FD8-A140-ED96087F6357}" srcId="{150ADA10-8A4F-4E1B-8CCF-399CE5DCF160}" destId="{9618CE91-BA4F-4381-ACE3-DB3B34738986}" srcOrd="4" destOrd="0" parTransId="{9B1BDCF5-1300-4E9F-AF42-0C1D4CE5EA9A}" sibTransId="{D7A3E702-2F41-41B4-988E-D267E0EFA8F9}"/>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576603BD-C85B-4863-8389-18E5CC59738E}" type="presOf" srcId="{9618CE91-BA4F-4381-ACE3-DB3B34738986}" destId="{F29E49E0-9A0F-4F80-A15D-048B4870C1ED}" srcOrd="0" destOrd="0" presId="urn:microsoft.com/office/officeart/2008/layout/VerticalCurvedList"/>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8320AFE8-8B9E-472D-B8EB-65309AF75D99}" type="presOf" srcId="{AFD24329-73B1-409C-AF08-F3DF72081C31}" destId="{0BED42C0-3680-434F-938A-C8901A11F0FA}"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C270470-9CF3-4873-BD30-64471E56012A}" srcId="{150ADA10-8A4F-4E1B-8CCF-399CE5DCF160}" destId="{AFD24329-73B1-409C-AF08-F3DF72081C31}" srcOrd="5" destOrd="0" parTransId="{397FC5E2-E573-41DC-8AC7-DBC731F3F415}" sibTransId="{C170A9EB-9512-4ADF-8608-814EECE1A44E}"/>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977B2D7F-EA69-41A4-A651-80C3FD440C66}" type="presParOf" srcId="{63F278DC-6D1A-4A11-A0FA-7653D174E67F}" destId="{F29E49E0-9A0F-4F80-A15D-048B4870C1ED}" srcOrd="9" destOrd="0" presId="urn:microsoft.com/office/officeart/2008/layout/VerticalCurvedList"/>
    <dgm:cxn modelId="{0DB1661B-A198-41F2-9F94-EEFF914AD161}" type="presParOf" srcId="{63F278DC-6D1A-4A11-A0FA-7653D174E67F}" destId="{3E2A572C-3F7B-46DD-BE32-AF7CA1FDAC47}" srcOrd="10" destOrd="0" presId="urn:microsoft.com/office/officeart/2008/layout/VerticalCurvedList"/>
    <dgm:cxn modelId="{2BF87A62-0664-4F87-8A10-3AEF175D2F58}" type="presParOf" srcId="{3E2A572C-3F7B-46DD-BE32-AF7CA1FDAC47}" destId="{0B573A69-9846-48DC-A375-E9920F13CA61}" srcOrd="0" destOrd="0" presId="urn:microsoft.com/office/officeart/2008/layout/VerticalCurvedList"/>
    <dgm:cxn modelId="{A85E92B3-6BBB-4FED-949A-925A518D7074}" type="presParOf" srcId="{63F278DC-6D1A-4A11-A0FA-7653D174E67F}" destId="{0BED42C0-3680-434F-938A-C8901A11F0FA}" srcOrd="11" destOrd="0" presId="urn:microsoft.com/office/officeart/2008/layout/VerticalCurvedList"/>
    <dgm:cxn modelId="{EDFF850F-8117-428C-ABC9-CF14E9E2A755}" type="presParOf" srcId="{63F278DC-6D1A-4A11-A0FA-7653D174E67F}" destId="{F1D03274-FAA0-41FD-9DA6-F3F90E94B77E}" srcOrd="12" destOrd="0" presId="urn:microsoft.com/office/officeart/2008/layout/VerticalCurvedList"/>
    <dgm:cxn modelId="{4DAD3DC5-5D86-4EEC-BF3D-5D980C64C443}" type="presParOf" srcId="{F1D03274-FAA0-41FD-9DA6-F3F90E94B77E}" destId="{CFF2CA1B-FF4F-436B-B1FF-FAC84F4DC3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宋体" panose="02010600030101010101" pitchFamily="2" charset="-122"/>
            </a:rPr>
            <a:t>为实现建立检查点</a:t>
          </a:r>
          <a:endParaRPr lang="en-US" altLang="zh-CN" dirty="0" smtClean="0">
            <a:solidFill>
              <a:schemeClr val="bg1"/>
            </a:solidFill>
            <a:latin typeface="宋体" panose="02010600030101010101" pitchFamily="2" charset="-122"/>
          </a:endParaRPr>
        </a:p>
        <a:p>
          <a:pPr algn="ctr"/>
          <a:r>
            <a:rPr lang="en-US" altLang="zh-CN" dirty="0" smtClean="0">
              <a:solidFill>
                <a:schemeClr val="bg1"/>
              </a:solidFill>
              <a:latin typeface="宋体" panose="02010600030101010101" pitchFamily="2" charset="-122"/>
            </a:rPr>
            <a:t>Establish Checkpoints for the Implementation</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latin typeface="宋体" panose="02010600030101010101" pitchFamily="2" charset="-122"/>
            </a:rPr>
            <a:t>准备评审记录并文档化缺陷</a:t>
          </a:r>
          <a:endParaRPr lang="en-US" altLang="zh-CN" dirty="0" smtClean="0">
            <a:solidFill>
              <a:schemeClr val="bg1"/>
            </a:solidFill>
            <a:latin typeface="宋体" panose="02010600030101010101" pitchFamily="2" charset="-122"/>
          </a:endParaRPr>
        </a:p>
        <a:p>
          <a:pPr algn="ctr" rtl="0"/>
          <a:r>
            <a:rPr lang="en-US" altLang="zh-CN" dirty="0" smtClean="0">
              <a:solidFill>
                <a:schemeClr val="bg1"/>
              </a:solidFill>
              <a:latin typeface="宋体" panose="02010600030101010101" pitchFamily="2" charset="-122"/>
            </a:rPr>
            <a:t>Prepare Review Record and Document Defects</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rPr>
            <a:t>一般建议</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查找自动化测试未能发现的错误</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latin typeface="Times New Roman" panose="02020603050405020304" pitchFamily="18" charset="0"/>
              <a:ea typeface="宋体" panose="02010600030101010101" pitchFamily="2" charset="-122"/>
            </a:rPr>
            <a:t>在个人之间共享知识，并将知识从较有经验的人员传授给缺乏经验的人员</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对项目强制和鼓励使用通用的编码样式</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走查（</a:t>
          </a:r>
          <a:r>
            <a:rPr lang="en-US" altLang="zh-CN" dirty="0" smtClean="0">
              <a:solidFill>
                <a:schemeClr val="bg1"/>
              </a:solidFill>
              <a:latin typeface="Times New Roman" panose="02020603050405020304" pitchFamily="18" charset="0"/>
              <a:ea typeface="宋体" panose="02010600030101010101" pitchFamily="2" charset="-122"/>
            </a:rPr>
            <a:t>Walkthrough</a:t>
          </a:r>
          <a:r>
            <a:rPr lang="zh-CN" altLang="en-US" dirty="0" smtClean="0">
              <a:solidFill>
                <a:schemeClr val="bg1"/>
              </a:solidFill>
              <a:latin typeface="Times New Roman" panose="02020603050405020304" pitchFamily="18" charset="0"/>
              <a:ea typeface="宋体" panose="02010600030101010101" pitchFamily="2" charset="-122"/>
            </a:rPr>
            <a:t>）。一种静态分析技术或评审过程</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latin typeface="Times New Roman" panose="02020603050405020304" pitchFamily="18" charset="0"/>
              <a:ea typeface="宋体" panose="02010600030101010101" pitchFamily="2" charset="-122"/>
            </a:rPr>
            <a:t>代码阅读（</a:t>
          </a:r>
          <a:r>
            <a:rPr lang="en-US" altLang="zh-CN" dirty="0" smtClean="0">
              <a:solidFill>
                <a:schemeClr val="bg1"/>
              </a:solidFill>
              <a:latin typeface="Times New Roman" panose="02020603050405020304" pitchFamily="18" charset="0"/>
              <a:ea typeface="宋体" panose="02010600030101010101" pitchFamily="2" charset="-122"/>
            </a:rPr>
            <a:t>Code reading</a:t>
          </a:r>
          <a:r>
            <a:rPr lang="zh-CN" altLang="en-US" dirty="0" smtClean="0">
              <a:solidFill>
                <a:schemeClr val="bg1"/>
              </a:solidFill>
              <a:latin typeface="Times New Roman" panose="02020603050405020304" pitchFamily="18" charset="0"/>
              <a:ea typeface="宋体" panose="02010600030101010101" pitchFamily="2" charset="-122"/>
            </a:rPr>
            <a:t>）：一两个人员读代码</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审查（</a:t>
          </a:r>
          <a:r>
            <a:rPr lang="en-US" altLang="zh-CN" dirty="0" smtClean="0">
              <a:solidFill>
                <a:schemeClr val="bg1"/>
              </a:solidFill>
              <a:latin typeface="Times New Roman" panose="02020603050405020304" pitchFamily="18" charset="0"/>
              <a:ea typeface="宋体" panose="02010600030101010101" pitchFamily="2" charset="-122"/>
            </a:rPr>
            <a:t>Inspection</a:t>
          </a:r>
          <a:r>
            <a:rPr lang="zh-CN" altLang="en-US" dirty="0" smtClean="0">
              <a:solidFill>
                <a:schemeClr val="bg1"/>
              </a:solidFill>
              <a:latin typeface="Times New Roman" panose="02020603050405020304" pitchFamily="18" charset="0"/>
              <a:ea typeface="宋体" panose="02010600030101010101" pitchFamily="2" charset="-122"/>
            </a:rPr>
            <a:t>）：指在软件生命周期各个阶段结束之前，都要对该阶段产生的结果和软件配置文档进行严格技术审查</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参数具有描述性名称吗？ </a:t>
          </a:r>
          <a:endParaRPr lang="zh-CN" altLang="en-US" dirty="0">
            <a:solidFill>
              <a:schemeClr val="tx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通过每个操作的正常路径（</a:t>
          </a:r>
          <a:r>
            <a:rPr lang="en-US" altLang="zh-CN" dirty="0" smtClean="0">
              <a:latin typeface="Times New Roman" panose="02020603050405020304" pitchFamily="18" charset="0"/>
              <a:ea typeface="宋体" panose="02010600030101010101" pitchFamily="2" charset="-122"/>
            </a:rPr>
            <a:t>normal path</a:t>
          </a:r>
          <a:r>
            <a:rPr lang="zh-CN" altLang="en-US" dirty="0" smtClean="0">
              <a:latin typeface="Times New Roman" panose="02020603050405020304" pitchFamily="18" charset="0"/>
              <a:ea typeface="宋体" panose="02010600030101010101" pitchFamily="2" charset="-122"/>
            </a:rPr>
            <a:t>）与其他异常路径（</a:t>
          </a:r>
          <a:r>
            <a:rPr lang="en-US" altLang="zh-CN" dirty="0" smtClean="0">
              <a:latin typeface="Times New Roman" panose="02020603050405020304" pitchFamily="18" charset="0"/>
              <a:ea typeface="宋体" panose="02010600030101010101" pitchFamily="2" charset="-122"/>
            </a:rPr>
            <a:t>exceptional paths</a:t>
          </a:r>
          <a:r>
            <a:rPr lang="zh-CN" altLang="en-US" dirty="0" smtClean="0">
              <a:latin typeface="Times New Roman" panose="02020603050405020304" pitchFamily="18" charset="0"/>
              <a:ea typeface="宋体" panose="02010600030101010101" pitchFamily="2" charset="-122"/>
            </a:rPr>
            <a:t>）明确可区分吗？ </a:t>
          </a:r>
          <a:endParaRPr lang="zh-CN" altLang="en-US" dirty="0">
            <a:solidFill>
              <a:schemeClr val="tx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每个操作都有名称来描述操作做什么吗？ </a:t>
          </a:r>
          <a:endParaRPr lang="zh-CN" altLang="en-US" dirty="0">
            <a:solidFill>
              <a:schemeClr val="tx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tx1"/>
            </a:solidFill>
          </a:endParaRPr>
        </a:p>
      </dgm:t>
    </dgm:pt>
    <dgm:pt modelId="{58926ABE-9AB6-4E5A-91DC-F93477D37F8D}">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操作过长吗？可以抽取相关语句到私有操作中来简化吗？可以减少决策点（</a:t>
          </a:r>
          <a:r>
            <a:rPr lang="en-US" altLang="zh-CN" dirty="0" smtClean="0">
              <a:latin typeface="Times New Roman" panose="02020603050405020304" pitchFamily="18" charset="0"/>
              <a:ea typeface="宋体" panose="02010600030101010101" pitchFamily="2" charset="-122"/>
            </a:rPr>
            <a:t>decision point</a:t>
          </a:r>
          <a:r>
            <a:rPr lang="zh-CN" altLang="en-US" dirty="0" smtClean="0">
              <a:latin typeface="Times New Roman" panose="02020603050405020304" pitchFamily="18" charset="0"/>
              <a:ea typeface="宋体" panose="02010600030101010101" pitchFamily="2" charset="-122"/>
            </a:rPr>
            <a:t>）个数来简化吗？ </a:t>
          </a:r>
          <a:endParaRPr lang="zh-CN" altLang="en-US" dirty="0">
            <a:solidFill>
              <a:schemeClr val="tx1"/>
            </a:solidFill>
          </a:endParaRPr>
        </a:p>
      </dgm:t>
    </dgm:pt>
    <dgm:pt modelId="{6C812A4C-68F3-4E3F-9C3D-A111F036F6C7}" type="parTrans" cxnId="{68F9CBA3-E449-45C4-AFF9-A3D05B754B14}">
      <dgm:prSet/>
      <dgm:spPr/>
      <dgm:t>
        <a:bodyPr/>
        <a:lstStyle/>
        <a:p>
          <a:endParaRPr lang="zh-CN" altLang="en-US">
            <a:solidFill>
              <a:schemeClr val="tx1"/>
            </a:solidFill>
          </a:endParaRPr>
        </a:p>
      </dgm:t>
    </dgm:pt>
    <dgm:pt modelId="{222DFF71-BB73-45C2-8B29-6A4C30826CAB}" type="sibTrans" cxnId="{68F9CBA3-E449-45C4-AFF9-A3D05B754B14}">
      <dgm:prSet/>
      <dgm:spPr/>
      <dgm:t>
        <a:bodyPr/>
        <a:lstStyle/>
        <a:p>
          <a:endParaRPr lang="zh-CN" altLang="en-US">
            <a:solidFill>
              <a:schemeClr val="tx1"/>
            </a:solidFill>
          </a:endParaRPr>
        </a:p>
      </dgm:t>
    </dgm:pt>
    <dgm:pt modelId="{7CE40034-89ED-49AC-934B-6C74C1E4DAF5}">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循环嵌套是最少的吗？ </a:t>
          </a:r>
          <a:endParaRPr lang="zh-CN" altLang="en-US" dirty="0">
            <a:solidFill>
              <a:schemeClr val="tx1"/>
            </a:solidFill>
          </a:endParaRPr>
        </a:p>
      </dgm:t>
    </dgm:pt>
    <dgm:pt modelId="{6D24D220-3398-47DD-96C1-097E34ECAFAC}" type="parTrans" cxnId="{A4F40004-CAA4-4131-A904-C9D00317EAFD}">
      <dgm:prSet/>
      <dgm:spPr/>
      <dgm:t>
        <a:bodyPr/>
        <a:lstStyle/>
        <a:p>
          <a:endParaRPr lang="zh-CN" altLang="en-US">
            <a:solidFill>
              <a:schemeClr val="tx1"/>
            </a:solidFill>
          </a:endParaRPr>
        </a:p>
      </dgm:t>
    </dgm:pt>
    <dgm:pt modelId="{770C5F6C-EE18-40A8-AD58-A4658A4FF665}" type="sibTrans" cxnId="{A4F40004-CAA4-4131-A904-C9D00317EAFD}">
      <dgm:prSet/>
      <dgm:spPr/>
      <dgm:t>
        <a:bodyPr/>
        <a:lstStyle/>
        <a:p>
          <a:endParaRPr lang="zh-CN" altLang="en-US">
            <a:solidFill>
              <a:schemeClr val="tx1"/>
            </a:solidFill>
          </a:endParaRPr>
        </a:p>
      </dgm:t>
    </dgm:pt>
    <dgm:pt modelId="{695B5EA2-B316-4A3D-8D4F-A0604E265BF7}">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变量命名恰当吗？ </a:t>
          </a:r>
          <a:endParaRPr lang="zh-CN" altLang="en-US" dirty="0">
            <a:solidFill>
              <a:schemeClr val="tx1"/>
            </a:solidFill>
          </a:endParaRPr>
        </a:p>
      </dgm:t>
    </dgm:pt>
    <dgm:pt modelId="{74C5B7E4-9474-4149-AA87-4FDAEDF53804}" type="parTrans" cxnId="{34EDE324-08B4-48E2-B1BE-74B7859FD2DB}">
      <dgm:prSet/>
      <dgm:spPr/>
      <dgm:t>
        <a:bodyPr/>
        <a:lstStyle/>
        <a:p>
          <a:endParaRPr lang="zh-CN" altLang="en-US">
            <a:solidFill>
              <a:schemeClr val="tx1"/>
            </a:solidFill>
          </a:endParaRPr>
        </a:p>
      </dgm:t>
    </dgm:pt>
    <dgm:pt modelId="{D1107FBD-3929-470F-911F-C1C622C90A05}" type="sibTrans" cxnId="{34EDE324-08B4-48E2-B1BE-74B7859FD2DB}">
      <dgm:prSet/>
      <dgm:spPr/>
      <dgm:t>
        <a:bodyPr/>
        <a:lstStyle/>
        <a:p>
          <a:endParaRPr lang="zh-CN" altLang="en-US">
            <a:solidFill>
              <a:schemeClr val="tx1"/>
            </a:solidFill>
          </a:endParaRPr>
        </a:p>
      </dgm:t>
    </dgm:pt>
    <dgm:pt modelId="{52EC63D5-EC0C-4C1A-BD06-3DB621AA7202}">
      <dgm:prSet phldrT="[文本]"/>
      <dgm:spPr>
        <a:solidFill>
          <a:schemeClr val="accent5">
            <a:lumMod val="75000"/>
          </a:schemeClr>
        </a:solidFill>
      </dgm:spPr>
      <dgm:t>
        <a:bodyPr/>
        <a:lstStyle/>
        <a:p>
          <a:pPr algn="ctr"/>
          <a:r>
            <a:rPr lang="zh-CN" altLang="en-US" dirty="0" smtClean="0">
              <a:latin typeface="Times New Roman" panose="02020603050405020304" pitchFamily="18" charset="0"/>
              <a:ea typeface="宋体" panose="02010600030101010101" pitchFamily="2" charset="-122"/>
            </a:rPr>
            <a:t>代码是直接了当并避免了“耍小聪明的”解决方案的吗？ </a:t>
          </a:r>
          <a:endParaRPr lang="zh-CN" altLang="en-US" dirty="0">
            <a:solidFill>
              <a:schemeClr val="tx1"/>
            </a:solidFill>
          </a:endParaRPr>
        </a:p>
      </dgm:t>
    </dgm:pt>
    <dgm:pt modelId="{B4D9C25D-FDD1-4F61-BFE2-79B9F7AA3ED9}" type="parTrans" cxnId="{393365DA-6965-479E-B688-53E3079CBDEF}">
      <dgm:prSet/>
      <dgm:spPr/>
      <dgm:t>
        <a:bodyPr/>
        <a:lstStyle/>
        <a:p>
          <a:endParaRPr lang="zh-CN" altLang="en-US">
            <a:solidFill>
              <a:schemeClr val="tx1"/>
            </a:solidFill>
          </a:endParaRPr>
        </a:p>
      </dgm:t>
    </dgm:pt>
    <dgm:pt modelId="{5131940F-181A-4909-B4E4-6A36F2C5C1F8}" type="sibTrans" cxnId="{393365DA-6965-479E-B688-53E3079CBDEF}">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2623A827-C62A-4803-AFBB-08BDCB38B98D}" type="pres">
      <dgm:prSet presAssocID="{58926ABE-9AB6-4E5A-91DC-F93477D37F8D}" presName="text_4" presStyleLbl="node1" presStyleIdx="3" presStyleCnt="7">
        <dgm:presLayoutVars>
          <dgm:bulletEnabled val="1"/>
        </dgm:presLayoutVars>
      </dgm:prSet>
      <dgm:spPr/>
      <dgm:t>
        <a:bodyPr/>
        <a:lstStyle/>
        <a:p>
          <a:endParaRPr lang="zh-CN" altLang="en-US"/>
        </a:p>
      </dgm:t>
    </dgm:pt>
    <dgm:pt modelId="{436B1EF1-4F0B-49F1-B3C8-C6D7E199E30D}" type="pres">
      <dgm:prSet presAssocID="{58926ABE-9AB6-4E5A-91DC-F93477D37F8D}" presName="accent_4" presStyleCnt="0"/>
      <dgm:spPr/>
    </dgm:pt>
    <dgm:pt modelId="{9293F630-0698-43A0-BF88-5396D087BD0A}" type="pres">
      <dgm:prSet presAssocID="{58926ABE-9AB6-4E5A-91DC-F93477D37F8D}" presName="accentRepeatNode" presStyleLbl="solidFgAcc1" presStyleIdx="3" presStyleCnt="7"/>
      <dgm:spPr/>
    </dgm:pt>
    <dgm:pt modelId="{2232EAB4-95C1-40E0-9312-D4112C623A2C}" type="pres">
      <dgm:prSet presAssocID="{7CE40034-89ED-49AC-934B-6C74C1E4DAF5}" presName="text_5" presStyleLbl="node1" presStyleIdx="4" presStyleCnt="7">
        <dgm:presLayoutVars>
          <dgm:bulletEnabled val="1"/>
        </dgm:presLayoutVars>
      </dgm:prSet>
      <dgm:spPr/>
      <dgm:t>
        <a:bodyPr/>
        <a:lstStyle/>
        <a:p>
          <a:endParaRPr lang="zh-CN" altLang="en-US"/>
        </a:p>
      </dgm:t>
    </dgm:pt>
    <dgm:pt modelId="{AF6E3F81-7F7E-4077-828E-BF9510BF9590}" type="pres">
      <dgm:prSet presAssocID="{7CE40034-89ED-49AC-934B-6C74C1E4DAF5}" presName="accent_5" presStyleCnt="0"/>
      <dgm:spPr/>
    </dgm:pt>
    <dgm:pt modelId="{DC77B269-C820-4AC4-B18B-D003047577C2}" type="pres">
      <dgm:prSet presAssocID="{7CE40034-89ED-49AC-934B-6C74C1E4DAF5}" presName="accentRepeatNode" presStyleLbl="solidFgAcc1" presStyleIdx="4" presStyleCnt="7"/>
      <dgm:spPr/>
    </dgm:pt>
    <dgm:pt modelId="{3D80C1F8-B265-41EB-B934-FB25A5AA77D0}" type="pres">
      <dgm:prSet presAssocID="{695B5EA2-B316-4A3D-8D4F-A0604E265BF7}" presName="text_6" presStyleLbl="node1" presStyleIdx="5" presStyleCnt="7">
        <dgm:presLayoutVars>
          <dgm:bulletEnabled val="1"/>
        </dgm:presLayoutVars>
      </dgm:prSet>
      <dgm:spPr/>
      <dgm:t>
        <a:bodyPr/>
        <a:lstStyle/>
        <a:p>
          <a:endParaRPr lang="zh-CN" altLang="en-US"/>
        </a:p>
      </dgm:t>
    </dgm:pt>
    <dgm:pt modelId="{9799540F-4F3D-4272-B802-C7D7F6A823EE}" type="pres">
      <dgm:prSet presAssocID="{695B5EA2-B316-4A3D-8D4F-A0604E265BF7}" presName="accent_6" presStyleCnt="0"/>
      <dgm:spPr/>
    </dgm:pt>
    <dgm:pt modelId="{3424320D-4496-4502-8E39-BC7F61DDB7D6}" type="pres">
      <dgm:prSet presAssocID="{695B5EA2-B316-4A3D-8D4F-A0604E265BF7}" presName="accentRepeatNode" presStyleLbl="solidFgAcc1" presStyleIdx="5" presStyleCnt="7"/>
      <dgm:spPr/>
    </dgm:pt>
    <dgm:pt modelId="{9C6F4541-D7F6-430C-A406-A76FBE0F712F}" type="pres">
      <dgm:prSet presAssocID="{52EC63D5-EC0C-4C1A-BD06-3DB621AA7202}" presName="text_7" presStyleLbl="node1" presStyleIdx="6" presStyleCnt="7">
        <dgm:presLayoutVars>
          <dgm:bulletEnabled val="1"/>
        </dgm:presLayoutVars>
      </dgm:prSet>
      <dgm:spPr/>
      <dgm:t>
        <a:bodyPr/>
        <a:lstStyle/>
        <a:p>
          <a:endParaRPr lang="zh-CN" altLang="en-US"/>
        </a:p>
      </dgm:t>
    </dgm:pt>
    <dgm:pt modelId="{BC3008A4-FF30-4B20-B945-3C52B3FF74EA}" type="pres">
      <dgm:prSet presAssocID="{52EC63D5-EC0C-4C1A-BD06-3DB621AA7202}" presName="accent_7" presStyleCnt="0"/>
      <dgm:spPr/>
    </dgm:pt>
    <dgm:pt modelId="{72BB3B72-E74C-4AAB-8D0A-E2E4B30295C8}" type="pres">
      <dgm:prSet presAssocID="{52EC63D5-EC0C-4C1A-BD06-3DB621AA7202}" presName="accentRepeatNode" presStyleLbl="solidFgAcc1" presStyleIdx="6" presStyleCnt="7"/>
      <dgm:spPr/>
    </dgm:pt>
  </dgm:ptLst>
  <dgm:cxnLst>
    <dgm:cxn modelId="{21BC3C17-CBBA-4223-AA5E-A06FBDE641F5}" type="presOf" srcId="{70618F2B-CD9A-40AE-A560-52E8795910DF}" destId="{942C5ECF-7932-45FA-BF50-ABEDE7B2D018}" srcOrd="0" destOrd="0" presId="urn:microsoft.com/office/officeart/2008/layout/VerticalCurvedList"/>
    <dgm:cxn modelId="{68F9CBA3-E449-45C4-AFF9-A3D05B754B14}" srcId="{150ADA10-8A4F-4E1B-8CCF-399CE5DCF160}" destId="{58926ABE-9AB6-4E5A-91DC-F93477D37F8D}" srcOrd="3" destOrd="0" parTransId="{6C812A4C-68F3-4E3F-9C3D-A111F036F6C7}" sibTransId="{222DFF71-BB73-45C2-8B29-6A4C30826CAB}"/>
    <dgm:cxn modelId="{A4F40004-CAA4-4131-A904-C9D00317EAFD}" srcId="{150ADA10-8A4F-4E1B-8CCF-399CE5DCF160}" destId="{7CE40034-89ED-49AC-934B-6C74C1E4DAF5}" srcOrd="4" destOrd="0" parTransId="{6D24D220-3398-47DD-96C1-097E34ECAFAC}" sibTransId="{770C5F6C-EE18-40A8-AD58-A4658A4FF665}"/>
    <dgm:cxn modelId="{F8859B63-D903-4A54-9B2D-001E1BA59FC3}" type="presOf" srcId="{58926ABE-9AB6-4E5A-91DC-F93477D37F8D}" destId="{2623A827-C62A-4803-AFBB-08BDCB38B98D}"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393365DA-6965-479E-B688-53E3079CBDEF}" srcId="{150ADA10-8A4F-4E1B-8CCF-399CE5DCF160}" destId="{52EC63D5-EC0C-4C1A-BD06-3DB621AA7202}" srcOrd="6" destOrd="0" parTransId="{B4D9C25D-FDD1-4F61-BFE2-79B9F7AA3ED9}" sibTransId="{5131940F-181A-4909-B4E4-6A36F2C5C1F8}"/>
    <dgm:cxn modelId="{2B1F0121-8DFA-4F10-9988-18FD0FBBB220}" srcId="{150ADA10-8A4F-4E1B-8CCF-399CE5DCF160}" destId="{70618F2B-CD9A-40AE-A560-52E8795910DF}" srcOrd="2" destOrd="0" parTransId="{27476F65-6D14-484C-AEEA-35CDF7129C3E}" sibTransId="{EA92F836-3714-43A3-9ACC-C6374DBAED35}"/>
    <dgm:cxn modelId="{34EDE324-08B4-48E2-B1BE-74B7859FD2DB}" srcId="{150ADA10-8A4F-4E1B-8CCF-399CE5DCF160}" destId="{695B5EA2-B316-4A3D-8D4F-A0604E265BF7}" srcOrd="5" destOrd="0" parTransId="{74C5B7E4-9474-4149-AA87-4FDAEDF53804}" sibTransId="{D1107FBD-3929-470F-911F-C1C622C90A0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9FD43F9A-D8BA-4F43-A9DC-839F85F08FCA}" type="presOf" srcId="{52EC63D5-EC0C-4C1A-BD06-3DB621AA7202}" destId="{9C6F4541-D7F6-430C-A406-A76FBE0F712F}" srcOrd="0" destOrd="0" presId="urn:microsoft.com/office/officeart/2008/layout/VerticalCurvedList"/>
    <dgm:cxn modelId="{D0A19D24-BEDE-40FC-A482-42C668B24C50}" type="presOf" srcId="{695B5EA2-B316-4A3D-8D4F-A0604E265BF7}" destId="{3D80C1F8-B265-41EB-B934-FB25A5AA77D0}" srcOrd="0" destOrd="0" presId="urn:microsoft.com/office/officeart/2008/layout/VerticalCurvedList"/>
    <dgm:cxn modelId="{5DC321EE-51DB-4347-965A-96B8E0447244}" type="presOf" srcId="{7CE40034-89ED-49AC-934B-6C74C1E4DAF5}" destId="{2232EAB4-95C1-40E0-9312-D4112C623A2C}"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A010EC97-3E88-48F1-82D3-5B707527DFF8}" type="presParOf" srcId="{63F278DC-6D1A-4A11-A0FA-7653D174E67F}" destId="{2623A827-C62A-4803-AFBB-08BDCB38B98D}" srcOrd="7" destOrd="0" presId="urn:microsoft.com/office/officeart/2008/layout/VerticalCurvedList"/>
    <dgm:cxn modelId="{76666218-35BC-4C02-A235-F2644B28210A}" type="presParOf" srcId="{63F278DC-6D1A-4A11-A0FA-7653D174E67F}" destId="{436B1EF1-4F0B-49F1-B3C8-C6D7E199E30D}" srcOrd="8" destOrd="0" presId="urn:microsoft.com/office/officeart/2008/layout/VerticalCurvedList"/>
    <dgm:cxn modelId="{D30B4A92-F301-44AE-B349-4B644C1EC972}" type="presParOf" srcId="{436B1EF1-4F0B-49F1-B3C8-C6D7E199E30D}" destId="{9293F630-0698-43A0-BF88-5396D087BD0A}" srcOrd="0" destOrd="0" presId="urn:microsoft.com/office/officeart/2008/layout/VerticalCurvedList"/>
    <dgm:cxn modelId="{DEA2A251-9E01-473D-9581-53D551249371}" type="presParOf" srcId="{63F278DC-6D1A-4A11-A0FA-7653D174E67F}" destId="{2232EAB4-95C1-40E0-9312-D4112C623A2C}" srcOrd="9" destOrd="0" presId="urn:microsoft.com/office/officeart/2008/layout/VerticalCurvedList"/>
    <dgm:cxn modelId="{A0DD58F4-18AC-4B4E-B8C4-9F0E9A3A7EDC}" type="presParOf" srcId="{63F278DC-6D1A-4A11-A0FA-7653D174E67F}" destId="{AF6E3F81-7F7E-4077-828E-BF9510BF9590}" srcOrd="10" destOrd="0" presId="urn:microsoft.com/office/officeart/2008/layout/VerticalCurvedList"/>
    <dgm:cxn modelId="{637FC1C7-7A7B-4D0C-BBC7-D9381A7A0185}" type="presParOf" srcId="{AF6E3F81-7F7E-4077-828E-BF9510BF9590}" destId="{DC77B269-C820-4AC4-B18B-D003047577C2}" srcOrd="0" destOrd="0" presId="urn:microsoft.com/office/officeart/2008/layout/VerticalCurvedList"/>
    <dgm:cxn modelId="{F1914E03-0D40-4C0E-9B6D-2C0694D412AB}" type="presParOf" srcId="{63F278DC-6D1A-4A11-A0FA-7653D174E67F}" destId="{3D80C1F8-B265-41EB-B934-FB25A5AA77D0}" srcOrd="11" destOrd="0" presId="urn:microsoft.com/office/officeart/2008/layout/VerticalCurvedList"/>
    <dgm:cxn modelId="{8AA86C4F-7F58-4017-A445-D33B1667717A}" type="presParOf" srcId="{63F278DC-6D1A-4A11-A0FA-7653D174E67F}" destId="{9799540F-4F3D-4272-B802-C7D7F6A823EE}" srcOrd="12" destOrd="0" presId="urn:microsoft.com/office/officeart/2008/layout/VerticalCurvedList"/>
    <dgm:cxn modelId="{AF6C8A8B-7D08-4DF7-B61C-E1AF6884C1F8}" type="presParOf" srcId="{9799540F-4F3D-4272-B802-C7D7F6A823EE}" destId="{3424320D-4496-4502-8E39-BC7F61DDB7D6}" srcOrd="0" destOrd="0" presId="urn:microsoft.com/office/officeart/2008/layout/VerticalCurvedList"/>
    <dgm:cxn modelId="{0EC3A002-30E4-43E2-A9A1-13A326D30273}" type="presParOf" srcId="{63F278DC-6D1A-4A11-A0FA-7653D174E67F}" destId="{9C6F4541-D7F6-430C-A406-A76FBE0F712F}" srcOrd="13" destOrd="0" presId="urn:microsoft.com/office/officeart/2008/layout/VerticalCurvedList"/>
    <dgm:cxn modelId="{B828B289-5FA9-43AF-9104-3FD7A90CBF77}" type="presParOf" srcId="{63F278DC-6D1A-4A11-A0FA-7653D174E67F}" destId="{BC3008A4-FF30-4B20-B945-3C52B3FF74EA}" srcOrd="14" destOrd="0" presId="urn:microsoft.com/office/officeart/2008/layout/VerticalCurvedList"/>
    <dgm:cxn modelId="{603CA840-623C-4414-B0D7-083B9A93BAEF}" type="presParOf" srcId="{BC3008A4-FF30-4B20-B945-3C52B3FF74EA}" destId="{72BB3B72-E74C-4AAB-8D0A-E2E4B30295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注释是清楚和正确的吗？ </a:t>
          </a:r>
          <a:endParaRPr lang="zh-CN" altLang="en-US" dirty="0">
            <a:solidFill>
              <a:schemeClr val="bg1"/>
            </a:solidFill>
          </a:endParaRPr>
        </a:p>
      </dgm:t>
    </dgm:pt>
    <dgm:pt modelId="{88777402-EBCD-4C77-BAF4-DE510D694B67}" type="parTrans" cxnId="{31CDE8F9-9EE1-41F8-8B6B-6F15542413AB}">
      <dgm:prSet/>
      <dgm:spPr/>
      <dgm:t>
        <a:bodyPr/>
        <a:lstStyle/>
        <a:p>
          <a:endParaRPr lang="zh-CN" altLang="en-US">
            <a:solidFill>
              <a:schemeClr val="tx1"/>
            </a:solidFill>
          </a:endParaRPr>
        </a:p>
      </dgm:t>
    </dgm:pt>
    <dgm:pt modelId="{5BD458D8-FBDB-4F74-B3CF-729FB1BE66F0}" type="sibTrans" cxnId="{31CDE8F9-9EE1-41F8-8B6B-6F15542413AB}">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如果代码变化，注释易于修改吗？ </a:t>
          </a:r>
          <a:endParaRPr lang="zh-CN" altLang="en-US" dirty="0">
            <a:solidFill>
              <a:schemeClr val="bg1"/>
            </a:solidFill>
          </a:endParaRPr>
        </a:p>
      </dgm:t>
    </dgm:pt>
    <dgm:pt modelId="{27476F65-6D14-484C-AEEA-35CDF7129C3E}" type="parTrans" cxnId="{2B1F0121-8DFA-4F10-9988-18FD0FBBB220}">
      <dgm:prSet/>
      <dgm:spPr/>
      <dgm:t>
        <a:bodyPr/>
        <a:lstStyle/>
        <a:p>
          <a:endParaRPr lang="zh-CN" altLang="en-US">
            <a:solidFill>
              <a:schemeClr val="tx1"/>
            </a:solidFill>
          </a:endParaRPr>
        </a:p>
      </dgm:t>
    </dgm:pt>
    <dgm:pt modelId="{EA92F836-3714-43A3-9ACC-C6374DBAED35}" type="sibTrans" cxnId="{2B1F0121-8DFA-4F10-9988-18FD0FBBB220}">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注释是最新的吗？ </a:t>
          </a:r>
          <a:endParaRPr lang="zh-CN" altLang="en-US" dirty="0">
            <a:solidFill>
              <a:schemeClr val="bg1"/>
            </a:solidFill>
          </a:endParaRPr>
        </a:p>
      </dgm:t>
    </dgm:pt>
    <dgm:pt modelId="{0CA9AC2B-DFCE-4356-B497-2DC8609B9C16}" type="parTrans" cxnId="{C5D17CBF-19A0-46FE-85EF-51D237ABB674}">
      <dgm:prSet/>
      <dgm:spPr/>
      <dgm:t>
        <a:bodyPr/>
        <a:lstStyle/>
        <a:p>
          <a:endParaRPr lang="zh-CN" altLang="en-US">
            <a:solidFill>
              <a:schemeClr val="tx1"/>
            </a:solidFill>
          </a:endParaRPr>
        </a:p>
      </dgm:t>
    </dgm:pt>
    <dgm:pt modelId="{1D0D4777-FF22-4A57-9729-A84E6FD4A4BA}" type="sibTrans" cxnId="{C5D17CBF-19A0-46FE-85EF-51D237ABB674}">
      <dgm:prSet/>
      <dgm:spPr/>
      <dgm:t>
        <a:bodyPr/>
        <a:lstStyle/>
        <a:p>
          <a:pPr algn="ctr"/>
          <a:endParaRPr lang="zh-CN" altLang="en-US">
            <a:solidFill>
              <a:schemeClr val="bg1"/>
            </a:solidFill>
          </a:endParaRPr>
        </a:p>
      </dgm:t>
    </dgm:pt>
    <dgm:pt modelId="{58926ABE-9AB6-4E5A-91DC-F93477D37F8D}">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注释侧重于解释“为什么”而不是“怎么”的吗？ </a:t>
          </a:r>
          <a:endParaRPr lang="zh-CN" altLang="en-US" dirty="0">
            <a:solidFill>
              <a:schemeClr val="bg1"/>
            </a:solidFill>
          </a:endParaRPr>
        </a:p>
      </dgm:t>
    </dgm:pt>
    <dgm:pt modelId="{6C812A4C-68F3-4E3F-9C3D-A111F036F6C7}" type="parTrans" cxnId="{68F9CBA3-E449-45C4-AFF9-A3D05B754B14}">
      <dgm:prSet/>
      <dgm:spPr/>
      <dgm:t>
        <a:bodyPr/>
        <a:lstStyle/>
        <a:p>
          <a:endParaRPr lang="zh-CN" altLang="en-US">
            <a:solidFill>
              <a:schemeClr val="tx1"/>
            </a:solidFill>
          </a:endParaRPr>
        </a:p>
      </dgm:t>
    </dgm:pt>
    <dgm:pt modelId="{222DFF71-BB73-45C2-8B29-6A4C30826CAB}" type="sibTrans" cxnId="{68F9CBA3-E449-45C4-AFF9-A3D05B754B14}">
      <dgm:prSet/>
      <dgm:spPr/>
      <dgm:t>
        <a:bodyPr/>
        <a:lstStyle/>
        <a:p>
          <a:endParaRPr lang="zh-CN" altLang="en-US">
            <a:solidFill>
              <a:schemeClr val="tx1"/>
            </a:solidFill>
          </a:endParaRPr>
        </a:p>
      </dgm:t>
    </dgm:pt>
    <dgm:pt modelId="{7CE40034-89ED-49AC-934B-6C74C1E4DAF5}">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对于所有意外、异常的情况和变通措施的错误都做了注释吗？ </a:t>
          </a:r>
          <a:endParaRPr lang="zh-CN" altLang="en-US" dirty="0">
            <a:solidFill>
              <a:schemeClr val="bg1"/>
            </a:solidFill>
          </a:endParaRPr>
        </a:p>
      </dgm:t>
    </dgm:pt>
    <dgm:pt modelId="{6D24D220-3398-47DD-96C1-097E34ECAFAC}" type="parTrans" cxnId="{A4F40004-CAA4-4131-A904-C9D00317EAFD}">
      <dgm:prSet/>
      <dgm:spPr/>
      <dgm:t>
        <a:bodyPr/>
        <a:lstStyle/>
        <a:p>
          <a:endParaRPr lang="zh-CN" altLang="en-US">
            <a:solidFill>
              <a:schemeClr val="tx1"/>
            </a:solidFill>
          </a:endParaRPr>
        </a:p>
      </dgm:t>
    </dgm:pt>
    <dgm:pt modelId="{770C5F6C-EE18-40A8-AD58-A4658A4FF665}" type="sibTrans" cxnId="{A4F40004-CAA4-4131-A904-C9D00317EAFD}">
      <dgm:prSet/>
      <dgm:spPr/>
      <dgm:t>
        <a:bodyPr/>
        <a:lstStyle/>
        <a:p>
          <a:endParaRPr lang="zh-CN" altLang="en-US">
            <a:solidFill>
              <a:schemeClr val="tx1"/>
            </a:solidFill>
          </a:endParaRPr>
        </a:p>
      </dgm:t>
    </dgm:pt>
    <dgm:pt modelId="{695B5EA2-B316-4A3D-8D4F-A0604E265BF7}">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对每个操作的目的都做了注释吗？</a:t>
          </a:r>
          <a:endParaRPr lang="zh-CN" altLang="en-US" dirty="0">
            <a:solidFill>
              <a:schemeClr val="bg1"/>
            </a:solidFill>
          </a:endParaRPr>
        </a:p>
      </dgm:t>
    </dgm:pt>
    <dgm:pt modelId="{74C5B7E4-9474-4149-AA87-4FDAEDF53804}" type="parTrans" cxnId="{34EDE324-08B4-48E2-B1BE-74B7859FD2DB}">
      <dgm:prSet/>
      <dgm:spPr/>
      <dgm:t>
        <a:bodyPr/>
        <a:lstStyle/>
        <a:p>
          <a:endParaRPr lang="zh-CN" altLang="en-US">
            <a:solidFill>
              <a:schemeClr val="tx1"/>
            </a:solidFill>
          </a:endParaRPr>
        </a:p>
      </dgm:t>
    </dgm:pt>
    <dgm:pt modelId="{D1107FBD-3929-470F-911F-C1C622C90A05}" type="sibTrans" cxnId="{34EDE324-08B4-48E2-B1BE-74B7859FD2DB}">
      <dgm:prSet/>
      <dgm:spPr/>
      <dgm:t>
        <a:bodyPr/>
        <a:lstStyle/>
        <a:p>
          <a:endParaRPr lang="zh-CN" altLang="en-US">
            <a:solidFill>
              <a:schemeClr val="tx1"/>
            </a:solidFill>
          </a:endParaRPr>
        </a:p>
      </dgm:t>
    </dgm:pt>
    <dgm:pt modelId="{52EC63D5-EC0C-4C1A-BD06-3DB621AA7202}">
      <dgm:prSet phldrT="[文本]"/>
      <dgm:spPr>
        <a:solidFill>
          <a:schemeClr val="accent5">
            <a:lumMod val="75000"/>
          </a:schemeClr>
        </a:solidFill>
      </dgm:spPr>
      <dgm:t>
        <a:bodyPr/>
        <a:lstStyle/>
        <a:p>
          <a:pPr algn="ctr"/>
          <a:r>
            <a:rPr lang="zh-CN" altLang="en-US" dirty="0" smtClean="0">
              <a:solidFill>
                <a:schemeClr val="bg1"/>
              </a:solidFill>
              <a:latin typeface="Times New Roman" panose="02020603050405020304" pitchFamily="18" charset="0"/>
              <a:ea typeface="宋体" panose="02010600030101010101" pitchFamily="2" charset="-122"/>
            </a:rPr>
            <a:t>关于每个操作的其他相关情况都做了注释吗？ </a:t>
          </a:r>
          <a:endParaRPr lang="zh-CN" altLang="en-US" dirty="0">
            <a:solidFill>
              <a:schemeClr val="bg1"/>
            </a:solidFill>
          </a:endParaRPr>
        </a:p>
      </dgm:t>
    </dgm:pt>
    <dgm:pt modelId="{B4D9C25D-FDD1-4F61-BFE2-79B9F7AA3ED9}" type="parTrans" cxnId="{393365DA-6965-479E-B688-53E3079CBDEF}">
      <dgm:prSet/>
      <dgm:spPr/>
      <dgm:t>
        <a:bodyPr/>
        <a:lstStyle/>
        <a:p>
          <a:endParaRPr lang="zh-CN" altLang="en-US">
            <a:solidFill>
              <a:schemeClr val="tx1"/>
            </a:solidFill>
          </a:endParaRPr>
        </a:p>
      </dgm:t>
    </dgm:pt>
    <dgm:pt modelId="{5131940F-181A-4909-B4E4-6A36F2C5C1F8}" type="sibTrans" cxnId="{393365DA-6965-479E-B688-53E3079CBDEF}">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2623A827-C62A-4803-AFBB-08BDCB38B98D}" type="pres">
      <dgm:prSet presAssocID="{58926ABE-9AB6-4E5A-91DC-F93477D37F8D}" presName="text_4" presStyleLbl="node1" presStyleIdx="3" presStyleCnt="7">
        <dgm:presLayoutVars>
          <dgm:bulletEnabled val="1"/>
        </dgm:presLayoutVars>
      </dgm:prSet>
      <dgm:spPr/>
      <dgm:t>
        <a:bodyPr/>
        <a:lstStyle/>
        <a:p>
          <a:endParaRPr lang="zh-CN" altLang="en-US"/>
        </a:p>
      </dgm:t>
    </dgm:pt>
    <dgm:pt modelId="{436B1EF1-4F0B-49F1-B3C8-C6D7E199E30D}" type="pres">
      <dgm:prSet presAssocID="{58926ABE-9AB6-4E5A-91DC-F93477D37F8D}" presName="accent_4" presStyleCnt="0"/>
      <dgm:spPr/>
    </dgm:pt>
    <dgm:pt modelId="{9293F630-0698-43A0-BF88-5396D087BD0A}" type="pres">
      <dgm:prSet presAssocID="{58926ABE-9AB6-4E5A-91DC-F93477D37F8D}" presName="accentRepeatNode" presStyleLbl="solidFgAcc1" presStyleIdx="3" presStyleCnt="7"/>
      <dgm:spPr/>
    </dgm:pt>
    <dgm:pt modelId="{2232EAB4-95C1-40E0-9312-D4112C623A2C}" type="pres">
      <dgm:prSet presAssocID="{7CE40034-89ED-49AC-934B-6C74C1E4DAF5}" presName="text_5" presStyleLbl="node1" presStyleIdx="4" presStyleCnt="7">
        <dgm:presLayoutVars>
          <dgm:bulletEnabled val="1"/>
        </dgm:presLayoutVars>
      </dgm:prSet>
      <dgm:spPr/>
      <dgm:t>
        <a:bodyPr/>
        <a:lstStyle/>
        <a:p>
          <a:endParaRPr lang="zh-CN" altLang="en-US"/>
        </a:p>
      </dgm:t>
    </dgm:pt>
    <dgm:pt modelId="{AF6E3F81-7F7E-4077-828E-BF9510BF9590}" type="pres">
      <dgm:prSet presAssocID="{7CE40034-89ED-49AC-934B-6C74C1E4DAF5}" presName="accent_5" presStyleCnt="0"/>
      <dgm:spPr/>
    </dgm:pt>
    <dgm:pt modelId="{DC77B269-C820-4AC4-B18B-D003047577C2}" type="pres">
      <dgm:prSet presAssocID="{7CE40034-89ED-49AC-934B-6C74C1E4DAF5}" presName="accentRepeatNode" presStyleLbl="solidFgAcc1" presStyleIdx="4" presStyleCnt="7"/>
      <dgm:spPr/>
    </dgm:pt>
    <dgm:pt modelId="{3D80C1F8-B265-41EB-B934-FB25A5AA77D0}" type="pres">
      <dgm:prSet presAssocID="{695B5EA2-B316-4A3D-8D4F-A0604E265BF7}" presName="text_6" presStyleLbl="node1" presStyleIdx="5" presStyleCnt="7">
        <dgm:presLayoutVars>
          <dgm:bulletEnabled val="1"/>
        </dgm:presLayoutVars>
      </dgm:prSet>
      <dgm:spPr/>
      <dgm:t>
        <a:bodyPr/>
        <a:lstStyle/>
        <a:p>
          <a:endParaRPr lang="zh-CN" altLang="en-US"/>
        </a:p>
      </dgm:t>
    </dgm:pt>
    <dgm:pt modelId="{9799540F-4F3D-4272-B802-C7D7F6A823EE}" type="pres">
      <dgm:prSet presAssocID="{695B5EA2-B316-4A3D-8D4F-A0604E265BF7}" presName="accent_6" presStyleCnt="0"/>
      <dgm:spPr/>
    </dgm:pt>
    <dgm:pt modelId="{3424320D-4496-4502-8E39-BC7F61DDB7D6}" type="pres">
      <dgm:prSet presAssocID="{695B5EA2-B316-4A3D-8D4F-A0604E265BF7}" presName="accentRepeatNode" presStyleLbl="solidFgAcc1" presStyleIdx="5" presStyleCnt="7"/>
      <dgm:spPr/>
    </dgm:pt>
    <dgm:pt modelId="{9C6F4541-D7F6-430C-A406-A76FBE0F712F}" type="pres">
      <dgm:prSet presAssocID="{52EC63D5-EC0C-4C1A-BD06-3DB621AA7202}" presName="text_7" presStyleLbl="node1" presStyleIdx="6" presStyleCnt="7">
        <dgm:presLayoutVars>
          <dgm:bulletEnabled val="1"/>
        </dgm:presLayoutVars>
      </dgm:prSet>
      <dgm:spPr/>
      <dgm:t>
        <a:bodyPr/>
        <a:lstStyle/>
        <a:p>
          <a:endParaRPr lang="zh-CN" altLang="en-US"/>
        </a:p>
      </dgm:t>
    </dgm:pt>
    <dgm:pt modelId="{BC3008A4-FF30-4B20-B945-3C52B3FF74EA}" type="pres">
      <dgm:prSet presAssocID="{52EC63D5-EC0C-4C1A-BD06-3DB621AA7202}" presName="accent_7" presStyleCnt="0"/>
      <dgm:spPr/>
    </dgm:pt>
    <dgm:pt modelId="{72BB3B72-E74C-4AAB-8D0A-E2E4B30295C8}" type="pres">
      <dgm:prSet presAssocID="{52EC63D5-EC0C-4C1A-BD06-3DB621AA7202}" presName="accentRepeatNode" presStyleLbl="solidFgAcc1" presStyleIdx="6" presStyleCnt="7"/>
      <dgm:spPr/>
    </dgm:pt>
  </dgm:ptLst>
  <dgm:cxnLst>
    <dgm:cxn modelId="{21BC3C17-CBBA-4223-AA5E-A06FBDE641F5}" type="presOf" srcId="{70618F2B-CD9A-40AE-A560-52E8795910DF}" destId="{942C5ECF-7932-45FA-BF50-ABEDE7B2D018}" srcOrd="0" destOrd="0" presId="urn:microsoft.com/office/officeart/2008/layout/VerticalCurvedList"/>
    <dgm:cxn modelId="{68F9CBA3-E449-45C4-AFF9-A3D05B754B14}" srcId="{150ADA10-8A4F-4E1B-8CCF-399CE5DCF160}" destId="{58926ABE-9AB6-4E5A-91DC-F93477D37F8D}" srcOrd="3" destOrd="0" parTransId="{6C812A4C-68F3-4E3F-9C3D-A111F036F6C7}" sibTransId="{222DFF71-BB73-45C2-8B29-6A4C30826CAB}"/>
    <dgm:cxn modelId="{A4F40004-CAA4-4131-A904-C9D00317EAFD}" srcId="{150ADA10-8A4F-4E1B-8CCF-399CE5DCF160}" destId="{7CE40034-89ED-49AC-934B-6C74C1E4DAF5}" srcOrd="4" destOrd="0" parTransId="{6D24D220-3398-47DD-96C1-097E34ECAFAC}" sibTransId="{770C5F6C-EE18-40A8-AD58-A4658A4FF665}"/>
    <dgm:cxn modelId="{F8859B63-D903-4A54-9B2D-001E1BA59FC3}" type="presOf" srcId="{58926ABE-9AB6-4E5A-91DC-F93477D37F8D}" destId="{2623A827-C62A-4803-AFBB-08BDCB38B98D}"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393365DA-6965-479E-B688-53E3079CBDEF}" srcId="{150ADA10-8A4F-4E1B-8CCF-399CE5DCF160}" destId="{52EC63D5-EC0C-4C1A-BD06-3DB621AA7202}" srcOrd="6" destOrd="0" parTransId="{B4D9C25D-FDD1-4F61-BFE2-79B9F7AA3ED9}" sibTransId="{5131940F-181A-4909-B4E4-6A36F2C5C1F8}"/>
    <dgm:cxn modelId="{2B1F0121-8DFA-4F10-9988-18FD0FBBB220}" srcId="{150ADA10-8A4F-4E1B-8CCF-399CE5DCF160}" destId="{70618F2B-CD9A-40AE-A560-52E8795910DF}" srcOrd="2" destOrd="0" parTransId="{27476F65-6D14-484C-AEEA-35CDF7129C3E}" sibTransId="{EA92F836-3714-43A3-9ACC-C6374DBAED35}"/>
    <dgm:cxn modelId="{34EDE324-08B4-48E2-B1BE-74B7859FD2DB}" srcId="{150ADA10-8A4F-4E1B-8CCF-399CE5DCF160}" destId="{695B5EA2-B316-4A3D-8D4F-A0604E265BF7}" srcOrd="5" destOrd="0" parTransId="{74C5B7E4-9474-4149-AA87-4FDAEDF53804}" sibTransId="{D1107FBD-3929-470F-911F-C1C622C90A0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9FD43F9A-D8BA-4F43-A9DC-839F85F08FCA}" type="presOf" srcId="{52EC63D5-EC0C-4C1A-BD06-3DB621AA7202}" destId="{9C6F4541-D7F6-430C-A406-A76FBE0F712F}" srcOrd="0" destOrd="0" presId="urn:microsoft.com/office/officeart/2008/layout/VerticalCurvedList"/>
    <dgm:cxn modelId="{D0A19D24-BEDE-40FC-A482-42C668B24C50}" type="presOf" srcId="{695B5EA2-B316-4A3D-8D4F-A0604E265BF7}" destId="{3D80C1F8-B265-41EB-B934-FB25A5AA77D0}" srcOrd="0" destOrd="0" presId="urn:microsoft.com/office/officeart/2008/layout/VerticalCurvedList"/>
    <dgm:cxn modelId="{5DC321EE-51DB-4347-965A-96B8E0447244}" type="presOf" srcId="{7CE40034-89ED-49AC-934B-6C74C1E4DAF5}" destId="{2232EAB4-95C1-40E0-9312-D4112C623A2C}"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A010EC97-3E88-48F1-82D3-5B707527DFF8}" type="presParOf" srcId="{63F278DC-6D1A-4A11-A0FA-7653D174E67F}" destId="{2623A827-C62A-4803-AFBB-08BDCB38B98D}" srcOrd="7" destOrd="0" presId="urn:microsoft.com/office/officeart/2008/layout/VerticalCurvedList"/>
    <dgm:cxn modelId="{76666218-35BC-4C02-A235-F2644B28210A}" type="presParOf" srcId="{63F278DC-6D1A-4A11-A0FA-7653D174E67F}" destId="{436B1EF1-4F0B-49F1-B3C8-C6D7E199E30D}" srcOrd="8" destOrd="0" presId="urn:microsoft.com/office/officeart/2008/layout/VerticalCurvedList"/>
    <dgm:cxn modelId="{D30B4A92-F301-44AE-B349-4B644C1EC972}" type="presParOf" srcId="{436B1EF1-4F0B-49F1-B3C8-C6D7E199E30D}" destId="{9293F630-0698-43A0-BF88-5396D087BD0A}" srcOrd="0" destOrd="0" presId="urn:microsoft.com/office/officeart/2008/layout/VerticalCurvedList"/>
    <dgm:cxn modelId="{DEA2A251-9E01-473D-9581-53D551249371}" type="presParOf" srcId="{63F278DC-6D1A-4A11-A0FA-7653D174E67F}" destId="{2232EAB4-95C1-40E0-9312-D4112C623A2C}" srcOrd="9" destOrd="0" presId="urn:microsoft.com/office/officeart/2008/layout/VerticalCurvedList"/>
    <dgm:cxn modelId="{A0DD58F4-18AC-4B4E-B8C4-9F0E9A3A7EDC}" type="presParOf" srcId="{63F278DC-6D1A-4A11-A0FA-7653D174E67F}" destId="{AF6E3F81-7F7E-4077-828E-BF9510BF9590}" srcOrd="10" destOrd="0" presId="urn:microsoft.com/office/officeart/2008/layout/VerticalCurvedList"/>
    <dgm:cxn modelId="{637FC1C7-7A7B-4D0C-BBC7-D9381A7A0185}" type="presParOf" srcId="{AF6E3F81-7F7E-4077-828E-BF9510BF9590}" destId="{DC77B269-C820-4AC4-B18B-D003047577C2}" srcOrd="0" destOrd="0" presId="urn:microsoft.com/office/officeart/2008/layout/VerticalCurvedList"/>
    <dgm:cxn modelId="{F1914E03-0D40-4C0E-9B6D-2C0694D412AB}" type="presParOf" srcId="{63F278DC-6D1A-4A11-A0FA-7653D174E67F}" destId="{3D80C1F8-B265-41EB-B934-FB25A5AA77D0}" srcOrd="11" destOrd="0" presId="urn:microsoft.com/office/officeart/2008/layout/VerticalCurvedList"/>
    <dgm:cxn modelId="{8AA86C4F-7F58-4017-A445-D33B1667717A}" type="presParOf" srcId="{63F278DC-6D1A-4A11-A0FA-7653D174E67F}" destId="{9799540F-4F3D-4272-B802-C7D7F6A823EE}" srcOrd="12" destOrd="0" presId="urn:microsoft.com/office/officeart/2008/layout/VerticalCurvedList"/>
    <dgm:cxn modelId="{AF6C8A8B-7D08-4DF7-B61C-E1AF6884C1F8}" type="presParOf" srcId="{9799540F-4F3D-4272-B802-C7D7F6A823EE}" destId="{3424320D-4496-4502-8E39-BC7F61DDB7D6}" srcOrd="0" destOrd="0" presId="urn:microsoft.com/office/officeart/2008/layout/VerticalCurvedList"/>
    <dgm:cxn modelId="{0EC3A002-30E4-43E2-A9A1-13A326D30273}" type="presParOf" srcId="{63F278DC-6D1A-4A11-A0FA-7653D174E67F}" destId="{9C6F4541-D7F6-430C-A406-A76FBE0F712F}" srcOrd="13" destOrd="0" presId="urn:microsoft.com/office/officeart/2008/layout/VerticalCurvedList"/>
    <dgm:cxn modelId="{B828B289-5FA9-43AF-9104-3FD7A90CBF77}" type="presParOf" srcId="{63F278DC-6D1A-4A11-A0FA-7653D174E67F}" destId="{BC3008A4-FF30-4B20-B945-3C52B3FF74EA}" srcOrd="14" destOrd="0" presId="urn:microsoft.com/office/officeart/2008/layout/VerticalCurvedList"/>
    <dgm:cxn modelId="{603CA840-623C-4414-B0D7-083B9A93BAEF}" type="presParOf" srcId="{BC3008A4-FF30-4B20-B945-3C52B3FF74EA}" destId="{72BB3B72-E74C-4AAB-8D0A-E2E4B30295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3543791" y="-544697"/>
          <a:ext cx="4224844" cy="4224844"/>
        </a:xfrm>
        <a:prstGeom prst="blockArc">
          <a:avLst>
            <a:gd name="adj1" fmla="val 18900000"/>
            <a:gd name="adj2" fmla="val 2700000"/>
            <a:gd name="adj3" fmla="val 51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357053" y="241053"/>
          <a:ext cx="6587374" cy="48235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871" tIns="43180" rIns="43180" bIns="4318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1"/>
              </a:solidFill>
              <a:latin typeface="Times New Roman" panose="02020603050405020304" pitchFamily="18" charset="0"/>
            </a:rPr>
            <a:t>根据按层组织的实现子系统，定义代码的组织 </a:t>
          </a:r>
          <a:endParaRPr lang="zh-CN" altLang="en-US" sz="1700" b="0" kern="1200" dirty="0">
            <a:solidFill>
              <a:schemeClr val="bg1"/>
            </a:solidFill>
          </a:endParaRPr>
        </a:p>
      </dsp:txBody>
      <dsp:txXfrm>
        <a:off x="357053" y="241053"/>
        <a:ext cx="6587374" cy="482357"/>
      </dsp:txXfrm>
    </dsp:sp>
    <dsp:sp modelId="{44DD0583-A53B-496A-8B5F-2431B5B6A00E}">
      <dsp:nvSpPr>
        <dsp:cNvPr id="0" name=""/>
        <dsp:cNvSpPr/>
      </dsp:nvSpPr>
      <dsp:spPr>
        <a:xfrm>
          <a:off x="55580" y="180758"/>
          <a:ext cx="602947" cy="6029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633600" y="964715"/>
          <a:ext cx="6310828" cy="48235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871" tIns="43180" rIns="43180" bIns="4318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1"/>
              </a:solidFill>
              <a:latin typeface="宋体" panose="02010600030101010101" pitchFamily="2" charset="-122"/>
            </a:rPr>
            <a:t>用实现元素来实现设计元素</a:t>
          </a:r>
          <a:endParaRPr lang="zh-CN" altLang="en-US" sz="1700" b="0" kern="1200" dirty="0">
            <a:solidFill>
              <a:schemeClr val="bg1"/>
            </a:solidFill>
          </a:endParaRPr>
        </a:p>
      </dsp:txBody>
      <dsp:txXfrm>
        <a:off x="633600" y="964715"/>
        <a:ext cx="6310828" cy="482357"/>
      </dsp:txXfrm>
    </dsp:sp>
    <dsp:sp modelId="{639E4F9F-20F6-4070-B2D9-D0EE7FADA911}">
      <dsp:nvSpPr>
        <dsp:cNvPr id="0" name=""/>
        <dsp:cNvSpPr/>
      </dsp:nvSpPr>
      <dsp:spPr>
        <a:xfrm>
          <a:off x="332127" y="904420"/>
          <a:ext cx="602947" cy="6029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633600" y="1688377"/>
          <a:ext cx="6310828" cy="48235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871" tIns="43180" rIns="43180" bIns="4318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1"/>
              </a:solidFill>
            </a:rPr>
            <a:t>按单元来测试开发好的构件 </a:t>
          </a:r>
          <a:endParaRPr lang="zh-CN" altLang="en-US" sz="1700" b="0" kern="1200" dirty="0">
            <a:solidFill>
              <a:schemeClr val="bg1"/>
            </a:solidFill>
          </a:endParaRPr>
        </a:p>
      </dsp:txBody>
      <dsp:txXfrm>
        <a:off x="633600" y="1688377"/>
        <a:ext cx="6310828" cy="482357"/>
      </dsp:txXfrm>
    </dsp:sp>
    <dsp:sp modelId="{E9206553-D8CF-4FB9-8286-7E596096FF86}">
      <dsp:nvSpPr>
        <dsp:cNvPr id="0" name=""/>
        <dsp:cNvSpPr/>
      </dsp:nvSpPr>
      <dsp:spPr>
        <a:xfrm>
          <a:off x="332127" y="1628082"/>
          <a:ext cx="602947" cy="6029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357053" y="2412038"/>
          <a:ext cx="6587374" cy="48235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871" tIns="43180" rIns="43180" bIns="4318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1"/>
              </a:solidFill>
              <a:latin typeface="宋体" panose="02010600030101010101" pitchFamily="2" charset="-122"/>
            </a:rPr>
            <a:t>将单个实现者（或团队）产生的结果集成到一个可执行系统中 </a:t>
          </a:r>
          <a:endParaRPr lang="zh-CN" altLang="en-US" sz="1700" b="0" kern="1200" dirty="0">
            <a:solidFill>
              <a:schemeClr val="bg1"/>
            </a:solidFill>
          </a:endParaRPr>
        </a:p>
      </dsp:txBody>
      <dsp:txXfrm>
        <a:off x="357053" y="2412038"/>
        <a:ext cx="6587374" cy="482357"/>
      </dsp:txXfrm>
    </dsp:sp>
    <dsp:sp modelId="{C4118819-9ABF-4AD9-940D-EA45167E9B0B}">
      <dsp:nvSpPr>
        <dsp:cNvPr id="0" name=""/>
        <dsp:cNvSpPr/>
      </dsp:nvSpPr>
      <dsp:spPr>
        <a:xfrm>
          <a:off x="55580" y="2351744"/>
          <a:ext cx="602947" cy="6029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4538376" y="-1971025"/>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solidFill>
                <a:schemeClr val="tx1"/>
              </a:solidFill>
              <a:latin typeface="Times New Roman" panose="02020603050405020304" pitchFamily="18" charset="0"/>
              <a:ea typeface="宋体" panose="02010600030101010101" pitchFamily="2" charset="-122"/>
            </a:rPr>
            <a:t>实现开发人员测试</a:t>
          </a:r>
          <a:r>
            <a:rPr lang="en-US" altLang="zh-CN" sz="1700" kern="1200" dirty="0" smtClean="0">
              <a:solidFill>
                <a:schemeClr val="tx1"/>
              </a:solidFill>
              <a:latin typeface="Times New Roman" panose="02020603050405020304" pitchFamily="18" charset="0"/>
              <a:ea typeface="宋体" panose="02010600030101010101" pitchFamily="2" charset="-122"/>
            </a:rPr>
            <a:t>Implement Developer Test</a:t>
          </a:r>
          <a:endParaRPr lang="zh-CN" altLang="en-US" sz="1700" kern="1200" dirty="0">
            <a:solidFill>
              <a:schemeClr val="tx1"/>
            </a:solidFill>
          </a:endParaRPr>
        </a:p>
      </dsp:txBody>
      <dsp:txXfrm rot="-5400000">
        <a:off x="2514520" y="73458"/>
        <a:ext cx="4449629" cy="381288"/>
      </dsp:txXfrm>
    </dsp:sp>
    <dsp:sp modelId="{62508F55-E2B0-4C1D-B34A-9A342043A52E}">
      <dsp:nvSpPr>
        <dsp:cNvPr id="0" name=""/>
        <dsp:cNvSpPr/>
      </dsp:nvSpPr>
      <dsp:spPr>
        <a:xfrm>
          <a:off x="0" y="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tx1"/>
              </a:solidFill>
            </a:rPr>
            <a:t>1</a:t>
          </a:r>
          <a:endParaRPr lang="zh-CN" altLang="en-US" sz="1800" kern="1200" dirty="0">
            <a:solidFill>
              <a:schemeClr val="tx1"/>
            </a:solidFill>
          </a:endParaRPr>
        </a:p>
      </dsp:txBody>
      <dsp:txXfrm>
        <a:off x="25784" y="25786"/>
        <a:ext cx="2462951" cy="476610"/>
      </dsp:txXfrm>
    </dsp:sp>
    <dsp:sp modelId="{8CD0AF51-8192-47B2-9F3C-B40FFA5B85A0}">
      <dsp:nvSpPr>
        <dsp:cNvPr id="0" name=""/>
        <dsp:cNvSpPr/>
      </dsp:nvSpPr>
      <dsp:spPr>
        <a:xfrm rot="5400000">
          <a:off x="4538376" y="-1416438"/>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solidFill>
                <a:schemeClr val="tx1"/>
              </a:solidFill>
              <a:latin typeface="Times New Roman" panose="02020603050405020304" pitchFamily="18" charset="0"/>
              <a:ea typeface="宋体" panose="02010600030101010101" pitchFamily="2" charset="-122"/>
            </a:rPr>
            <a:t>执行开发人员测试</a:t>
          </a:r>
          <a:endParaRPr lang="zh-CN" altLang="en-US" sz="1700" kern="1200" dirty="0">
            <a:solidFill>
              <a:schemeClr val="tx1"/>
            </a:solidFill>
          </a:endParaRPr>
        </a:p>
      </dsp:txBody>
      <dsp:txXfrm rot="-5400000">
        <a:off x="2514520" y="628045"/>
        <a:ext cx="4449629" cy="381288"/>
      </dsp:txXfrm>
    </dsp:sp>
    <dsp:sp modelId="{C41D828A-9376-44BA-8F23-343B0EBC08D1}">
      <dsp:nvSpPr>
        <dsp:cNvPr id="0" name=""/>
        <dsp:cNvSpPr/>
      </dsp:nvSpPr>
      <dsp:spPr>
        <a:xfrm>
          <a:off x="0" y="54048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tx1"/>
              </a:solidFill>
            </a:rPr>
            <a:t>2</a:t>
          </a:r>
          <a:endParaRPr lang="zh-CN" altLang="en-US" sz="1800" kern="1200" dirty="0">
            <a:solidFill>
              <a:schemeClr val="tx1"/>
            </a:solidFill>
          </a:endParaRPr>
        </a:p>
      </dsp:txBody>
      <dsp:txXfrm>
        <a:off x="25784" y="566266"/>
        <a:ext cx="2462951" cy="4766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4538376" y="-1971025"/>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Times New Roman" panose="02020603050405020304" pitchFamily="18" charset="0"/>
              <a:ea typeface="宋体" panose="02010600030101010101" pitchFamily="2" charset="-122"/>
            </a:rPr>
            <a:t>计划子系统集成</a:t>
          </a:r>
          <a:endParaRPr lang="zh-CN" altLang="en-US" sz="2000" kern="1200" dirty="0">
            <a:solidFill>
              <a:schemeClr val="tx1"/>
            </a:solidFill>
          </a:endParaRPr>
        </a:p>
      </dsp:txBody>
      <dsp:txXfrm rot="-5400000">
        <a:off x="2514520" y="73458"/>
        <a:ext cx="4449629" cy="381288"/>
      </dsp:txXfrm>
    </dsp:sp>
    <dsp:sp modelId="{62508F55-E2B0-4C1D-B34A-9A342043A52E}">
      <dsp:nvSpPr>
        <dsp:cNvPr id="0" name=""/>
        <dsp:cNvSpPr/>
      </dsp:nvSpPr>
      <dsp:spPr>
        <a:xfrm>
          <a:off x="0" y="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tx1"/>
              </a:solidFill>
            </a:rPr>
            <a:t>1</a:t>
          </a:r>
          <a:endParaRPr lang="zh-CN" altLang="en-US" sz="1800" kern="1200" dirty="0">
            <a:solidFill>
              <a:schemeClr val="tx1"/>
            </a:solidFill>
          </a:endParaRPr>
        </a:p>
      </dsp:txBody>
      <dsp:txXfrm>
        <a:off x="25784" y="25786"/>
        <a:ext cx="2462951" cy="476610"/>
      </dsp:txXfrm>
    </dsp:sp>
    <dsp:sp modelId="{8CD0AF51-8192-47B2-9F3C-B40FFA5B85A0}">
      <dsp:nvSpPr>
        <dsp:cNvPr id="0" name=""/>
        <dsp:cNvSpPr/>
      </dsp:nvSpPr>
      <dsp:spPr>
        <a:xfrm rot="5400000">
          <a:off x="4538376" y="-1416438"/>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Times New Roman" panose="02020603050405020304" pitchFamily="18" charset="0"/>
              <a:ea typeface="宋体" panose="02010600030101010101" pitchFamily="2" charset="-122"/>
            </a:rPr>
            <a:t>集成子系统</a:t>
          </a:r>
          <a:endParaRPr lang="zh-CN" altLang="en-US" sz="2000" kern="1200" dirty="0">
            <a:solidFill>
              <a:schemeClr val="tx1"/>
            </a:solidFill>
          </a:endParaRPr>
        </a:p>
      </dsp:txBody>
      <dsp:txXfrm rot="-5400000">
        <a:off x="2514520" y="628045"/>
        <a:ext cx="4449629" cy="381288"/>
      </dsp:txXfrm>
    </dsp:sp>
    <dsp:sp modelId="{C41D828A-9376-44BA-8F23-343B0EBC08D1}">
      <dsp:nvSpPr>
        <dsp:cNvPr id="0" name=""/>
        <dsp:cNvSpPr/>
      </dsp:nvSpPr>
      <dsp:spPr>
        <a:xfrm>
          <a:off x="0" y="54048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tx1"/>
              </a:solidFill>
            </a:rPr>
            <a:t>2</a:t>
          </a:r>
          <a:endParaRPr lang="zh-CN" altLang="en-US" sz="1800" kern="1200" dirty="0">
            <a:solidFill>
              <a:schemeClr val="tx1"/>
            </a:solidFill>
          </a:endParaRPr>
        </a:p>
      </dsp:txBody>
      <dsp:txXfrm>
        <a:off x="25784" y="566266"/>
        <a:ext cx="2462951" cy="4766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4538376" y="-1971025"/>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Times New Roman" panose="02020603050405020304" pitchFamily="18" charset="0"/>
              <a:ea typeface="宋体" panose="02010600030101010101" pitchFamily="2" charset="-122"/>
            </a:rPr>
            <a:t>计划系统集成</a:t>
          </a:r>
          <a:endParaRPr lang="zh-CN" altLang="en-US" sz="2000" kern="1200" dirty="0">
            <a:solidFill>
              <a:schemeClr val="tx1"/>
            </a:solidFill>
          </a:endParaRPr>
        </a:p>
      </dsp:txBody>
      <dsp:txXfrm rot="-5400000">
        <a:off x="2514520" y="73458"/>
        <a:ext cx="4449629" cy="381288"/>
      </dsp:txXfrm>
    </dsp:sp>
    <dsp:sp modelId="{62508F55-E2B0-4C1D-B34A-9A342043A52E}">
      <dsp:nvSpPr>
        <dsp:cNvPr id="0" name=""/>
        <dsp:cNvSpPr/>
      </dsp:nvSpPr>
      <dsp:spPr>
        <a:xfrm>
          <a:off x="0" y="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tx1"/>
              </a:solidFill>
            </a:rPr>
            <a:t>1</a:t>
          </a:r>
          <a:endParaRPr lang="zh-CN" altLang="en-US" sz="1800" kern="1200" dirty="0">
            <a:solidFill>
              <a:schemeClr val="tx1"/>
            </a:solidFill>
          </a:endParaRPr>
        </a:p>
      </dsp:txBody>
      <dsp:txXfrm>
        <a:off x="25784" y="25786"/>
        <a:ext cx="2462951" cy="476610"/>
      </dsp:txXfrm>
    </dsp:sp>
    <dsp:sp modelId="{8CD0AF51-8192-47B2-9F3C-B40FFA5B85A0}">
      <dsp:nvSpPr>
        <dsp:cNvPr id="0" name=""/>
        <dsp:cNvSpPr/>
      </dsp:nvSpPr>
      <dsp:spPr>
        <a:xfrm rot="5400000">
          <a:off x="4538376" y="-1416438"/>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Times New Roman" panose="02020603050405020304" pitchFamily="18" charset="0"/>
              <a:ea typeface="宋体" panose="02010600030101010101" pitchFamily="2" charset="-122"/>
            </a:rPr>
            <a:t>集成系统</a:t>
          </a:r>
          <a:endParaRPr lang="zh-CN" altLang="en-US" sz="2000" kern="1200" dirty="0">
            <a:solidFill>
              <a:schemeClr val="tx1"/>
            </a:solidFill>
          </a:endParaRPr>
        </a:p>
      </dsp:txBody>
      <dsp:txXfrm rot="-5400000">
        <a:off x="2514520" y="628045"/>
        <a:ext cx="4449629" cy="381288"/>
      </dsp:txXfrm>
    </dsp:sp>
    <dsp:sp modelId="{C41D828A-9376-44BA-8F23-343B0EBC08D1}">
      <dsp:nvSpPr>
        <dsp:cNvPr id="0" name=""/>
        <dsp:cNvSpPr/>
      </dsp:nvSpPr>
      <dsp:spPr>
        <a:xfrm>
          <a:off x="0" y="54048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tx1"/>
              </a:solidFill>
            </a:rPr>
            <a:t>2</a:t>
          </a:r>
          <a:endParaRPr lang="zh-CN" altLang="en-US" sz="1800" kern="1200" dirty="0">
            <a:solidFill>
              <a:schemeClr val="tx1"/>
            </a:solidFill>
          </a:endParaRPr>
        </a:p>
      </dsp:txBody>
      <dsp:txXfrm>
        <a:off x="25784" y="566266"/>
        <a:ext cx="2462951" cy="4766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DBDF3-29F5-4192-AF1A-DB115D0833E4}">
      <dsp:nvSpPr>
        <dsp:cNvPr id="0" name=""/>
        <dsp:cNvSpPr/>
      </dsp:nvSpPr>
      <dsp:spPr>
        <a:xfrm rot="5400000">
          <a:off x="3420903" y="1343566"/>
          <a:ext cx="1460568" cy="127069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宋体" panose="02010600030101010101" pitchFamily="2" charset="-122"/>
              <a:ea typeface="宋体" panose="02010600030101010101" pitchFamily="2" charset="-122"/>
            </a:rPr>
            <a:t>构建</a:t>
          </a:r>
          <a:endParaRPr lang="zh-CN" altLang="en-US" sz="2000" kern="1200" dirty="0">
            <a:solidFill>
              <a:schemeClr val="tx1"/>
            </a:solidFill>
            <a:latin typeface="宋体" panose="02010600030101010101" pitchFamily="2" charset="-122"/>
            <a:ea typeface="宋体" panose="02010600030101010101" pitchFamily="2" charset="-122"/>
          </a:endParaRPr>
        </a:p>
      </dsp:txBody>
      <dsp:txXfrm rot="-5400000">
        <a:off x="3713856" y="1476234"/>
        <a:ext cx="874662" cy="1005358"/>
      </dsp:txXfrm>
    </dsp:sp>
    <dsp:sp modelId="{CD81D8C0-9BB0-4350-A6D2-7AED66A9890E}">
      <dsp:nvSpPr>
        <dsp:cNvPr id="0" name=""/>
        <dsp:cNvSpPr/>
      </dsp:nvSpPr>
      <dsp:spPr>
        <a:xfrm>
          <a:off x="4111306" y="292950"/>
          <a:ext cx="1629994" cy="876341"/>
        </a:xfrm>
        <a:prstGeom prst="rect">
          <a:avLst/>
        </a:prstGeom>
        <a:noFill/>
        <a:ln>
          <a:noFill/>
        </a:ln>
        <a:effectLst/>
      </dsp:spPr>
      <dsp:style>
        <a:lnRef idx="0">
          <a:scrgbClr r="0" g="0" b="0"/>
        </a:lnRef>
        <a:fillRef idx="0">
          <a:scrgbClr r="0" g="0" b="0"/>
        </a:fillRef>
        <a:effectRef idx="0">
          <a:scrgbClr r="0" g="0" b="0"/>
        </a:effectRef>
        <a:fontRef idx="minor"/>
      </dsp:style>
    </dsp:sp>
    <dsp:sp modelId="{27DDBC07-192D-4FBE-AF4B-245D889BD044}">
      <dsp:nvSpPr>
        <dsp:cNvPr id="0" name=""/>
        <dsp:cNvSpPr/>
      </dsp:nvSpPr>
      <dsp:spPr>
        <a:xfrm rot="5400000">
          <a:off x="1994675" y="1305840"/>
          <a:ext cx="1460568" cy="127069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Times New Roman" panose="02020603050405020304" pitchFamily="18" charset="0"/>
              <a:ea typeface="宋体" panose="02010600030101010101" pitchFamily="2" charset="-122"/>
            </a:rPr>
            <a:t>预订</a:t>
          </a:r>
          <a:endParaRPr lang="zh-CN" altLang="en-US" sz="2000" kern="1200" dirty="0">
            <a:solidFill>
              <a:schemeClr val="tx1"/>
            </a:solidFill>
          </a:endParaRPr>
        </a:p>
      </dsp:txBody>
      <dsp:txXfrm rot="-5400000">
        <a:off x="2287628" y="1438508"/>
        <a:ext cx="874662" cy="1005358"/>
      </dsp:txXfrm>
    </dsp:sp>
    <dsp:sp modelId="{CE2977E0-3E16-44FE-8074-0A4AD616A69A}">
      <dsp:nvSpPr>
        <dsp:cNvPr id="0" name=""/>
        <dsp:cNvSpPr/>
      </dsp:nvSpPr>
      <dsp:spPr>
        <a:xfrm rot="5400000">
          <a:off x="1327485" y="94936"/>
          <a:ext cx="1460568" cy="127069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Times New Roman" panose="02020603050405020304" pitchFamily="18" charset="0"/>
              <a:ea typeface="宋体" panose="02010600030101010101" pitchFamily="2" charset="-122"/>
            </a:rPr>
            <a:t>购买</a:t>
          </a:r>
          <a:r>
            <a:rPr lang="zh-CN" altLang="en-US" sz="2400" kern="1200" dirty="0" smtClean="0">
              <a:solidFill>
                <a:schemeClr val="tx1"/>
              </a:solidFill>
              <a:latin typeface="Times New Roman" panose="02020603050405020304" pitchFamily="18" charset="0"/>
              <a:ea typeface="宋体" panose="02010600030101010101" pitchFamily="2" charset="-122"/>
            </a:rPr>
            <a:t> </a:t>
          </a:r>
          <a:endParaRPr lang="zh-CN" altLang="en-US" sz="2400" kern="1200" dirty="0">
            <a:solidFill>
              <a:schemeClr val="tx1"/>
            </a:solidFill>
          </a:endParaRPr>
        </a:p>
      </dsp:txBody>
      <dsp:txXfrm rot="-5400000">
        <a:off x="1620438" y="227604"/>
        <a:ext cx="874662" cy="1005358"/>
      </dsp:txXfrm>
    </dsp:sp>
    <dsp:sp modelId="{333ACBC4-0291-4970-9EF9-3D874D454C0E}">
      <dsp:nvSpPr>
        <dsp:cNvPr id="0" name=""/>
        <dsp:cNvSpPr/>
      </dsp:nvSpPr>
      <dsp:spPr>
        <a:xfrm>
          <a:off x="483254" y="1532681"/>
          <a:ext cx="1577414" cy="876341"/>
        </a:xfrm>
        <a:prstGeom prst="rect">
          <a:avLst/>
        </a:prstGeom>
        <a:noFill/>
        <a:ln>
          <a:noFill/>
        </a:ln>
        <a:effectLst/>
      </dsp:spPr>
      <dsp:style>
        <a:lnRef idx="0">
          <a:scrgbClr r="0" g="0" b="0"/>
        </a:lnRef>
        <a:fillRef idx="0">
          <a:scrgbClr r="0" g="0" b="0"/>
        </a:fillRef>
        <a:effectRef idx="0">
          <a:scrgbClr r="0" g="0" b="0"/>
        </a:effectRef>
        <a:fontRef idx="minor"/>
      </dsp:style>
    </dsp:sp>
    <dsp:sp modelId="{A2861F34-B46B-4FB3-812F-DA9922093E39}">
      <dsp:nvSpPr>
        <dsp:cNvPr id="0" name=""/>
        <dsp:cNvSpPr/>
      </dsp:nvSpPr>
      <dsp:spPr>
        <a:xfrm rot="5400000">
          <a:off x="2743814" y="94936"/>
          <a:ext cx="1460568" cy="127069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Times New Roman" panose="02020603050405020304" pitchFamily="18" charset="0"/>
              <a:ea typeface="宋体" panose="02010600030101010101" pitchFamily="2" charset="-122"/>
            </a:rPr>
            <a:t>变换</a:t>
          </a:r>
          <a:endParaRPr lang="zh-CN" altLang="en-US" sz="2000" kern="1200" dirty="0">
            <a:solidFill>
              <a:schemeClr val="tx1"/>
            </a:solidFill>
          </a:endParaRPr>
        </a:p>
      </dsp:txBody>
      <dsp:txXfrm rot="-5400000">
        <a:off x="3036767" y="227604"/>
        <a:ext cx="874662" cy="1005358"/>
      </dsp:txXfrm>
    </dsp:sp>
    <dsp:sp modelId="{C6C07413-7921-43E4-A1D8-C38C9321EB23}">
      <dsp:nvSpPr>
        <dsp:cNvPr id="0" name=""/>
        <dsp:cNvSpPr/>
      </dsp:nvSpPr>
      <dsp:spPr>
        <a:xfrm rot="5400000">
          <a:off x="4167931" y="94936"/>
          <a:ext cx="1460568" cy="127069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Times New Roman" panose="02020603050405020304" pitchFamily="18" charset="0"/>
              <a:ea typeface="宋体" panose="02010600030101010101" pitchFamily="2" charset="-122"/>
            </a:rPr>
            <a:t>购买 </a:t>
          </a:r>
          <a:endParaRPr lang="zh-CN" altLang="en-US" sz="2000" kern="1200" dirty="0">
            <a:solidFill>
              <a:schemeClr val="tx1"/>
            </a:solidFill>
          </a:endParaRPr>
        </a:p>
      </dsp:txBody>
      <dsp:txXfrm rot="-5400000">
        <a:off x="4460884" y="227604"/>
        <a:ext cx="874662" cy="1005358"/>
      </dsp:txXfrm>
    </dsp:sp>
    <dsp:sp modelId="{9C113A46-4FE9-4730-8256-6BD6FAFDB9AF}">
      <dsp:nvSpPr>
        <dsp:cNvPr id="0" name=""/>
        <dsp:cNvSpPr/>
      </dsp:nvSpPr>
      <dsp:spPr>
        <a:xfrm>
          <a:off x="4111306" y="2772412"/>
          <a:ext cx="1629994" cy="876341"/>
        </a:xfrm>
        <a:prstGeom prst="rect">
          <a:avLst/>
        </a:prstGeom>
        <a:noFill/>
        <a:ln>
          <a:noFill/>
        </a:ln>
        <a:effectLst/>
      </dsp:spPr>
      <dsp:style>
        <a:lnRef idx="0">
          <a:scrgbClr r="0" g="0" b="0"/>
        </a:lnRef>
        <a:fillRef idx="0">
          <a:scrgbClr r="0" g="0" b="0"/>
        </a:fillRef>
        <a:effectRef idx="0">
          <a:scrgbClr r="0" g="0" b="0"/>
        </a:effectRef>
        <a:fontRef idx="minor"/>
      </dsp:style>
    </dsp:sp>
    <dsp:sp modelId="{F9F7A9BA-60B1-4ECE-AB86-310D7ECFC06A}">
      <dsp:nvSpPr>
        <dsp:cNvPr id="0" name=""/>
        <dsp:cNvSpPr/>
      </dsp:nvSpPr>
      <dsp:spPr>
        <a:xfrm rot="5400000">
          <a:off x="570010" y="1305986"/>
          <a:ext cx="1460568" cy="127069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宋体" panose="02010600030101010101" pitchFamily="2" charset="-122"/>
              <a:ea typeface="宋体" panose="02010600030101010101" pitchFamily="2" charset="-122"/>
            </a:rPr>
            <a:t>集成</a:t>
          </a:r>
          <a:endParaRPr lang="zh-CN" altLang="en-US" sz="2000" kern="1200" dirty="0">
            <a:solidFill>
              <a:schemeClr val="tx1"/>
            </a:solidFill>
            <a:latin typeface="宋体" panose="02010600030101010101" pitchFamily="2" charset="-122"/>
            <a:ea typeface="宋体" panose="02010600030101010101" pitchFamily="2" charset="-122"/>
          </a:endParaRPr>
        </a:p>
      </dsp:txBody>
      <dsp:txXfrm rot="-5400000">
        <a:off x="862963" y="1438654"/>
        <a:ext cx="874662" cy="10053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64B0C-C7B4-4771-A7FD-BC316A82C910}">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B5F8E9-BCB0-43EE-AB3B-EF3695B6734E}">
      <dsp:nvSpPr>
        <dsp:cNvPr id="0" name=""/>
        <dsp:cNvSpPr/>
      </dsp:nvSpPr>
      <dsp:spPr>
        <a:xfrm>
          <a:off x="576526" y="393054"/>
          <a:ext cx="6264494" cy="7865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tx1"/>
              </a:solidFill>
              <a:latin typeface="+mn-ea"/>
            </a:rPr>
            <a:t>1</a:t>
          </a:r>
          <a:r>
            <a:rPr lang="zh-CN" altLang="en-US" sz="2600" kern="1200" dirty="0" smtClean="0">
              <a:solidFill>
                <a:schemeClr val="tx1"/>
              </a:solidFill>
              <a:latin typeface="+mn-ea"/>
            </a:rPr>
            <a:t>）将现有功能合并为一个服务</a:t>
          </a:r>
          <a:endParaRPr lang="zh-CN" altLang="en-US" sz="2600" kern="1200" dirty="0">
            <a:solidFill>
              <a:schemeClr val="tx1"/>
            </a:solidFill>
          </a:endParaRPr>
        </a:p>
      </dsp:txBody>
      <dsp:txXfrm>
        <a:off x="576526" y="393054"/>
        <a:ext cx="6264494" cy="786517"/>
      </dsp:txXfrm>
    </dsp:sp>
    <dsp:sp modelId="{536BE658-6607-458A-9FC3-6BEABA4F1BA1}">
      <dsp:nvSpPr>
        <dsp:cNvPr id="0" name=""/>
        <dsp:cNvSpPr/>
      </dsp:nvSpPr>
      <dsp:spPr>
        <a:xfrm>
          <a:off x="84952" y="294739"/>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008A6B-F165-4E23-8B70-3F9EDE22A9D8}">
      <dsp:nvSpPr>
        <dsp:cNvPr id="0" name=""/>
        <dsp:cNvSpPr/>
      </dsp:nvSpPr>
      <dsp:spPr>
        <a:xfrm>
          <a:off x="1027454" y="1573034"/>
          <a:ext cx="5813565" cy="7865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tx1"/>
              </a:solidFill>
              <a:latin typeface="+mn-ea"/>
            </a:rPr>
            <a:t>2</a:t>
          </a:r>
          <a:r>
            <a:rPr lang="zh-CN" altLang="en-US" sz="2600" kern="1200" dirty="0" smtClean="0">
              <a:solidFill>
                <a:schemeClr val="tx1"/>
              </a:solidFill>
              <a:latin typeface="+mn-ea"/>
            </a:rPr>
            <a:t>）用一个服务合并和替换现有功能</a:t>
          </a:r>
          <a:endParaRPr lang="zh-CN" altLang="en-US" sz="2600" kern="1200" dirty="0">
            <a:solidFill>
              <a:schemeClr val="tx1"/>
            </a:solidFill>
          </a:endParaRPr>
        </a:p>
      </dsp:txBody>
      <dsp:txXfrm>
        <a:off x="1027454" y="1573034"/>
        <a:ext cx="5813565" cy="786517"/>
      </dsp:txXfrm>
    </dsp:sp>
    <dsp:sp modelId="{D7708BB4-7B48-4F28-A9C0-C841B11B030F}">
      <dsp:nvSpPr>
        <dsp:cNvPr id="0" name=""/>
        <dsp:cNvSpPr/>
      </dsp:nvSpPr>
      <dsp:spPr>
        <a:xfrm>
          <a:off x="535881" y="147472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9425E-8424-4741-94FD-B46A593EA087}">
      <dsp:nvSpPr>
        <dsp:cNvPr id="0" name=""/>
        <dsp:cNvSpPr/>
      </dsp:nvSpPr>
      <dsp:spPr>
        <a:xfrm>
          <a:off x="1027454" y="2753015"/>
          <a:ext cx="5813565" cy="7865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tx1"/>
              </a:solidFill>
              <a:latin typeface="+mn-ea"/>
            </a:rPr>
            <a:t>3</a:t>
          </a:r>
          <a:r>
            <a:rPr lang="zh-CN" altLang="en-US" sz="2600" kern="1200" dirty="0" smtClean="0">
              <a:solidFill>
                <a:schemeClr val="tx1"/>
              </a:solidFill>
              <a:latin typeface="+mn-ea"/>
            </a:rPr>
            <a:t>）使用更服从于服务调用的适配器</a:t>
          </a:r>
          <a:endParaRPr lang="zh-CN" altLang="en-US" sz="2600" kern="1200" dirty="0">
            <a:solidFill>
              <a:schemeClr val="tx1"/>
            </a:solidFill>
          </a:endParaRPr>
        </a:p>
      </dsp:txBody>
      <dsp:txXfrm>
        <a:off x="1027454" y="2753015"/>
        <a:ext cx="5813565" cy="786517"/>
      </dsp:txXfrm>
    </dsp:sp>
    <dsp:sp modelId="{B9E99346-DF05-4997-8261-DF400BF8FB15}">
      <dsp:nvSpPr>
        <dsp:cNvPr id="0" name=""/>
        <dsp:cNvSpPr/>
      </dsp:nvSpPr>
      <dsp:spPr>
        <a:xfrm>
          <a:off x="535881" y="265470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9B9DA-4244-4A49-A475-79D37ECCCADD}">
      <dsp:nvSpPr>
        <dsp:cNvPr id="0" name=""/>
        <dsp:cNvSpPr/>
      </dsp:nvSpPr>
      <dsp:spPr>
        <a:xfrm>
          <a:off x="576526" y="3932996"/>
          <a:ext cx="6264494" cy="7865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smtClean="0">
              <a:solidFill>
                <a:schemeClr val="tx1"/>
              </a:solidFill>
              <a:latin typeface="+mn-ea"/>
            </a:rPr>
            <a:t>4</a:t>
          </a:r>
          <a:r>
            <a:rPr lang="zh-CN" altLang="en-US" sz="2600" kern="1200" dirty="0" smtClean="0">
              <a:solidFill>
                <a:schemeClr val="tx1"/>
              </a:solidFill>
              <a:latin typeface="+mn-ea"/>
            </a:rPr>
            <a:t>）将功能集成到服务中</a:t>
          </a:r>
          <a:endParaRPr lang="zh-CN" altLang="en-US" sz="2600" kern="1200" dirty="0">
            <a:solidFill>
              <a:schemeClr val="tx1"/>
            </a:solidFill>
          </a:endParaRPr>
        </a:p>
      </dsp:txBody>
      <dsp:txXfrm>
        <a:off x="576526" y="3932996"/>
        <a:ext cx="6264494" cy="786517"/>
      </dsp:txXfrm>
    </dsp:sp>
    <dsp:sp modelId="{1024CEB7-AC41-4CCE-BB5E-3B8F3D2EC0FD}">
      <dsp:nvSpPr>
        <dsp:cNvPr id="0" name=""/>
        <dsp:cNvSpPr/>
      </dsp:nvSpPr>
      <dsp:spPr>
        <a:xfrm>
          <a:off x="84952" y="3834681"/>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4538376" y="-1971025"/>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Times New Roman" panose="02020603050405020304" pitchFamily="18" charset="0"/>
              <a:ea typeface="宋体" panose="02010600030101010101" pitchFamily="2" charset="-122"/>
            </a:rPr>
            <a:t>门户网站用户管理功能实现</a:t>
          </a:r>
          <a:endParaRPr lang="zh-CN" altLang="en-US" sz="2000" kern="1200" dirty="0">
            <a:solidFill>
              <a:schemeClr val="tx1"/>
            </a:solidFill>
          </a:endParaRPr>
        </a:p>
      </dsp:txBody>
      <dsp:txXfrm rot="-5400000">
        <a:off x="2514520" y="73458"/>
        <a:ext cx="4449629" cy="381288"/>
      </dsp:txXfrm>
    </dsp:sp>
    <dsp:sp modelId="{62508F55-E2B0-4C1D-B34A-9A342043A52E}">
      <dsp:nvSpPr>
        <dsp:cNvPr id="0" name=""/>
        <dsp:cNvSpPr/>
      </dsp:nvSpPr>
      <dsp:spPr>
        <a:xfrm>
          <a:off x="0" y="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rPr>
            <a:t>案例分析</a:t>
          </a:r>
          <a:endParaRPr lang="zh-CN" altLang="en-US" sz="1800" kern="1200" dirty="0">
            <a:solidFill>
              <a:schemeClr val="tx1"/>
            </a:solidFill>
          </a:endParaRPr>
        </a:p>
      </dsp:txBody>
      <dsp:txXfrm>
        <a:off x="25784" y="25786"/>
        <a:ext cx="2462951" cy="476610"/>
      </dsp:txXfrm>
    </dsp:sp>
    <dsp:sp modelId="{8CD0AF51-8192-47B2-9F3C-B40FFA5B85A0}">
      <dsp:nvSpPr>
        <dsp:cNvPr id="0" name=""/>
        <dsp:cNvSpPr/>
      </dsp:nvSpPr>
      <dsp:spPr>
        <a:xfrm rot="5400000">
          <a:off x="4538376" y="-1416438"/>
          <a:ext cx="422542"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Times New Roman" panose="02020603050405020304" pitchFamily="18" charset="0"/>
              <a:ea typeface="宋体" panose="02010600030101010101" pitchFamily="2" charset="-122"/>
            </a:rPr>
            <a:t>教务学分查询功能实现</a:t>
          </a:r>
          <a:endParaRPr lang="zh-CN" altLang="en-US" sz="2000" kern="1200" dirty="0">
            <a:solidFill>
              <a:schemeClr val="tx1"/>
            </a:solidFill>
          </a:endParaRPr>
        </a:p>
      </dsp:txBody>
      <dsp:txXfrm rot="-5400000">
        <a:off x="2514520" y="628045"/>
        <a:ext cx="4449629" cy="381288"/>
      </dsp:txXfrm>
    </dsp:sp>
    <dsp:sp modelId="{C41D828A-9376-44BA-8F23-343B0EBC08D1}">
      <dsp:nvSpPr>
        <dsp:cNvPr id="0" name=""/>
        <dsp:cNvSpPr/>
      </dsp:nvSpPr>
      <dsp:spPr>
        <a:xfrm>
          <a:off x="0" y="540482"/>
          <a:ext cx="2514519" cy="5281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rPr>
            <a:t>案例分析</a:t>
          </a:r>
          <a:endParaRPr lang="zh-CN" altLang="en-US" sz="1800" kern="1200" dirty="0">
            <a:solidFill>
              <a:schemeClr val="tx1"/>
            </a:solidFill>
          </a:endParaRPr>
        </a:p>
      </dsp:txBody>
      <dsp:txXfrm>
        <a:off x="25784" y="566266"/>
        <a:ext cx="2462951" cy="47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5127535" y="-2192764"/>
          <a:ext cx="561929" cy="509035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叶根友毛笔行书2.0版"/>
              <a:ea typeface="叶根友毛笔行书2.0版"/>
              <a:cs typeface="叶根友毛笔行书2.0版"/>
            </a:rPr>
            <a:t>结构化实现模型</a:t>
          </a:r>
          <a:r>
            <a:rPr lang="en-US" altLang="zh-CN" sz="1600" kern="1200" dirty="0" smtClean="0">
              <a:solidFill>
                <a:schemeClr val="tx1"/>
              </a:solidFill>
              <a:latin typeface="叶根友毛笔行书2.0版"/>
              <a:ea typeface="叶根友毛笔行书2.0版"/>
              <a:cs typeface="叶根友毛笔行书2.0版"/>
            </a:rPr>
            <a:t>Structure the Implementation Model</a:t>
          </a:r>
          <a:endParaRPr lang="zh-CN" altLang="en-US" sz="1600" kern="1200" dirty="0">
            <a:solidFill>
              <a:schemeClr val="tx1"/>
            </a:solidFill>
          </a:endParaRPr>
        </a:p>
      </dsp:txBody>
      <dsp:txXfrm rot="-5400000">
        <a:off x="2863324" y="98878"/>
        <a:ext cx="5062922" cy="507067"/>
      </dsp:txXfrm>
    </dsp:sp>
    <dsp:sp modelId="{62508F55-E2B0-4C1D-B34A-9A342043A52E}">
      <dsp:nvSpPr>
        <dsp:cNvPr id="0" name=""/>
        <dsp:cNvSpPr/>
      </dsp:nvSpPr>
      <dsp:spPr>
        <a:xfrm>
          <a:off x="0" y="1206"/>
          <a:ext cx="2863323" cy="7024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solidFill>
                <a:schemeClr val="tx1"/>
              </a:solidFill>
            </a:rPr>
            <a:t>6.1.1</a:t>
          </a:r>
          <a:endParaRPr lang="zh-CN" altLang="en-US" sz="3500" kern="1200" dirty="0">
            <a:solidFill>
              <a:schemeClr val="tx1"/>
            </a:solidFill>
          </a:endParaRPr>
        </a:p>
      </dsp:txBody>
      <dsp:txXfrm>
        <a:off x="34289" y="35495"/>
        <a:ext cx="2794745" cy="633834"/>
      </dsp:txXfrm>
    </dsp:sp>
    <dsp:sp modelId="{8CD0AF51-8192-47B2-9F3C-B40FFA5B85A0}">
      <dsp:nvSpPr>
        <dsp:cNvPr id="0" name=""/>
        <dsp:cNvSpPr/>
      </dsp:nvSpPr>
      <dsp:spPr>
        <a:xfrm rot="5400000">
          <a:off x="5127535" y="-1455231"/>
          <a:ext cx="561929" cy="509035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叶根友毛笔行书2.0版"/>
              <a:ea typeface="叶根友毛笔行书2.0版"/>
              <a:cs typeface="叶根友毛笔行书2.0版"/>
            </a:rPr>
            <a:t>计划集成</a:t>
          </a:r>
          <a:r>
            <a:rPr lang="en-US" altLang="zh-CN" sz="1600" kern="1200" dirty="0" smtClean="0">
              <a:solidFill>
                <a:schemeClr val="tx1"/>
              </a:solidFill>
              <a:latin typeface="叶根友毛笔行书2.0版"/>
              <a:ea typeface="叶根友毛笔行书2.0版"/>
              <a:cs typeface="叶根友毛笔行书2.0版"/>
            </a:rPr>
            <a:t>Plan the Integration</a:t>
          </a:r>
          <a:endParaRPr lang="zh-CN" altLang="en-US" sz="1600" kern="1200" dirty="0">
            <a:solidFill>
              <a:schemeClr val="tx1"/>
            </a:solidFill>
          </a:endParaRPr>
        </a:p>
      </dsp:txBody>
      <dsp:txXfrm rot="-5400000">
        <a:off x="2863324" y="836411"/>
        <a:ext cx="5062922" cy="507067"/>
      </dsp:txXfrm>
    </dsp:sp>
    <dsp:sp modelId="{C41D828A-9376-44BA-8F23-343B0EBC08D1}">
      <dsp:nvSpPr>
        <dsp:cNvPr id="0" name=""/>
        <dsp:cNvSpPr/>
      </dsp:nvSpPr>
      <dsp:spPr>
        <a:xfrm>
          <a:off x="0" y="738739"/>
          <a:ext cx="2863323" cy="7024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solidFill>
                <a:schemeClr val="tx1"/>
              </a:solidFill>
            </a:rPr>
            <a:t>6.1.2</a:t>
          </a:r>
          <a:endParaRPr lang="zh-CN" altLang="en-US" sz="3500" kern="1200" dirty="0">
            <a:solidFill>
              <a:schemeClr val="tx1"/>
            </a:solidFill>
          </a:endParaRPr>
        </a:p>
      </dsp:txBody>
      <dsp:txXfrm>
        <a:off x="34289" y="773028"/>
        <a:ext cx="2794745" cy="633834"/>
      </dsp:txXfrm>
    </dsp:sp>
    <dsp:sp modelId="{C148222C-57A8-429B-B4E6-A4D0B642C729}">
      <dsp:nvSpPr>
        <dsp:cNvPr id="0" name=""/>
        <dsp:cNvSpPr/>
      </dsp:nvSpPr>
      <dsp:spPr>
        <a:xfrm rot="5400000">
          <a:off x="5127535" y="-717698"/>
          <a:ext cx="561929" cy="509035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叶根友毛笔行书2.0版"/>
              <a:ea typeface="叶根友毛笔行书2.0版"/>
              <a:cs typeface="叶根友毛笔行书2.0版"/>
            </a:rPr>
            <a:t>服务实现</a:t>
          </a:r>
          <a:r>
            <a:rPr lang="en-US" altLang="zh-CN" sz="1600" kern="1200" dirty="0" smtClean="0">
              <a:solidFill>
                <a:schemeClr val="tx1"/>
              </a:solidFill>
              <a:latin typeface="叶根友毛笔行书2.0版"/>
              <a:ea typeface="叶根友毛笔行书2.0版"/>
              <a:cs typeface="叶根友毛笔行书2.0版"/>
            </a:rPr>
            <a:t>Service Realization</a:t>
          </a:r>
          <a:endParaRPr lang="zh-CN" altLang="en-US" sz="1600" kern="1200" dirty="0">
            <a:solidFill>
              <a:schemeClr val="tx1"/>
            </a:solidFill>
          </a:endParaRPr>
        </a:p>
      </dsp:txBody>
      <dsp:txXfrm rot="-5400000">
        <a:off x="2863324" y="1573944"/>
        <a:ext cx="5062922" cy="507067"/>
      </dsp:txXfrm>
    </dsp:sp>
    <dsp:sp modelId="{F0EC7466-C40D-48C5-98DA-048513FF1E6C}">
      <dsp:nvSpPr>
        <dsp:cNvPr id="0" name=""/>
        <dsp:cNvSpPr/>
      </dsp:nvSpPr>
      <dsp:spPr>
        <a:xfrm>
          <a:off x="0" y="1476271"/>
          <a:ext cx="2863323" cy="7024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solidFill>
                <a:schemeClr val="tx1"/>
              </a:solidFill>
            </a:rPr>
            <a:t>6.1.3</a:t>
          </a:r>
          <a:endParaRPr lang="zh-CN" altLang="en-US" sz="3500" kern="1200" dirty="0">
            <a:solidFill>
              <a:schemeClr val="tx1"/>
            </a:solidFill>
          </a:endParaRPr>
        </a:p>
      </dsp:txBody>
      <dsp:txXfrm>
        <a:off x="34289" y="1510560"/>
        <a:ext cx="2794745" cy="633834"/>
      </dsp:txXfrm>
    </dsp:sp>
    <dsp:sp modelId="{4272B395-3499-416D-96E6-5582FF5D944A}">
      <dsp:nvSpPr>
        <dsp:cNvPr id="0" name=""/>
        <dsp:cNvSpPr/>
      </dsp:nvSpPr>
      <dsp:spPr>
        <a:xfrm rot="5400000">
          <a:off x="5127535" y="19833"/>
          <a:ext cx="561929" cy="509035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叶根友毛笔行书2.0版"/>
              <a:ea typeface="叶根友毛笔行书2.0版"/>
              <a:cs typeface="叶根友毛笔行书2.0版"/>
            </a:rPr>
            <a:t>实现构件</a:t>
          </a:r>
          <a:r>
            <a:rPr lang="en-US" altLang="zh-CN" sz="1600" kern="1200" dirty="0" smtClean="0">
              <a:solidFill>
                <a:schemeClr val="tx1"/>
              </a:solidFill>
              <a:latin typeface="叶根友毛笔行书2.0版"/>
              <a:ea typeface="叶根友毛笔行书2.0版"/>
              <a:cs typeface="叶根友毛笔行书2.0版"/>
            </a:rPr>
            <a:t>Implement Components</a:t>
          </a:r>
          <a:endParaRPr lang="zh-CN" altLang="en-US" sz="1600" kern="1200" dirty="0">
            <a:solidFill>
              <a:schemeClr val="tx1"/>
            </a:solidFill>
          </a:endParaRPr>
        </a:p>
      </dsp:txBody>
      <dsp:txXfrm rot="-5400000">
        <a:off x="2863324" y="2311476"/>
        <a:ext cx="5062922" cy="507067"/>
      </dsp:txXfrm>
    </dsp:sp>
    <dsp:sp modelId="{AFF8EDC8-D3E9-4AEE-8544-7450094624E5}">
      <dsp:nvSpPr>
        <dsp:cNvPr id="0" name=""/>
        <dsp:cNvSpPr/>
      </dsp:nvSpPr>
      <dsp:spPr>
        <a:xfrm>
          <a:off x="0" y="2213804"/>
          <a:ext cx="2863323" cy="7024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solidFill>
                <a:schemeClr val="tx1"/>
              </a:solidFill>
            </a:rPr>
            <a:t>6.1.4</a:t>
          </a:r>
          <a:endParaRPr lang="zh-CN" altLang="en-US" sz="3500" kern="1200" dirty="0">
            <a:solidFill>
              <a:schemeClr val="tx1"/>
            </a:solidFill>
          </a:endParaRPr>
        </a:p>
      </dsp:txBody>
      <dsp:txXfrm>
        <a:off x="34289" y="2248093"/>
        <a:ext cx="2794745" cy="633834"/>
      </dsp:txXfrm>
    </dsp:sp>
    <dsp:sp modelId="{A8408119-D3FB-4803-9351-B0A14B829D7D}">
      <dsp:nvSpPr>
        <dsp:cNvPr id="0" name=""/>
        <dsp:cNvSpPr/>
      </dsp:nvSpPr>
      <dsp:spPr>
        <a:xfrm rot="5400000">
          <a:off x="5127535" y="757366"/>
          <a:ext cx="561929" cy="509035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叶根友毛笔行书2.0版"/>
              <a:ea typeface="叶根友毛笔行书2.0版"/>
              <a:cs typeface="叶根友毛笔行书2.0版"/>
            </a:rPr>
            <a:t>集成每个子系统</a:t>
          </a:r>
          <a:r>
            <a:rPr lang="en-US" altLang="zh-CN" sz="1600" kern="1200" dirty="0" smtClean="0">
              <a:solidFill>
                <a:schemeClr val="tx1"/>
              </a:solidFill>
              <a:latin typeface="叶根友毛笔行书2.0版"/>
              <a:ea typeface="叶根友毛笔行书2.0版"/>
              <a:cs typeface="叶根友毛笔行书2.0版"/>
            </a:rPr>
            <a:t>Integrate each Subsystem</a:t>
          </a:r>
          <a:endParaRPr lang="zh-CN" altLang="en-US" sz="1600" kern="1200" dirty="0">
            <a:solidFill>
              <a:schemeClr val="tx1"/>
            </a:solidFill>
          </a:endParaRPr>
        </a:p>
      </dsp:txBody>
      <dsp:txXfrm rot="-5400000">
        <a:off x="2863324" y="3049009"/>
        <a:ext cx="5062922" cy="507067"/>
      </dsp:txXfrm>
    </dsp:sp>
    <dsp:sp modelId="{BDCF01EC-A33B-4DBE-866D-6D8D1B24DCD3}">
      <dsp:nvSpPr>
        <dsp:cNvPr id="0" name=""/>
        <dsp:cNvSpPr/>
      </dsp:nvSpPr>
      <dsp:spPr>
        <a:xfrm>
          <a:off x="0" y="2951336"/>
          <a:ext cx="2863323" cy="7024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solidFill>
                <a:schemeClr val="tx1"/>
              </a:solidFill>
            </a:rPr>
            <a:t>6.1.5</a:t>
          </a:r>
          <a:endParaRPr lang="zh-CN" altLang="en-US" sz="3500" kern="1200" dirty="0">
            <a:solidFill>
              <a:schemeClr val="tx1"/>
            </a:solidFill>
          </a:endParaRPr>
        </a:p>
      </dsp:txBody>
      <dsp:txXfrm>
        <a:off x="34289" y="2985625"/>
        <a:ext cx="2794745" cy="633834"/>
      </dsp:txXfrm>
    </dsp:sp>
    <dsp:sp modelId="{481C5A3D-FB7A-4CDF-A9A6-EE8E8DC182F2}">
      <dsp:nvSpPr>
        <dsp:cNvPr id="0" name=""/>
        <dsp:cNvSpPr/>
      </dsp:nvSpPr>
      <dsp:spPr>
        <a:xfrm rot="5400000">
          <a:off x="5127535" y="1494898"/>
          <a:ext cx="561929" cy="509035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叶根友毛笔行书2.0版"/>
              <a:ea typeface="叶根友毛笔行书2.0版"/>
              <a:cs typeface="叶根友毛笔行书2.0版"/>
            </a:rPr>
            <a:t>集成系统</a:t>
          </a:r>
          <a:r>
            <a:rPr lang="en-US" altLang="zh-CN" sz="1600" kern="1200" dirty="0" smtClean="0">
              <a:solidFill>
                <a:schemeClr val="tx1"/>
              </a:solidFill>
              <a:latin typeface="叶根友毛笔行书2.0版"/>
              <a:ea typeface="叶根友毛笔行书2.0版"/>
              <a:cs typeface="叶根友毛笔行书2.0版"/>
            </a:rPr>
            <a:t>Integrate the System</a:t>
          </a:r>
          <a:endParaRPr lang="zh-CN" altLang="en-US" sz="1600" kern="1200" dirty="0">
            <a:solidFill>
              <a:schemeClr val="tx1"/>
            </a:solidFill>
          </a:endParaRPr>
        </a:p>
      </dsp:txBody>
      <dsp:txXfrm rot="-5400000">
        <a:off x="2863324" y="3786541"/>
        <a:ext cx="5062922" cy="507067"/>
      </dsp:txXfrm>
    </dsp:sp>
    <dsp:sp modelId="{A6EA0BEE-96F8-4D25-A200-4DA07ECBD831}">
      <dsp:nvSpPr>
        <dsp:cNvPr id="0" name=""/>
        <dsp:cNvSpPr/>
      </dsp:nvSpPr>
      <dsp:spPr>
        <a:xfrm>
          <a:off x="0" y="3688869"/>
          <a:ext cx="2863323" cy="7024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solidFill>
                <a:schemeClr val="tx1"/>
              </a:solidFill>
            </a:rPr>
            <a:t>6.1.6</a:t>
          </a:r>
          <a:endParaRPr lang="zh-CN" altLang="en-US" sz="3500" kern="1200" dirty="0">
            <a:solidFill>
              <a:schemeClr val="tx1"/>
            </a:solidFill>
          </a:endParaRPr>
        </a:p>
      </dsp:txBody>
      <dsp:txXfrm>
        <a:off x="34289" y="3723158"/>
        <a:ext cx="2794745" cy="633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5157034" y="-2253526"/>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latin typeface="叶根友毛笔行书2.0版"/>
              <a:ea typeface="叶根友毛笔行书2.0版"/>
              <a:cs typeface="叶根友毛笔行书2.0版"/>
            </a:rPr>
            <a:t>结构化实现模型</a:t>
          </a:r>
          <a:r>
            <a:rPr lang="en-US" altLang="zh-CN" sz="1500" kern="1200" dirty="0" smtClean="0">
              <a:solidFill>
                <a:schemeClr val="tx1"/>
              </a:solidFill>
              <a:latin typeface="叶根友毛笔行书2.0版"/>
              <a:ea typeface="叶根友毛笔行书2.0版"/>
              <a:cs typeface="叶根友毛笔行书2.0版"/>
            </a:rPr>
            <a:t>Structure the Implementation Model</a:t>
          </a:r>
          <a:endParaRPr lang="zh-CN" altLang="en-US" sz="1500" kern="1200" dirty="0">
            <a:solidFill>
              <a:schemeClr val="tx1"/>
            </a:solidFill>
          </a:endParaRPr>
        </a:p>
      </dsp:txBody>
      <dsp:txXfrm rot="-5400000">
        <a:off x="2846928" y="78107"/>
        <a:ext cx="5039678" cy="397938"/>
      </dsp:txXfrm>
    </dsp:sp>
    <dsp:sp modelId="{62508F55-E2B0-4C1D-B34A-9A342043A52E}">
      <dsp:nvSpPr>
        <dsp:cNvPr id="0" name=""/>
        <dsp:cNvSpPr/>
      </dsp:nvSpPr>
      <dsp:spPr>
        <a:xfrm>
          <a:off x="0" y="1455"/>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6.2.1</a:t>
          </a:r>
          <a:endParaRPr lang="zh-CN" altLang="en-US" sz="2800" kern="1200" dirty="0">
            <a:solidFill>
              <a:schemeClr val="tx1"/>
            </a:solidFill>
          </a:endParaRPr>
        </a:p>
      </dsp:txBody>
      <dsp:txXfrm>
        <a:off x="26909" y="28364"/>
        <a:ext cx="2793110" cy="497422"/>
      </dsp:txXfrm>
    </dsp:sp>
    <dsp:sp modelId="{8CD0AF51-8192-47B2-9F3C-B40FFA5B85A0}">
      <dsp:nvSpPr>
        <dsp:cNvPr id="0" name=""/>
        <dsp:cNvSpPr/>
      </dsp:nvSpPr>
      <dsp:spPr>
        <a:xfrm rot="5400000">
          <a:off x="5157034" y="-1674723"/>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实现设计元素</a:t>
          </a:r>
          <a:r>
            <a:rPr lang="en-US" altLang="zh-CN" sz="1500" kern="1200" dirty="0" smtClean="0">
              <a:ea typeface="宋体" panose="02010600030101010101" pitchFamily="2" charset="-122"/>
            </a:rPr>
            <a:t>Implement Design Elements</a:t>
          </a:r>
          <a:endParaRPr lang="zh-CN" altLang="en-US" sz="1500" kern="1200" dirty="0">
            <a:solidFill>
              <a:schemeClr val="tx1"/>
            </a:solidFill>
          </a:endParaRPr>
        </a:p>
      </dsp:txBody>
      <dsp:txXfrm rot="-5400000">
        <a:off x="2846928" y="656910"/>
        <a:ext cx="5039678" cy="397938"/>
      </dsp:txXfrm>
    </dsp:sp>
    <dsp:sp modelId="{C41D828A-9376-44BA-8F23-343B0EBC08D1}">
      <dsp:nvSpPr>
        <dsp:cNvPr id="0" name=""/>
        <dsp:cNvSpPr/>
      </dsp:nvSpPr>
      <dsp:spPr>
        <a:xfrm>
          <a:off x="0" y="580258"/>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6.2.2</a:t>
          </a:r>
          <a:endParaRPr lang="zh-CN" altLang="en-US" sz="2800" kern="1200" dirty="0">
            <a:solidFill>
              <a:schemeClr val="tx1"/>
            </a:solidFill>
          </a:endParaRPr>
        </a:p>
      </dsp:txBody>
      <dsp:txXfrm>
        <a:off x="26909" y="607167"/>
        <a:ext cx="2793110" cy="497422"/>
      </dsp:txXfrm>
    </dsp:sp>
    <dsp:sp modelId="{C148222C-57A8-429B-B4E6-A4D0B642C729}">
      <dsp:nvSpPr>
        <dsp:cNvPr id="0" name=""/>
        <dsp:cNvSpPr/>
      </dsp:nvSpPr>
      <dsp:spPr>
        <a:xfrm rot="5400000">
          <a:off x="5157034" y="-1095920"/>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评审代码</a:t>
          </a:r>
          <a:r>
            <a:rPr lang="en-US" altLang="zh-CN" sz="1500" kern="1200" dirty="0" smtClean="0">
              <a:ea typeface="宋体" panose="02010600030101010101" pitchFamily="2" charset="-122"/>
            </a:rPr>
            <a:t>Review Code</a:t>
          </a:r>
          <a:endParaRPr lang="zh-CN" altLang="en-US" sz="1500" kern="1200" dirty="0">
            <a:solidFill>
              <a:schemeClr val="tx1"/>
            </a:solidFill>
          </a:endParaRPr>
        </a:p>
      </dsp:txBody>
      <dsp:txXfrm rot="-5400000">
        <a:off x="2846928" y="1235713"/>
        <a:ext cx="5039678" cy="397938"/>
      </dsp:txXfrm>
    </dsp:sp>
    <dsp:sp modelId="{F0EC7466-C40D-48C5-98DA-048513FF1E6C}">
      <dsp:nvSpPr>
        <dsp:cNvPr id="0" name=""/>
        <dsp:cNvSpPr/>
      </dsp:nvSpPr>
      <dsp:spPr>
        <a:xfrm>
          <a:off x="0" y="1159061"/>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6.2.3</a:t>
          </a:r>
          <a:endParaRPr lang="zh-CN" altLang="en-US" sz="2800" kern="1200" dirty="0">
            <a:solidFill>
              <a:schemeClr val="tx1"/>
            </a:solidFill>
          </a:endParaRPr>
        </a:p>
      </dsp:txBody>
      <dsp:txXfrm>
        <a:off x="26909" y="1185970"/>
        <a:ext cx="2793110" cy="497422"/>
      </dsp:txXfrm>
    </dsp:sp>
    <dsp:sp modelId="{4272B395-3499-416D-96E6-5582FF5D944A}">
      <dsp:nvSpPr>
        <dsp:cNvPr id="0" name=""/>
        <dsp:cNvSpPr/>
      </dsp:nvSpPr>
      <dsp:spPr>
        <a:xfrm rot="5400000">
          <a:off x="5157034" y="-517117"/>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分析运行时行为</a:t>
          </a:r>
          <a:r>
            <a:rPr lang="en-US" altLang="zh-CN" sz="1500" kern="1200" dirty="0" smtClean="0">
              <a:ea typeface="宋体" panose="02010600030101010101" pitchFamily="2" charset="-122"/>
            </a:rPr>
            <a:t>Analyze Runtime Behavior</a:t>
          </a:r>
          <a:endParaRPr lang="zh-CN" altLang="en-US" sz="1500" kern="1200" dirty="0">
            <a:solidFill>
              <a:schemeClr val="tx1"/>
            </a:solidFill>
          </a:endParaRPr>
        </a:p>
      </dsp:txBody>
      <dsp:txXfrm rot="-5400000">
        <a:off x="2846928" y="1814516"/>
        <a:ext cx="5039678" cy="397938"/>
      </dsp:txXfrm>
    </dsp:sp>
    <dsp:sp modelId="{AFF8EDC8-D3E9-4AEE-8544-7450094624E5}">
      <dsp:nvSpPr>
        <dsp:cNvPr id="0" name=""/>
        <dsp:cNvSpPr/>
      </dsp:nvSpPr>
      <dsp:spPr>
        <a:xfrm>
          <a:off x="0" y="1737864"/>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6.2.4</a:t>
          </a:r>
          <a:endParaRPr lang="zh-CN" altLang="en-US" sz="2800" kern="1200" dirty="0">
            <a:solidFill>
              <a:schemeClr val="tx1"/>
            </a:solidFill>
          </a:endParaRPr>
        </a:p>
      </dsp:txBody>
      <dsp:txXfrm>
        <a:off x="26909" y="1764773"/>
        <a:ext cx="2793110" cy="497422"/>
      </dsp:txXfrm>
    </dsp:sp>
    <dsp:sp modelId="{A8408119-D3FB-4803-9351-B0A14B829D7D}">
      <dsp:nvSpPr>
        <dsp:cNvPr id="0" name=""/>
        <dsp:cNvSpPr/>
      </dsp:nvSpPr>
      <dsp:spPr>
        <a:xfrm rot="5400000">
          <a:off x="5157034" y="61685"/>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开发人员测试</a:t>
          </a:r>
          <a:endParaRPr lang="zh-CN" altLang="en-US" sz="1500" kern="1200" dirty="0">
            <a:solidFill>
              <a:schemeClr val="tx1"/>
            </a:solidFill>
          </a:endParaRPr>
        </a:p>
      </dsp:txBody>
      <dsp:txXfrm rot="-5400000">
        <a:off x="2846928" y="2393319"/>
        <a:ext cx="5039678" cy="397938"/>
      </dsp:txXfrm>
    </dsp:sp>
    <dsp:sp modelId="{BDCF01EC-A33B-4DBE-866D-6D8D1B24DCD3}">
      <dsp:nvSpPr>
        <dsp:cNvPr id="0" name=""/>
        <dsp:cNvSpPr/>
      </dsp:nvSpPr>
      <dsp:spPr>
        <a:xfrm>
          <a:off x="0" y="2316667"/>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6.2.5</a:t>
          </a:r>
          <a:endParaRPr lang="zh-CN" altLang="en-US" sz="2800" kern="1200" dirty="0">
            <a:solidFill>
              <a:schemeClr val="tx1"/>
            </a:solidFill>
          </a:endParaRPr>
        </a:p>
      </dsp:txBody>
      <dsp:txXfrm>
        <a:off x="26909" y="2343576"/>
        <a:ext cx="2793110" cy="497422"/>
      </dsp:txXfrm>
    </dsp:sp>
    <dsp:sp modelId="{481C5A3D-FB7A-4CDF-A9A6-EE8E8DC182F2}">
      <dsp:nvSpPr>
        <dsp:cNvPr id="0" name=""/>
        <dsp:cNvSpPr/>
      </dsp:nvSpPr>
      <dsp:spPr>
        <a:xfrm rot="5400000">
          <a:off x="5157034" y="640488"/>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实现可测性元素</a:t>
          </a:r>
          <a:r>
            <a:rPr lang="en-US" altLang="zh-CN" sz="1500" kern="1200" dirty="0" smtClean="0">
              <a:ea typeface="宋体" panose="02010600030101010101" pitchFamily="2" charset="-122"/>
            </a:rPr>
            <a:t>Implement Testability Elements</a:t>
          </a:r>
          <a:endParaRPr lang="zh-CN" altLang="en-US" sz="1500" kern="1200" dirty="0">
            <a:solidFill>
              <a:schemeClr val="tx1"/>
            </a:solidFill>
          </a:endParaRPr>
        </a:p>
      </dsp:txBody>
      <dsp:txXfrm rot="-5400000">
        <a:off x="2846928" y="2972122"/>
        <a:ext cx="5039678" cy="397938"/>
      </dsp:txXfrm>
    </dsp:sp>
    <dsp:sp modelId="{A6EA0BEE-96F8-4D25-A200-4DA07ECBD831}">
      <dsp:nvSpPr>
        <dsp:cNvPr id="0" name=""/>
        <dsp:cNvSpPr/>
      </dsp:nvSpPr>
      <dsp:spPr>
        <a:xfrm>
          <a:off x="0" y="2895470"/>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6.2.6</a:t>
          </a:r>
          <a:endParaRPr lang="zh-CN" altLang="en-US" sz="2800" kern="1200" dirty="0">
            <a:solidFill>
              <a:schemeClr val="tx1"/>
            </a:solidFill>
          </a:endParaRPr>
        </a:p>
      </dsp:txBody>
      <dsp:txXfrm>
        <a:off x="26909" y="2922379"/>
        <a:ext cx="2793110" cy="497422"/>
      </dsp:txXfrm>
    </dsp:sp>
    <dsp:sp modelId="{8E0E39DA-D5AC-4E2E-A67A-75F2421DF00D}">
      <dsp:nvSpPr>
        <dsp:cNvPr id="0" name=""/>
        <dsp:cNvSpPr/>
      </dsp:nvSpPr>
      <dsp:spPr>
        <a:xfrm rot="5400000">
          <a:off x="5157034" y="1219291"/>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子系统集成</a:t>
          </a:r>
          <a:endParaRPr lang="zh-CN" altLang="en-US" sz="1500" kern="1200" dirty="0">
            <a:solidFill>
              <a:schemeClr val="tx1"/>
            </a:solidFill>
          </a:endParaRPr>
        </a:p>
      </dsp:txBody>
      <dsp:txXfrm rot="-5400000">
        <a:off x="2846928" y="3550925"/>
        <a:ext cx="5039678" cy="397938"/>
      </dsp:txXfrm>
    </dsp:sp>
    <dsp:sp modelId="{80B2308F-CC3D-4708-994A-3DAB48383728}">
      <dsp:nvSpPr>
        <dsp:cNvPr id="0" name=""/>
        <dsp:cNvSpPr/>
      </dsp:nvSpPr>
      <dsp:spPr>
        <a:xfrm>
          <a:off x="0" y="3474273"/>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6.2.7</a:t>
          </a:r>
          <a:endParaRPr lang="zh-CN" altLang="en-US" sz="2800" kern="1200" dirty="0">
            <a:solidFill>
              <a:schemeClr val="tx1"/>
            </a:solidFill>
          </a:endParaRPr>
        </a:p>
      </dsp:txBody>
      <dsp:txXfrm>
        <a:off x="26909" y="3501182"/>
        <a:ext cx="2793110" cy="497422"/>
      </dsp:txXfrm>
    </dsp:sp>
    <dsp:sp modelId="{FF1676A3-BE0B-4EA8-8825-68468A8E85FF}">
      <dsp:nvSpPr>
        <dsp:cNvPr id="0" name=""/>
        <dsp:cNvSpPr/>
      </dsp:nvSpPr>
      <dsp:spPr>
        <a:xfrm rot="5400000">
          <a:off x="5157034" y="1798094"/>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系统集成</a:t>
          </a:r>
          <a:endParaRPr lang="zh-CN" altLang="en-US" sz="1500" kern="1200" dirty="0">
            <a:solidFill>
              <a:schemeClr val="tx1"/>
            </a:solidFill>
          </a:endParaRPr>
        </a:p>
      </dsp:txBody>
      <dsp:txXfrm rot="-5400000">
        <a:off x="2846928" y="4129728"/>
        <a:ext cx="5039678" cy="397938"/>
      </dsp:txXfrm>
    </dsp:sp>
    <dsp:sp modelId="{1FFCFE67-7361-41AF-ACEC-FFDCA08D3A43}">
      <dsp:nvSpPr>
        <dsp:cNvPr id="0" name=""/>
        <dsp:cNvSpPr/>
      </dsp:nvSpPr>
      <dsp:spPr>
        <a:xfrm>
          <a:off x="0" y="4053076"/>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6.2.8</a:t>
          </a:r>
          <a:endParaRPr lang="zh-CN" altLang="en-US" sz="2800" kern="1200" dirty="0">
            <a:solidFill>
              <a:schemeClr val="tx1"/>
            </a:solidFill>
          </a:endParaRPr>
        </a:p>
      </dsp:txBody>
      <dsp:txXfrm>
        <a:off x="26909" y="4079985"/>
        <a:ext cx="2793110" cy="497422"/>
      </dsp:txXfrm>
    </dsp:sp>
    <dsp:sp modelId="{B7F86164-184E-4BDB-93A2-349E6C3BC98F}">
      <dsp:nvSpPr>
        <dsp:cNvPr id="0" name=""/>
        <dsp:cNvSpPr/>
      </dsp:nvSpPr>
      <dsp:spPr>
        <a:xfrm rot="5400000">
          <a:off x="5157034" y="2376897"/>
          <a:ext cx="440992" cy="506120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ea typeface="宋体" panose="02010600030101010101" pitchFamily="2" charset="-122"/>
            </a:rPr>
            <a:t>记录服务实现决策</a:t>
          </a:r>
          <a:endParaRPr lang="zh-CN" altLang="en-US" sz="1500" kern="1200" dirty="0">
            <a:solidFill>
              <a:schemeClr val="tx1"/>
            </a:solidFill>
          </a:endParaRPr>
        </a:p>
      </dsp:txBody>
      <dsp:txXfrm rot="-5400000">
        <a:off x="2846928" y="4708531"/>
        <a:ext cx="5039678" cy="397938"/>
      </dsp:txXfrm>
    </dsp:sp>
    <dsp:sp modelId="{6ABB7089-EAA2-4A44-A6F0-A48F23997129}">
      <dsp:nvSpPr>
        <dsp:cNvPr id="0" name=""/>
        <dsp:cNvSpPr/>
      </dsp:nvSpPr>
      <dsp:spPr>
        <a:xfrm>
          <a:off x="0" y="4631879"/>
          <a:ext cx="2846928" cy="551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CN" sz="2800" kern="1200" dirty="0" smtClean="0">
              <a:solidFill>
                <a:schemeClr val="tx1"/>
              </a:solidFill>
            </a:rPr>
            <a:t>6.2.9</a:t>
          </a:r>
          <a:endParaRPr lang="zh-CN" altLang="en-US" sz="2800" kern="1200" dirty="0">
            <a:solidFill>
              <a:schemeClr val="tx1"/>
            </a:solidFill>
          </a:endParaRPr>
        </a:p>
      </dsp:txBody>
      <dsp:txXfrm>
        <a:off x="26909" y="4658788"/>
        <a:ext cx="2793110" cy="497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410367" y="269227"/>
          <a:ext cx="7547658" cy="538251"/>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237"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Times New Roman" panose="02020603050405020304" pitchFamily="18" charset="0"/>
              <a:ea typeface="宋体" panose="02010600030101010101" pitchFamily="2" charset="-122"/>
            </a:rPr>
            <a:t>平台相关（</a:t>
          </a:r>
          <a:r>
            <a:rPr lang="en-US" altLang="zh-CN" sz="1800" kern="1200" dirty="0" smtClean="0">
              <a:solidFill>
                <a:schemeClr val="bg1"/>
              </a:solidFill>
              <a:latin typeface="Times New Roman" panose="02020603050405020304" pitchFamily="18" charset="0"/>
              <a:ea typeface="宋体" panose="02010600030101010101" pitchFamily="2" charset="-122"/>
            </a:rPr>
            <a:t>Platform-specific</a:t>
          </a:r>
          <a:r>
            <a:rPr lang="zh-CN" altLang="en-US" sz="1800" kern="1200" dirty="0" smtClean="0">
              <a:solidFill>
                <a:schemeClr val="bg1"/>
              </a:solidFill>
              <a:latin typeface="Times New Roman" panose="02020603050405020304" pitchFamily="18" charset="0"/>
              <a:ea typeface="宋体" panose="02010600030101010101" pitchFamily="2" charset="-122"/>
            </a:rPr>
            <a:t>）的可视模型可用来生成初始代码框架</a:t>
          </a:r>
          <a:endParaRPr lang="zh-CN" altLang="en-US" sz="1800" kern="1200" dirty="0">
            <a:solidFill>
              <a:schemeClr val="bg1"/>
            </a:solidFill>
          </a:endParaRPr>
        </a:p>
      </dsp:txBody>
      <dsp:txXfrm>
        <a:off x="410367" y="269227"/>
        <a:ext cx="7547658" cy="538251"/>
      </dsp:txXfrm>
    </dsp:sp>
    <dsp:sp modelId="{44DD0583-A53B-496A-8B5F-2431B5B6A00E}">
      <dsp:nvSpPr>
        <dsp:cNvPr id="0" name=""/>
        <dsp:cNvSpPr/>
      </dsp:nvSpPr>
      <dsp:spPr>
        <a:xfrm>
          <a:off x="73960" y="201946"/>
          <a:ext cx="672813" cy="6728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853115" y="1076502"/>
          <a:ext cx="7104910" cy="538251"/>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237"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Times New Roman" panose="02020603050405020304" pitchFamily="18" charset="0"/>
              <a:ea typeface="宋体" panose="02010600030101010101" pitchFamily="2" charset="-122"/>
            </a:rPr>
            <a:t>通过详细说明模型，用来生成可执行原型</a:t>
          </a:r>
          <a:endParaRPr lang="zh-CN" altLang="en-US" sz="1800" kern="1200" dirty="0">
            <a:solidFill>
              <a:schemeClr val="bg1"/>
            </a:solidFill>
          </a:endParaRPr>
        </a:p>
      </dsp:txBody>
      <dsp:txXfrm>
        <a:off x="853115" y="1076502"/>
        <a:ext cx="7104910" cy="538251"/>
      </dsp:txXfrm>
    </dsp:sp>
    <dsp:sp modelId="{639E4F9F-20F6-4070-B2D9-D0EE7FADA911}">
      <dsp:nvSpPr>
        <dsp:cNvPr id="0" name=""/>
        <dsp:cNvSpPr/>
      </dsp:nvSpPr>
      <dsp:spPr>
        <a:xfrm>
          <a:off x="516708" y="1009220"/>
          <a:ext cx="672813" cy="6728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55573" y="1883776"/>
          <a:ext cx="6902452" cy="538251"/>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237"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Times New Roman" panose="02020603050405020304" pitchFamily="18" charset="0"/>
              <a:ea typeface="宋体" panose="02010600030101010101" pitchFamily="2" charset="-122"/>
            </a:rPr>
            <a:t>模型可以详细到完全表示实现的程度</a:t>
          </a:r>
          <a:endParaRPr lang="zh-CN" altLang="en-US" sz="1800" kern="1200" dirty="0">
            <a:solidFill>
              <a:schemeClr val="bg1"/>
            </a:solidFill>
          </a:endParaRPr>
        </a:p>
      </dsp:txBody>
      <dsp:txXfrm>
        <a:off x="1055573" y="1883776"/>
        <a:ext cx="6902452" cy="538251"/>
      </dsp:txXfrm>
    </dsp:sp>
    <dsp:sp modelId="{E9206553-D8CF-4FB9-8286-7E596096FF86}">
      <dsp:nvSpPr>
        <dsp:cNvPr id="0" name=""/>
        <dsp:cNvSpPr/>
      </dsp:nvSpPr>
      <dsp:spPr>
        <a:xfrm>
          <a:off x="719166" y="1816495"/>
          <a:ext cx="672813" cy="6728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1055573" y="2690540"/>
          <a:ext cx="6902452" cy="538251"/>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237"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Times New Roman" panose="02020603050405020304" pitchFamily="18" charset="0"/>
              <a:ea typeface="宋体" panose="02010600030101010101" pitchFamily="2" charset="-122"/>
            </a:rPr>
            <a:t>设计可能不同程度是平台无关的（</a:t>
          </a:r>
          <a:r>
            <a:rPr lang="en-US" altLang="zh-CN" sz="1800" kern="1200" dirty="0" smtClean="0">
              <a:solidFill>
                <a:schemeClr val="bg1"/>
              </a:solidFill>
              <a:latin typeface="Times New Roman" panose="02020603050405020304" pitchFamily="18" charset="0"/>
              <a:ea typeface="宋体" panose="02010600030101010101" pitchFamily="2" charset="-122"/>
            </a:rPr>
            <a:t>platform independent</a:t>
          </a:r>
          <a:r>
            <a:rPr lang="zh-CN" altLang="en-US" sz="1800" kern="1200" dirty="0" smtClean="0">
              <a:solidFill>
                <a:schemeClr val="bg1"/>
              </a:solidFill>
              <a:latin typeface="Times New Roman" panose="02020603050405020304" pitchFamily="18" charset="0"/>
              <a:ea typeface="宋体" panose="02010600030101010101" pitchFamily="2" charset="-122"/>
            </a:rPr>
            <a:t>）</a:t>
          </a:r>
          <a:endParaRPr lang="zh-CN" altLang="en-US" sz="1800" kern="1200" dirty="0">
            <a:solidFill>
              <a:schemeClr val="bg1"/>
            </a:solidFill>
          </a:endParaRPr>
        </a:p>
      </dsp:txBody>
      <dsp:txXfrm>
        <a:off x="1055573" y="2690540"/>
        <a:ext cx="6902452" cy="538251"/>
      </dsp:txXfrm>
    </dsp:sp>
    <dsp:sp modelId="{C4118819-9ABF-4AD9-940D-EA45167E9B0B}">
      <dsp:nvSpPr>
        <dsp:cNvPr id="0" name=""/>
        <dsp:cNvSpPr/>
      </dsp:nvSpPr>
      <dsp:spPr>
        <a:xfrm>
          <a:off x="719166" y="2623258"/>
          <a:ext cx="672813" cy="6728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9E49E0-9A0F-4F80-A15D-048B4870C1ED}">
      <dsp:nvSpPr>
        <dsp:cNvPr id="0" name=""/>
        <dsp:cNvSpPr/>
      </dsp:nvSpPr>
      <dsp:spPr>
        <a:xfrm>
          <a:off x="853115" y="3497814"/>
          <a:ext cx="7104910" cy="538251"/>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237"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Times New Roman" panose="02020603050405020304" pitchFamily="18" charset="0"/>
              <a:ea typeface="宋体" panose="02010600030101010101" pitchFamily="2" charset="-122"/>
            </a:rPr>
            <a:t>也可应用标准模式，从相关的设计和实现中生成设计和代码元素</a:t>
          </a:r>
          <a:endParaRPr lang="zh-CN" altLang="en-US" sz="1800" kern="1200" dirty="0">
            <a:solidFill>
              <a:schemeClr val="bg1"/>
            </a:solidFill>
          </a:endParaRPr>
        </a:p>
      </dsp:txBody>
      <dsp:txXfrm>
        <a:off x="853115" y="3497814"/>
        <a:ext cx="7104910" cy="538251"/>
      </dsp:txXfrm>
    </dsp:sp>
    <dsp:sp modelId="{0B573A69-9846-48DC-A375-E9920F13CA61}">
      <dsp:nvSpPr>
        <dsp:cNvPr id="0" name=""/>
        <dsp:cNvSpPr/>
      </dsp:nvSpPr>
      <dsp:spPr>
        <a:xfrm>
          <a:off x="516708" y="3430533"/>
          <a:ext cx="672813" cy="6728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ED42C0-3680-434F-938A-C8901A11F0FA}">
      <dsp:nvSpPr>
        <dsp:cNvPr id="0" name=""/>
        <dsp:cNvSpPr/>
      </dsp:nvSpPr>
      <dsp:spPr>
        <a:xfrm>
          <a:off x="410367" y="4305089"/>
          <a:ext cx="7547658" cy="538251"/>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237"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Times New Roman" panose="02020603050405020304" pitchFamily="18" charset="0"/>
              <a:ea typeface="宋体" panose="02010600030101010101" pitchFamily="2" charset="-122"/>
            </a:rPr>
            <a:t>在所有情况中，某种设计抽象可以详细到成为实现</a:t>
          </a:r>
          <a:endParaRPr lang="zh-CN" altLang="en-US" sz="1800" kern="1200" dirty="0">
            <a:solidFill>
              <a:schemeClr val="bg1"/>
            </a:solidFill>
          </a:endParaRPr>
        </a:p>
      </dsp:txBody>
      <dsp:txXfrm>
        <a:off x="410367" y="4305089"/>
        <a:ext cx="7547658" cy="538251"/>
      </dsp:txXfrm>
    </dsp:sp>
    <dsp:sp modelId="{CFF2CA1B-FF4F-436B-B1FF-FAC84F4DC3CE}">
      <dsp:nvSpPr>
        <dsp:cNvPr id="0" name=""/>
        <dsp:cNvSpPr/>
      </dsp:nvSpPr>
      <dsp:spPr>
        <a:xfrm>
          <a:off x="73960" y="4237807"/>
          <a:ext cx="672813" cy="6728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4942224" y="-757296"/>
          <a:ext cx="5886082" cy="5886082"/>
        </a:xfrm>
        <a:prstGeom prst="blockArc">
          <a:avLst>
            <a:gd name="adj1" fmla="val 18900000"/>
            <a:gd name="adj2" fmla="val 2700000"/>
            <a:gd name="adj3" fmla="val 36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607046" y="437149"/>
          <a:ext cx="6406520" cy="874298"/>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974" tIns="48260" rIns="48260" bIns="4826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Times New Roman" panose="02020603050405020304" pitchFamily="18" charset="0"/>
            </a:rPr>
            <a:t>一般建议</a:t>
          </a:r>
          <a:endParaRPr lang="zh-CN" altLang="en-US" sz="1900" kern="1200" dirty="0">
            <a:solidFill>
              <a:schemeClr val="bg1"/>
            </a:solidFill>
          </a:endParaRPr>
        </a:p>
      </dsp:txBody>
      <dsp:txXfrm>
        <a:off x="607046" y="437149"/>
        <a:ext cx="6406520" cy="874298"/>
      </dsp:txXfrm>
    </dsp:sp>
    <dsp:sp modelId="{44DD0583-A53B-496A-8B5F-2431B5B6A00E}">
      <dsp:nvSpPr>
        <dsp:cNvPr id="0" name=""/>
        <dsp:cNvSpPr/>
      </dsp:nvSpPr>
      <dsp:spPr>
        <a:xfrm>
          <a:off x="60610" y="327861"/>
          <a:ext cx="1092872" cy="10928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924853" y="1748596"/>
          <a:ext cx="6088713" cy="874298"/>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974" tIns="48260" rIns="48260" bIns="4826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宋体" panose="02010600030101010101" pitchFamily="2" charset="-122"/>
            </a:rPr>
            <a:t>为实现建立检查点</a:t>
          </a:r>
          <a:endParaRPr lang="en-US" altLang="zh-CN" sz="1900" kern="1200" dirty="0" smtClean="0">
            <a:solidFill>
              <a:schemeClr val="bg1"/>
            </a:solidFill>
            <a:latin typeface="宋体" panose="02010600030101010101" pitchFamily="2" charset="-122"/>
          </a:endParaRPr>
        </a:p>
        <a:p>
          <a:pPr lvl="0" algn="ctr" defTabSz="844550">
            <a:lnSpc>
              <a:spcPct val="90000"/>
            </a:lnSpc>
            <a:spcBef>
              <a:spcPct val="0"/>
            </a:spcBef>
            <a:spcAft>
              <a:spcPct val="35000"/>
            </a:spcAft>
          </a:pPr>
          <a:r>
            <a:rPr lang="en-US" altLang="zh-CN" sz="1900" kern="1200" dirty="0" smtClean="0">
              <a:solidFill>
                <a:schemeClr val="bg1"/>
              </a:solidFill>
              <a:latin typeface="宋体" panose="02010600030101010101" pitchFamily="2" charset="-122"/>
            </a:rPr>
            <a:t>Establish Checkpoints for the Implementation</a:t>
          </a:r>
          <a:endParaRPr lang="zh-CN" altLang="en-US" sz="1900" kern="1200" dirty="0">
            <a:solidFill>
              <a:schemeClr val="bg1"/>
            </a:solidFill>
          </a:endParaRPr>
        </a:p>
      </dsp:txBody>
      <dsp:txXfrm>
        <a:off x="924853" y="1748596"/>
        <a:ext cx="6088713" cy="874298"/>
      </dsp:txXfrm>
    </dsp:sp>
    <dsp:sp modelId="{639E4F9F-20F6-4070-B2D9-D0EE7FADA911}">
      <dsp:nvSpPr>
        <dsp:cNvPr id="0" name=""/>
        <dsp:cNvSpPr/>
      </dsp:nvSpPr>
      <dsp:spPr>
        <a:xfrm>
          <a:off x="378417" y="1639308"/>
          <a:ext cx="1092872" cy="10928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607046" y="3060043"/>
          <a:ext cx="6406520" cy="874298"/>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974" tIns="48260" rIns="48260" bIns="48260" numCol="1" spcCol="1270" anchor="ctr" anchorCtr="0">
          <a:noAutofit/>
        </a:bodyPr>
        <a:lstStyle/>
        <a:p>
          <a:pPr lvl="0" algn="ctr" defTabSz="844550" rtl="0">
            <a:lnSpc>
              <a:spcPct val="90000"/>
            </a:lnSpc>
            <a:spcBef>
              <a:spcPct val="0"/>
            </a:spcBef>
            <a:spcAft>
              <a:spcPct val="35000"/>
            </a:spcAft>
          </a:pPr>
          <a:r>
            <a:rPr lang="zh-CN" altLang="en-US" sz="1900" kern="1200" dirty="0" smtClean="0">
              <a:solidFill>
                <a:schemeClr val="bg1"/>
              </a:solidFill>
              <a:latin typeface="宋体" panose="02010600030101010101" pitchFamily="2" charset="-122"/>
            </a:rPr>
            <a:t>准备评审记录并文档化缺陷</a:t>
          </a:r>
          <a:endParaRPr lang="en-US" altLang="zh-CN" sz="1900" kern="1200" dirty="0" smtClean="0">
            <a:solidFill>
              <a:schemeClr val="bg1"/>
            </a:solidFill>
            <a:latin typeface="宋体" panose="02010600030101010101" pitchFamily="2" charset="-122"/>
          </a:endParaRPr>
        </a:p>
        <a:p>
          <a:pPr lvl="0" algn="ctr" defTabSz="844550" rtl="0">
            <a:lnSpc>
              <a:spcPct val="90000"/>
            </a:lnSpc>
            <a:spcBef>
              <a:spcPct val="0"/>
            </a:spcBef>
            <a:spcAft>
              <a:spcPct val="35000"/>
            </a:spcAft>
          </a:pPr>
          <a:r>
            <a:rPr lang="en-US" altLang="zh-CN" sz="1900" kern="1200" dirty="0" smtClean="0">
              <a:solidFill>
                <a:schemeClr val="bg1"/>
              </a:solidFill>
              <a:latin typeface="宋体" panose="02010600030101010101" pitchFamily="2" charset="-122"/>
            </a:rPr>
            <a:t>Prepare Review Record and Document Defects</a:t>
          </a:r>
          <a:endParaRPr lang="zh-CN" altLang="en-US" sz="1900" kern="1200" dirty="0">
            <a:solidFill>
              <a:schemeClr val="bg1"/>
            </a:solidFill>
          </a:endParaRPr>
        </a:p>
      </dsp:txBody>
      <dsp:txXfrm>
        <a:off x="607046" y="3060043"/>
        <a:ext cx="6406520" cy="874298"/>
      </dsp:txXfrm>
    </dsp:sp>
    <dsp:sp modelId="{E9206553-D8CF-4FB9-8286-7E596096FF86}">
      <dsp:nvSpPr>
        <dsp:cNvPr id="0" name=""/>
        <dsp:cNvSpPr/>
      </dsp:nvSpPr>
      <dsp:spPr>
        <a:xfrm>
          <a:off x="60610" y="2950755"/>
          <a:ext cx="1092872" cy="10928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3256500" y="-501021"/>
          <a:ext cx="3883564" cy="3883564"/>
        </a:xfrm>
        <a:prstGeom prst="blockArc">
          <a:avLst>
            <a:gd name="adj1" fmla="val 18900000"/>
            <a:gd name="adj2" fmla="val 2700000"/>
            <a:gd name="adj3" fmla="val 55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403209" y="288152"/>
          <a:ext cx="7516779" cy="576304"/>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441" tIns="43180" rIns="43180" bIns="43180" numCol="1" spcCol="1270" anchor="ctr" anchorCtr="0">
          <a:noAutofit/>
        </a:bodyPr>
        <a:lstStyle/>
        <a:p>
          <a:pPr lvl="0" algn="ctr" defTabSz="755650">
            <a:lnSpc>
              <a:spcPct val="90000"/>
            </a:lnSpc>
            <a:spcBef>
              <a:spcPct val="0"/>
            </a:spcBef>
            <a:spcAft>
              <a:spcPct val="35000"/>
            </a:spcAft>
          </a:pPr>
          <a:r>
            <a:rPr lang="zh-CN" altLang="en-US" sz="1700" kern="1200" dirty="0" smtClean="0">
              <a:solidFill>
                <a:schemeClr val="bg1"/>
              </a:solidFill>
              <a:latin typeface="Times New Roman" panose="02020603050405020304" pitchFamily="18" charset="0"/>
              <a:ea typeface="宋体" panose="02010600030101010101" pitchFamily="2" charset="-122"/>
            </a:rPr>
            <a:t>对项目强制和鼓励使用通用的编码样式</a:t>
          </a:r>
          <a:endParaRPr lang="zh-CN" altLang="en-US" sz="1700" kern="1200" dirty="0">
            <a:solidFill>
              <a:schemeClr val="bg1"/>
            </a:solidFill>
          </a:endParaRPr>
        </a:p>
      </dsp:txBody>
      <dsp:txXfrm>
        <a:off x="403209" y="288152"/>
        <a:ext cx="7516779" cy="576304"/>
      </dsp:txXfrm>
    </dsp:sp>
    <dsp:sp modelId="{44DD0583-A53B-496A-8B5F-2431B5B6A00E}">
      <dsp:nvSpPr>
        <dsp:cNvPr id="0" name=""/>
        <dsp:cNvSpPr/>
      </dsp:nvSpPr>
      <dsp:spPr>
        <a:xfrm>
          <a:off x="43019" y="216114"/>
          <a:ext cx="720380" cy="7203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612696" y="1152608"/>
          <a:ext cx="7307293" cy="576304"/>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441" tIns="43180" rIns="43180" bIns="43180" numCol="1" spcCol="1270" anchor="ctr" anchorCtr="0">
          <a:noAutofit/>
        </a:bodyPr>
        <a:lstStyle/>
        <a:p>
          <a:pPr lvl="0" algn="ctr" defTabSz="755650">
            <a:lnSpc>
              <a:spcPct val="90000"/>
            </a:lnSpc>
            <a:spcBef>
              <a:spcPct val="0"/>
            </a:spcBef>
            <a:spcAft>
              <a:spcPct val="35000"/>
            </a:spcAft>
          </a:pPr>
          <a:r>
            <a:rPr lang="zh-CN" altLang="en-US" sz="1700" kern="1200" dirty="0" smtClean="0">
              <a:solidFill>
                <a:schemeClr val="bg1"/>
              </a:solidFill>
              <a:latin typeface="Times New Roman" panose="02020603050405020304" pitchFamily="18" charset="0"/>
              <a:ea typeface="宋体" panose="02010600030101010101" pitchFamily="2" charset="-122"/>
            </a:rPr>
            <a:t>查找自动化测试未能发现的错误</a:t>
          </a:r>
          <a:endParaRPr lang="zh-CN" altLang="en-US" sz="1700" kern="1200" dirty="0">
            <a:solidFill>
              <a:schemeClr val="bg1"/>
            </a:solidFill>
          </a:endParaRPr>
        </a:p>
      </dsp:txBody>
      <dsp:txXfrm>
        <a:off x="612696" y="1152608"/>
        <a:ext cx="7307293" cy="576304"/>
      </dsp:txXfrm>
    </dsp:sp>
    <dsp:sp modelId="{639E4F9F-20F6-4070-B2D9-D0EE7FADA911}">
      <dsp:nvSpPr>
        <dsp:cNvPr id="0" name=""/>
        <dsp:cNvSpPr/>
      </dsp:nvSpPr>
      <dsp:spPr>
        <a:xfrm>
          <a:off x="252505" y="1080570"/>
          <a:ext cx="720380" cy="7203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403209" y="2017064"/>
          <a:ext cx="7516779" cy="576304"/>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441" tIns="43180" rIns="43180" bIns="43180" numCol="1" spcCol="1270" anchor="ctr" anchorCtr="0">
          <a:noAutofit/>
        </a:bodyPr>
        <a:lstStyle/>
        <a:p>
          <a:pPr lvl="0" algn="ctr" defTabSz="755650" rtl="0">
            <a:lnSpc>
              <a:spcPct val="90000"/>
            </a:lnSpc>
            <a:spcBef>
              <a:spcPct val="0"/>
            </a:spcBef>
            <a:spcAft>
              <a:spcPct val="35000"/>
            </a:spcAft>
          </a:pPr>
          <a:r>
            <a:rPr lang="zh-CN" altLang="en-US" sz="1700" kern="1200" dirty="0" smtClean="0">
              <a:solidFill>
                <a:schemeClr val="bg1"/>
              </a:solidFill>
              <a:latin typeface="Times New Roman" panose="02020603050405020304" pitchFamily="18" charset="0"/>
              <a:ea typeface="宋体" panose="02010600030101010101" pitchFamily="2" charset="-122"/>
            </a:rPr>
            <a:t>在个人之间共享知识，并将知识从较有经验的人员传授给缺乏经验的人员</a:t>
          </a:r>
          <a:endParaRPr lang="zh-CN" altLang="en-US" sz="1700" kern="1200" dirty="0">
            <a:solidFill>
              <a:schemeClr val="bg1"/>
            </a:solidFill>
          </a:endParaRPr>
        </a:p>
      </dsp:txBody>
      <dsp:txXfrm>
        <a:off x="403209" y="2017064"/>
        <a:ext cx="7516779" cy="576304"/>
      </dsp:txXfrm>
    </dsp:sp>
    <dsp:sp modelId="{E9206553-D8CF-4FB9-8286-7E596096FF86}">
      <dsp:nvSpPr>
        <dsp:cNvPr id="0" name=""/>
        <dsp:cNvSpPr/>
      </dsp:nvSpPr>
      <dsp:spPr>
        <a:xfrm>
          <a:off x="43019" y="1945026"/>
          <a:ext cx="720380" cy="7203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3929427" y="-603324"/>
          <a:ext cx="4682952" cy="4682952"/>
        </a:xfrm>
        <a:prstGeom prst="blockArc">
          <a:avLst>
            <a:gd name="adj1" fmla="val 18900000"/>
            <a:gd name="adj2" fmla="val 2700000"/>
            <a:gd name="adj3" fmla="val 46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484579" y="347630"/>
          <a:ext cx="7259082" cy="69526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863" tIns="48260" rIns="48260" bIns="4826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Times New Roman" panose="02020603050405020304" pitchFamily="18" charset="0"/>
              <a:ea typeface="宋体" panose="02010600030101010101" pitchFamily="2" charset="-122"/>
            </a:rPr>
            <a:t>审查（</a:t>
          </a:r>
          <a:r>
            <a:rPr lang="en-US" altLang="zh-CN" sz="1900" kern="1200" dirty="0" smtClean="0">
              <a:solidFill>
                <a:schemeClr val="bg1"/>
              </a:solidFill>
              <a:latin typeface="Times New Roman" panose="02020603050405020304" pitchFamily="18" charset="0"/>
              <a:ea typeface="宋体" panose="02010600030101010101" pitchFamily="2" charset="-122"/>
            </a:rPr>
            <a:t>Inspection</a:t>
          </a:r>
          <a:r>
            <a:rPr lang="zh-CN" altLang="en-US" sz="1900" kern="1200" dirty="0" smtClean="0">
              <a:solidFill>
                <a:schemeClr val="bg1"/>
              </a:solidFill>
              <a:latin typeface="Times New Roman" panose="02020603050405020304" pitchFamily="18" charset="0"/>
              <a:ea typeface="宋体" panose="02010600030101010101" pitchFamily="2" charset="-122"/>
            </a:rPr>
            <a:t>）：指在软件生命周期各个阶段结束之前，都要对该阶段产生的结果和软件配置文档进行严格技术审查</a:t>
          </a:r>
          <a:endParaRPr lang="zh-CN" altLang="en-US" sz="1900" kern="1200" dirty="0">
            <a:solidFill>
              <a:schemeClr val="bg1"/>
            </a:solidFill>
          </a:endParaRPr>
        </a:p>
      </dsp:txBody>
      <dsp:txXfrm>
        <a:off x="484579" y="347630"/>
        <a:ext cx="7259082" cy="695260"/>
      </dsp:txXfrm>
    </dsp:sp>
    <dsp:sp modelId="{44DD0583-A53B-496A-8B5F-2431B5B6A00E}">
      <dsp:nvSpPr>
        <dsp:cNvPr id="0" name=""/>
        <dsp:cNvSpPr/>
      </dsp:nvSpPr>
      <dsp:spPr>
        <a:xfrm>
          <a:off x="50041" y="260722"/>
          <a:ext cx="869076" cy="86907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737306" y="1390521"/>
          <a:ext cx="7006354" cy="69526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863" tIns="48260" rIns="48260" bIns="4826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Times New Roman" panose="02020603050405020304" pitchFamily="18" charset="0"/>
              <a:ea typeface="宋体" panose="02010600030101010101" pitchFamily="2" charset="-122"/>
            </a:rPr>
            <a:t>走查（</a:t>
          </a:r>
          <a:r>
            <a:rPr lang="en-US" altLang="zh-CN" sz="1900" kern="1200" dirty="0" smtClean="0">
              <a:solidFill>
                <a:schemeClr val="bg1"/>
              </a:solidFill>
              <a:latin typeface="Times New Roman" panose="02020603050405020304" pitchFamily="18" charset="0"/>
              <a:ea typeface="宋体" panose="02010600030101010101" pitchFamily="2" charset="-122"/>
            </a:rPr>
            <a:t>Walkthrough</a:t>
          </a:r>
          <a:r>
            <a:rPr lang="zh-CN" altLang="en-US" sz="1900" kern="1200" dirty="0" smtClean="0">
              <a:solidFill>
                <a:schemeClr val="bg1"/>
              </a:solidFill>
              <a:latin typeface="Times New Roman" panose="02020603050405020304" pitchFamily="18" charset="0"/>
              <a:ea typeface="宋体" panose="02010600030101010101" pitchFamily="2" charset="-122"/>
            </a:rPr>
            <a:t>）。一种静态分析技术或评审过程</a:t>
          </a:r>
          <a:endParaRPr lang="zh-CN" altLang="en-US" sz="1900" kern="1200" dirty="0">
            <a:solidFill>
              <a:schemeClr val="bg1"/>
            </a:solidFill>
          </a:endParaRPr>
        </a:p>
      </dsp:txBody>
      <dsp:txXfrm>
        <a:off x="737306" y="1390521"/>
        <a:ext cx="7006354" cy="695260"/>
      </dsp:txXfrm>
    </dsp:sp>
    <dsp:sp modelId="{639E4F9F-20F6-4070-B2D9-D0EE7FADA911}">
      <dsp:nvSpPr>
        <dsp:cNvPr id="0" name=""/>
        <dsp:cNvSpPr/>
      </dsp:nvSpPr>
      <dsp:spPr>
        <a:xfrm>
          <a:off x="302768" y="1303614"/>
          <a:ext cx="869076" cy="86907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484579" y="2433412"/>
          <a:ext cx="7259082" cy="69526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863" tIns="48260" rIns="48260" bIns="48260" numCol="1" spcCol="1270" anchor="ctr" anchorCtr="0">
          <a:noAutofit/>
        </a:bodyPr>
        <a:lstStyle/>
        <a:p>
          <a:pPr lvl="0" algn="ctr" defTabSz="844550" rtl="0">
            <a:lnSpc>
              <a:spcPct val="90000"/>
            </a:lnSpc>
            <a:spcBef>
              <a:spcPct val="0"/>
            </a:spcBef>
            <a:spcAft>
              <a:spcPct val="35000"/>
            </a:spcAft>
          </a:pPr>
          <a:r>
            <a:rPr lang="zh-CN" altLang="en-US" sz="1900" kern="1200" dirty="0" smtClean="0">
              <a:solidFill>
                <a:schemeClr val="bg1"/>
              </a:solidFill>
              <a:latin typeface="Times New Roman" panose="02020603050405020304" pitchFamily="18" charset="0"/>
              <a:ea typeface="宋体" panose="02010600030101010101" pitchFamily="2" charset="-122"/>
            </a:rPr>
            <a:t>代码阅读（</a:t>
          </a:r>
          <a:r>
            <a:rPr lang="en-US" altLang="zh-CN" sz="1900" kern="1200" dirty="0" smtClean="0">
              <a:solidFill>
                <a:schemeClr val="bg1"/>
              </a:solidFill>
              <a:latin typeface="Times New Roman" panose="02020603050405020304" pitchFamily="18" charset="0"/>
              <a:ea typeface="宋体" panose="02010600030101010101" pitchFamily="2" charset="-122"/>
            </a:rPr>
            <a:t>Code reading</a:t>
          </a:r>
          <a:r>
            <a:rPr lang="zh-CN" altLang="en-US" sz="1900" kern="1200" dirty="0" smtClean="0">
              <a:solidFill>
                <a:schemeClr val="bg1"/>
              </a:solidFill>
              <a:latin typeface="Times New Roman" panose="02020603050405020304" pitchFamily="18" charset="0"/>
              <a:ea typeface="宋体" panose="02010600030101010101" pitchFamily="2" charset="-122"/>
            </a:rPr>
            <a:t>）：一两个人员读代码</a:t>
          </a:r>
          <a:endParaRPr lang="zh-CN" altLang="en-US" sz="1900" kern="1200" dirty="0">
            <a:solidFill>
              <a:schemeClr val="bg1"/>
            </a:solidFill>
          </a:endParaRPr>
        </a:p>
      </dsp:txBody>
      <dsp:txXfrm>
        <a:off x="484579" y="2433412"/>
        <a:ext cx="7259082" cy="695260"/>
      </dsp:txXfrm>
    </dsp:sp>
    <dsp:sp modelId="{E9206553-D8CF-4FB9-8286-7E596096FF86}">
      <dsp:nvSpPr>
        <dsp:cNvPr id="0" name=""/>
        <dsp:cNvSpPr/>
      </dsp:nvSpPr>
      <dsp:spPr>
        <a:xfrm>
          <a:off x="50041" y="2346505"/>
          <a:ext cx="869076" cy="86907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6183634" y="-946688"/>
          <a:ext cx="7365985" cy="7365985"/>
        </a:xfrm>
        <a:prstGeom prst="blockArc">
          <a:avLst>
            <a:gd name="adj1" fmla="val 18900000"/>
            <a:gd name="adj2" fmla="val 2700000"/>
            <a:gd name="adj3" fmla="val 29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383903" y="248784"/>
          <a:ext cx="8021003"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每个操作都有名称来描述操作做什么吗？ </a:t>
          </a:r>
          <a:endParaRPr lang="zh-CN" altLang="en-US" sz="1400" kern="1200" dirty="0">
            <a:solidFill>
              <a:schemeClr val="tx1"/>
            </a:solidFill>
          </a:endParaRPr>
        </a:p>
      </dsp:txBody>
      <dsp:txXfrm>
        <a:off x="383903" y="248784"/>
        <a:ext cx="8021003" cy="497350"/>
      </dsp:txXfrm>
    </dsp:sp>
    <dsp:sp modelId="{44DD0583-A53B-496A-8B5F-2431B5B6A00E}">
      <dsp:nvSpPr>
        <dsp:cNvPr id="0" name=""/>
        <dsp:cNvSpPr/>
      </dsp:nvSpPr>
      <dsp:spPr>
        <a:xfrm>
          <a:off x="73059" y="186615"/>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834299" y="995248"/>
          <a:ext cx="7570607"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参数具有描述性名称吗？ </a:t>
          </a:r>
          <a:endParaRPr lang="zh-CN" altLang="en-US" sz="1400" kern="1200" dirty="0">
            <a:solidFill>
              <a:schemeClr val="tx1"/>
            </a:solidFill>
          </a:endParaRPr>
        </a:p>
      </dsp:txBody>
      <dsp:txXfrm>
        <a:off x="834299" y="995248"/>
        <a:ext cx="7570607" cy="497350"/>
      </dsp:txXfrm>
    </dsp:sp>
    <dsp:sp modelId="{639E4F9F-20F6-4070-B2D9-D0EE7FADA911}">
      <dsp:nvSpPr>
        <dsp:cNvPr id="0" name=""/>
        <dsp:cNvSpPr/>
      </dsp:nvSpPr>
      <dsp:spPr>
        <a:xfrm>
          <a:off x="523454" y="933079"/>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81113" y="1741164"/>
          <a:ext cx="7323792"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通过每个操作的正常路径（</a:t>
          </a:r>
          <a:r>
            <a:rPr lang="en-US" altLang="zh-CN" sz="1400" kern="1200" dirty="0" smtClean="0">
              <a:latin typeface="Times New Roman" panose="02020603050405020304" pitchFamily="18" charset="0"/>
              <a:ea typeface="宋体" panose="02010600030101010101" pitchFamily="2" charset="-122"/>
            </a:rPr>
            <a:t>normal path</a:t>
          </a:r>
          <a:r>
            <a:rPr lang="zh-CN" altLang="en-US" sz="1400" kern="1200" dirty="0" smtClean="0">
              <a:latin typeface="Times New Roman" panose="02020603050405020304" pitchFamily="18" charset="0"/>
              <a:ea typeface="宋体" panose="02010600030101010101" pitchFamily="2" charset="-122"/>
            </a:rPr>
            <a:t>）与其他异常路径（</a:t>
          </a:r>
          <a:r>
            <a:rPr lang="en-US" altLang="zh-CN" sz="1400" kern="1200" dirty="0" smtClean="0">
              <a:latin typeface="Times New Roman" panose="02020603050405020304" pitchFamily="18" charset="0"/>
              <a:ea typeface="宋体" panose="02010600030101010101" pitchFamily="2" charset="-122"/>
            </a:rPr>
            <a:t>exceptional paths</a:t>
          </a:r>
          <a:r>
            <a:rPr lang="zh-CN" altLang="en-US" sz="1400" kern="1200" dirty="0" smtClean="0">
              <a:latin typeface="Times New Roman" panose="02020603050405020304" pitchFamily="18" charset="0"/>
              <a:ea typeface="宋体" panose="02010600030101010101" pitchFamily="2" charset="-122"/>
            </a:rPr>
            <a:t>）明确可区分吗？ </a:t>
          </a:r>
          <a:endParaRPr lang="zh-CN" altLang="en-US" sz="1400" kern="1200" dirty="0">
            <a:solidFill>
              <a:schemeClr val="tx1"/>
            </a:solidFill>
          </a:endParaRPr>
        </a:p>
      </dsp:txBody>
      <dsp:txXfrm>
        <a:off x="1081113" y="1741164"/>
        <a:ext cx="7323792" cy="497350"/>
      </dsp:txXfrm>
    </dsp:sp>
    <dsp:sp modelId="{E9206553-D8CF-4FB9-8286-7E596096FF86}">
      <dsp:nvSpPr>
        <dsp:cNvPr id="0" name=""/>
        <dsp:cNvSpPr/>
      </dsp:nvSpPr>
      <dsp:spPr>
        <a:xfrm>
          <a:off x="770269" y="1678996"/>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23A827-C62A-4803-AFBB-08BDCB38B98D}">
      <dsp:nvSpPr>
        <dsp:cNvPr id="0" name=""/>
        <dsp:cNvSpPr/>
      </dsp:nvSpPr>
      <dsp:spPr>
        <a:xfrm>
          <a:off x="1159919" y="2487628"/>
          <a:ext cx="7244987"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操作过长吗？可以抽取相关语句到私有操作中来简化吗？可以减少决策点（</a:t>
          </a:r>
          <a:r>
            <a:rPr lang="en-US" altLang="zh-CN" sz="1400" kern="1200" dirty="0" smtClean="0">
              <a:latin typeface="Times New Roman" panose="02020603050405020304" pitchFamily="18" charset="0"/>
              <a:ea typeface="宋体" panose="02010600030101010101" pitchFamily="2" charset="-122"/>
            </a:rPr>
            <a:t>decision point</a:t>
          </a:r>
          <a:r>
            <a:rPr lang="zh-CN" altLang="en-US" sz="1400" kern="1200" dirty="0" smtClean="0">
              <a:latin typeface="Times New Roman" panose="02020603050405020304" pitchFamily="18" charset="0"/>
              <a:ea typeface="宋体" panose="02010600030101010101" pitchFamily="2" charset="-122"/>
            </a:rPr>
            <a:t>）个数来简化吗？ </a:t>
          </a:r>
          <a:endParaRPr lang="zh-CN" altLang="en-US" sz="1400" kern="1200" dirty="0">
            <a:solidFill>
              <a:schemeClr val="tx1"/>
            </a:solidFill>
          </a:endParaRPr>
        </a:p>
      </dsp:txBody>
      <dsp:txXfrm>
        <a:off x="1159919" y="2487628"/>
        <a:ext cx="7244987" cy="497350"/>
      </dsp:txXfrm>
    </dsp:sp>
    <dsp:sp modelId="{9293F630-0698-43A0-BF88-5396D087BD0A}">
      <dsp:nvSpPr>
        <dsp:cNvPr id="0" name=""/>
        <dsp:cNvSpPr/>
      </dsp:nvSpPr>
      <dsp:spPr>
        <a:xfrm>
          <a:off x="849075" y="2425459"/>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2EAB4-95C1-40E0-9312-D4112C623A2C}">
      <dsp:nvSpPr>
        <dsp:cNvPr id="0" name=""/>
        <dsp:cNvSpPr/>
      </dsp:nvSpPr>
      <dsp:spPr>
        <a:xfrm>
          <a:off x="1081113" y="3234092"/>
          <a:ext cx="7323792"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循环嵌套是最少的吗？ </a:t>
          </a:r>
          <a:endParaRPr lang="zh-CN" altLang="en-US" sz="1400" kern="1200" dirty="0">
            <a:solidFill>
              <a:schemeClr val="tx1"/>
            </a:solidFill>
          </a:endParaRPr>
        </a:p>
      </dsp:txBody>
      <dsp:txXfrm>
        <a:off x="1081113" y="3234092"/>
        <a:ext cx="7323792" cy="497350"/>
      </dsp:txXfrm>
    </dsp:sp>
    <dsp:sp modelId="{DC77B269-C820-4AC4-B18B-D003047577C2}">
      <dsp:nvSpPr>
        <dsp:cNvPr id="0" name=""/>
        <dsp:cNvSpPr/>
      </dsp:nvSpPr>
      <dsp:spPr>
        <a:xfrm>
          <a:off x="770269" y="3171923"/>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0C1F8-B265-41EB-B934-FB25A5AA77D0}">
      <dsp:nvSpPr>
        <dsp:cNvPr id="0" name=""/>
        <dsp:cNvSpPr/>
      </dsp:nvSpPr>
      <dsp:spPr>
        <a:xfrm>
          <a:off x="834299" y="3980008"/>
          <a:ext cx="7570607"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变量命名恰当吗？ </a:t>
          </a:r>
          <a:endParaRPr lang="zh-CN" altLang="en-US" sz="1400" kern="1200" dirty="0">
            <a:solidFill>
              <a:schemeClr val="tx1"/>
            </a:solidFill>
          </a:endParaRPr>
        </a:p>
      </dsp:txBody>
      <dsp:txXfrm>
        <a:off x="834299" y="3980008"/>
        <a:ext cx="7570607" cy="497350"/>
      </dsp:txXfrm>
    </dsp:sp>
    <dsp:sp modelId="{3424320D-4496-4502-8E39-BC7F61DDB7D6}">
      <dsp:nvSpPr>
        <dsp:cNvPr id="0" name=""/>
        <dsp:cNvSpPr/>
      </dsp:nvSpPr>
      <dsp:spPr>
        <a:xfrm>
          <a:off x="523454" y="3917840"/>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6F4541-D7F6-430C-A406-A76FBE0F712F}">
      <dsp:nvSpPr>
        <dsp:cNvPr id="0" name=""/>
        <dsp:cNvSpPr/>
      </dsp:nvSpPr>
      <dsp:spPr>
        <a:xfrm>
          <a:off x="383903" y="4726472"/>
          <a:ext cx="8021003"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35560" rIns="35560" bIns="3556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Times New Roman" panose="02020603050405020304" pitchFamily="18" charset="0"/>
              <a:ea typeface="宋体" panose="02010600030101010101" pitchFamily="2" charset="-122"/>
            </a:rPr>
            <a:t>代码是直接了当并避免了“耍小聪明的”解决方案的吗？ </a:t>
          </a:r>
          <a:endParaRPr lang="zh-CN" altLang="en-US" sz="1400" kern="1200" dirty="0">
            <a:solidFill>
              <a:schemeClr val="tx1"/>
            </a:solidFill>
          </a:endParaRPr>
        </a:p>
      </dsp:txBody>
      <dsp:txXfrm>
        <a:off x="383903" y="4726472"/>
        <a:ext cx="8021003" cy="497350"/>
      </dsp:txXfrm>
    </dsp:sp>
    <dsp:sp modelId="{72BB3B72-E74C-4AAB-8D0A-E2E4B30295C8}">
      <dsp:nvSpPr>
        <dsp:cNvPr id="0" name=""/>
        <dsp:cNvSpPr/>
      </dsp:nvSpPr>
      <dsp:spPr>
        <a:xfrm>
          <a:off x="73059" y="4664303"/>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6183634" y="-946688"/>
          <a:ext cx="7365985" cy="7365985"/>
        </a:xfrm>
        <a:prstGeom prst="blockArc">
          <a:avLst>
            <a:gd name="adj1" fmla="val 18900000"/>
            <a:gd name="adj2" fmla="val 2700000"/>
            <a:gd name="adj3" fmla="val 29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383903" y="248784"/>
          <a:ext cx="7796274"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注释是最新的吗？ </a:t>
          </a:r>
          <a:endParaRPr lang="zh-CN" altLang="en-US" sz="2000" kern="1200" dirty="0">
            <a:solidFill>
              <a:schemeClr val="bg1"/>
            </a:solidFill>
          </a:endParaRPr>
        </a:p>
      </dsp:txBody>
      <dsp:txXfrm>
        <a:off x="383903" y="248784"/>
        <a:ext cx="7796274" cy="497350"/>
      </dsp:txXfrm>
    </dsp:sp>
    <dsp:sp modelId="{44DD0583-A53B-496A-8B5F-2431B5B6A00E}">
      <dsp:nvSpPr>
        <dsp:cNvPr id="0" name=""/>
        <dsp:cNvSpPr/>
      </dsp:nvSpPr>
      <dsp:spPr>
        <a:xfrm>
          <a:off x="73059" y="186615"/>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834299" y="995248"/>
          <a:ext cx="7345878"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注释是清楚和正确的吗？ </a:t>
          </a:r>
          <a:endParaRPr lang="zh-CN" altLang="en-US" sz="2000" kern="1200" dirty="0">
            <a:solidFill>
              <a:schemeClr val="bg1"/>
            </a:solidFill>
          </a:endParaRPr>
        </a:p>
      </dsp:txBody>
      <dsp:txXfrm>
        <a:off x="834299" y="995248"/>
        <a:ext cx="7345878" cy="497350"/>
      </dsp:txXfrm>
    </dsp:sp>
    <dsp:sp modelId="{639E4F9F-20F6-4070-B2D9-D0EE7FADA911}">
      <dsp:nvSpPr>
        <dsp:cNvPr id="0" name=""/>
        <dsp:cNvSpPr/>
      </dsp:nvSpPr>
      <dsp:spPr>
        <a:xfrm>
          <a:off x="523454" y="933079"/>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81113" y="1741164"/>
          <a:ext cx="7099063"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如果代码变化，注释易于修改吗？ </a:t>
          </a:r>
          <a:endParaRPr lang="zh-CN" altLang="en-US" sz="2000" kern="1200" dirty="0">
            <a:solidFill>
              <a:schemeClr val="bg1"/>
            </a:solidFill>
          </a:endParaRPr>
        </a:p>
      </dsp:txBody>
      <dsp:txXfrm>
        <a:off x="1081113" y="1741164"/>
        <a:ext cx="7099063" cy="497350"/>
      </dsp:txXfrm>
    </dsp:sp>
    <dsp:sp modelId="{E9206553-D8CF-4FB9-8286-7E596096FF86}">
      <dsp:nvSpPr>
        <dsp:cNvPr id="0" name=""/>
        <dsp:cNvSpPr/>
      </dsp:nvSpPr>
      <dsp:spPr>
        <a:xfrm>
          <a:off x="770269" y="1678996"/>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23A827-C62A-4803-AFBB-08BDCB38B98D}">
      <dsp:nvSpPr>
        <dsp:cNvPr id="0" name=""/>
        <dsp:cNvSpPr/>
      </dsp:nvSpPr>
      <dsp:spPr>
        <a:xfrm>
          <a:off x="1159919" y="2487628"/>
          <a:ext cx="7020258"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注释侧重于解释“为什么”而不是“怎么”的吗？ </a:t>
          </a:r>
          <a:endParaRPr lang="zh-CN" altLang="en-US" sz="2000" kern="1200" dirty="0">
            <a:solidFill>
              <a:schemeClr val="bg1"/>
            </a:solidFill>
          </a:endParaRPr>
        </a:p>
      </dsp:txBody>
      <dsp:txXfrm>
        <a:off x="1159919" y="2487628"/>
        <a:ext cx="7020258" cy="497350"/>
      </dsp:txXfrm>
    </dsp:sp>
    <dsp:sp modelId="{9293F630-0698-43A0-BF88-5396D087BD0A}">
      <dsp:nvSpPr>
        <dsp:cNvPr id="0" name=""/>
        <dsp:cNvSpPr/>
      </dsp:nvSpPr>
      <dsp:spPr>
        <a:xfrm>
          <a:off x="849075" y="2425459"/>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2EAB4-95C1-40E0-9312-D4112C623A2C}">
      <dsp:nvSpPr>
        <dsp:cNvPr id="0" name=""/>
        <dsp:cNvSpPr/>
      </dsp:nvSpPr>
      <dsp:spPr>
        <a:xfrm>
          <a:off x="1081113" y="3234092"/>
          <a:ext cx="7099063"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对于所有意外、异常的情况和变通措施的错误都做了注释吗？ </a:t>
          </a:r>
          <a:endParaRPr lang="zh-CN" altLang="en-US" sz="2000" kern="1200" dirty="0">
            <a:solidFill>
              <a:schemeClr val="bg1"/>
            </a:solidFill>
          </a:endParaRPr>
        </a:p>
      </dsp:txBody>
      <dsp:txXfrm>
        <a:off x="1081113" y="3234092"/>
        <a:ext cx="7099063" cy="497350"/>
      </dsp:txXfrm>
    </dsp:sp>
    <dsp:sp modelId="{DC77B269-C820-4AC4-B18B-D003047577C2}">
      <dsp:nvSpPr>
        <dsp:cNvPr id="0" name=""/>
        <dsp:cNvSpPr/>
      </dsp:nvSpPr>
      <dsp:spPr>
        <a:xfrm>
          <a:off x="770269" y="3171923"/>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0C1F8-B265-41EB-B934-FB25A5AA77D0}">
      <dsp:nvSpPr>
        <dsp:cNvPr id="0" name=""/>
        <dsp:cNvSpPr/>
      </dsp:nvSpPr>
      <dsp:spPr>
        <a:xfrm>
          <a:off x="834299" y="3980008"/>
          <a:ext cx="7345878"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对每个操作的目的都做了注释吗？</a:t>
          </a:r>
          <a:endParaRPr lang="zh-CN" altLang="en-US" sz="2000" kern="1200" dirty="0">
            <a:solidFill>
              <a:schemeClr val="bg1"/>
            </a:solidFill>
          </a:endParaRPr>
        </a:p>
      </dsp:txBody>
      <dsp:txXfrm>
        <a:off x="834299" y="3980008"/>
        <a:ext cx="7345878" cy="497350"/>
      </dsp:txXfrm>
    </dsp:sp>
    <dsp:sp modelId="{3424320D-4496-4502-8E39-BC7F61DDB7D6}">
      <dsp:nvSpPr>
        <dsp:cNvPr id="0" name=""/>
        <dsp:cNvSpPr/>
      </dsp:nvSpPr>
      <dsp:spPr>
        <a:xfrm>
          <a:off x="523454" y="3917840"/>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6F4541-D7F6-430C-A406-A76FBE0F712F}">
      <dsp:nvSpPr>
        <dsp:cNvPr id="0" name=""/>
        <dsp:cNvSpPr/>
      </dsp:nvSpPr>
      <dsp:spPr>
        <a:xfrm>
          <a:off x="383903" y="4726472"/>
          <a:ext cx="7796274" cy="4973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772"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latin typeface="Times New Roman" panose="02020603050405020304" pitchFamily="18" charset="0"/>
              <a:ea typeface="宋体" panose="02010600030101010101" pitchFamily="2" charset="-122"/>
            </a:rPr>
            <a:t>关于每个操作的其他相关情况都做了注释吗？ </a:t>
          </a:r>
          <a:endParaRPr lang="zh-CN" altLang="en-US" sz="2000" kern="1200" dirty="0">
            <a:solidFill>
              <a:schemeClr val="bg1"/>
            </a:solidFill>
          </a:endParaRPr>
        </a:p>
      </dsp:txBody>
      <dsp:txXfrm>
        <a:off x="383903" y="4726472"/>
        <a:ext cx="7796274" cy="497350"/>
      </dsp:txXfrm>
    </dsp:sp>
    <dsp:sp modelId="{72BB3B72-E74C-4AAB-8D0A-E2E4B30295C8}">
      <dsp:nvSpPr>
        <dsp:cNvPr id="0" name=""/>
        <dsp:cNvSpPr/>
      </dsp:nvSpPr>
      <dsp:spPr>
        <a:xfrm>
          <a:off x="73059" y="4664303"/>
          <a:ext cx="621688" cy="621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C264815-2B5F-4F29-8A25-6D37D55A576C}" type="datetimeFigureOut">
              <a:rPr lang="zh-CN" altLang="en-US"/>
              <a:pPr>
                <a:defRPr/>
              </a:pPr>
              <a:t>2016-8-21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DEE891D-31E3-418D-915F-38AF517450B5}" type="slidenum">
              <a:rPr lang="zh-CN" altLang="en-US"/>
              <a:pPr/>
              <a:t>‹#›</a:t>
            </a:fld>
            <a:endParaRPr lang="zh-CN" altLang="en-US"/>
          </a:p>
        </p:txBody>
      </p:sp>
    </p:spTree>
    <p:extLst>
      <p:ext uri="{BB962C8B-B14F-4D97-AF65-F5344CB8AC3E}">
        <p14:creationId xmlns:p14="http://schemas.microsoft.com/office/powerpoint/2010/main" val="29747841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宋体" pitchFamily="2" charset="-122"/>
              </a:rPr>
              <a:t>用实现元素（</a:t>
            </a:r>
            <a:r>
              <a:rPr lang="en-US" altLang="zh-CN" smtClean="0">
                <a:latin typeface="宋体" pitchFamily="2" charset="-122"/>
              </a:rPr>
              <a:t>implementation elements</a:t>
            </a:r>
            <a:r>
              <a:rPr lang="zh-CN" altLang="en-US" smtClean="0">
                <a:latin typeface="宋体" pitchFamily="2" charset="-122"/>
              </a:rPr>
              <a:t>）如源文件、二进制文件、可执行程序及其他文件等来实现设计元素（</a:t>
            </a:r>
            <a:r>
              <a:rPr lang="en-US" altLang="zh-CN" smtClean="0">
                <a:latin typeface="宋体" pitchFamily="2" charset="-122"/>
              </a:rPr>
              <a:t>design elements</a:t>
            </a:r>
            <a:r>
              <a:rPr lang="zh-CN" altLang="en-US" smtClean="0">
                <a:latin typeface="宋体" pitchFamily="2" charset="-122"/>
              </a:rPr>
              <a:t>）</a:t>
            </a:r>
            <a:endParaRPr lang="zh-CN" altLang="en-US" smtClean="0"/>
          </a:p>
          <a:p>
            <a:pPr eaLnBrk="1" hangingPunct="1">
              <a:spcBef>
                <a:spcPct val="0"/>
              </a:spcBef>
            </a:pPr>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F48DF80-D20B-4787-8881-073AAEE28500}"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Times New Roman" pitchFamily="18" charset="0"/>
                <a:ea typeface="宋体" pitchFamily="2" charset="-122"/>
              </a:rPr>
              <a:t>实现规程涉及的关键任务可以概括为这样几方面：</a:t>
            </a: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A98BFEE-940D-4B5E-B2CF-3150FDCB78F8}" type="slidenum">
              <a:rPr lang="zh-CN" altLang="en-US"/>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itchFamily="2" charset="2"/>
              <a:buNone/>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81D61F0-F749-456C-8081-B23E71AC7C46}" type="slidenum">
              <a:rPr lang="zh-CN" altLang="en-US"/>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E440B95-3AA8-4049-B79C-AA6B46E20406}" type="slidenum">
              <a:rPr lang="zh-CN" altLang="en-US"/>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4DB175A-1BD3-4E9D-A173-129323C0173E}" type="slidenum">
              <a:rPr lang="zh-CN" altLang="en-US"/>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C7A906E-ACE6-4D95-8047-997BCFFBF4FF}" type="slidenum">
              <a:rPr lang="zh-CN" altLang="en-US"/>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81000" indent="-381000" eaLnBrk="1" hangingPunct="1">
              <a:spcBef>
                <a:spcPct val="0"/>
              </a:spcBef>
              <a:buFont typeface="Wingdings" pitchFamily="2" charset="2"/>
              <a:buNone/>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4E0B968-04C7-415F-9CBB-33A3875DAB3C}" type="slidenum">
              <a:rPr lang="zh-CN" altLang="en-US"/>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4EBBFA9-6A04-4ED7-96EE-5F328B725E8B}" type="slidenum">
              <a:rPr lang="zh-CN" altLang="en-US"/>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B597ECE-4B74-473F-A3AC-D2E6E87395B1}" type="slidenum">
              <a:rPr lang="zh-CN" altLang="en-US"/>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53AEAAC-DB7D-4E3F-B4D1-F65C7E7D2711}" type="slidenum">
              <a:rPr lang="zh-CN" altLang="en-US"/>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21BE939-5DFD-4CBB-AC75-F2114B44D577}" type="slidenum">
              <a:rPr lang="zh-CN" altLang="en-US"/>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itchFamily="2" charset="2"/>
              <a:buNone/>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AC573DB-9F78-4282-9A01-AB3C276B930A}" type="slidenum">
              <a:rPr lang="zh-CN" altLang="en-US"/>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F4D8FE9-2782-4E5F-8172-07516B4D82BE}" type="slidenum">
              <a:rPr lang="zh-CN" altLang="en-US"/>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 typeface="Wingdings" pitchFamily="2" charset="2"/>
              <a:buNone/>
            </a:pPr>
            <a:r>
              <a:rPr lang="zh-CN" altLang="en-US" smtClean="0">
                <a:latin typeface="Times New Roman" pitchFamily="18" charset="0"/>
                <a:ea typeface="宋体" pitchFamily="2" charset="-122"/>
              </a:rPr>
              <a:t>有多种技术可用于设计实现的转换。下面是一些示例： </a:t>
            </a:r>
          </a:p>
          <a:p>
            <a:pPr eaLnBrk="1" hangingPunct="1"/>
            <a:r>
              <a:rPr lang="zh-CN" altLang="en-US" smtClean="0">
                <a:latin typeface="Times New Roman" pitchFamily="18" charset="0"/>
                <a:ea typeface="宋体" pitchFamily="2" charset="-122"/>
              </a:rPr>
              <a:t>平台相关（</a:t>
            </a:r>
            <a:r>
              <a:rPr lang="en-US" altLang="zh-CN" smtClean="0">
                <a:latin typeface="Times New Roman" pitchFamily="18" charset="0"/>
                <a:ea typeface="宋体" pitchFamily="2" charset="-122"/>
              </a:rPr>
              <a:t>Platform-specific</a:t>
            </a:r>
            <a:r>
              <a:rPr lang="zh-CN" altLang="en-US" smtClean="0">
                <a:latin typeface="Times New Roman" pitchFamily="18" charset="0"/>
                <a:ea typeface="宋体" pitchFamily="2" charset="-122"/>
              </a:rPr>
              <a:t>）的可视模型可用来生成初始代码框架，并通过添加额外代码（未在设计中规定的），可以进一步细化此代码框架。</a:t>
            </a:r>
          </a:p>
          <a:p>
            <a:pPr eaLnBrk="1" hangingPunct="1"/>
            <a:r>
              <a:rPr lang="zh-CN" altLang="en-US" smtClean="0">
                <a:latin typeface="Times New Roman" pitchFamily="18" charset="0"/>
                <a:ea typeface="宋体" pitchFamily="2" charset="-122"/>
              </a:rPr>
              <a:t>通过详细说明模型，用来生成可执行原型。结构图（类和包图）和行为图（例如状态和活动图）都可以用来生成可执行代码。这些原型可以根据需要进一步精化。</a:t>
            </a:r>
          </a:p>
          <a:p>
            <a:pPr eaLnBrk="1" hangingPunct="1"/>
            <a:r>
              <a:rPr lang="zh-CN" altLang="en-US" smtClean="0">
                <a:latin typeface="Times New Roman" pitchFamily="18" charset="0"/>
                <a:ea typeface="宋体" pitchFamily="2" charset="-122"/>
              </a:rPr>
              <a:t>模型可以详细到完全表示实现的程度。在这种情况下，与其将抽象的设计转换到代码实现，不如采用该设计并直接添加实现细节到模型中。</a:t>
            </a:r>
          </a:p>
          <a:p>
            <a:pPr eaLnBrk="1" hangingPunct="1"/>
            <a:r>
              <a:rPr lang="zh-CN" altLang="en-US" smtClean="0">
                <a:latin typeface="Times New Roman" pitchFamily="18" charset="0"/>
                <a:ea typeface="宋体" pitchFamily="2" charset="-122"/>
              </a:rPr>
              <a:t>设计可能不同程度是平台无关的（</a:t>
            </a:r>
            <a:r>
              <a:rPr lang="en-US" altLang="zh-CN" smtClean="0">
                <a:latin typeface="Times New Roman" pitchFamily="18" charset="0"/>
                <a:ea typeface="宋体" pitchFamily="2" charset="-122"/>
              </a:rPr>
              <a:t>platform independent</a:t>
            </a:r>
            <a:r>
              <a:rPr lang="zh-CN" altLang="en-US" smtClean="0">
                <a:latin typeface="Times New Roman" pitchFamily="18" charset="0"/>
                <a:ea typeface="宋体" pitchFamily="2" charset="-122"/>
              </a:rPr>
              <a:t>）。平台相关的设计模型或代码可以通过转换来生成，这种转换应用多种规则来映射高层抽象到平台相关元素。对象管理组（</a:t>
            </a:r>
            <a:r>
              <a:rPr lang="en-US" altLang="zh-CN" smtClean="0">
                <a:latin typeface="Times New Roman" pitchFamily="18" charset="0"/>
                <a:ea typeface="宋体" pitchFamily="2" charset="-122"/>
              </a:rPr>
              <a:t>OMG</a:t>
            </a:r>
            <a:r>
              <a:rPr lang="zh-CN" altLang="en-US" smtClean="0">
                <a:latin typeface="Times New Roman" pitchFamily="18" charset="0"/>
                <a:ea typeface="宋体" pitchFamily="2" charset="-122"/>
              </a:rPr>
              <a:t>）倡导模型驱动体系结构（</a:t>
            </a:r>
            <a:r>
              <a:rPr lang="en-US" altLang="zh-CN" smtClean="0">
                <a:latin typeface="Times New Roman" pitchFamily="18" charset="0"/>
                <a:ea typeface="宋体" pitchFamily="2" charset="-122"/>
              </a:rPr>
              <a:t>MDA</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http://www.omg.org</a:t>
            </a:r>
            <a:r>
              <a:rPr lang="zh-CN" altLang="en-US" smtClean="0">
                <a:latin typeface="Times New Roman" pitchFamily="18" charset="0"/>
                <a:ea typeface="宋体" pitchFamily="2" charset="-122"/>
              </a:rPr>
              <a:t>）的关注点所在。</a:t>
            </a:r>
          </a:p>
          <a:p>
            <a:pPr eaLnBrk="1" hangingPunct="1"/>
            <a:r>
              <a:rPr lang="zh-CN" altLang="en-US" smtClean="0">
                <a:latin typeface="Times New Roman" pitchFamily="18" charset="0"/>
                <a:ea typeface="宋体" pitchFamily="2" charset="-122"/>
              </a:rPr>
              <a:t>也可应用标准模式，从相关的设计和实现中生成设计和代码元素。 例如，标准转换模式可以应用于数据表，创建</a:t>
            </a:r>
            <a:r>
              <a:rPr lang="en-US" altLang="zh-CN" smtClean="0">
                <a:latin typeface="Times New Roman" pitchFamily="18" charset="0"/>
                <a:ea typeface="宋体" pitchFamily="2" charset="-122"/>
              </a:rPr>
              <a:t>java </a:t>
            </a:r>
            <a:r>
              <a:rPr lang="zh-CN" altLang="en-US" smtClean="0">
                <a:latin typeface="Times New Roman" pitchFamily="18" charset="0"/>
                <a:ea typeface="宋体" pitchFamily="2" charset="-122"/>
              </a:rPr>
              <a:t>类用以访问数据表。另一个示例是，使用基于</a:t>
            </a:r>
            <a:r>
              <a:rPr lang="en-US" altLang="zh-CN" smtClean="0">
                <a:latin typeface="Times New Roman" pitchFamily="18" charset="0"/>
                <a:ea typeface="宋体" pitchFamily="2" charset="-122"/>
              </a:rPr>
              <a:t>Eclipse</a:t>
            </a:r>
            <a:r>
              <a:rPr lang="zh-CN" altLang="en-US" smtClean="0">
                <a:latin typeface="Times New Roman" pitchFamily="18" charset="0"/>
                <a:ea typeface="宋体" pitchFamily="2" charset="-122"/>
              </a:rPr>
              <a:t>的建模框架（</a:t>
            </a:r>
            <a:r>
              <a:rPr lang="en-US" altLang="zh-CN" smtClean="0">
                <a:latin typeface="Times New Roman" pitchFamily="18" charset="0"/>
                <a:ea typeface="宋体" pitchFamily="2" charset="-122"/>
              </a:rPr>
              <a:t>Eclipse Modelling Framework, EMF</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http://www.eclipse.org/emf/</a:t>
            </a:r>
            <a:r>
              <a:rPr lang="zh-CN" altLang="en-US" smtClean="0">
                <a:latin typeface="Times New Roman" pitchFamily="18" charset="0"/>
                <a:ea typeface="宋体" pitchFamily="2" charset="-122"/>
              </a:rPr>
              <a:t>）模型，来生成与模型匹配的存储数据代码，并生成用以填充数据的用户界面实现。 </a:t>
            </a:r>
            <a:endParaRPr lang="en-US" altLang="zh-CN" smtClean="0">
              <a:latin typeface="Times New Roman" pitchFamily="18" charset="0"/>
              <a:ea typeface="宋体" pitchFamily="2" charset="-122"/>
            </a:endParaRPr>
          </a:p>
          <a:p>
            <a:pPr eaLnBrk="1" hangingPunct="1"/>
            <a:r>
              <a:rPr lang="zh-CN" altLang="en-US" smtClean="0">
                <a:latin typeface="Times New Roman" pitchFamily="18" charset="0"/>
                <a:ea typeface="宋体" pitchFamily="2" charset="-122"/>
              </a:rPr>
              <a:t>然而，在所有情况中，某种设计抽象可以详细到成为实现，转换方法既可以是手动也可以通过某种自动转换程序。</a:t>
            </a:r>
          </a:p>
          <a:p>
            <a:pPr eaLnBrk="1" hangingPunct="1"/>
            <a:endParaRPr lang="zh-CN" altLang="en-US" smtClean="0">
              <a:latin typeface="Times New Roman" pitchFamily="18" charset="0"/>
              <a:ea typeface="宋体" pitchFamily="2" charset="-122"/>
            </a:endParaRPr>
          </a:p>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BD0C432-EB34-4E66-AE7C-FA56A4EE4725}" type="slidenum">
              <a:rPr lang="zh-CN" altLang="en-US"/>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2B48314-5952-46B6-BCBC-09DF4DB9EDC1}" type="slidenum">
              <a:rPr lang="zh-CN" altLang="en-US"/>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Times New Roman" pitchFamily="18" charset="0"/>
                <a:ea typeface="宋体" pitchFamily="2" charset="-122"/>
              </a:rPr>
              <a:t>在心里通读代码。考虑保存一个检查列表，记录自己在实现中的常犯的错误，并查找这些错误。 </a:t>
            </a:r>
          </a:p>
          <a:p>
            <a:pPr eaLnBrk="1" hangingPunct="1">
              <a:spcBef>
                <a:spcPct val="0"/>
              </a:spcBef>
            </a:pPr>
            <a:r>
              <a:rPr lang="zh-CN" altLang="en-US" smtClean="0">
                <a:latin typeface="Times New Roman" pitchFamily="18" charset="0"/>
                <a:ea typeface="宋体" pitchFamily="2" charset="-122"/>
              </a:rPr>
              <a:t>使用工具检查代码错误。如静态代码规则检查器，或设置为详细警告级的编译器。 </a:t>
            </a:r>
          </a:p>
          <a:p>
            <a:pPr eaLnBrk="1" hangingPunct="1">
              <a:spcBef>
                <a:spcPct val="0"/>
              </a:spcBef>
            </a:pPr>
            <a:r>
              <a:rPr lang="zh-CN" altLang="en-US" smtClean="0">
                <a:latin typeface="Times New Roman" pitchFamily="18" charset="0"/>
                <a:ea typeface="宋体" pitchFamily="2" charset="-122"/>
              </a:rPr>
              <a:t>使用可视化代码的工具。代码可视化可以帮助实现者确定模式，如过度耦合、循环依赖关系等等。</a:t>
            </a:r>
          </a:p>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18853A69-9BC4-42B2-92BD-968EF5874039}" type="slidenum">
              <a:rPr lang="zh-CN" altLang="en-US"/>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8F69112-D154-4AC6-B0BA-3420F62FD197}" type="slidenum">
              <a:rPr lang="zh-CN" altLang="en-US"/>
              <a:pPr/>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47F0AD5-9BFA-4893-B946-918145B50933}" type="slidenum">
              <a:rPr lang="zh-CN" altLang="en-US"/>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95EED7C-EB80-415A-AE51-B665FA32AA22}" type="slidenum">
              <a:rPr lang="zh-CN" altLang="en-US"/>
              <a:pPr/>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mtClean="0">
                <a:latin typeface="Times New Roman" pitchFamily="18" charset="0"/>
                <a:ea typeface="宋体" pitchFamily="2" charset="-122"/>
              </a:rPr>
              <a:t>1</a:t>
            </a:r>
            <a:r>
              <a:rPr lang="zh-CN" altLang="en-US" smtClean="0">
                <a:latin typeface="Times New Roman" pitchFamily="18" charset="0"/>
                <a:ea typeface="宋体" pitchFamily="2" charset="-122"/>
              </a:rPr>
              <a:t>）审查</a:t>
            </a:r>
            <a:r>
              <a:rPr lang="en-US" altLang="zh-CN" smtClean="0">
                <a:latin typeface="Times New Roman" pitchFamily="18" charset="0"/>
                <a:ea typeface="宋体" pitchFamily="2" charset="-122"/>
              </a:rPr>
              <a:t>(Inspection)</a:t>
            </a:r>
            <a:r>
              <a:rPr lang="zh-CN" altLang="en-US" smtClean="0">
                <a:latin typeface="Times New Roman" pitchFamily="18" charset="0"/>
                <a:ea typeface="宋体" pitchFamily="2" charset="-122"/>
              </a:rPr>
              <a:t>。指在软件生命周期各个阶段结束之前，都要对该阶段产生的结果和软件配置文档进行严格技术审查。详细检查实现的正式评估技术。 审查被视为最富有成效的评审技术，但它需要培训和准备工作。 </a:t>
            </a:r>
          </a:p>
          <a:p>
            <a:pPr eaLnBrk="1" hangingPunct="1"/>
            <a:r>
              <a:rPr lang="en-US" altLang="zh-CN" smtClean="0">
                <a:latin typeface="Times New Roman" pitchFamily="18" charset="0"/>
                <a:ea typeface="宋体" pitchFamily="2" charset="-122"/>
              </a:rPr>
              <a:t>2</a:t>
            </a:r>
            <a:r>
              <a:rPr lang="zh-CN" altLang="en-US" smtClean="0">
                <a:latin typeface="Times New Roman" pitchFamily="18" charset="0"/>
                <a:ea typeface="宋体" pitchFamily="2" charset="-122"/>
              </a:rPr>
              <a:t>）走查（</a:t>
            </a:r>
            <a:r>
              <a:rPr lang="en-US" altLang="zh-CN" smtClean="0">
                <a:latin typeface="Times New Roman" pitchFamily="18" charset="0"/>
                <a:ea typeface="宋体" pitchFamily="2" charset="-122"/>
              </a:rPr>
              <a:t>Walkthrough</a:t>
            </a:r>
            <a:r>
              <a:rPr lang="zh-CN" altLang="en-US" smtClean="0">
                <a:latin typeface="Times New Roman" pitchFamily="18" charset="0"/>
                <a:ea typeface="宋体" pitchFamily="2" charset="-122"/>
              </a:rPr>
              <a:t>）。一种静态分析技术或评审过程，在此过程中，设计者或程序员引导开发组的成员通读已书写的设计或编码，其他成员负责提出问题并对有关技术、风格、可能的错误、是否违背开发标准等方面进行评论，给出意见。 </a:t>
            </a:r>
          </a:p>
          <a:p>
            <a:pPr eaLnBrk="1" hangingPunct="1"/>
            <a:r>
              <a:rPr lang="en-US" altLang="zh-CN" smtClean="0">
                <a:latin typeface="Times New Roman" pitchFamily="18" charset="0"/>
                <a:ea typeface="宋体" pitchFamily="2" charset="-122"/>
              </a:rPr>
              <a:t>3</a:t>
            </a:r>
            <a:r>
              <a:rPr lang="zh-CN" altLang="en-US" smtClean="0">
                <a:latin typeface="Times New Roman" pitchFamily="18" charset="0"/>
                <a:ea typeface="宋体" pitchFamily="2" charset="-122"/>
              </a:rPr>
              <a:t>）代码阅读</a:t>
            </a:r>
            <a:r>
              <a:rPr lang="en-US" altLang="zh-CN" smtClean="0">
                <a:latin typeface="Times New Roman" pitchFamily="18" charset="0"/>
                <a:ea typeface="宋体" pitchFamily="2" charset="-122"/>
              </a:rPr>
              <a:t>Code reading</a:t>
            </a:r>
            <a:r>
              <a:rPr lang="zh-CN" altLang="en-US" smtClean="0">
                <a:latin typeface="Times New Roman" pitchFamily="18" charset="0"/>
                <a:ea typeface="宋体" pitchFamily="2" charset="-122"/>
              </a:rPr>
              <a:t>。一两个人员读代码。当评审员准备就绪时，他们可开会并提出意见和问题。不过可以省略会议，评审人员可将意见和问题以书面的形式交给作者。代码阅读建议用来验证小的修改并作为完整性检查（</a:t>
            </a:r>
            <a:r>
              <a:rPr lang="en-US" altLang="zh-CN" smtClean="0">
                <a:latin typeface="Times New Roman" pitchFamily="18" charset="0"/>
                <a:ea typeface="宋体" pitchFamily="2" charset="-122"/>
              </a:rPr>
              <a:t>sanity check</a:t>
            </a:r>
            <a:r>
              <a:rPr lang="zh-CN" altLang="en-US" smtClean="0">
                <a:latin typeface="Times New Roman" pitchFamily="18" charset="0"/>
                <a:ea typeface="宋体" pitchFamily="2" charset="-122"/>
              </a:rPr>
              <a:t>）。 </a:t>
            </a:r>
          </a:p>
          <a:p>
            <a:pPr eaLnBrk="1" hangingPunct="1">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48B0355-DABD-4F8A-AB7E-8012CCCD65B3}" type="slidenum">
              <a:rPr lang="zh-CN" altLang="en-US"/>
              <a:pPr/>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7DA02AD-0B3C-4433-BCAD-1330B3B3CCAF}" type="slidenum">
              <a:rPr lang="zh-CN" altLang="en-US"/>
              <a:pPr/>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3812EAF-6EE0-4D91-B9CF-77158D957346}" type="slidenum">
              <a:rPr lang="zh-CN" altLang="en-US"/>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buFont typeface="Wingdings" pitchFamily="2" charset="2"/>
              <a:buNone/>
            </a:pPr>
            <a:r>
              <a:rPr lang="zh-CN" altLang="en-US" smtClean="0">
                <a:latin typeface="Times New Roman" pitchFamily="18" charset="0"/>
                <a:ea typeface="宋体" pitchFamily="2" charset="-122"/>
              </a:rPr>
              <a:t>本节涵盖了实现规程的相关活动和工作流程。 </a:t>
            </a:r>
            <a:endParaRPr lang="en-US" altLang="zh-CN" smtClean="0">
              <a:latin typeface="Times New Roman" pitchFamily="18" charset="0"/>
              <a:ea typeface="宋体" pitchFamily="2" charset="-122"/>
            </a:endParaRPr>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DBB12FF-73A3-4E40-A2F9-3B1FD8C46992}" type="slidenum">
              <a:rPr lang="zh-CN" altLang="en-US"/>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Times New Roman" pitchFamily="18" charset="0"/>
                <a:ea typeface="宋体" pitchFamily="2" charset="-122"/>
              </a:rPr>
              <a:t>决策点是代码择取不同路径的语句，例如 </a:t>
            </a:r>
            <a:r>
              <a:rPr lang="en-US" altLang="zh-CN" smtClean="0">
                <a:latin typeface="Times New Roman" pitchFamily="18" charset="0"/>
                <a:ea typeface="宋体" pitchFamily="2" charset="-122"/>
              </a:rPr>
              <a:t>if</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else</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and</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while </a:t>
            </a:r>
            <a:r>
              <a:rPr lang="zh-CN" altLang="en-US" smtClean="0">
                <a:latin typeface="Times New Roman" pitchFamily="18" charset="0"/>
                <a:ea typeface="宋体" pitchFamily="2" charset="-122"/>
              </a:rPr>
              <a:t>和 </a:t>
            </a:r>
            <a:r>
              <a:rPr lang="en-US" altLang="zh-CN" smtClean="0">
                <a:latin typeface="Times New Roman" pitchFamily="18" charset="0"/>
                <a:ea typeface="宋体" pitchFamily="2" charset="-122"/>
              </a:rPr>
              <a:t>case </a:t>
            </a:r>
            <a:r>
              <a:rPr lang="zh-CN" altLang="en-US" smtClean="0">
                <a:latin typeface="Times New Roman" pitchFamily="18" charset="0"/>
                <a:ea typeface="宋体" pitchFamily="2" charset="-122"/>
              </a:rPr>
              <a:t>语句。 </a:t>
            </a: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E14D253-F01A-4C68-B615-AACCD77A650B}" type="slidenum">
              <a:rPr lang="zh-CN" altLang="en-US"/>
              <a:pPr/>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2C524B6-7300-473E-8FDA-8F3FB645E9CC}" type="slidenum">
              <a:rPr lang="zh-CN" altLang="en-US"/>
              <a:pPr/>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00930F6-72B7-4F2C-B4DF-AB2CC0EE3C3B}" type="slidenum">
              <a:rPr lang="zh-CN" altLang="en-US"/>
              <a:pPr/>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DE573F6-464C-4EDB-83E8-7F997BA2A1C5}" type="slidenum">
              <a:rPr lang="zh-CN" altLang="en-US"/>
              <a:pPr/>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347BAD0-BC83-4C35-ACA1-6EF4A643E915}" type="slidenum">
              <a:rPr lang="zh-CN" altLang="en-US"/>
              <a:pPr/>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BEEB3B5-6BE6-46E3-8C27-408299F07744}" type="slidenum">
              <a:rPr lang="zh-CN" altLang="en-US"/>
              <a:pPr/>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1604A1A-8C6C-4A45-9AFE-B5654084656F}" type="slidenum">
              <a:rPr lang="zh-CN" altLang="en-US"/>
              <a:pPr/>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8620372-8E62-41A3-A9C8-2F818ABFB8CC}" type="slidenum">
              <a:rPr lang="zh-CN" altLang="en-US"/>
              <a:pPr/>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CC8959F-21FD-4843-8DAB-F8DEC5C01F21}" type="slidenum">
              <a:rPr lang="zh-CN" altLang="en-US"/>
              <a:pPr/>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B1CE871-AE99-49AE-8079-0687F84E420C}" type="slidenum">
              <a:rPr lang="zh-CN" altLang="en-US"/>
              <a:pPr/>
              <a:t>46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0515E43-784F-4883-81BD-D3E2D09FFF1A}" type="slidenum">
              <a:rPr lang="zh-CN" altLang="en-US"/>
              <a:pPr/>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CF0EF7B-86BC-4CD0-BFA1-80DC2A64C5D7}" type="slidenum">
              <a:rPr lang="zh-CN" altLang="en-US"/>
              <a:pPr/>
              <a:t>47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18F69A0-3DAA-400E-9E0A-F55E6C563EC4}" type="slidenum">
              <a:rPr lang="zh-CN" altLang="en-US"/>
              <a:pPr/>
              <a:t>48</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AC15E80-0473-4E8F-AD06-322BAADECA45}" type="slidenum">
              <a:rPr lang="zh-CN" altLang="en-US"/>
              <a:pPr/>
              <a:t>49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81519D4-D739-497A-93B5-B4A62FCFDD06}" type="slidenum">
              <a:rPr lang="zh-CN" altLang="en-US"/>
              <a:pPr/>
              <a:t>50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C4C16B5-28C8-49E7-858A-CD9394E6F751}" type="slidenum">
              <a:rPr lang="zh-CN" altLang="en-US"/>
              <a:pPr/>
              <a:t>51</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2D7659C4-597C-4941-8054-31D2A58A19D3}" type="slidenum">
              <a:rPr lang="zh-CN" altLang="en-US"/>
              <a:pPr/>
              <a:t>53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rPr>
              <a:t> </a:t>
            </a:r>
          </a:p>
          <a:p>
            <a:pPr marL="285750" indent="-285750" eaLnBrk="1" hangingPunct="1">
              <a:buFont typeface="Arial" panose="020B0604020202020204" pitchFamily="34" charset="0"/>
              <a:buChar char="•"/>
              <a:defRPr/>
            </a:pPr>
            <a:r>
              <a:rPr lang="zh-CN" altLang="en-US" dirty="0" smtClean="0">
                <a:latin typeface="+mn-ea"/>
              </a:rPr>
              <a:t>自动测试：执行在“实施测试”步骤期间创建的测试脚本。 </a:t>
            </a:r>
          </a:p>
          <a:p>
            <a:pPr marL="285750" indent="-285750" eaLnBrk="1" hangingPunct="1">
              <a:buFont typeface="Arial" panose="020B0604020202020204" pitchFamily="34" charset="0"/>
              <a:buChar char="•"/>
              <a:defRPr/>
            </a:pPr>
            <a:r>
              <a:rPr lang="zh-CN" altLang="en-US" dirty="0" smtClean="0">
                <a:latin typeface="+mn-ea"/>
              </a:rPr>
              <a:t>手动执行：在“构造测试过程”任务期间制定的结构化测试过程用于手动执行测试。 </a:t>
            </a:r>
          </a:p>
          <a:p>
            <a:pPr eaLnBrk="1" hangingPunct="1">
              <a:spcBef>
                <a:spcPct val="0"/>
              </a:spcBef>
              <a:defRPr/>
            </a:pPr>
            <a:endParaRPr lang="zh-CN" altLang="en-US" dirty="0"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BE0D399-AED2-453C-867D-B2DCA130DC54}" type="slidenum">
              <a:rPr lang="zh-CN" altLang="en-US"/>
              <a:pPr/>
              <a:t>54</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DC09110-2015-45F8-94C9-FE1F19ECED6C}" type="slidenum">
              <a:rPr lang="zh-CN" altLang="en-US"/>
              <a:pPr/>
              <a:t>55</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525B117-28E3-4439-803C-472D041533F0}" type="slidenum">
              <a:rPr lang="zh-CN" altLang="en-US"/>
              <a:pPr/>
              <a:t>56</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33CBF6A-AB39-415F-939F-028F9F86C26F}" type="slidenum">
              <a:rPr lang="zh-CN" altLang="en-US"/>
              <a:pPr/>
              <a:t>57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035D624-A46B-4381-883F-F88E15F4FE8C}" type="slidenum">
              <a:rPr lang="zh-CN" altLang="en-US"/>
              <a:pPr/>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798FD2A-C6F8-4FBC-ACF0-E8D2A925916E}" type="slidenum">
              <a:rPr lang="zh-CN" altLang="en-US"/>
              <a:pPr/>
              <a:t>58</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852EF5D-BCCE-4829-851A-AE7F64940765}" type="slidenum">
              <a:rPr lang="zh-CN" altLang="en-US"/>
              <a:pPr/>
              <a:t>59</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图示</a:t>
            </a:r>
            <a:r>
              <a:rPr lang="en-US" altLang="zh-CN" smtClean="0"/>
              <a:t>--</a:t>
            </a:r>
            <a:r>
              <a:rPr lang="zh-CN" altLang="en-US" smtClean="0"/>
              <a:t>从设计用用例实现来识别类</a:t>
            </a:r>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2443438-1400-4917-B142-B42FABD609D6}" type="slidenum">
              <a:rPr lang="zh-CN" altLang="en-US"/>
              <a:pPr/>
              <a:t>63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A87A089-332E-406C-8EFE-967C2DAF087D}" type="slidenum">
              <a:rPr lang="zh-CN" altLang="en-US"/>
              <a:pPr/>
              <a:t>66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图示构建块集</a:t>
            </a:r>
          </a:p>
          <a:p>
            <a:pPr eaLnBrk="1" hangingPunct="1">
              <a:spcBef>
                <a:spcPct val="0"/>
              </a:spcBef>
            </a:pPr>
            <a:endParaRPr lang="zh-CN" altLang="en-US"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8268CE9-28D7-4CA7-80B9-05FBC6EDB9B8}" type="slidenum">
              <a:rPr lang="zh-CN" altLang="en-US"/>
              <a:pPr/>
              <a:t>73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bg1"/>
                </a:solidFill>
                <a:latin typeface="+mn-ea"/>
              </a:rPr>
              <a:t>图中定义了三个构建块（版本）。 </a:t>
            </a:r>
          </a:p>
          <a:p>
            <a:pPr eaLnBrk="1" fontAlgn="auto" hangingPunct="1">
              <a:spcBef>
                <a:spcPts val="0"/>
              </a:spcBef>
              <a:spcAft>
                <a:spcPts val="0"/>
              </a:spcAft>
              <a:defRPr/>
            </a:pPr>
            <a:endParaRPr lang="zh-CN" altLang="en-US" dirty="0" smtClean="0"/>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7D310AF-2262-49ED-B74E-1C194AF8679A}" type="slidenum">
              <a:rPr lang="zh-CN" altLang="en-US"/>
              <a:pPr/>
              <a:t>75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2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3E3C4E6-42E5-4405-A676-D4AD01219A18}" type="slidenum">
              <a:rPr lang="zh-CN" altLang="en-US"/>
              <a:pPr/>
              <a:t>78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图示</a:t>
            </a:r>
            <a:r>
              <a:rPr lang="zh-CN" altLang="en-US" smtClean="0">
                <a:latin typeface="Times New Roman" pitchFamily="18" charset="0"/>
                <a:ea typeface="宋体" pitchFamily="2" charset="-122"/>
              </a:rPr>
              <a:t>三个增量产生的构建块</a:t>
            </a:r>
          </a:p>
          <a:p>
            <a:pPr eaLnBrk="1" hangingPunct="1">
              <a:spcBef>
                <a:spcPct val="0"/>
              </a:spcBef>
            </a:pPr>
            <a:endParaRPr lang="zh-CN" altLang="en-US" smtClean="0"/>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6694B113-6431-4011-8EA1-1438F55AD0AF}" type="slidenum">
              <a:rPr lang="zh-CN" altLang="en-US"/>
              <a:pPr/>
              <a:t>79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BD00241-ECA4-416B-AA53-36C3E0DC7288}" type="slidenum">
              <a:rPr lang="zh-CN" altLang="en-US"/>
              <a:pPr/>
              <a:t>82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zh-CN" altLang="en-US" dirty="0" smtClean="0">
                <a:latin typeface="+mn-ea"/>
              </a:rPr>
              <a:t>在决定如何实现服务时，有很多可考虑的备选方法。 </a:t>
            </a:r>
          </a:p>
          <a:p>
            <a:pPr marL="285750" indent="-285750" eaLnBrk="1" hangingPunct="1">
              <a:buFont typeface="Arial" panose="020B0604020202020204" pitchFamily="34" charset="0"/>
              <a:buChar char="•"/>
              <a:defRPr/>
            </a:pPr>
            <a:r>
              <a:rPr lang="zh-CN" altLang="en-US" dirty="0" smtClean="0">
                <a:latin typeface="+mn-ea"/>
              </a:rPr>
              <a:t>构建 － 出于各种原因，此决策将在内部进行和开发服务。 </a:t>
            </a:r>
          </a:p>
          <a:p>
            <a:pPr marL="285750" indent="-285750" eaLnBrk="1" hangingPunct="1">
              <a:buFont typeface="Arial" panose="020B0604020202020204" pitchFamily="34" charset="0"/>
              <a:buChar char="•"/>
              <a:defRPr/>
            </a:pPr>
            <a:r>
              <a:rPr lang="zh-CN" altLang="en-US" dirty="0" smtClean="0">
                <a:latin typeface="+mn-ea"/>
              </a:rPr>
              <a:t>购买 － 采购可在内部部署和管理的服务。 </a:t>
            </a:r>
          </a:p>
          <a:p>
            <a:pPr marL="285750" indent="-285750" eaLnBrk="1" hangingPunct="1">
              <a:buFont typeface="Arial" panose="020B0604020202020204" pitchFamily="34" charset="0"/>
              <a:buChar char="•"/>
              <a:defRPr/>
            </a:pPr>
            <a:r>
              <a:rPr lang="zh-CN" altLang="en-US" dirty="0" smtClean="0">
                <a:latin typeface="+mn-ea"/>
              </a:rPr>
              <a:t>变换 － 使用多种技术的组合（包括业务规则抽取）为构件服务的实现拉出独立使用的功能片段。 </a:t>
            </a:r>
          </a:p>
          <a:p>
            <a:pPr marL="285750" indent="-285750" eaLnBrk="1" hangingPunct="1">
              <a:buFont typeface="Arial" panose="020B0604020202020204" pitchFamily="34" charset="0"/>
              <a:buChar char="•"/>
              <a:defRPr/>
            </a:pPr>
            <a:r>
              <a:rPr lang="zh-CN" altLang="en-US" dirty="0" smtClean="0">
                <a:latin typeface="+mn-ea"/>
              </a:rPr>
              <a:t>预订 － 基于“发布 － 预订”模型的可用性（在面向消息的中间件环境中），使用者在此模型中预订服务供应商所提供的服务。 </a:t>
            </a:r>
          </a:p>
          <a:p>
            <a:pPr marL="285750" indent="-285750" eaLnBrk="1" hangingPunct="1">
              <a:buFont typeface="Arial" panose="020B0604020202020204" pitchFamily="34" charset="0"/>
              <a:buChar char="•"/>
              <a:defRPr/>
            </a:pPr>
            <a:r>
              <a:rPr lang="zh-CN" altLang="en-US" dirty="0" smtClean="0">
                <a:latin typeface="+mn-ea"/>
              </a:rPr>
              <a:t>集成 － 是对实现功能的旧功能进行包装；集成基于调用。 </a:t>
            </a:r>
          </a:p>
          <a:p>
            <a:pPr marL="285750" indent="-285750" eaLnBrk="1" hangingPunct="1">
              <a:buFont typeface="Arial" panose="020B0604020202020204" pitchFamily="34" charset="0"/>
              <a:buChar char="•"/>
              <a:defRPr/>
            </a:pPr>
            <a:r>
              <a:rPr lang="zh-CN" altLang="en-US" dirty="0" smtClean="0">
                <a:latin typeface="+mn-ea"/>
              </a:rPr>
              <a:t>外包 － 随着 </a:t>
            </a:r>
            <a:r>
              <a:rPr lang="en-US" altLang="zh-CN" dirty="0" smtClean="0">
                <a:latin typeface="+mn-ea"/>
              </a:rPr>
              <a:t>Web service </a:t>
            </a:r>
            <a:r>
              <a:rPr lang="zh-CN" altLang="en-US" dirty="0" smtClean="0">
                <a:latin typeface="+mn-ea"/>
              </a:rPr>
              <a:t>和企业到企业的集成日益普遍，也可以考虑更广泛地使用此选项。 </a:t>
            </a:r>
          </a:p>
          <a:p>
            <a:pPr eaLnBrk="1" hangingPunct="1">
              <a:spcBef>
                <a:spcPct val="0"/>
              </a:spcBef>
              <a:defRPr/>
            </a:pPr>
            <a:endParaRPr lang="zh-CN" altLang="en-US" dirty="0" smtClean="0"/>
          </a:p>
        </p:txBody>
      </p:sp>
      <p:sp>
        <p:nvSpPr>
          <p:cNvPr id="150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77967F3E-2726-4B66-BC13-BDB962F64654}" type="slidenum">
              <a:rPr lang="zh-CN" altLang="en-US"/>
              <a:pPr/>
              <a:t>83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E0E1EFF-1409-4363-9439-CA31B6737C35}" type="slidenum">
              <a:rPr lang="zh-CN" altLang="en-US"/>
              <a:pPr/>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图示</a:t>
            </a:r>
            <a:r>
              <a:rPr lang="zh-CN" altLang="en-US" smtClean="0">
                <a:latin typeface="Times New Roman" pitchFamily="18" charset="0"/>
                <a:ea typeface="宋体" pitchFamily="2" charset="-122"/>
              </a:rPr>
              <a:t>用例模型、设计模型与服务模型</a:t>
            </a:r>
          </a:p>
          <a:p>
            <a:pPr eaLnBrk="1" hangingPunct="1">
              <a:spcBef>
                <a:spcPct val="0"/>
              </a:spcBef>
            </a:pPr>
            <a:endParaRPr lang="zh-CN" altLang="en-US" smtClean="0"/>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C588359D-A506-40E1-B497-A2ADCAAD6F89}" type="slidenum">
              <a:rPr lang="zh-CN" altLang="en-US"/>
              <a:pPr/>
              <a:t>84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 typeface="Wingdings" pitchFamily="2" charset="2"/>
              <a:buNone/>
            </a:pPr>
            <a:r>
              <a:rPr lang="en-US" altLang="zh-CN" smtClean="0">
                <a:latin typeface="Times New Roman" pitchFamily="18" charset="0"/>
                <a:ea typeface="宋体" pitchFamily="2" charset="-122"/>
              </a:rPr>
              <a:t>1</a:t>
            </a:r>
            <a:r>
              <a:rPr lang="zh-CN" altLang="en-US" smtClean="0">
                <a:latin typeface="Times New Roman" pitchFamily="18" charset="0"/>
                <a:ea typeface="宋体" pitchFamily="2" charset="-122"/>
              </a:rPr>
              <a:t>）将现有功能合并为一个服务。在此情况下，我们希望原样保留功能，但使用工具或中间件来将现有的功能展现为一个服务。例如，</a:t>
            </a:r>
            <a:r>
              <a:rPr lang="en-US" altLang="zh-CN" smtClean="0">
                <a:latin typeface="Times New Roman" pitchFamily="18" charset="0"/>
                <a:ea typeface="宋体" pitchFamily="2" charset="-122"/>
              </a:rPr>
              <a:t>IBM </a:t>
            </a:r>
            <a:r>
              <a:rPr lang="zh-CN" altLang="en-US" smtClean="0">
                <a:latin typeface="Times New Roman" pitchFamily="18" charset="0"/>
                <a:ea typeface="宋体" pitchFamily="2" charset="-122"/>
              </a:rPr>
              <a:t>提供了将旧的 </a:t>
            </a:r>
            <a:r>
              <a:rPr lang="en-US" altLang="zh-CN" smtClean="0">
                <a:latin typeface="Times New Roman" pitchFamily="18" charset="0"/>
                <a:ea typeface="宋体" pitchFamily="2" charset="-122"/>
              </a:rPr>
              <a:t>CICS </a:t>
            </a:r>
            <a:r>
              <a:rPr lang="zh-CN" altLang="en-US" smtClean="0">
                <a:latin typeface="Times New Roman" pitchFamily="18" charset="0"/>
                <a:ea typeface="宋体" pitchFamily="2" charset="-122"/>
              </a:rPr>
              <a:t>事务展现为 </a:t>
            </a:r>
            <a:r>
              <a:rPr lang="en-US" altLang="zh-CN" smtClean="0">
                <a:latin typeface="Times New Roman" pitchFamily="18" charset="0"/>
                <a:ea typeface="宋体" pitchFamily="2" charset="-122"/>
              </a:rPr>
              <a:t>SOAP Web service </a:t>
            </a:r>
            <a:r>
              <a:rPr lang="zh-CN" altLang="en-US" smtClean="0">
                <a:latin typeface="Times New Roman" pitchFamily="18" charset="0"/>
                <a:ea typeface="宋体" pitchFamily="2" charset="-122"/>
              </a:rPr>
              <a:t>的能力。 </a:t>
            </a:r>
          </a:p>
          <a:p>
            <a:pPr eaLnBrk="1" hangingPunct="1">
              <a:buFont typeface="Wingdings" pitchFamily="2" charset="2"/>
              <a:buNone/>
            </a:pPr>
            <a:r>
              <a:rPr lang="en-US" altLang="zh-CN" smtClean="0">
                <a:latin typeface="Times New Roman" pitchFamily="18" charset="0"/>
                <a:ea typeface="宋体" pitchFamily="2" charset="-122"/>
              </a:rPr>
              <a:t>2</a:t>
            </a:r>
            <a:r>
              <a:rPr lang="zh-CN" altLang="en-US" smtClean="0">
                <a:latin typeface="Times New Roman" pitchFamily="18" charset="0"/>
                <a:ea typeface="宋体" pitchFamily="2" charset="-122"/>
              </a:rPr>
              <a:t>）用一个服务合并和替换现有功能。在此情况下，我们按照前面所述对功能进行合并，但我们使用得到的服务规范在以后重新开发该服务，方法是替换原来的服务并将客户重定向到新的实现。 </a:t>
            </a:r>
          </a:p>
          <a:p>
            <a:pPr eaLnBrk="1" hangingPunct="1">
              <a:buFont typeface="Wingdings" pitchFamily="2" charset="2"/>
              <a:buNone/>
            </a:pPr>
            <a:r>
              <a:rPr lang="en-US" altLang="zh-CN" smtClean="0">
                <a:latin typeface="Times New Roman" pitchFamily="18" charset="0"/>
                <a:ea typeface="宋体" pitchFamily="2" charset="-122"/>
              </a:rPr>
              <a:t>3</a:t>
            </a:r>
            <a:r>
              <a:rPr lang="zh-CN" altLang="en-US" smtClean="0">
                <a:latin typeface="Times New Roman" pitchFamily="18" charset="0"/>
                <a:ea typeface="宋体" pitchFamily="2" charset="-122"/>
              </a:rPr>
              <a:t>）使用更服从于服务调用的适配器。在某些情况下，无法合并功能并将其显现为一个服务，但是可以将该功能合并到更易于集成的对象中，例如消息队列接口或 </a:t>
            </a:r>
            <a:r>
              <a:rPr lang="en-US" altLang="zh-CN" smtClean="0">
                <a:latin typeface="Times New Roman" pitchFamily="18" charset="0"/>
                <a:ea typeface="宋体" pitchFamily="2" charset="-122"/>
              </a:rPr>
              <a:t>Java Connector Architecture</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JCA</a:t>
            </a:r>
            <a:r>
              <a:rPr lang="zh-CN" altLang="en-US" smtClean="0">
                <a:latin typeface="Times New Roman" pitchFamily="18" charset="0"/>
                <a:ea typeface="宋体" pitchFamily="2" charset="-122"/>
              </a:rPr>
              <a:t>）。这使得新服务能够访问相应的功能。 </a:t>
            </a:r>
          </a:p>
          <a:p>
            <a:pPr eaLnBrk="1" hangingPunct="1">
              <a:buFont typeface="Wingdings" pitchFamily="2" charset="2"/>
              <a:buNone/>
            </a:pPr>
            <a:r>
              <a:rPr lang="en-US" altLang="zh-CN" smtClean="0">
                <a:latin typeface="Times New Roman" pitchFamily="18" charset="0"/>
                <a:ea typeface="宋体" pitchFamily="2" charset="-122"/>
              </a:rPr>
              <a:t>4</a:t>
            </a:r>
            <a:r>
              <a:rPr lang="zh-CN" altLang="en-US" smtClean="0">
                <a:latin typeface="Times New Roman" pitchFamily="18" charset="0"/>
                <a:ea typeface="宋体" pitchFamily="2" charset="-122"/>
              </a:rPr>
              <a:t>）将功能集成到服务中。很明显，在某些情况下，只需将旧功能用作服务实现内的逻辑构件，新服务就可以访问相应的旧功能。 </a:t>
            </a:r>
          </a:p>
          <a:p>
            <a:pPr eaLnBrk="1" hangingPunct="1">
              <a:spcBef>
                <a:spcPct val="0"/>
              </a:spcBef>
            </a:pPr>
            <a:endParaRPr lang="zh-CN" altLang="en-US" smtClean="0"/>
          </a:p>
        </p:txBody>
      </p:sp>
      <p:sp>
        <p:nvSpPr>
          <p:cNvPr id="155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065462F-D523-49E4-AC7D-16479149B09F}" type="slidenum">
              <a:rPr lang="zh-CN" altLang="en-US"/>
              <a:pPr/>
              <a:t>86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solidFill>
                  <a:schemeClr val="bg1"/>
                </a:solidFill>
              </a:rPr>
              <a:t>表中为用户信息表的部分结构</a:t>
            </a:r>
            <a:endParaRPr lang="zh-CN" altLang="en-US" smtClean="0"/>
          </a:p>
        </p:txBody>
      </p:sp>
      <p:sp>
        <p:nvSpPr>
          <p:cNvPr id="160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57B2E95-49D2-418D-BBE4-FFB5DA43DC0C}" type="slidenum">
              <a:rPr lang="zh-CN" altLang="en-US"/>
              <a:pPr/>
              <a:t>90</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2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8C45E04-72F3-4116-B8AE-2983697E1F82}" type="slidenum">
              <a:rPr lang="zh-CN" altLang="en-US"/>
              <a:pPr/>
              <a:t>91</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5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ED1D6B8A-0789-4FDA-8BC0-765494ADD8E4}" type="slidenum">
              <a:rPr lang="zh-CN" altLang="en-US"/>
              <a:pPr/>
              <a:t>93</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7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41769E8C-1CC6-4D11-B3DD-F0C75BF54DDB}" type="slidenum">
              <a:rPr lang="zh-CN" altLang="en-US"/>
              <a:pPr/>
              <a:t>94</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1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FAFC1355-E38A-4111-843E-58A9FB650CA3}" type="slidenum">
              <a:rPr lang="zh-CN" altLang="en-US"/>
              <a:pPr/>
              <a:t>96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solidFill>
                <a:schemeClr val="bg1"/>
              </a:solidFill>
            </a:endParaRPr>
          </a:p>
          <a:p>
            <a:pPr eaLnBrk="1" hangingPunct="1">
              <a:spcBef>
                <a:spcPct val="0"/>
              </a:spcBef>
            </a:pPr>
            <a:r>
              <a:rPr lang="zh-CN" altLang="en-US" smtClean="0">
                <a:solidFill>
                  <a:schemeClr val="bg1"/>
                </a:solidFill>
              </a:rPr>
              <a:t>代码剖析： 将获得的封装了本系统中所有权限的对象</a:t>
            </a:r>
            <a:r>
              <a:rPr lang="en-US" altLang="zh-CN" smtClean="0">
                <a:solidFill>
                  <a:schemeClr val="bg1"/>
                </a:solidFill>
              </a:rPr>
              <a:t>ps</a:t>
            </a:r>
            <a:r>
              <a:rPr lang="zh-CN" altLang="en-US" smtClean="0">
                <a:solidFill>
                  <a:schemeClr val="bg1"/>
                </a:solidFill>
              </a:rPr>
              <a:t>，放置到</a:t>
            </a:r>
            <a:r>
              <a:rPr lang="en-US" altLang="zh-CN" smtClean="0">
                <a:solidFill>
                  <a:schemeClr val="bg1"/>
                </a:solidFill>
              </a:rPr>
              <a:t>request</a:t>
            </a:r>
            <a:r>
              <a:rPr lang="zh-CN" altLang="en-US" smtClean="0">
                <a:solidFill>
                  <a:schemeClr val="bg1"/>
                </a:solidFill>
              </a:rPr>
              <a:t>对象中，这样能将这个对象传递给</a:t>
            </a:r>
            <a:r>
              <a:rPr lang="en-US" altLang="zh-CN" smtClean="0">
                <a:solidFill>
                  <a:schemeClr val="bg1"/>
                </a:solidFill>
              </a:rPr>
              <a:t>JSP</a:t>
            </a:r>
            <a:r>
              <a:rPr lang="zh-CN" altLang="en-US" smtClean="0">
                <a:solidFill>
                  <a:schemeClr val="bg1"/>
                </a:solidFill>
              </a:rPr>
              <a:t>页面。</a:t>
            </a:r>
            <a:r>
              <a:rPr lang="en-US" altLang="zh-CN" smtClean="0">
                <a:solidFill>
                  <a:schemeClr val="bg1"/>
                </a:solidFill>
              </a:rPr>
              <a:t>Action</a:t>
            </a:r>
            <a:r>
              <a:rPr lang="zh-CN" altLang="en-US" smtClean="0">
                <a:solidFill>
                  <a:schemeClr val="bg1"/>
                </a:solidFill>
              </a:rPr>
              <a:t>的</a:t>
            </a:r>
            <a:r>
              <a:rPr lang="en-US" altLang="zh-CN" smtClean="0">
                <a:solidFill>
                  <a:schemeClr val="bg1"/>
                </a:solidFill>
              </a:rPr>
              <a:t>execute()</a:t>
            </a:r>
            <a:r>
              <a:rPr lang="zh-CN" altLang="en-US" smtClean="0">
                <a:solidFill>
                  <a:schemeClr val="bg1"/>
                </a:solidFill>
              </a:rPr>
              <a:t>方法返回后，开始处理</a:t>
            </a:r>
            <a:r>
              <a:rPr lang="en-US" altLang="zh-CN" smtClean="0">
                <a:solidFill>
                  <a:schemeClr val="bg1"/>
                </a:solidFill>
              </a:rPr>
              <a:t>JSP</a:t>
            </a:r>
            <a:r>
              <a:rPr lang="zh-CN" altLang="en-US" smtClean="0">
                <a:solidFill>
                  <a:schemeClr val="bg1"/>
                </a:solidFill>
              </a:rPr>
              <a:t>页面。</a:t>
            </a:r>
          </a:p>
          <a:p>
            <a:pPr eaLnBrk="1" hangingPunct="1">
              <a:spcBef>
                <a:spcPct val="0"/>
              </a:spcBef>
            </a:pPr>
            <a:endParaRPr lang="zh-CN" altLang="en-US" smtClean="0"/>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6A9CF4B-DF02-4083-90A3-E88F0ACFCBC0}" type="slidenum">
              <a:rPr lang="zh-CN" altLang="en-US"/>
              <a:pPr/>
              <a:t>97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Times New Roman" pitchFamily="18" charset="0"/>
                <a:ea typeface="宋体" pitchFamily="2" charset="-122"/>
              </a:rPr>
              <a:t>代码剖析：在</a:t>
            </a:r>
            <a:r>
              <a:rPr lang="en-US" altLang="zh-CN" smtClean="0">
                <a:latin typeface="Times New Roman" pitchFamily="18" charset="0"/>
                <a:ea typeface="宋体" pitchFamily="2" charset="-122"/>
              </a:rPr>
              <a:t>navbar.jsp</a:t>
            </a:r>
            <a:r>
              <a:rPr lang="zh-CN" altLang="en-US" smtClean="0">
                <a:latin typeface="Times New Roman" pitchFamily="18" charset="0"/>
                <a:ea typeface="宋体" pitchFamily="2" charset="-122"/>
              </a:rPr>
              <a:t>中运用</a:t>
            </a:r>
            <a:r>
              <a:rPr lang="en-US" altLang="zh-CN" smtClean="0">
                <a:latin typeface="Times New Roman" pitchFamily="18" charset="0"/>
                <a:ea typeface="宋体" pitchFamily="2" charset="-122"/>
              </a:rPr>
              <a:t>JSTL</a:t>
            </a:r>
            <a:r>
              <a:rPr lang="zh-CN" altLang="en-US" smtClean="0">
                <a:latin typeface="Times New Roman" pitchFamily="18" charset="0"/>
                <a:ea typeface="宋体" pitchFamily="2" charset="-122"/>
              </a:rPr>
              <a:t>语言做“</a:t>
            </a:r>
            <a:r>
              <a:rPr lang="en-US" altLang="zh-CN" smtClean="0">
                <a:latin typeface="Times New Roman" pitchFamily="18" charset="0"/>
                <a:ea typeface="宋体" pitchFamily="2" charset="-122"/>
              </a:rPr>
              <a:t>IF”</a:t>
            </a:r>
            <a:r>
              <a:rPr lang="zh-CN" altLang="en-US" smtClean="0">
                <a:latin typeface="Times New Roman" pitchFamily="18" charset="0"/>
                <a:ea typeface="宋体" pitchFamily="2" charset="-122"/>
              </a:rPr>
              <a:t>的逻辑判断，判断对象是之前被放置在</a:t>
            </a:r>
            <a:r>
              <a:rPr lang="en-US" altLang="zh-CN" smtClean="0">
                <a:latin typeface="Times New Roman" pitchFamily="18" charset="0"/>
                <a:ea typeface="宋体" pitchFamily="2" charset="-122"/>
              </a:rPr>
              <a:t>request</a:t>
            </a:r>
            <a:r>
              <a:rPr lang="zh-CN" altLang="en-US" smtClean="0">
                <a:latin typeface="Times New Roman" pitchFamily="18" charset="0"/>
                <a:ea typeface="宋体" pitchFamily="2" charset="-122"/>
              </a:rPr>
              <a:t>对象中的权限对象</a:t>
            </a:r>
            <a:r>
              <a:rPr lang="en-US" altLang="zh-CN" smtClean="0">
                <a:latin typeface="Times New Roman" pitchFamily="18" charset="0"/>
                <a:ea typeface="宋体" pitchFamily="2" charset="-122"/>
              </a:rPr>
              <a:t>ps</a:t>
            </a:r>
            <a:r>
              <a:rPr lang="zh-CN" altLang="en-US" smtClean="0">
                <a:latin typeface="Times New Roman" pitchFamily="18" charset="0"/>
                <a:ea typeface="宋体" pitchFamily="2" charset="-122"/>
              </a:rPr>
              <a:t>。由于</a:t>
            </a:r>
            <a:r>
              <a:rPr lang="en-US" altLang="zh-CN" smtClean="0">
                <a:latin typeface="Times New Roman" pitchFamily="18" charset="0"/>
                <a:ea typeface="宋体" pitchFamily="2" charset="-122"/>
              </a:rPr>
              <a:t>EL</a:t>
            </a:r>
            <a:r>
              <a:rPr lang="zh-CN" altLang="en-US" smtClean="0">
                <a:latin typeface="Times New Roman" pitchFamily="18" charset="0"/>
                <a:ea typeface="宋体" pitchFamily="2" charset="-122"/>
              </a:rPr>
              <a:t>表达式可以直接访问</a:t>
            </a:r>
            <a:r>
              <a:rPr lang="en-US" altLang="zh-CN" smtClean="0">
                <a:latin typeface="Times New Roman" pitchFamily="18" charset="0"/>
                <a:ea typeface="宋体" pitchFamily="2" charset="-122"/>
              </a:rPr>
              <a:t>Map</a:t>
            </a:r>
            <a:r>
              <a:rPr lang="zh-CN" altLang="en-US" smtClean="0">
                <a:latin typeface="Times New Roman" pitchFamily="18" charset="0"/>
                <a:ea typeface="宋体" pitchFamily="2" charset="-122"/>
              </a:rPr>
              <a:t>对象，所以使用</a:t>
            </a:r>
            <a:r>
              <a:rPr lang="en-US" altLang="zh-CN" smtClean="0">
                <a:latin typeface="Times New Roman" pitchFamily="18" charset="0"/>
                <a:ea typeface="宋体" pitchFamily="2" charset="-122"/>
              </a:rPr>
              <a:t>EL</a:t>
            </a:r>
            <a:r>
              <a:rPr lang="zh-CN" altLang="en-US" smtClean="0">
                <a:latin typeface="Times New Roman" pitchFamily="18" charset="0"/>
                <a:ea typeface="宋体" pitchFamily="2" charset="-122"/>
              </a:rPr>
              <a:t>表达式将</a:t>
            </a:r>
            <a:r>
              <a:rPr lang="en-US" altLang="zh-CN" smtClean="0">
                <a:latin typeface="Times New Roman" pitchFamily="18" charset="0"/>
                <a:ea typeface="宋体" pitchFamily="2" charset="-122"/>
              </a:rPr>
              <a:t>ps</a:t>
            </a:r>
            <a:r>
              <a:rPr lang="zh-CN" altLang="en-US" smtClean="0">
                <a:latin typeface="Times New Roman" pitchFamily="18" charset="0"/>
                <a:ea typeface="宋体" pitchFamily="2" charset="-122"/>
              </a:rPr>
              <a:t>中的值通过键来取出。这样在导航栏中就只会显示该用户有权限访问的模块了。教务的导航栏显示为如图所示：</a:t>
            </a:r>
          </a:p>
          <a:p>
            <a:pPr eaLnBrk="1" hangingPunct="1">
              <a:spcBef>
                <a:spcPct val="0"/>
              </a:spcBef>
            </a:pPr>
            <a:endParaRPr lang="zh-CN" altLang="en-US" smtClean="0"/>
          </a:p>
        </p:txBody>
      </p:sp>
      <p:sp>
        <p:nvSpPr>
          <p:cNvPr id="175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8F1F9315-6F6D-4C20-A23F-9802DE617118}" type="slidenum">
              <a:rPr lang="zh-CN" altLang="en-US"/>
              <a:pPr/>
              <a:t>98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en-US" altLang="zh-CN" sz="1050" dirty="0" smtClean="0">
              <a:latin typeface="Times New Roman" panose="02020603050405020304" pitchFamily="18" charset="0"/>
              <a:ea typeface="宋体" panose="02010600030101010101" pitchFamily="2" charset="-122"/>
            </a:endParaRPr>
          </a:p>
          <a:p>
            <a:pPr eaLnBrk="1" fontAlgn="auto" hangingPunct="1">
              <a:spcBef>
                <a:spcPts val="0"/>
              </a:spcBef>
              <a:spcAft>
                <a:spcPts val="0"/>
              </a:spcAft>
              <a:defRPr/>
            </a:pPr>
            <a:r>
              <a:rPr lang="zh-CN" altLang="en-US" dirty="0" smtClean="0">
                <a:latin typeface="Times New Roman" panose="02020603050405020304" pitchFamily="18" charset="0"/>
                <a:ea typeface="宋体" panose="02010600030101010101" pitchFamily="2" charset="-122"/>
              </a:rPr>
              <a:t>代码剖析：在</a:t>
            </a:r>
            <a:r>
              <a:rPr lang="en-US" altLang="zh-CN" dirty="0" err="1" smtClean="0">
                <a:latin typeface="Times New Roman" panose="02020603050405020304" pitchFamily="18" charset="0"/>
                <a:ea typeface="宋体" panose="02010600030101010101" pitchFamily="2" charset="-122"/>
              </a:rPr>
              <a:t>SrxhForm</a:t>
            </a:r>
            <a:r>
              <a:rPr lang="zh-CN" altLang="en-US" dirty="0" smtClean="0">
                <a:latin typeface="Times New Roman" panose="02020603050405020304" pitchFamily="18" charset="0"/>
                <a:ea typeface="宋体" panose="02010600030101010101" pitchFamily="2" charset="-122"/>
              </a:rPr>
              <a:t>被传入给</a:t>
            </a:r>
            <a:r>
              <a:rPr lang="en-US" altLang="zh-CN" dirty="0" err="1" smtClean="0">
                <a:latin typeface="Times New Roman" panose="02020603050405020304" pitchFamily="18" charset="0"/>
                <a:ea typeface="宋体" panose="02010600030101010101" pitchFamily="2" charset="-122"/>
              </a:rPr>
              <a:t>ShowCreditInfoAction</a:t>
            </a:r>
            <a:r>
              <a:rPr lang="zh-CN" altLang="en-US" dirty="0" smtClean="0">
                <a:latin typeface="Times New Roman" panose="02020603050405020304" pitchFamily="18" charset="0"/>
                <a:ea typeface="宋体" panose="02010600030101010101" pitchFamily="2" charset="-122"/>
              </a:rPr>
              <a:t>之前</a:t>
            </a:r>
            <a:r>
              <a:rPr lang="en-US" altLang="zh-CN" dirty="0" smtClean="0">
                <a:latin typeface="Times New Roman" panose="02020603050405020304" pitchFamily="18" charset="0"/>
                <a:ea typeface="宋体" panose="02010600030101010101" pitchFamily="2" charset="-122"/>
              </a:rPr>
              <a:t>Struts</a:t>
            </a:r>
            <a:r>
              <a:rPr lang="zh-CN" altLang="en-US" dirty="0" smtClean="0">
                <a:latin typeface="Times New Roman" panose="02020603050405020304" pitchFamily="18" charset="0"/>
                <a:ea typeface="宋体" panose="02010600030101010101" pitchFamily="2" charset="-122"/>
              </a:rPr>
              <a:t>框架首先执行</a:t>
            </a:r>
            <a:r>
              <a:rPr lang="en-US" altLang="zh-CN" dirty="0" err="1" smtClean="0">
                <a:latin typeface="Times New Roman" panose="02020603050405020304" pitchFamily="18" charset="0"/>
                <a:ea typeface="宋体" panose="02010600030101010101" pitchFamily="2" charset="-122"/>
              </a:rPr>
              <a:t>SrxhForm</a:t>
            </a:r>
            <a:r>
              <a:rPr lang="zh-CN" altLang="en-US" dirty="0" smtClean="0">
                <a:latin typeface="Times New Roman" panose="02020603050405020304" pitchFamily="18" charset="0"/>
                <a:ea typeface="宋体" panose="02010600030101010101" pitchFamily="2" charset="-122"/>
              </a:rPr>
              <a:t>对象的</a:t>
            </a:r>
            <a:r>
              <a:rPr lang="en-US" altLang="zh-CN" dirty="0" smtClean="0">
                <a:latin typeface="Times New Roman" panose="02020603050405020304" pitchFamily="18" charset="0"/>
                <a:ea typeface="宋体" panose="02010600030101010101" pitchFamily="2" charset="-122"/>
              </a:rPr>
              <a:t>validate()</a:t>
            </a:r>
            <a:r>
              <a:rPr lang="zh-CN" altLang="en-US" dirty="0" smtClean="0">
                <a:latin typeface="Times New Roman" panose="02020603050405020304" pitchFamily="18" charset="0"/>
                <a:ea typeface="宋体" panose="02010600030101010101" pitchFamily="2" charset="-122"/>
              </a:rPr>
              <a:t>方法。该方法首先通过</a:t>
            </a:r>
            <a:r>
              <a:rPr lang="en-US" altLang="zh-CN" dirty="0" err="1" smtClean="0">
                <a:latin typeface="Times New Roman" panose="02020603050405020304" pitchFamily="18" charset="0"/>
                <a:ea typeface="宋体" panose="02010600030101010101" pitchFamily="2" charset="-122"/>
              </a:rPr>
              <a:t>ActionErrors</a:t>
            </a:r>
            <a:r>
              <a:rPr lang="en-US" altLang="zh-CN" dirty="0" smtClean="0">
                <a:latin typeface="Times New Roman" panose="02020603050405020304" pitchFamily="18" charset="0"/>
                <a:ea typeface="宋体" panose="02010600030101010101" pitchFamily="2" charset="-122"/>
              </a:rPr>
              <a:t> errors = new </a:t>
            </a:r>
            <a:r>
              <a:rPr lang="en-US" altLang="zh-CN" dirty="0" err="1" smtClean="0">
                <a:latin typeface="Times New Roman" panose="02020603050405020304" pitchFamily="18" charset="0"/>
                <a:ea typeface="宋体" panose="02010600030101010101" pitchFamily="2" charset="-122"/>
              </a:rPr>
              <a:t>ActionErrors</a:t>
            </a:r>
            <a:r>
              <a:rPr lang="en-US" altLang="zh-CN"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创建一个</a:t>
            </a:r>
            <a:r>
              <a:rPr lang="en-US" altLang="zh-CN" dirty="0" err="1" smtClean="0">
                <a:latin typeface="Times New Roman" panose="02020603050405020304" pitchFamily="18" charset="0"/>
                <a:ea typeface="宋体" panose="02010600030101010101" pitchFamily="2" charset="-122"/>
              </a:rPr>
              <a:t>ActionErrors</a:t>
            </a:r>
            <a:r>
              <a:rPr lang="zh-CN" altLang="en-US" dirty="0" smtClean="0">
                <a:latin typeface="Times New Roman" panose="02020603050405020304" pitchFamily="18" charset="0"/>
                <a:ea typeface="宋体" panose="02010600030101010101" pitchFamily="2" charset="-122"/>
              </a:rPr>
              <a:t>类，然后根据</a:t>
            </a:r>
            <a:r>
              <a:rPr lang="en-US" altLang="zh-CN" dirty="0" err="1" smtClean="0">
                <a:latin typeface="Times New Roman" panose="02020603050405020304" pitchFamily="18" charset="0"/>
                <a:ea typeface="宋体" panose="02010600030101010101" pitchFamily="2" charset="-122"/>
              </a:rPr>
              <a:t>xh</a:t>
            </a:r>
            <a:r>
              <a:rPr lang="zh-CN" altLang="en-US" dirty="0" smtClean="0">
                <a:latin typeface="Times New Roman" panose="02020603050405020304" pitchFamily="18" charset="0"/>
                <a:ea typeface="宋体" panose="02010600030101010101" pitchFamily="2" charset="-122"/>
              </a:rPr>
              <a:t>中的值进行检测，如果检测有问题，则使用</a:t>
            </a:r>
            <a:r>
              <a:rPr lang="en-US" altLang="zh-CN" dirty="0" err="1" smtClean="0">
                <a:latin typeface="Times New Roman" panose="02020603050405020304" pitchFamily="18" charset="0"/>
                <a:ea typeface="宋体" panose="02010600030101010101" pitchFamily="2" charset="-122"/>
              </a:rPr>
              <a:t>errors.add</a:t>
            </a:r>
            <a:r>
              <a:rPr lang="en-US" altLang="zh-CN"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方法将封装有出错信息的</a:t>
            </a:r>
            <a:r>
              <a:rPr lang="en-US" altLang="zh-CN" dirty="0" err="1" smtClean="0">
                <a:latin typeface="Times New Roman" panose="02020603050405020304" pitchFamily="18" charset="0"/>
                <a:ea typeface="宋体" panose="02010600030101010101" pitchFamily="2" charset="-122"/>
              </a:rPr>
              <a:t>ActionMessage</a:t>
            </a:r>
            <a:r>
              <a:rPr lang="zh-CN" altLang="en-US" dirty="0" smtClean="0">
                <a:latin typeface="Times New Roman" panose="02020603050405020304" pitchFamily="18" charset="0"/>
                <a:ea typeface="宋体" panose="02010600030101010101" pitchFamily="2" charset="-122"/>
              </a:rPr>
              <a:t>对象的实例加入</a:t>
            </a:r>
            <a:r>
              <a:rPr lang="en-US" altLang="zh-CN" dirty="0" smtClean="0">
                <a:latin typeface="Times New Roman" panose="02020603050405020304" pitchFamily="18" charset="0"/>
                <a:ea typeface="宋体" panose="02010600030101010101" pitchFamily="2" charset="-122"/>
              </a:rPr>
              <a:t>errors</a:t>
            </a:r>
            <a:r>
              <a:rPr lang="zh-CN" altLang="en-US" dirty="0" smtClean="0">
                <a:latin typeface="Times New Roman" panose="02020603050405020304" pitchFamily="18" charset="0"/>
                <a:ea typeface="宋体" panose="02010600030101010101" pitchFamily="2" charset="-122"/>
              </a:rPr>
              <a:t>对象，最后返回</a:t>
            </a:r>
            <a:r>
              <a:rPr lang="en-US" altLang="zh-CN" dirty="0" smtClean="0">
                <a:latin typeface="Times New Roman" panose="02020603050405020304" pitchFamily="18" charset="0"/>
                <a:ea typeface="宋体" panose="02010600030101010101" pitchFamily="2" charset="-122"/>
              </a:rPr>
              <a:t>errors</a:t>
            </a:r>
            <a:r>
              <a:rPr lang="zh-CN" altLang="en-US" dirty="0" smtClean="0">
                <a:latin typeface="Times New Roman" panose="02020603050405020304" pitchFamily="18" charset="0"/>
                <a:ea typeface="宋体" panose="02010600030101010101" pitchFamily="2" charset="-122"/>
              </a:rPr>
              <a:t>对象。</a:t>
            </a:r>
          </a:p>
          <a:p>
            <a:pPr eaLnBrk="1" fontAlgn="auto" hangingPunct="1">
              <a:spcBef>
                <a:spcPts val="0"/>
              </a:spcBef>
              <a:spcAft>
                <a:spcPts val="0"/>
              </a:spcAft>
              <a:defRPr/>
            </a:pPr>
            <a:r>
              <a:rPr lang="zh-CN" altLang="en-US" dirty="0" smtClean="0">
                <a:latin typeface="Times New Roman" panose="02020603050405020304" pitchFamily="18" charset="0"/>
                <a:ea typeface="宋体" panose="02010600030101010101" pitchFamily="2" charset="-122"/>
              </a:rPr>
              <a:t>如果</a:t>
            </a:r>
            <a:r>
              <a:rPr lang="en-US" altLang="zh-CN" dirty="0" smtClean="0">
                <a:latin typeface="Times New Roman" panose="02020603050405020304" pitchFamily="18" charset="0"/>
                <a:ea typeface="宋体" panose="02010600030101010101" pitchFamily="2" charset="-122"/>
              </a:rPr>
              <a:t>errors</a:t>
            </a:r>
            <a:r>
              <a:rPr lang="zh-CN" altLang="en-US" dirty="0" smtClean="0">
                <a:latin typeface="Times New Roman" panose="02020603050405020304" pitchFamily="18" charset="0"/>
                <a:ea typeface="宋体" panose="02010600030101010101" pitchFamily="2" charset="-122"/>
              </a:rPr>
              <a:t>中没有被加入出错信息，则</a:t>
            </a:r>
            <a:r>
              <a:rPr lang="en-US" altLang="zh-CN" dirty="0" err="1" smtClean="0">
                <a:latin typeface="Times New Roman" panose="02020603050405020304" pitchFamily="18" charset="0"/>
                <a:ea typeface="宋体" panose="02010600030101010101" pitchFamily="2" charset="-122"/>
              </a:rPr>
              <a:t>SrxhForm</a:t>
            </a:r>
            <a:r>
              <a:rPr lang="zh-CN" altLang="en-US" dirty="0" smtClean="0">
                <a:latin typeface="Times New Roman" panose="02020603050405020304" pitchFamily="18" charset="0"/>
                <a:ea typeface="宋体" panose="02010600030101010101" pitchFamily="2" charset="-122"/>
              </a:rPr>
              <a:t>被传入</a:t>
            </a:r>
            <a:r>
              <a:rPr lang="en-US" altLang="zh-CN" dirty="0" err="1" smtClean="0">
                <a:latin typeface="Times New Roman" panose="02020603050405020304" pitchFamily="18" charset="0"/>
                <a:ea typeface="宋体" panose="02010600030101010101" pitchFamily="2" charset="-122"/>
              </a:rPr>
              <a:t>ShowCreditInfoAction</a:t>
            </a:r>
            <a:r>
              <a:rPr lang="zh-CN" altLang="en-US" dirty="0" smtClean="0">
                <a:latin typeface="Times New Roman" panose="02020603050405020304" pitchFamily="18" charset="0"/>
                <a:ea typeface="宋体" panose="02010600030101010101" pitchFamily="2" charset="-122"/>
              </a:rPr>
              <a:t>进行处理。</a:t>
            </a:r>
          </a:p>
          <a:p>
            <a:pPr eaLnBrk="1" fontAlgn="auto" hangingPunct="1">
              <a:spcBef>
                <a:spcPts val="0"/>
              </a:spcBef>
              <a:spcAft>
                <a:spcPts val="0"/>
              </a:spcAft>
              <a:defRPr/>
            </a:pPr>
            <a:endParaRPr lang="zh-CN" altLang="en-US" dirty="0" smtClean="0"/>
          </a:p>
        </p:txBody>
      </p:sp>
      <p:sp>
        <p:nvSpPr>
          <p:cNvPr id="177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69E386A-7354-4C69-8D29-2B5CB0180DB6}" type="slidenum">
              <a:rPr lang="zh-CN" altLang="en-US"/>
              <a:pPr/>
              <a:t>99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50AF19A3-31CF-4DB9-AAC0-C106D1E6917F}" type="slidenum">
              <a:rPr lang="zh-CN" altLang="en-US"/>
              <a:pPr/>
              <a:t>9</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Times New Roman" pitchFamily="18" charset="0"/>
                <a:ea typeface="宋体" pitchFamily="2" charset="-122"/>
              </a:rPr>
              <a:t>代码剖析：在</a:t>
            </a:r>
            <a:r>
              <a:rPr lang="en-US" altLang="zh-CN" smtClean="0">
                <a:latin typeface="Times New Roman" pitchFamily="18" charset="0"/>
                <a:ea typeface="宋体" pitchFamily="2" charset="-122"/>
              </a:rPr>
              <a:t>SrxhForm</a:t>
            </a:r>
            <a:r>
              <a:rPr lang="zh-CN" altLang="en-US" smtClean="0">
                <a:latin typeface="Times New Roman" pitchFamily="18" charset="0"/>
                <a:ea typeface="宋体" pitchFamily="2" charset="-122"/>
              </a:rPr>
              <a:t>被传入给</a:t>
            </a:r>
            <a:r>
              <a:rPr lang="en-US" altLang="zh-CN" smtClean="0">
                <a:latin typeface="Times New Roman" pitchFamily="18" charset="0"/>
                <a:ea typeface="宋体" pitchFamily="2" charset="-122"/>
              </a:rPr>
              <a:t>ShowCreditInfoAction</a:t>
            </a:r>
            <a:r>
              <a:rPr lang="zh-CN" altLang="en-US" smtClean="0">
                <a:latin typeface="Times New Roman" pitchFamily="18" charset="0"/>
                <a:ea typeface="宋体" pitchFamily="2" charset="-122"/>
              </a:rPr>
              <a:t>之前</a:t>
            </a:r>
            <a:r>
              <a:rPr lang="en-US" altLang="zh-CN" smtClean="0">
                <a:latin typeface="Times New Roman" pitchFamily="18" charset="0"/>
                <a:ea typeface="宋体" pitchFamily="2" charset="-122"/>
              </a:rPr>
              <a:t>Struts</a:t>
            </a:r>
            <a:r>
              <a:rPr lang="zh-CN" altLang="en-US" smtClean="0">
                <a:latin typeface="Times New Roman" pitchFamily="18" charset="0"/>
                <a:ea typeface="宋体" pitchFamily="2" charset="-122"/>
              </a:rPr>
              <a:t>框架首先执行</a:t>
            </a:r>
            <a:r>
              <a:rPr lang="en-US" altLang="zh-CN" smtClean="0">
                <a:latin typeface="Times New Roman" pitchFamily="18" charset="0"/>
                <a:ea typeface="宋体" pitchFamily="2" charset="-122"/>
              </a:rPr>
              <a:t>SrxhForm</a:t>
            </a:r>
            <a:r>
              <a:rPr lang="zh-CN" altLang="en-US" smtClean="0">
                <a:latin typeface="Times New Roman" pitchFamily="18" charset="0"/>
                <a:ea typeface="宋体" pitchFamily="2" charset="-122"/>
              </a:rPr>
              <a:t>对象的</a:t>
            </a:r>
            <a:r>
              <a:rPr lang="en-US" altLang="zh-CN" smtClean="0">
                <a:latin typeface="Times New Roman" pitchFamily="18" charset="0"/>
                <a:ea typeface="宋体" pitchFamily="2" charset="-122"/>
              </a:rPr>
              <a:t>validate()</a:t>
            </a:r>
            <a:r>
              <a:rPr lang="zh-CN" altLang="en-US" smtClean="0">
                <a:latin typeface="Times New Roman" pitchFamily="18" charset="0"/>
                <a:ea typeface="宋体" pitchFamily="2" charset="-122"/>
              </a:rPr>
              <a:t>方法。该方法首先通过</a:t>
            </a:r>
            <a:r>
              <a:rPr lang="en-US" altLang="zh-CN" smtClean="0">
                <a:latin typeface="Times New Roman" pitchFamily="18" charset="0"/>
                <a:ea typeface="宋体" pitchFamily="2" charset="-122"/>
              </a:rPr>
              <a:t>ActionErrors errors = new ActionErrors()</a:t>
            </a:r>
            <a:r>
              <a:rPr lang="zh-CN" altLang="en-US" smtClean="0">
                <a:latin typeface="Times New Roman" pitchFamily="18" charset="0"/>
                <a:ea typeface="宋体" pitchFamily="2" charset="-122"/>
              </a:rPr>
              <a:t>创建一个</a:t>
            </a:r>
            <a:r>
              <a:rPr lang="en-US" altLang="zh-CN" smtClean="0">
                <a:latin typeface="Times New Roman" pitchFamily="18" charset="0"/>
                <a:ea typeface="宋体" pitchFamily="2" charset="-122"/>
              </a:rPr>
              <a:t>ActionErrors</a:t>
            </a:r>
            <a:r>
              <a:rPr lang="zh-CN" altLang="en-US" smtClean="0">
                <a:latin typeface="Times New Roman" pitchFamily="18" charset="0"/>
                <a:ea typeface="宋体" pitchFamily="2" charset="-122"/>
              </a:rPr>
              <a:t>类，然后根据</a:t>
            </a:r>
            <a:r>
              <a:rPr lang="en-US" altLang="zh-CN" smtClean="0">
                <a:latin typeface="Times New Roman" pitchFamily="18" charset="0"/>
                <a:ea typeface="宋体" pitchFamily="2" charset="-122"/>
              </a:rPr>
              <a:t>xh</a:t>
            </a:r>
            <a:r>
              <a:rPr lang="zh-CN" altLang="en-US" smtClean="0">
                <a:latin typeface="Times New Roman" pitchFamily="18" charset="0"/>
                <a:ea typeface="宋体" pitchFamily="2" charset="-122"/>
              </a:rPr>
              <a:t>中的值进行检测，如果检测有问题，则使用</a:t>
            </a:r>
            <a:r>
              <a:rPr lang="en-US" altLang="zh-CN" smtClean="0">
                <a:latin typeface="Times New Roman" pitchFamily="18" charset="0"/>
                <a:ea typeface="宋体" pitchFamily="2" charset="-122"/>
              </a:rPr>
              <a:t>errors.add()</a:t>
            </a:r>
            <a:r>
              <a:rPr lang="zh-CN" altLang="en-US" smtClean="0">
                <a:latin typeface="Times New Roman" pitchFamily="18" charset="0"/>
                <a:ea typeface="宋体" pitchFamily="2" charset="-122"/>
              </a:rPr>
              <a:t>方法将封装有出错信息的</a:t>
            </a:r>
            <a:r>
              <a:rPr lang="en-US" altLang="zh-CN" smtClean="0">
                <a:latin typeface="Times New Roman" pitchFamily="18" charset="0"/>
                <a:ea typeface="宋体" pitchFamily="2" charset="-122"/>
              </a:rPr>
              <a:t>ActionMessage</a:t>
            </a:r>
            <a:r>
              <a:rPr lang="zh-CN" altLang="en-US" smtClean="0">
                <a:latin typeface="Times New Roman" pitchFamily="18" charset="0"/>
                <a:ea typeface="宋体" pitchFamily="2" charset="-122"/>
              </a:rPr>
              <a:t>对象的实例加入</a:t>
            </a:r>
            <a:r>
              <a:rPr lang="en-US" altLang="zh-CN" smtClean="0">
                <a:latin typeface="Times New Roman" pitchFamily="18" charset="0"/>
                <a:ea typeface="宋体" pitchFamily="2" charset="-122"/>
              </a:rPr>
              <a:t>errors</a:t>
            </a:r>
            <a:r>
              <a:rPr lang="zh-CN" altLang="en-US" smtClean="0">
                <a:latin typeface="Times New Roman" pitchFamily="18" charset="0"/>
                <a:ea typeface="宋体" pitchFamily="2" charset="-122"/>
              </a:rPr>
              <a:t>对象，最后返回</a:t>
            </a:r>
            <a:r>
              <a:rPr lang="en-US" altLang="zh-CN" smtClean="0">
                <a:latin typeface="Times New Roman" pitchFamily="18" charset="0"/>
                <a:ea typeface="宋体" pitchFamily="2" charset="-122"/>
              </a:rPr>
              <a:t>errors</a:t>
            </a:r>
            <a:r>
              <a:rPr lang="zh-CN" altLang="en-US" smtClean="0">
                <a:latin typeface="Times New Roman" pitchFamily="18" charset="0"/>
                <a:ea typeface="宋体" pitchFamily="2" charset="-122"/>
              </a:rPr>
              <a:t>对象。</a:t>
            </a:r>
          </a:p>
          <a:p>
            <a:pPr eaLnBrk="1" hangingPunct="1">
              <a:spcBef>
                <a:spcPct val="0"/>
              </a:spcBef>
            </a:pPr>
            <a:r>
              <a:rPr lang="zh-CN" altLang="en-US" smtClean="0">
                <a:latin typeface="Times New Roman" pitchFamily="18" charset="0"/>
                <a:ea typeface="宋体" pitchFamily="2" charset="-122"/>
              </a:rPr>
              <a:t>如果</a:t>
            </a:r>
            <a:r>
              <a:rPr lang="en-US" altLang="zh-CN" smtClean="0">
                <a:latin typeface="Times New Roman" pitchFamily="18" charset="0"/>
                <a:ea typeface="宋体" pitchFamily="2" charset="-122"/>
              </a:rPr>
              <a:t>errors</a:t>
            </a:r>
            <a:r>
              <a:rPr lang="zh-CN" altLang="en-US" smtClean="0">
                <a:latin typeface="Times New Roman" pitchFamily="18" charset="0"/>
                <a:ea typeface="宋体" pitchFamily="2" charset="-122"/>
              </a:rPr>
              <a:t>中没有被加入出错信息，则</a:t>
            </a:r>
            <a:r>
              <a:rPr lang="en-US" altLang="zh-CN" smtClean="0">
                <a:latin typeface="Times New Roman" pitchFamily="18" charset="0"/>
                <a:ea typeface="宋体" pitchFamily="2" charset="-122"/>
              </a:rPr>
              <a:t>SrxhForm</a:t>
            </a:r>
            <a:r>
              <a:rPr lang="zh-CN" altLang="en-US" smtClean="0">
                <a:latin typeface="Times New Roman" pitchFamily="18" charset="0"/>
                <a:ea typeface="宋体" pitchFamily="2" charset="-122"/>
              </a:rPr>
              <a:t>被传入</a:t>
            </a:r>
            <a:r>
              <a:rPr lang="en-US" altLang="zh-CN" smtClean="0">
                <a:latin typeface="Times New Roman" pitchFamily="18" charset="0"/>
                <a:ea typeface="宋体" pitchFamily="2" charset="-122"/>
              </a:rPr>
              <a:t>ShowCreditInfoAction</a:t>
            </a:r>
            <a:r>
              <a:rPr lang="zh-CN" altLang="en-US" smtClean="0">
                <a:latin typeface="Times New Roman" pitchFamily="18" charset="0"/>
                <a:ea typeface="宋体" pitchFamily="2" charset="-122"/>
              </a:rPr>
              <a:t>进行处理。</a:t>
            </a:r>
          </a:p>
          <a:p>
            <a:pPr eaLnBrk="1" hangingPunct="1">
              <a:spcBef>
                <a:spcPct val="0"/>
              </a:spcBef>
            </a:pPr>
            <a:endParaRPr lang="zh-CN" altLang="en-US" smtClean="0"/>
          </a:p>
        </p:txBody>
      </p:sp>
      <p:sp>
        <p:nvSpPr>
          <p:cNvPr id="179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43A3153-E96B-434E-BCE4-925124EDA5E9}" type="slidenum">
              <a:rPr lang="zh-CN" altLang="en-US"/>
              <a:pPr/>
              <a:t>100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1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32220647-E7BD-447A-940E-0392DAB32457}" type="slidenum">
              <a:rPr lang="zh-CN" altLang="en-US"/>
              <a:pPr/>
              <a:t>101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3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061C9AC4-FA04-41BE-8168-8CEBB5F09FC9}" type="slidenum">
              <a:rPr lang="zh-CN" altLang="en-US"/>
              <a:pPr/>
              <a:t>102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5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B08775AA-58D4-4968-8780-0100FECE7804}" type="slidenum">
              <a:rPr lang="zh-CN" altLang="en-US"/>
              <a:pPr/>
              <a:t>103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D8346763-63F9-45E3-B00C-0405F9DE2BB5}" type="slidenum">
              <a:rPr lang="zh-CN" altLang="en-US"/>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904E95DE-65C2-4B5C-A035-3ECAD1D7C3ED}" type="slidenum">
              <a:rPr lang="zh-CN" altLang="en-US"/>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r="990" b="95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67473" y="1246622"/>
            <a:ext cx="4339650" cy="1754326"/>
          </a:xfrm>
          <a:prstGeom prst="rect">
            <a:avLst/>
          </a:prstGeom>
          <a:noFill/>
        </p:spPr>
        <p:txBody>
          <a:bodyPr wrap="none">
            <a:spAutoFit/>
          </a:bodyPr>
          <a:lstStyle/>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p>
        </p:txBody>
      </p:sp>
      <p:sp>
        <p:nvSpPr>
          <p:cNvPr id="6"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defRPr/>
            </a:pPr>
            <a:r>
              <a:rPr lang="zh-CN" altLang="en-US"/>
              <a:t>本</a:t>
            </a:r>
            <a:r>
              <a:rPr lang="en-US" altLang="zh-CN"/>
              <a:t>PPT</a:t>
            </a:r>
            <a:r>
              <a:rPr lang="zh-CN" altLang="en-US"/>
              <a:t>教材：</a:t>
            </a:r>
          </a:p>
          <a:p>
            <a:pPr>
              <a:defRPr/>
            </a:pPr>
            <a:r>
              <a:rPr lang="zh-CN" altLang="en-US"/>
              <a:t>杜育根</a:t>
            </a:r>
            <a:r>
              <a:rPr lang="en-US" altLang="zh-CN"/>
              <a:t>. </a:t>
            </a:r>
            <a:r>
              <a:rPr lang="zh-CN" altLang="en-US"/>
              <a:t>软件工程教程</a:t>
            </a:r>
            <a:r>
              <a:rPr lang="en-US" altLang="zh-CN"/>
              <a:t>: IBM RUP</a:t>
            </a:r>
            <a:r>
              <a:rPr lang="zh-CN" altLang="en-US"/>
              <a:t>方法实践</a:t>
            </a:r>
            <a:r>
              <a:rPr lang="en-US" altLang="zh-CN"/>
              <a:t>[M].</a:t>
            </a:r>
          </a:p>
          <a:p>
            <a:pPr>
              <a:defRPr/>
            </a:pPr>
            <a:r>
              <a:rPr lang="zh-CN" altLang="en-US"/>
              <a:t>北京</a:t>
            </a:r>
            <a:r>
              <a:rPr lang="en-US" altLang="zh-CN"/>
              <a:t>:</a:t>
            </a:r>
            <a:r>
              <a:rPr lang="zh-CN" altLang="en-US"/>
              <a:t>机械工业出版社，</a:t>
            </a:r>
            <a:r>
              <a:rPr lang="en-US" altLang="zh-CN"/>
              <a:t>2013</a:t>
            </a:r>
          </a:p>
        </p:txBody>
      </p:sp>
      <p:sp>
        <p:nvSpPr>
          <p:cNvPr id="3" name="KSO_CT2"/>
          <p:cNvSpPr>
            <a:spLocks noGrp="1"/>
          </p:cNvSpPr>
          <p:nvPr>
            <p:ph type="subTitle" idx="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单击以编辑母版副标题样式</a:t>
            </a:r>
            <a:endParaRPr lang="zh-CN" altLang="en-US" dirty="0" smtClean="0"/>
          </a:p>
        </p:txBody>
      </p:sp>
      <p:sp>
        <p:nvSpPr>
          <p:cNvPr id="7" name="KSO_CT1"/>
          <p:cNvSpPr>
            <a:spLocks noGrp="1"/>
          </p:cNvSpPr>
          <p:nvPr>
            <p:ph type="title"/>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smtClean="0"/>
              <a:t>单击此处编辑母版标题样式</a:t>
            </a:r>
            <a:endParaRPr lang="zh-CN" altLang="en-US" dirty="0"/>
          </a:p>
        </p:txBody>
      </p:sp>
      <p:sp>
        <p:nvSpPr>
          <p:cNvPr id="8" name="KSO_FD"/>
          <p:cNvSpPr>
            <a:spLocks noGrp="1"/>
          </p:cNvSpPr>
          <p:nvPr>
            <p:ph type="dt" sz="half" idx="10"/>
          </p:nvPr>
        </p:nvSpPr>
        <p:spPr/>
        <p:txBody>
          <a:bodyPr/>
          <a:lstStyle>
            <a:lvl1pPr>
              <a:defRPr>
                <a:solidFill>
                  <a:schemeClr val="bg1"/>
                </a:solidFill>
              </a:defRPr>
            </a:lvl1pPr>
          </a:lstStyle>
          <a:p>
            <a:pPr>
              <a:defRPr/>
            </a:pPr>
            <a:fld id="{B3D8593C-E248-4905-AD20-30DAFD6DBD81}" type="datetimeFigureOut">
              <a:rPr lang="zh-CN" altLang="en-US"/>
              <a:pPr>
                <a:defRPr/>
              </a:pPr>
              <a:t>2016-8-21</a:t>
            </a:fld>
            <a:endParaRPr lang="zh-CN" altLang="en-US"/>
          </a:p>
        </p:txBody>
      </p:sp>
      <p:sp>
        <p:nvSpPr>
          <p:cNvPr id="9" name="KSO_FT"/>
          <p:cNvSpPr>
            <a:spLocks noGrp="1"/>
          </p:cNvSpPr>
          <p:nvPr>
            <p:ph type="ftr" sz="quarter" idx="11"/>
          </p:nvPr>
        </p:nvSpPr>
        <p:spPr/>
        <p:txBody>
          <a:bodyPr/>
          <a:lstStyle>
            <a:lvl1pPr>
              <a:defRPr>
                <a:solidFill>
                  <a:schemeClr val="bg1"/>
                </a:solidFill>
              </a:defRPr>
            </a:lvl1pPr>
          </a:lstStyle>
          <a:p>
            <a:pPr>
              <a:defRPr/>
            </a:pPr>
            <a:endParaRPr lang="zh-CN" altLang="en-US"/>
          </a:p>
        </p:txBody>
      </p:sp>
      <p:sp>
        <p:nvSpPr>
          <p:cNvPr id="10" name="KSO_FN"/>
          <p:cNvSpPr>
            <a:spLocks noGrp="1"/>
          </p:cNvSpPr>
          <p:nvPr>
            <p:ph type="sldNum" sz="quarter" idx="12"/>
          </p:nvPr>
        </p:nvSpPr>
        <p:spPr>
          <a:xfrm>
            <a:off x="6457950" y="6308725"/>
            <a:ext cx="2057400" cy="476250"/>
          </a:xfrm>
        </p:spPr>
        <p:txBody>
          <a:bodyPr rtlCol="0"/>
          <a:lstStyle>
            <a:lvl1pPr>
              <a:defRPr>
                <a:solidFill>
                  <a:srgbClr val="FF0000"/>
                </a:solidFill>
                <a:latin typeface="+mj-ea"/>
                <a:ea typeface="+mj-ea"/>
              </a:defRPr>
            </a:lvl1pPr>
          </a:lstStyle>
          <a:p>
            <a:pPr>
              <a:defRPr/>
            </a:pPr>
            <a:r>
              <a:rPr lang="zh-CN" altLang="en-US"/>
              <a:t>杜育根</a:t>
            </a:r>
            <a:r>
              <a:rPr lang="en-US" altLang="zh-CN"/>
              <a:t>@</a:t>
            </a:r>
            <a:r>
              <a:rPr lang="zh-CN" altLang="en-US"/>
              <a:t>华东师大计软学院</a:t>
            </a:r>
          </a:p>
        </p:txBody>
      </p:sp>
    </p:spTree>
    <p:extLst>
      <p:ext uri="{BB962C8B-B14F-4D97-AF65-F5344CB8AC3E}">
        <p14:creationId xmlns:p14="http://schemas.microsoft.com/office/powerpoint/2010/main" val="81505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B543E93E-2374-4AD3-BB51-3E75460CA0C0}"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48564E67-C52A-4ECD-A643-7224E1AF56CF}" type="slidenum">
              <a:rPr lang="zh-CN" altLang="en-US"/>
              <a:pPr/>
              <a:t>‹#›</a:t>
            </a:fld>
            <a:endParaRPr lang="zh-CN" altLang="en-US"/>
          </a:p>
        </p:txBody>
      </p:sp>
    </p:spTree>
    <p:extLst>
      <p:ext uri="{BB962C8B-B14F-4D97-AF65-F5344CB8AC3E}">
        <p14:creationId xmlns:p14="http://schemas.microsoft.com/office/powerpoint/2010/main" val="177204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7CBA8EA3-9926-461D-9FC3-F2F9F6173D71}"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4546EC65-3AB0-4470-88D7-B0BA0ED63096}" type="slidenum">
              <a:rPr lang="zh-CN" altLang="en-US"/>
              <a:pPr/>
              <a:t>‹#›</a:t>
            </a:fld>
            <a:endParaRPr lang="zh-CN" altLang="en-US"/>
          </a:p>
        </p:txBody>
      </p:sp>
    </p:spTree>
    <p:extLst>
      <p:ext uri="{BB962C8B-B14F-4D97-AF65-F5344CB8AC3E}">
        <p14:creationId xmlns:p14="http://schemas.microsoft.com/office/powerpoint/2010/main" val="3591023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5763" y="0"/>
            <a:ext cx="7200900" cy="692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2775" y="1608138"/>
            <a:ext cx="4081463" cy="4521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846638" y="1608138"/>
            <a:ext cx="4081462" cy="4521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86188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tx1"/>
                </a:solidFill>
              </a:defRPr>
            </a:lvl1pPr>
            <a:lvl2pPr>
              <a:defRPr sz="1800">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FD"/>
          <p:cNvSpPr>
            <a:spLocks noGrp="1"/>
          </p:cNvSpPr>
          <p:nvPr>
            <p:ph type="dt" sz="half" idx="10"/>
          </p:nvPr>
        </p:nvSpPr>
        <p:spPr/>
        <p:txBody>
          <a:bodyPr/>
          <a:lstStyle>
            <a:lvl1pPr>
              <a:defRPr/>
            </a:lvl1pPr>
          </a:lstStyle>
          <a:p>
            <a:pPr>
              <a:defRPr/>
            </a:pPr>
            <a:fld id="{5EB204AC-DBAC-4F12-B688-05CE6CA69DB7}"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B031A1E1-7498-49E1-93C1-E5C14612793B}" type="slidenum">
              <a:rPr lang="zh-CN" altLang="en-US"/>
              <a:pPr/>
              <a:t>‹#›</a:t>
            </a:fld>
            <a:endParaRPr lang="zh-CN" altLang="en-US"/>
          </a:p>
        </p:txBody>
      </p:sp>
    </p:spTree>
    <p:extLst>
      <p:ext uri="{BB962C8B-B14F-4D97-AF65-F5344CB8AC3E}">
        <p14:creationId xmlns:p14="http://schemas.microsoft.com/office/powerpoint/2010/main" val="10344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编辑母版文本样式</a:t>
            </a:r>
          </a:p>
        </p:txBody>
      </p:sp>
      <p:sp>
        <p:nvSpPr>
          <p:cNvPr id="4" name="KSO_FD"/>
          <p:cNvSpPr>
            <a:spLocks noGrp="1"/>
          </p:cNvSpPr>
          <p:nvPr>
            <p:ph type="dt" sz="half" idx="10"/>
          </p:nvPr>
        </p:nvSpPr>
        <p:spPr/>
        <p:txBody>
          <a:bodyPr/>
          <a:lstStyle>
            <a:lvl1pPr>
              <a:defRPr/>
            </a:lvl1pPr>
          </a:lstStyle>
          <a:p>
            <a:pPr>
              <a:defRPr/>
            </a:pPr>
            <a:fld id="{9760A440-B67F-447B-81A7-508D06A3E1CB}" type="datetimeFigureOut">
              <a:rPr lang="zh-CN" altLang="en-US"/>
              <a:pPr>
                <a:defRPr/>
              </a:pPr>
              <a:t>2016-8-21</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A9838585-214E-4B90-93A9-AF704857A0E4}" type="slidenum">
              <a:rPr lang="zh-CN" altLang="en-US"/>
              <a:pPr/>
              <a:t>‹#›</a:t>
            </a:fld>
            <a:endParaRPr lang="zh-CN" altLang="en-US"/>
          </a:p>
        </p:txBody>
      </p:sp>
    </p:spTree>
    <p:extLst>
      <p:ext uri="{BB962C8B-B14F-4D97-AF65-F5344CB8AC3E}">
        <p14:creationId xmlns:p14="http://schemas.microsoft.com/office/powerpoint/2010/main" val="131239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4" name="KSO_BC2"/>
          <p:cNvSpPr>
            <a:spLocks noGrp="1"/>
          </p:cNvSpPr>
          <p:nvPr>
            <p:ph sz="half" idx="2"/>
          </p:nvPr>
        </p:nvSpPr>
        <p:spPr>
          <a:xfrm>
            <a:off x="4889501" y="1244603"/>
            <a:ext cx="3820587" cy="4932363"/>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5" name="KSO_FD"/>
          <p:cNvSpPr>
            <a:spLocks noGrp="1"/>
          </p:cNvSpPr>
          <p:nvPr>
            <p:ph type="dt" sz="half" idx="10"/>
          </p:nvPr>
        </p:nvSpPr>
        <p:spPr/>
        <p:txBody>
          <a:bodyPr/>
          <a:lstStyle>
            <a:lvl1pPr>
              <a:defRPr/>
            </a:lvl1pPr>
          </a:lstStyle>
          <a:p>
            <a:pPr>
              <a:defRPr/>
            </a:pPr>
            <a:fld id="{66A31240-5CE0-4D2F-99DE-274CB1CAE567}" type="datetimeFigureOut">
              <a:rPr lang="zh-CN" altLang="en-US"/>
              <a:pPr>
                <a:defRPr/>
              </a:pPr>
              <a:t>2016-8-21</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F4E48EA3-3D8D-4C52-B1A5-5F038947D5C1}" type="slidenum">
              <a:rPr lang="zh-CN" altLang="en-US"/>
              <a:pPr/>
              <a:t>‹#›</a:t>
            </a:fld>
            <a:endParaRPr lang="zh-CN" altLang="en-US"/>
          </a:p>
        </p:txBody>
      </p:sp>
    </p:spTree>
    <p:extLst>
      <p:ext uri="{BB962C8B-B14F-4D97-AF65-F5344CB8AC3E}">
        <p14:creationId xmlns:p14="http://schemas.microsoft.com/office/powerpoint/2010/main" val="39957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p>
        </p:txBody>
      </p:sp>
      <p:sp>
        <p:nvSpPr>
          <p:cNvPr id="4" name="KSO_BC1"/>
          <p:cNvSpPr>
            <a:spLocks noGrp="1"/>
          </p:cNvSpPr>
          <p:nvPr>
            <p:ph sz="half" idx="2"/>
          </p:nvPr>
        </p:nvSpPr>
        <p:spPr>
          <a:xfrm>
            <a:off x="824578" y="2200274"/>
            <a:ext cx="3868340"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p>
        </p:txBody>
      </p:sp>
      <p:sp>
        <p:nvSpPr>
          <p:cNvPr id="6" name="KSO_BC2"/>
          <p:cNvSpPr>
            <a:spLocks noGrp="1"/>
          </p:cNvSpPr>
          <p:nvPr>
            <p:ph sz="quarter" idx="4"/>
          </p:nvPr>
        </p:nvSpPr>
        <p:spPr>
          <a:xfrm>
            <a:off x="4823885" y="2200274"/>
            <a:ext cx="3887391"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p>
          <a:p>
            <a:pPr lvl="1"/>
            <a:r>
              <a:rPr lang="zh-CN" altLang="en-US" dirty="0" smtClean="0"/>
              <a:t>第二级</a:t>
            </a:r>
          </a:p>
        </p:txBody>
      </p:sp>
      <p:sp>
        <p:nvSpPr>
          <p:cNvPr id="7" name="KSO_FD"/>
          <p:cNvSpPr>
            <a:spLocks noGrp="1"/>
          </p:cNvSpPr>
          <p:nvPr>
            <p:ph type="dt" sz="half" idx="10"/>
          </p:nvPr>
        </p:nvSpPr>
        <p:spPr/>
        <p:txBody>
          <a:bodyPr/>
          <a:lstStyle>
            <a:lvl1pPr>
              <a:defRPr/>
            </a:lvl1pPr>
          </a:lstStyle>
          <a:p>
            <a:pPr>
              <a:defRPr/>
            </a:pPr>
            <a:fld id="{63910C00-90CE-4360-8B1B-C0D00DF6D413}" type="datetimeFigureOut">
              <a:rPr lang="zh-CN" altLang="en-US"/>
              <a:pPr>
                <a:defRPr/>
              </a:pPr>
              <a:t>2016-8-21</a:t>
            </a:fld>
            <a:endParaRPr lang="zh-CN" altLang="en-US"/>
          </a:p>
        </p:txBody>
      </p:sp>
      <p:sp>
        <p:nvSpPr>
          <p:cNvPr id="8" name="KSO_FT"/>
          <p:cNvSpPr>
            <a:spLocks noGrp="1"/>
          </p:cNvSpPr>
          <p:nvPr>
            <p:ph type="ftr" sz="quarter" idx="11"/>
          </p:nvPr>
        </p:nvSpPr>
        <p:spPr/>
        <p:txBody>
          <a:bodyPr/>
          <a:lstStyle>
            <a:lvl1pPr>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fld id="{9B9FF060-EA94-42C1-A3D6-89A02B1B7DE0}" type="slidenum">
              <a:rPr lang="zh-CN" altLang="en-US"/>
              <a:pPr/>
              <a:t>‹#›</a:t>
            </a:fld>
            <a:endParaRPr lang="zh-CN" altLang="en-US"/>
          </a:p>
        </p:txBody>
      </p:sp>
    </p:spTree>
    <p:extLst>
      <p:ext uri="{BB962C8B-B14F-4D97-AF65-F5344CB8AC3E}">
        <p14:creationId xmlns:p14="http://schemas.microsoft.com/office/powerpoint/2010/main" val="140516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a:defRPr/>
            </a:pPr>
            <a:fld id="{298C130D-9C31-4564-A9BA-97BEC8E54E08}" type="datetimeFigureOut">
              <a:rPr lang="zh-CN" altLang="en-US"/>
              <a:pPr>
                <a:defRPr/>
              </a:pPr>
              <a:t>2016-8-21</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1918A1E3-189D-4331-8A7C-5963DD9DE264}" type="slidenum">
              <a:rPr lang="zh-CN" altLang="en-US"/>
              <a:pPr/>
              <a:t>‹#›</a:t>
            </a:fld>
            <a:endParaRPr lang="zh-CN" altLang="en-US"/>
          </a:p>
        </p:txBody>
      </p:sp>
    </p:spTree>
    <p:extLst>
      <p:ext uri="{BB962C8B-B14F-4D97-AF65-F5344CB8AC3E}">
        <p14:creationId xmlns:p14="http://schemas.microsoft.com/office/powerpoint/2010/main" val="296135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FD"/>
          <p:cNvSpPr>
            <a:spLocks noGrp="1"/>
          </p:cNvSpPr>
          <p:nvPr>
            <p:ph type="dt" sz="half" idx="10"/>
          </p:nvPr>
        </p:nvSpPr>
        <p:spPr/>
        <p:txBody>
          <a:bodyPr/>
          <a:lstStyle>
            <a:lvl1pPr>
              <a:defRPr/>
            </a:lvl1pPr>
          </a:lstStyle>
          <a:p>
            <a:pPr>
              <a:defRPr/>
            </a:pPr>
            <a:fld id="{7333C0EE-70E1-414F-8129-8D7349DF325C}" type="datetimeFigureOut">
              <a:rPr lang="zh-CN" altLang="en-US"/>
              <a:pPr>
                <a:defRPr/>
              </a:pPr>
              <a:t>2016-8-21</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D3A9B2D7-AFCF-40EE-91C4-EF216168BF8F}" type="slidenum">
              <a:rPr lang="zh-CN" altLang="en-US"/>
              <a:pPr/>
              <a:t>‹#›</a:t>
            </a:fld>
            <a:endParaRPr lang="zh-CN" altLang="en-US"/>
          </a:p>
        </p:txBody>
      </p:sp>
    </p:spTree>
    <p:extLst>
      <p:ext uri="{BB962C8B-B14F-4D97-AF65-F5344CB8AC3E}">
        <p14:creationId xmlns:p14="http://schemas.microsoft.com/office/powerpoint/2010/main" val="126541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solidFill>
                  <a:schemeClr val="tx1"/>
                </a:solidFill>
              </a:defRPr>
            </a:lvl1pPr>
            <a:lvl2pPr>
              <a:defRPr sz="1013">
                <a:solidFill>
                  <a:schemeClr val="tx1"/>
                </a:solidFill>
              </a:defRPr>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dirty="0" smtClean="0"/>
              <a:t>编辑母版文本样式</a:t>
            </a:r>
          </a:p>
          <a:p>
            <a:pPr lvl="1"/>
            <a:r>
              <a:rPr lang="zh-CN" altLang="en-US" dirty="0"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dirty="0" smtClean="0"/>
              <a:t>编辑母版文本样式</a:t>
            </a:r>
          </a:p>
        </p:txBody>
      </p:sp>
      <p:sp>
        <p:nvSpPr>
          <p:cNvPr id="5" name="KSO_FD"/>
          <p:cNvSpPr>
            <a:spLocks noGrp="1"/>
          </p:cNvSpPr>
          <p:nvPr>
            <p:ph type="dt" sz="half" idx="10"/>
          </p:nvPr>
        </p:nvSpPr>
        <p:spPr/>
        <p:txBody>
          <a:bodyPr/>
          <a:lstStyle>
            <a:lvl1pPr>
              <a:defRPr/>
            </a:lvl1pPr>
          </a:lstStyle>
          <a:p>
            <a:pPr>
              <a:defRPr/>
            </a:pPr>
            <a:fld id="{28BDF20A-93E6-4993-BC1B-06D4F8764011}" type="datetimeFigureOut">
              <a:rPr lang="zh-CN" altLang="en-US"/>
              <a:pPr>
                <a:defRPr/>
              </a:pPr>
              <a:t>2016-8-21</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942351E5-F4F0-4D80-9516-37E58C4D56C5}" type="slidenum">
              <a:rPr lang="zh-CN" altLang="en-US"/>
              <a:pPr/>
              <a:t>‹#›</a:t>
            </a:fld>
            <a:endParaRPr lang="zh-CN" altLang="en-US"/>
          </a:p>
        </p:txBody>
      </p:sp>
    </p:spTree>
    <p:extLst>
      <p:ext uri="{BB962C8B-B14F-4D97-AF65-F5344CB8AC3E}">
        <p14:creationId xmlns:p14="http://schemas.microsoft.com/office/powerpoint/2010/main" val="316285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rtlCol="0">
            <a:normAutofit/>
          </a:bodyPr>
          <a:lstStyle>
            <a:lvl1pPr marL="0" indent="0">
              <a:buNone/>
              <a:defRPr sz="1800">
                <a:solidFill>
                  <a:schemeClr val="tx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dirty="0" smtClean="0"/>
              <a:t>单击图标添加图片</a:t>
            </a:r>
            <a:endParaRPr lang="en-US" altLang="en-US" noProof="0"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dirty="0" smtClean="0"/>
              <a:t>编辑母版文本样式</a:t>
            </a:r>
          </a:p>
        </p:txBody>
      </p:sp>
      <p:sp>
        <p:nvSpPr>
          <p:cNvPr id="5" name="KSO_FD"/>
          <p:cNvSpPr>
            <a:spLocks noGrp="1"/>
          </p:cNvSpPr>
          <p:nvPr>
            <p:ph type="dt" sz="half" idx="10"/>
          </p:nvPr>
        </p:nvSpPr>
        <p:spPr/>
        <p:txBody>
          <a:bodyPr/>
          <a:lstStyle>
            <a:lvl1pPr>
              <a:defRPr/>
            </a:lvl1pPr>
          </a:lstStyle>
          <a:p>
            <a:pPr>
              <a:defRPr/>
            </a:pPr>
            <a:fld id="{C46CCBBB-B031-48ED-9C41-91491EBBC1CF}" type="datetimeFigureOut">
              <a:rPr lang="zh-CN" altLang="en-US"/>
              <a:pPr>
                <a:defRPr/>
              </a:pPr>
              <a:t>2016-8-21</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A592C351-31DB-40D5-93E1-95426F00E280}" type="slidenum">
              <a:rPr lang="zh-CN" altLang="en-US"/>
              <a:pPr/>
              <a:t>‹#›</a:t>
            </a:fld>
            <a:endParaRPr lang="zh-CN" altLang="en-US"/>
          </a:p>
        </p:txBody>
      </p:sp>
    </p:spTree>
    <p:extLst>
      <p:ext uri="{BB962C8B-B14F-4D97-AF65-F5344CB8AC3E}">
        <p14:creationId xmlns:p14="http://schemas.microsoft.com/office/powerpoint/2010/main" val="158015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3"/>
          <p:cNvPicPr>
            <a:picLocks noChangeAspect="1"/>
          </p:cNvPicPr>
          <p:nvPr/>
        </p:nvPicPr>
        <p:blipFill>
          <a:blip r:embed="rId15">
            <a:extLst>
              <a:ext uri="{28A0092B-C50C-407E-A947-70E740481C1C}">
                <a14:useLocalDpi xmlns:a14="http://schemas.microsoft.com/office/drawing/2010/main" val="0"/>
              </a:ext>
            </a:extLst>
          </a:blip>
          <a:srcRect t="-206" r="990" b="91127"/>
          <a:stretch>
            <a:fillRect/>
          </a:stretch>
        </p:blipFill>
        <p:spPr bwMode="auto">
          <a:xfrm>
            <a:off x="0" y="-14288"/>
            <a:ext cx="9144000"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4"/>
          <p:cNvPicPr>
            <a:picLocks noChangeAspect="1"/>
          </p:cNvPicPr>
          <p:nvPr/>
        </p:nvPicPr>
        <p:blipFill>
          <a:blip r:embed="rId15">
            <a:extLst>
              <a:ext uri="{28A0092B-C50C-407E-A947-70E740481C1C}">
                <a14:useLocalDpi xmlns:a14="http://schemas.microsoft.com/office/drawing/2010/main" val="0"/>
              </a:ext>
            </a:extLst>
          </a:blip>
          <a:srcRect t="94920" r="990" b="954"/>
          <a:stretch>
            <a:fillRect/>
          </a:stretch>
        </p:blipFill>
        <p:spPr bwMode="auto">
          <a:xfrm>
            <a:off x="0" y="657225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KSO_FD"/>
          <p:cNvSpPr>
            <a:spLocks noGrp="1"/>
          </p:cNvSpPr>
          <p:nvPr>
            <p:ph type="dt" sz="half" idx="2"/>
          </p:nvPr>
        </p:nvSpPr>
        <p:spPr>
          <a:xfrm>
            <a:off x="628650" y="6419850"/>
            <a:ext cx="2057400" cy="365125"/>
          </a:xfrm>
          <a:prstGeom prst="rect">
            <a:avLst/>
          </a:prstGeom>
        </p:spPr>
        <p:txBody>
          <a:bodyPr vert="horz" lIns="91440" tIns="45720" rIns="91440" bIns="45720" rtlCol="0" anchor="ctr"/>
          <a:lstStyle>
            <a:lvl1pPr algn="l">
              <a:defRPr sz="1200">
                <a:solidFill>
                  <a:schemeClr val="tx1"/>
                </a:solidFill>
              </a:defRPr>
            </a:lvl1pPr>
          </a:lstStyle>
          <a:p>
            <a:pPr>
              <a:defRPr/>
            </a:pPr>
            <a:fld id="{4CEB5C31-3935-4D5D-979E-0BE733655E35}" type="datetimeFigureOut">
              <a:rPr lang="zh-CN" altLang="en-US"/>
              <a:pPr>
                <a:defRPr/>
              </a:pPr>
              <a:t>2016-8-21</a:t>
            </a:fld>
            <a:endParaRPr lang="zh-CN" altLang="en-US"/>
          </a:p>
        </p:txBody>
      </p:sp>
      <p:sp>
        <p:nvSpPr>
          <p:cNvPr id="5" name="KSO_FT"/>
          <p:cNvSpPr>
            <a:spLocks noGrp="1"/>
          </p:cNvSpPr>
          <p:nvPr>
            <p:ph type="ftr" sz="quarter" idx="3"/>
          </p:nvPr>
        </p:nvSpPr>
        <p:spPr>
          <a:xfrm>
            <a:off x="3028950" y="6419850"/>
            <a:ext cx="30861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zh-CN" altLang="en-US"/>
          </a:p>
        </p:txBody>
      </p:sp>
      <p:sp>
        <p:nvSpPr>
          <p:cNvPr id="6" name="KSO_FN"/>
          <p:cNvSpPr>
            <a:spLocks noGrp="1"/>
          </p:cNvSpPr>
          <p:nvPr>
            <p:ph type="sldNum" sz="quarter" idx="4"/>
          </p:nvPr>
        </p:nvSpPr>
        <p:spPr>
          <a:xfrm>
            <a:off x="6457950" y="64198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51AFB5C4-097A-4A66-B1AC-7FB89CBBC95A}" type="slidenum">
              <a:rPr lang="zh-CN" altLang="en-US"/>
              <a:pPr/>
              <a:t>‹#›</a:t>
            </a:fld>
            <a:endParaRPr lang="zh-CN" altLang="en-US"/>
          </a:p>
        </p:txBody>
      </p:sp>
      <p:sp>
        <p:nvSpPr>
          <p:cNvPr id="1032" name="KSO_BC1"/>
          <p:cNvSpPr>
            <a:spLocks noGrp="1"/>
          </p:cNvSpPr>
          <p:nvPr>
            <p:ph type="body" idx="1"/>
          </p:nvPr>
        </p:nvSpPr>
        <p:spPr bwMode="auto">
          <a:xfrm>
            <a:off x="390525" y="896938"/>
            <a:ext cx="8277225"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33" name="KSO_BT1"/>
          <p:cNvSpPr>
            <a:spLocks noGrp="1"/>
          </p:cNvSpPr>
          <p:nvPr>
            <p:ph type="title"/>
          </p:nvPr>
        </p:nvSpPr>
        <p:spPr bwMode="auto">
          <a:xfrm>
            <a:off x="390525" y="68263"/>
            <a:ext cx="8277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715" r:id="rId1"/>
    <p:sldLayoutId id="2147483706" r:id="rId2"/>
    <p:sldLayoutId id="2147483707" r:id="rId3"/>
    <p:sldLayoutId id="2147483708" r:id="rId4"/>
    <p:sldLayoutId id="2147483709" r:id="rId5"/>
    <p:sldLayoutId id="2147483710" r:id="rId6"/>
    <p:sldLayoutId id="2147483716" r:id="rId7"/>
    <p:sldLayoutId id="2147483711" r:id="rId8"/>
    <p:sldLayoutId id="2147483712" r:id="rId9"/>
    <p:sldLayoutId id="2147483713" r:id="rId10"/>
    <p:sldLayoutId id="2147483714" r:id="rId11"/>
    <p:sldLayoutId id="2147483717" r:id="rId12"/>
  </p:sldLayoutIdLst>
  <p:timing>
    <p:tnLst>
      <p:par>
        <p:cTn id="1" dur="indefinite" restart="never" nodeType="tmRoot"/>
      </p:par>
    </p:tnLst>
  </p:timing>
  <p:txStyles>
    <p:titleStyle>
      <a:lvl1pPr algn="l" defTabSz="514350" rtl="0" eaLnBrk="0" fontAlgn="base" hangingPunct="0">
        <a:lnSpc>
          <a:spcPct val="90000"/>
        </a:lnSpc>
        <a:spcBef>
          <a:spcPct val="0"/>
        </a:spcBef>
        <a:spcAft>
          <a:spcPct val="0"/>
        </a:spcAft>
        <a:defRPr sz="3200" b="1" kern="1200">
          <a:solidFill>
            <a:schemeClr val="tx1"/>
          </a:solidFill>
          <a:latin typeface="+mj-ea"/>
          <a:ea typeface="+mj-ea"/>
          <a:cs typeface="+mj-cs"/>
        </a:defRPr>
      </a:lvl1pPr>
      <a:lvl2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2pPr>
      <a:lvl3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3pPr>
      <a:lvl4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4pPr>
      <a:lvl5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5pPr>
      <a:lvl6pPr marL="4572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6pPr>
      <a:lvl7pPr marL="9144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7pPr>
      <a:lvl8pPr marL="13716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8pPr>
      <a:lvl9pPr marL="18288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9pPr>
    </p:titleStyle>
    <p:bodyStyle>
      <a:lvl1pPr marL="271463" indent="-271463" algn="just" defTabSz="514350" rtl="0" eaLnBrk="0" fontAlgn="base" hangingPunct="0">
        <a:lnSpc>
          <a:spcPct val="110000"/>
        </a:lnSpc>
        <a:spcBef>
          <a:spcPts val="900"/>
        </a:spcBef>
        <a:spcAft>
          <a:spcPct val="0"/>
        </a:spcAft>
        <a:buClr>
          <a:schemeClr val="accent1"/>
        </a:buClr>
        <a:buSzPct val="70000"/>
        <a:buFont typeface="Wingdings" panose="05000000000000000000" pitchFamily="2" charset="2"/>
        <a:buChar char="m"/>
        <a:defRPr lang="zh-CN" altLang="en-US" sz="2400" kern="1200" dirty="0">
          <a:solidFill>
            <a:schemeClr val="accent1"/>
          </a:solidFill>
          <a:latin typeface="+mj-ea"/>
          <a:ea typeface="+mj-ea"/>
          <a:cs typeface="+mn-cs"/>
        </a:defRPr>
      </a:lvl1pPr>
      <a:lvl2pPr marL="271463" indent="-271463" algn="just" defTabSz="514350" rtl="0" eaLnBrk="0" fontAlgn="base" hangingPunct="0">
        <a:lnSpc>
          <a:spcPct val="120000"/>
        </a:lnSpc>
        <a:spcBef>
          <a:spcPct val="0"/>
        </a:spcBef>
        <a:spcAft>
          <a:spcPts val="900"/>
        </a:spcAft>
        <a:buClr>
          <a:srgbClr val="6DC2FB"/>
        </a:buClr>
        <a:buFont typeface="幼圆" pitchFamily="49" charset="-122"/>
        <a:buChar char=" "/>
        <a:defRPr kern="1200">
          <a:solidFill>
            <a:schemeClr val="tx1"/>
          </a:solidFill>
          <a:latin typeface="+mn-ea"/>
          <a:ea typeface="+mn-ea"/>
          <a:cs typeface="+mn-cs"/>
        </a:defRPr>
      </a:lvl2pPr>
      <a:lvl3pPr marL="642938" indent="-128588" algn="l" defTabSz="514350" rtl="0" eaLnBrk="0" fontAlgn="base" hangingPunct="0">
        <a:lnSpc>
          <a:spcPct val="90000"/>
        </a:lnSpc>
        <a:spcBef>
          <a:spcPts val="275"/>
        </a:spcBef>
        <a:spcAft>
          <a:spcPct val="0"/>
        </a:spcAft>
        <a:buFont typeface="Arial" pitchFamily="34" charset="0"/>
        <a:buChar char="•"/>
        <a:defRPr sz="1100" kern="1200">
          <a:solidFill>
            <a:schemeClr val="tx1"/>
          </a:solidFill>
          <a:latin typeface="+mn-lt"/>
          <a:ea typeface="+mn-ea"/>
          <a:cs typeface="+mn-cs"/>
        </a:defRPr>
      </a:lvl3pPr>
      <a:lvl4pPr marL="900113" indent="-128588" algn="l" defTabSz="514350" rtl="0" eaLnBrk="0" fontAlgn="base" hangingPunct="0">
        <a:lnSpc>
          <a:spcPct val="90000"/>
        </a:lnSpc>
        <a:spcBef>
          <a:spcPts val="275"/>
        </a:spcBef>
        <a:spcAft>
          <a:spcPct val="0"/>
        </a:spcAft>
        <a:buFont typeface="Arial" pitchFamily="34" charset="0"/>
        <a:buChar char="•"/>
        <a:defRPr sz="1000" kern="1200">
          <a:solidFill>
            <a:schemeClr val="tx1"/>
          </a:solidFill>
          <a:latin typeface="+mn-lt"/>
          <a:ea typeface="+mn-ea"/>
          <a:cs typeface="+mn-cs"/>
        </a:defRPr>
      </a:lvl4pPr>
      <a:lvl5pPr marL="1157288" indent="-128588" algn="l" defTabSz="514350" rtl="0" eaLnBrk="0" fontAlgn="base" hangingPunct="0">
        <a:lnSpc>
          <a:spcPct val="90000"/>
        </a:lnSpc>
        <a:spcBef>
          <a:spcPts val="275"/>
        </a:spcBef>
        <a:spcAft>
          <a:spcPct val="0"/>
        </a:spcAft>
        <a:buFont typeface="Arial" pitchFamily="34" charset="0"/>
        <a:buChar char="•"/>
        <a:defRPr sz="10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Word_97_-_2003___1.doc"/></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rtlCol="0">
            <a:normAutofit fontScale="90000"/>
          </a:bodyPr>
          <a:lstStyle/>
          <a:p>
            <a:pPr algn="ctr" eaLnBrk="1" fontAlgn="auto" hangingPunct="1">
              <a:spcAft>
                <a:spcPts val="0"/>
              </a:spcAft>
              <a:defRPr/>
            </a:pPr>
            <a:r>
              <a:rPr lang="zh-CN" altLang="en-US" sz="4800" dirty="0" smtClean="0">
                <a:latin typeface="华文中宋" panose="02010600040101010101" pitchFamily="2" charset="-122"/>
                <a:ea typeface="华文中宋" panose="02010600040101010101" pitchFamily="2" charset="-122"/>
              </a:rPr>
              <a:t/>
            </a:r>
            <a:br>
              <a:rPr lang="zh-CN" altLang="en-US" sz="4800" dirty="0" smtClean="0">
                <a:latin typeface="华文中宋" panose="02010600040101010101" pitchFamily="2" charset="-122"/>
                <a:ea typeface="华文中宋" panose="02010600040101010101" pitchFamily="2" charset="-122"/>
              </a:rPr>
            </a:br>
            <a:endParaRPr lang="zh-CN" altLang="en-US" b="0" dirty="0" smtClean="0">
              <a:latin typeface="华文新魏" panose="02010800040101010101" pitchFamily="2" charset="-122"/>
              <a:ea typeface="华文新魏" panose="02010800040101010101" pitchFamily="2" charset="-122"/>
            </a:endParaRPr>
          </a:p>
        </p:txBody>
      </p:sp>
      <p:sp>
        <p:nvSpPr>
          <p:cNvPr id="6147" name="Rectangle 2"/>
          <p:cNvSpPr txBox="1">
            <a:spLocks noChangeArrowheads="1"/>
          </p:cNvSpPr>
          <p:nvPr/>
        </p:nvSpPr>
        <p:spPr bwMode="auto">
          <a:xfrm>
            <a:off x="0" y="1412875"/>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微软雅黑" pitchFamily="34" charset="-122"/>
                <a:ea typeface="微软雅黑" pitchFamily="34" charset="-122"/>
              </a:defRPr>
            </a:lvl1pPr>
            <a:lvl2pPr marL="742950" indent="-285750">
              <a:defRPr>
                <a:solidFill>
                  <a:schemeClr val="tx1"/>
                </a:solidFill>
                <a:latin typeface="幼圆" pitchFamily="49" charset="-122"/>
                <a:ea typeface="幼圆" pitchFamily="49" charset="-122"/>
              </a:defRPr>
            </a:lvl2pPr>
            <a:lvl3pPr marL="1143000" indent="-228600">
              <a:defRPr sz="1100">
                <a:solidFill>
                  <a:schemeClr val="tx1"/>
                </a:solidFill>
                <a:latin typeface="Calibri" pitchFamily="34" charset="0"/>
                <a:ea typeface="幼圆" pitchFamily="49" charset="-122"/>
              </a:defRPr>
            </a:lvl3pPr>
            <a:lvl4pPr marL="1600200" indent="-228600">
              <a:defRPr sz="1000">
                <a:solidFill>
                  <a:schemeClr val="tx1"/>
                </a:solidFill>
                <a:latin typeface="Calibri" pitchFamily="34" charset="0"/>
                <a:ea typeface="幼圆" pitchFamily="49" charset="-122"/>
              </a:defRPr>
            </a:lvl4pPr>
            <a:lvl5pPr marL="2057400" indent="-228600">
              <a:defRPr sz="1000">
                <a:solidFill>
                  <a:schemeClr val="tx1"/>
                </a:solidFill>
                <a:latin typeface="Calibri" pitchFamily="34" charset="0"/>
                <a:ea typeface="幼圆" pitchFamily="49" charset="-122"/>
              </a:defRPr>
            </a:lvl5pPr>
            <a:lvl6pPr marL="2514600" indent="-228600" eaLnBrk="0" fontAlgn="base" hangingPunct="0">
              <a:spcBef>
                <a:spcPts val="275"/>
              </a:spcBef>
              <a:spcAft>
                <a:spcPct val="0"/>
              </a:spcAft>
              <a:defRPr sz="1000">
                <a:solidFill>
                  <a:schemeClr val="tx1"/>
                </a:solidFill>
                <a:latin typeface="Calibri" pitchFamily="34" charset="0"/>
                <a:ea typeface="幼圆" pitchFamily="49" charset="-122"/>
              </a:defRPr>
            </a:lvl6pPr>
            <a:lvl7pPr marL="2971800" indent="-228600" eaLnBrk="0" fontAlgn="base" hangingPunct="0">
              <a:spcBef>
                <a:spcPts val="275"/>
              </a:spcBef>
              <a:spcAft>
                <a:spcPct val="0"/>
              </a:spcAft>
              <a:defRPr sz="1000">
                <a:solidFill>
                  <a:schemeClr val="tx1"/>
                </a:solidFill>
                <a:latin typeface="Calibri" pitchFamily="34" charset="0"/>
                <a:ea typeface="幼圆" pitchFamily="49" charset="-122"/>
              </a:defRPr>
            </a:lvl7pPr>
            <a:lvl8pPr marL="3429000" indent="-228600" eaLnBrk="0" fontAlgn="base" hangingPunct="0">
              <a:spcBef>
                <a:spcPts val="275"/>
              </a:spcBef>
              <a:spcAft>
                <a:spcPct val="0"/>
              </a:spcAft>
              <a:defRPr sz="1000">
                <a:solidFill>
                  <a:schemeClr val="tx1"/>
                </a:solidFill>
                <a:latin typeface="Calibri" pitchFamily="34" charset="0"/>
                <a:ea typeface="幼圆" pitchFamily="49" charset="-122"/>
              </a:defRPr>
            </a:lvl8pPr>
            <a:lvl9pPr marL="3886200" indent="-228600" eaLnBrk="0" fontAlgn="base" hangingPunct="0">
              <a:spcBef>
                <a:spcPts val="275"/>
              </a:spcBef>
              <a:spcAft>
                <a:spcPct val="0"/>
              </a:spcAft>
              <a:defRPr sz="1000">
                <a:solidFill>
                  <a:schemeClr val="tx1"/>
                </a:solidFill>
                <a:latin typeface="Calibri" pitchFamily="34" charset="0"/>
                <a:ea typeface="幼圆" pitchFamily="49" charset="-122"/>
              </a:defRPr>
            </a:lvl9pPr>
          </a:lstStyle>
          <a:p>
            <a:pPr algn="ctr" defTabSz="514350" eaLnBrk="1" hangingPunct="1">
              <a:lnSpc>
                <a:spcPct val="90000"/>
              </a:lnSpc>
            </a:pPr>
            <a:r>
              <a:rPr lang="zh-CN" altLang="en-US" sz="4800" b="1">
                <a:solidFill>
                  <a:schemeClr val="tx1"/>
                </a:solidFill>
                <a:latin typeface="华文中宋" pitchFamily="2" charset="-122"/>
                <a:ea typeface="华文中宋" pitchFamily="2" charset="-122"/>
              </a:rPr>
              <a:t>软件工程</a:t>
            </a:r>
            <a:br>
              <a:rPr lang="zh-CN" altLang="en-US" sz="4800" b="1">
                <a:solidFill>
                  <a:schemeClr val="tx1"/>
                </a:solidFill>
                <a:latin typeface="华文中宋" pitchFamily="2" charset="-122"/>
                <a:ea typeface="华文中宋" pitchFamily="2" charset="-122"/>
              </a:rPr>
            </a:br>
            <a:r>
              <a:rPr lang="zh-CN" altLang="en-US" sz="3200" b="1">
                <a:solidFill>
                  <a:schemeClr val="tx1"/>
                </a:solidFill>
                <a:latin typeface="华文中宋" pitchFamily="2" charset="-122"/>
                <a:ea typeface="华文中宋" pitchFamily="2" charset="-122"/>
              </a:rPr>
              <a:t/>
            </a:r>
            <a:br>
              <a:rPr lang="zh-CN" altLang="en-US" sz="3200" b="1">
                <a:solidFill>
                  <a:schemeClr val="tx1"/>
                </a:solidFill>
                <a:latin typeface="华文中宋" pitchFamily="2" charset="-122"/>
                <a:ea typeface="华文中宋" pitchFamily="2" charset="-122"/>
              </a:rPr>
            </a:br>
            <a:r>
              <a:rPr lang="zh-CN" altLang="en-US" sz="3200">
                <a:solidFill>
                  <a:schemeClr val="tx1"/>
                </a:solidFill>
                <a:latin typeface="华文新魏" pitchFamily="2" charset="-122"/>
                <a:ea typeface="华文新魏" pitchFamily="2" charset="-122"/>
              </a:rPr>
              <a:t>一体化案例分析教程</a:t>
            </a:r>
            <a:endParaRPr lang="en-US" altLang="zh-CN" sz="3200">
              <a:solidFill>
                <a:schemeClr val="tx1"/>
              </a:solidFill>
              <a:latin typeface="华文新魏" pitchFamily="2" charset="-122"/>
              <a:ea typeface="华文新魏" pitchFamily="2" charset="-122"/>
            </a:endParaRPr>
          </a:p>
          <a:p>
            <a:pPr algn="ctr" defTabSz="514350" eaLnBrk="1" hangingPunct="1">
              <a:lnSpc>
                <a:spcPct val="90000"/>
              </a:lnSpc>
            </a:pPr>
            <a:r>
              <a:rPr lang="zh-CN" altLang="en-US" sz="3200">
                <a:solidFill>
                  <a:schemeClr val="tx1"/>
                </a:solidFill>
                <a:latin typeface="华文新魏" pitchFamily="2" charset="-122"/>
                <a:ea typeface="华文新魏" pitchFamily="2" charset="-122"/>
              </a:rPr>
              <a:t>（六）</a:t>
            </a:r>
            <a:r>
              <a:rPr lang="en-US" altLang="zh-CN" sz="3200">
                <a:solidFill>
                  <a:schemeClr val="tx1"/>
                </a:solidFill>
                <a:latin typeface="华文新魏" pitchFamily="2" charset="-122"/>
                <a:ea typeface="华文新魏" pitchFamily="2" charset="-122"/>
              </a:rPr>
              <a:t>Implementation</a:t>
            </a:r>
            <a:endParaRPr lang="zh-CN" altLang="en-US" sz="3200">
              <a:solidFill>
                <a:schemeClr val="tx1"/>
              </a:solidFill>
              <a:latin typeface="华文新魏" pitchFamily="2" charset="-122"/>
              <a:ea typeface="华文新魏" pitchFamily="2" charset="-122"/>
            </a:endParaRPr>
          </a:p>
        </p:txBody>
      </p:sp>
      <p:sp>
        <p:nvSpPr>
          <p:cNvPr id="6148" name="Rectangle 3"/>
          <p:cNvSpPr txBox="1">
            <a:spLocks noChangeArrowheads="1"/>
          </p:cNvSpPr>
          <p:nvPr/>
        </p:nvSpPr>
        <p:spPr bwMode="auto">
          <a:xfrm>
            <a:off x="1547813" y="4106863"/>
            <a:ext cx="56165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微软雅黑" pitchFamily="34" charset="-122"/>
                <a:ea typeface="微软雅黑" pitchFamily="34" charset="-122"/>
              </a:defRPr>
            </a:lvl1pPr>
            <a:lvl2pPr>
              <a:defRPr>
                <a:solidFill>
                  <a:schemeClr val="tx1"/>
                </a:solidFill>
                <a:latin typeface="幼圆" pitchFamily="49" charset="-122"/>
                <a:ea typeface="幼圆" pitchFamily="49" charset="-122"/>
              </a:defRPr>
            </a:lvl2pPr>
            <a:lvl3pPr>
              <a:defRPr sz="1100">
                <a:solidFill>
                  <a:schemeClr val="tx1"/>
                </a:solidFill>
                <a:latin typeface="Calibri" pitchFamily="34" charset="0"/>
                <a:ea typeface="幼圆" pitchFamily="49" charset="-122"/>
              </a:defRPr>
            </a:lvl3pPr>
            <a:lvl4pPr>
              <a:defRPr sz="1000">
                <a:solidFill>
                  <a:schemeClr val="tx1"/>
                </a:solidFill>
                <a:latin typeface="Calibri" pitchFamily="34" charset="0"/>
                <a:ea typeface="幼圆" pitchFamily="49" charset="-122"/>
              </a:defRPr>
            </a:lvl4pPr>
            <a:lvl5pPr>
              <a:defRPr sz="1000">
                <a:solidFill>
                  <a:schemeClr val="tx1"/>
                </a:solidFill>
                <a:latin typeface="Calibri" pitchFamily="34" charset="0"/>
                <a:ea typeface="幼圆" pitchFamily="49" charset="-122"/>
              </a:defRPr>
            </a:lvl5pPr>
            <a:lvl6pPr marL="1614488" eaLnBrk="0" fontAlgn="base" hangingPunct="0">
              <a:spcBef>
                <a:spcPts val="275"/>
              </a:spcBef>
              <a:spcAft>
                <a:spcPct val="0"/>
              </a:spcAft>
              <a:defRPr sz="1000">
                <a:solidFill>
                  <a:schemeClr val="tx1"/>
                </a:solidFill>
                <a:latin typeface="Calibri" pitchFamily="34" charset="0"/>
                <a:ea typeface="幼圆" pitchFamily="49" charset="-122"/>
              </a:defRPr>
            </a:lvl6pPr>
            <a:lvl7pPr marL="2071688" eaLnBrk="0" fontAlgn="base" hangingPunct="0">
              <a:spcBef>
                <a:spcPts val="275"/>
              </a:spcBef>
              <a:spcAft>
                <a:spcPct val="0"/>
              </a:spcAft>
              <a:defRPr sz="1000">
                <a:solidFill>
                  <a:schemeClr val="tx1"/>
                </a:solidFill>
                <a:latin typeface="Calibri" pitchFamily="34" charset="0"/>
                <a:ea typeface="幼圆" pitchFamily="49" charset="-122"/>
              </a:defRPr>
            </a:lvl7pPr>
            <a:lvl8pPr marL="2528888" eaLnBrk="0" fontAlgn="base" hangingPunct="0">
              <a:spcBef>
                <a:spcPts val="275"/>
              </a:spcBef>
              <a:spcAft>
                <a:spcPct val="0"/>
              </a:spcAft>
              <a:defRPr sz="1000">
                <a:solidFill>
                  <a:schemeClr val="tx1"/>
                </a:solidFill>
                <a:latin typeface="Calibri" pitchFamily="34" charset="0"/>
                <a:ea typeface="幼圆" pitchFamily="49" charset="-122"/>
              </a:defRPr>
            </a:lvl8pPr>
            <a:lvl9pPr marL="2986088" eaLnBrk="0" fontAlgn="base" hangingPunct="0">
              <a:spcBef>
                <a:spcPts val="275"/>
              </a:spcBef>
              <a:spcAft>
                <a:spcPct val="0"/>
              </a:spcAft>
              <a:defRPr sz="1000">
                <a:solidFill>
                  <a:schemeClr val="tx1"/>
                </a:solidFill>
                <a:latin typeface="Calibri" pitchFamily="34" charset="0"/>
                <a:ea typeface="幼圆" pitchFamily="49" charset="-122"/>
              </a:defRPr>
            </a:lvl9pPr>
          </a:lstStyle>
          <a:p>
            <a:pPr marL="271463" indent="-271463" algn="ctr" defTabSz="514350" eaLnBrk="1" hangingPunct="1">
              <a:lnSpc>
                <a:spcPct val="110000"/>
              </a:lnSpc>
              <a:spcBef>
                <a:spcPts val="900"/>
              </a:spcBef>
              <a:buClr>
                <a:schemeClr val="accent1"/>
              </a:buClr>
              <a:buSzPct val="70000"/>
              <a:buFont typeface="Wingdings" pitchFamily="2" charset="2"/>
              <a:buChar char="m"/>
            </a:pPr>
            <a:r>
              <a:rPr lang="zh-CN" altLang="en-US" b="1">
                <a:solidFill>
                  <a:schemeClr val="tx1"/>
                </a:solidFill>
                <a:latin typeface="Times New Roman" pitchFamily="18" charset="0"/>
                <a:ea typeface="楷体_GB2312" pitchFamily="49" charset="-122"/>
              </a:rPr>
              <a:t>杜育根</a:t>
            </a:r>
          </a:p>
          <a:p>
            <a:pPr marL="271463" indent="-271463" algn="ctr" defTabSz="514350" eaLnBrk="1" hangingPunct="1">
              <a:lnSpc>
                <a:spcPct val="110000"/>
              </a:lnSpc>
              <a:spcBef>
                <a:spcPts val="900"/>
              </a:spcBef>
              <a:buClr>
                <a:schemeClr val="accent1"/>
              </a:buClr>
              <a:buSzPct val="70000"/>
              <a:buFont typeface="Wingdings" pitchFamily="2" charset="2"/>
              <a:buChar char="m"/>
            </a:pPr>
            <a:r>
              <a:rPr lang="en-US" altLang="zh-CN" b="1">
                <a:solidFill>
                  <a:schemeClr val="tx1"/>
                </a:solidFill>
                <a:latin typeface="Times New Roman" pitchFamily="18" charset="0"/>
                <a:ea typeface="楷体_GB2312" pitchFamily="49" charset="-122"/>
              </a:rPr>
              <a:t>ygdu@sei.ecnu.edu.cn</a:t>
            </a:r>
          </a:p>
        </p:txBody>
      </p:sp>
      <p:sp>
        <p:nvSpPr>
          <p:cNvPr id="6149" name="TextBox 1"/>
          <p:cNvSpPr txBox="1">
            <a:spLocks noChangeArrowheads="1"/>
          </p:cNvSpPr>
          <p:nvPr/>
        </p:nvSpPr>
        <p:spPr bwMode="auto">
          <a:xfrm>
            <a:off x="11113" y="5746750"/>
            <a:ext cx="45640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sz="1600"/>
              <a:t>本</a:t>
            </a:r>
            <a:r>
              <a:rPr lang="en-US" altLang="zh-CN" sz="1600"/>
              <a:t>PPT</a:t>
            </a:r>
            <a:r>
              <a:rPr lang="zh-CN" altLang="en-US" sz="1600"/>
              <a:t>教材：</a:t>
            </a:r>
            <a:endParaRPr lang="en-US" altLang="zh-CN" sz="1600"/>
          </a:p>
          <a:p>
            <a:r>
              <a:rPr lang="zh-CN" altLang="en-US" sz="1600"/>
              <a:t>杜育根</a:t>
            </a:r>
            <a:r>
              <a:rPr lang="en-US" altLang="zh-CN" sz="1600"/>
              <a:t>. </a:t>
            </a:r>
            <a:r>
              <a:rPr lang="zh-CN" altLang="en-US" sz="1600"/>
              <a:t>软件工程教程：</a:t>
            </a:r>
            <a:r>
              <a:rPr lang="en-US" altLang="zh-CN" sz="1600"/>
              <a:t>IBM RUP</a:t>
            </a:r>
            <a:r>
              <a:rPr lang="zh-CN" altLang="en-US" sz="1600"/>
              <a:t>方法实践</a:t>
            </a:r>
            <a:r>
              <a:rPr lang="en-US" altLang="zh-CN" sz="1600"/>
              <a:t>[M].</a:t>
            </a:r>
          </a:p>
          <a:p>
            <a:r>
              <a:rPr lang="zh-CN" altLang="en-US" sz="1600"/>
              <a:t>北京：机械工业出版社，</a:t>
            </a:r>
            <a:r>
              <a:rPr lang="en-US" altLang="zh-CN" sz="1600"/>
              <a:t>2013</a:t>
            </a:r>
            <a:endParaRPr lang="zh-CN" altLang="en-US" sz="1600"/>
          </a:p>
          <a:p>
            <a:pPr>
              <a:lnSpc>
                <a:spcPct val="130000"/>
              </a:lnSpc>
            </a:pPr>
            <a:endParaRPr lang="zh-CN" altLang="en-US" sz="1400">
              <a:latin typeface="Arial" pitchFamily="34"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92275" y="188913"/>
            <a:ext cx="7200900" cy="692150"/>
          </a:xfrm>
        </p:spPr>
        <p:txBody>
          <a:bodyPr rtlCol="0">
            <a:normAutofit fontScale="90000"/>
          </a:bodyPr>
          <a:lstStyle/>
          <a:p>
            <a:pPr eaLnBrk="1" fontAlgn="auto" hangingPunct="1">
              <a:spcAft>
                <a:spcPts val="0"/>
              </a:spcAft>
              <a:defRPr/>
            </a:pPr>
            <a:r>
              <a:rPr lang="en-US" altLang="zh-CN" sz="2800" smtClean="0">
                <a:latin typeface="Times New Roman" panose="02020603050405020304" pitchFamily="18" charset="0"/>
              </a:rPr>
              <a:t>6.1.5	</a:t>
            </a:r>
            <a:r>
              <a:rPr lang="zh-CN" altLang="en-US" sz="2800" smtClean="0">
                <a:latin typeface="Times New Roman" panose="02020603050405020304" pitchFamily="18" charset="0"/>
              </a:rPr>
              <a:t>集成每个子系统</a:t>
            </a:r>
            <a:r>
              <a:rPr lang="en-US" altLang="zh-CN" sz="2800" smtClean="0">
                <a:latin typeface="Times New Roman" panose="02020603050405020304" pitchFamily="18" charset="0"/>
              </a:rPr>
              <a:t>Integrate each Subsystem</a:t>
            </a:r>
          </a:p>
        </p:txBody>
      </p:sp>
      <p:sp>
        <p:nvSpPr>
          <p:cNvPr id="22531" name="Freeform 3"/>
          <p:cNvSpPr>
            <a:spLocks/>
          </p:cNvSpPr>
          <p:nvPr/>
        </p:nvSpPr>
        <p:spPr bwMode="gray">
          <a:xfrm>
            <a:off x="1090613" y="46958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2532" name="Freeform 4"/>
          <p:cNvSpPr>
            <a:spLocks/>
          </p:cNvSpPr>
          <p:nvPr/>
        </p:nvSpPr>
        <p:spPr bwMode="gray">
          <a:xfrm rot="10800000">
            <a:off x="6054725" y="34020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2533" name="Freeform 7"/>
          <p:cNvSpPr>
            <a:spLocks/>
          </p:cNvSpPr>
          <p:nvPr/>
        </p:nvSpPr>
        <p:spPr bwMode="gray">
          <a:xfrm>
            <a:off x="1109663" y="21336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2534" name="Freeform 8"/>
          <p:cNvSpPr>
            <a:spLocks/>
          </p:cNvSpPr>
          <p:nvPr/>
        </p:nvSpPr>
        <p:spPr bwMode="gray">
          <a:xfrm rot="10800000">
            <a:off x="6096000" y="18383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8" name="AutoShape 9"/>
          <p:cNvSpPr>
            <a:spLocks noChangeArrowheads="1"/>
          </p:cNvSpPr>
          <p:nvPr/>
        </p:nvSpPr>
        <p:spPr bwMode="gray">
          <a:xfrm>
            <a:off x="1371600" y="2159000"/>
            <a:ext cx="6353175" cy="6413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9" name="AutoShape 10"/>
          <p:cNvSpPr>
            <a:spLocks noChangeArrowheads="1"/>
          </p:cNvSpPr>
          <p:nvPr/>
        </p:nvSpPr>
        <p:spPr bwMode="gray">
          <a:xfrm>
            <a:off x="1266825" y="3713163"/>
            <a:ext cx="6429375" cy="1731962"/>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solidFill>
                <a:schemeClr val="bg1"/>
              </a:solidFill>
            </a:endParaRPr>
          </a:p>
        </p:txBody>
      </p:sp>
      <p:sp>
        <p:nvSpPr>
          <p:cNvPr id="10" name="文本框 9"/>
          <p:cNvSpPr txBox="1"/>
          <p:nvPr/>
        </p:nvSpPr>
        <p:spPr>
          <a:xfrm>
            <a:off x="1328738" y="2174875"/>
            <a:ext cx="6429375" cy="646113"/>
          </a:xfrm>
          <a:prstGeom prst="rect">
            <a:avLst/>
          </a:prstGeom>
          <a:noFill/>
        </p:spPr>
        <p:txBody>
          <a:bodyPr>
            <a:spAutoFit/>
          </a:bodyPr>
          <a:lstStyle/>
          <a:p>
            <a:pPr>
              <a:defRPr/>
            </a:pPr>
            <a:r>
              <a:rPr lang="zh-CN" altLang="en-US" dirty="0">
                <a:solidFill>
                  <a:schemeClr val="bg1"/>
                </a:solidFill>
                <a:latin typeface="+mn-ea"/>
              </a:rPr>
              <a:t>    此活动的目的是集成多个实现者的更改，以创建新的一致的实现子系统版本。</a:t>
            </a:r>
          </a:p>
        </p:txBody>
      </p:sp>
      <p:sp>
        <p:nvSpPr>
          <p:cNvPr id="22538" name="文本框 10"/>
          <p:cNvSpPr txBox="1">
            <a:spLocks noChangeArrowheads="1"/>
          </p:cNvSpPr>
          <p:nvPr/>
        </p:nvSpPr>
        <p:spPr bwMode="auto">
          <a:xfrm>
            <a:off x="1346200" y="3697288"/>
            <a:ext cx="64912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latin typeface="Times New Roman" pitchFamily="18" charset="0"/>
              </a:rPr>
              <a:t>       如果几个实现者（作为一个团队）致力于同一实现子系统，则需要集成各个实现者的更改以创建一个新的一致的实现子系统版本。该集成将导致在子系统集成工作空间中的一系列构建块。然后由一名测试者或一名执行开发人员测试的实现者集成测试每个构建块。测试之后，将实现子系统交付至系统集成工作空间。 </a:t>
            </a:r>
          </a:p>
          <a:p>
            <a:endParaRPr lang="zh-CN" altLang="en-US">
              <a:solidFill>
                <a:schemeClr val="bg1"/>
              </a:solidFill>
              <a:latin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）对输入信息的简单验证</a:t>
            </a:r>
          </a:p>
        </p:txBody>
      </p:sp>
      <p:sp>
        <p:nvSpPr>
          <p:cNvPr id="178179" name="Freeform 7"/>
          <p:cNvSpPr>
            <a:spLocks/>
          </p:cNvSpPr>
          <p:nvPr/>
        </p:nvSpPr>
        <p:spPr bwMode="gray">
          <a:xfrm>
            <a:off x="473075" y="5349875"/>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180" name="Freeform 8"/>
          <p:cNvSpPr>
            <a:spLocks/>
          </p:cNvSpPr>
          <p:nvPr/>
        </p:nvSpPr>
        <p:spPr bwMode="gray">
          <a:xfrm rot="10800000">
            <a:off x="6659563" y="14128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31825" y="1738313"/>
            <a:ext cx="7531100" cy="44243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78182" name="文本框 10"/>
          <p:cNvSpPr txBox="1">
            <a:spLocks noChangeArrowheads="1"/>
          </p:cNvSpPr>
          <p:nvPr/>
        </p:nvSpPr>
        <p:spPr bwMode="auto">
          <a:xfrm>
            <a:off x="884238" y="1762125"/>
            <a:ext cx="70548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sz="1400" dirty="0">
                <a:solidFill>
                  <a:schemeClr val="bg1"/>
                </a:solidFill>
              </a:rPr>
              <a:t>public class </a:t>
            </a:r>
            <a:r>
              <a:rPr lang="en-US" altLang="zh-CN" sz="1400" dirty="0" err="1">
                <a:solidFill>
                  <a:schemeClr val="bg1"/>
                </a:solidFill>
              </a:rPr>
              <a:t>SrxhForm</a:t>
            </a:r>
            <a:r>
              <a:rPr lang="en-US" altLang="zh-CN" sz="1400" dirty="0">
                <a:solidFill>
                  <a:schemeClr val="bg1"/>
                </a:solidFill>
              </a:rPr>
              <a:t> extends </a:t>
            </a:r>
            <a:r>
              <a:rPr lang="en-US" altLang="zh-CN" sz="1400" dirty="0" err="1">
                <a:solidFill>
                  <a:schemeClr val="bg1"/>
                </a:solidFill>
              </a:rPr>
              <a:t>BaseForm</a:t>
            </a:r>
            <a:endParaRPr lang="en-US" altLang="zh-CN" sz="1400" dirty="0">
              <a:solidFill>
                <a:schemeClr val="bg1"/>
              </a:solidFill>
            </a:endParaRPr>
          </a:p>
          <a:p>
            <a:r>
              <a:rPr lang="en-US" altLang="zh-CN" sz="1400" dirty="0">
                <a:solidFill>
                  <a:schemeClr val="bg1"/>
                </a:solidFill>
              </a:rPr>
              <a:t>{</a:t>
            </a:r>
          </a:p>
          <a:p>
            <a:r>
              <a:rPr lang="en-US" altLang="zh-CN" sz="1400" dirty="0">
                <a:solidFill>
                  <a:schemeClr val="bg1"/>
                </a:solidFill>
              </a:rPr>
              <a:t>private String </a:t>
            </a:r>
            <a:r>
              <a:rPr lang="en-US" altLang="zh-CN" sz="1400" dirty="0" err="1">
                <a:solidFill>
                  <a:schemeClr val="bg1"/>
                </a:solidFill>
              </a:rPr>
              <a:t>xh</a:t>
            </a:r>
            <a:r>
              <a:rPr lang="en-US" altLang="zh-CN" sz="1400" dirty="0">
                <a:solidFill>
                  <a:schemeClr val="bg1"/>
                </a:solidFill>
              </a:rPr>
              <a:t>;</a:t>
            </a:r>
          </a:p>
          <a:p>
            <a:r>
              <a:rPr lang="en-US" altLang="zh-CN" sz="1400" dirty="0">
                <a:solidFill>
                  <a:schemeClr val="bg1"/>
                </a:solidFill>
              </a:rPr>
              <a:t>public </a:t>
            </a:r>
            <a:r>
              <a:rPr lang="en-US" altLang="zh-CN" sz="1400" dirty="0" err="1">
                <a:solidFill>
                  <a:schemeClr val="bg1"/>
                </a:solidFill>
              </a:rPr>
              <a:t>ActionErrors</a:t>
            </a:r>
            <a:r>
              <a:rPr lang="en-US" altLang="zh-CN" sz="1400" dirty="0">
                <a:solidFill>
                  <a:schemeClr val="bg1"/>
                </a:solidFill>
              </a:rPr>
              <a:t> validate(</a:t>
            </a:r>
            <a:r>
              <a:rPr lang="en-US" altLang="zh-CN" sz="1400" dirty="0" err="1">
                <a:solidFill>
                  <a:schemeClr val="bg1"/>
                </a:solidFill>
              </a:rPr>
              <a:t>ActionMapping</a:t>
            </a:r>
            <a:r>
              <a:rPr lang="en-US" altLang="zh-CN" sz="1400" dirty="0">
                <a:solidFill>
                  <a:schemeClr val="bg1"/>
                </a:solidFill>
              </a:rPr>
              <a:t> mapping, </a:t>
            </a:r>
            <a:r>
              <a:rPr lang="en-US" altLang="zh-CN" sz="1400" dirty="0" err="1">
                <a:solidFill>
                  <a:schemeClr val="bg1"/>
                </a:solidFill>
              </a:rPr>
              <a:t>HttpServletRequest</a:t>
            </a:r>
            <a:r>
              <a:rPr lang="en-US" altLang="zh-CN" sz="1400" dirty="0">
                <a:solidFill>
                  <a:schemeClr val="bg1"/>
                </a:solidFill>
              </a:rPr>
              <a:t> request) </a:t>
            </a:r>
          </a:p>
          <a:p>
            <a:r>
              <a:rPr lang="en-US" altLang="zh-CN" sz="1400" dirty="0">
                <a:solidFill>
                  <a:schemeClr val="bg1"/>
                </a:solidFill>
              </a:rPr>
              <a:t>{</a:t>
            </a:r>
          </a:p>
          <a:p>
            <a:r>
              <a:rPr lang="en-US" altLang="zh-CN" sz="1400" dirty="0" err="1">
                <a:solidFill>
                  <a:schemeClr val="bg1"/>
                </a:solidFill>
              </a:rPr>
              <a:t>ActionErrors</a:t>
            </a:r>
            <a:r>
              <a:rPr lang="en-US" altLang="zh-CN" sz="1400" dirty="0">
                <a:solidFill>
                  <a:schemeClr val="bg1"/>
                </a:solidFill>
              </a:rPr>
              <a:t> errors = new </a:t>
            </a:r>
            <a:r>
              <a:rPr lang="en-US" altLang="zh-CN" sz="1400" dirty="0" err="1">
                <a:solidFill>
                  <a:schemeClr val="bg1"/>
                </a:solidFill>
              </a:rPr>
              <a:t>ActionErrors</a:t>
            </a:r>
            <a:r>
              <a:rPr lang="en-US" altLang="zh-CN" sz="1400" dirty="0">
                <a:solidFill>
                  <a:schemeClr val="bg1"/>
                </a:solidFill>
              </a:rPr>
              <a:t>();</a:t>
            </a:r>
          </a:p>
          <a:p>
            <a:r>
              <a:rPr lang="en-US" altLang="zh-CN" sz="1400" dirty="0">
                <a:solidFill>
                  <a:schemeClr val="bg1"/>
                </a:solidFill>
              </a:rPr>
              <a:t>if (</a:t>
            </a:r>
            <a:r>
              <a:rPr lang="en-US" altLang="zh-CN" sz="1400" dirty="0" err="1">
                <a:solidFill>
                  <a:schemeClr val="bg1"/>
                </a:solidFill>
              </a:rPr>
              <a:t>xh.trim</a:t>
            </a:r>
            <a:r>
              <a:rPr lang="en-US" altLang="zh-CN" sz="1400" dirty="0">
                <a:solidFill>
                  <a:schemeClr val="bg1"/>
                </a:solidFill>
              </a:rPr>
              <a:t>().equals(""))</a:t>
            </a:r>
          </a:p>
          <a:p>
            <a:r>
              <a:rPr lang="en-US" altLang="zh-CN" sz="1400" dirty="0">
                <a:solidFill>
                  <a:schemeClr val="bg1"/>
                </a:solidFill>
              </a:rPr>
              <a:t>{</a:t>
            </a:r>
          </a:p>
          <a:p>
            <a:r>
              <a:rPr lang="en-US" altLang="zh-CN" sz="1400" dirty="0" err="1">
                <a:solidFill>
                  <a:schemeClr val="bg1"/>
                </a:solidFill>
              </a:rPr>
              <a:t>errors.add</a:t>
            </a:r>
            <a:r>
              <a:rPr lang="en-US" altLang="zh-CN" sz="1400" dirty="0">
                <a:solidFill>
                  <a:schemeClr val="bg1"/>
                </a:solidFill>
              </a:rPr>
              <a:t>("</a:t>
            </a:r>
            <a:r>
              <a:rPr lang="en-US" altLang="zh-CN" sz="1400" dirty="0" err="1">
                <a:solidFill>
                  <a:schemeClr val="bg1"/>
                </a:solidFill>
              </a:rPr>
              <a:t>xh_required",new</a:t>
            </a:r>
            <a:r>
              <a:rPr lang="en-US" altLang="zh-CN" sz="1400" dirty="0">
                <a:solidFill>
                  <a:schemeClr val="bg1"/>
                </a:solidFill>
              </a:rPr>
              <a:t> </a:t>
            </a:r>
            <a:r>
              <a:rPr lang="en-US" altLang="zh-CN" sz="1400" dirty="0" err="1">
                <a:solidFill>
                  <a:schemeClr val="bg1"/>
                </a:solidFill>
              </a:rPr>
              <a:t>ActionMessage</a:t>
            </a:r>
            <a:r>
              <a:rPr lang="en-US" altLang="zh-CN" sz="1400" dirty="0">
                <a:solidFill>
                  <a:schemeClr val="bg1"/>
                </a:solidFill>
              </a:rPr>
              <a:t>("</a:t>
            </a:r>
            <a:r>
              <a:rPr lang="en-US" altLang="zh-CN" sz="1400" dirty="0" err="1">
                <a:solidFill>
                  <a:schemeClr val="bg1"/>
                </a:solidFill>
              </a:rPr>
              <a:t>xuefen.error.xh_required</a:t>
            </a:r>
            <a:r>
              <a:rPr lang="en-US" altLang="zh-CN" sz="1400" dirty="0">
                <a:solidFill>
                  <a:schemeClr val="bg1"/>
                </a:solidFill>
              </a:rPr>
              <a:t>"));</a:t>
            </a:r>
          </a:p>
          <a:p>
            <a:r>
              <a:rPr lang="en-US" altLang="zh-CN" sz="1400" dirty="0">
                <a:solidFill>
                  <a:schemeClr val="bg1"/>
                </a:solidFill>
              </a:rPr>
              <a:t>}</a:t>
            </a:r>
          </a:p>
          <a:p>
            <a:r>
              <a:rPr lang="en-US" altLang="zh-CN" sz="1400" dirty="0">
                <a:solidFill>
                  <a:schemeClr val="bg1"/>
                </a:solidFill>
              </a:rPr>
              <a:t>else if (</a:t>
            </a:r>
            <a:r>
              <a:rPr lang="en-US" altLang="zh-CN" sz="1400" dirty="0" err="1">
                <a:solidFill>
                  <a:schemeClr val="bg1"/>
                </a:solidFill>
              </a:rPr>
              <a:t>xh.contains</a:t>
            </a:r>
            <a:r>
              <a:rPr lang="en-US" altLang="zh-CN" sz="1400" dirty="0">
                <a:solidFill>
                  <a:schemeClr val="bg1"/>
                </a:solidFill>
              </a:rPr>
              <a:t>(" "))</a:t>
            </a:r>
          </a:p>
          <a:p>
            <a:r>
              <a:rPr lang="en-US" altLang="zh-CN" sz="1400" dirty="0">
                <a:solidFill>
                  <a:schemeClr val="bg1"/>
                </a:solidFill>
              </a:rPr>
              <a:t>{</a:t>
            </a:r>
          </a:p>
          <a:p>
            <a:r>
              <a:rPr lang="en-US" altLang="zh-CN" sz="1400" dirty="0">
                <a:solidFill>
                  <a:schemeClr val="bg1"/>
                </a:solidFill>
              </a:rPr>
              <a:t> </a:t>
            </a:r>
            <a:r>
              <a:rPr lang="en-US" altLang="zh-CN" sz="1400" dirty="0" err="1">
                <a:solidFill>
                  <a:schemeClr val="bg1"/>
                </a:solidFill>
              </a:rPr>
              <a:t>errors.add</a:t>
            </a:r>
            <a:r>
              <a:rPr lang="en-US" altLang="zh-CN" sz="1400" dirty="0">
                <a:solidFill>
                  <a:schemeClr val="bg1"/>
                </a:solidFill>
              </a:rPr>
              <a:t>("</a:t>
            </a:r>
            <a:r>
              <a:rPr lang="en-US" altLang="zh-CN" sz="1400" dirty="0" err="1">
                <a:solidFill>
                  <a:schemeClr val="bg1"/>
                </a:solidFill>
              </a:rPr>
              <a:t>no_space",new</a:t>
            </a:r>
            <a:r>
              <a:rPr lang="en-US" altLang="zh-CN" sz="1400" dirty="0">
                <a:solidFill>
                  <a:schemeClr val="bg1"/>
                </a:solidFill>
              </a:rPr>
              <a:t> </a:t>
            </a:r>
            <a:r>
              <a:rPr lang="en-US" altLang="zh-CN" sz="1400" dirty="0" err="1">
                <a:solidFill>
                  <a:schemeClr val="bg1"/>
                </a:solidFill>
              </a:rPr>
              <a:t>ActionMessage</a:t>
            </a:r>
            <a:r>
              <a:rPr lang="en-US" altLang="zh-CN" sz="1400" dirty="0">
                <a:solidFill>
                  <a:schemeClr val="bg1"/>
                </a:solidFill>
              </a:rPr>
              <a:t>("</a:t>
            </a:r>
            <a:r>
              <a:rPr lang="en-US" altLang="zh-CN" sz="1400" dirty="0" err="1">
                <a:solidFill>
                  <a:schemeClr val="bg1"/>
                </a:solidFill>
              </a:rPr>
              <a:t>xuefen.error.no_space</a:t>
            </a:r>
            <a:r>
              <a:rPr lang="en-US" altLang="zh-CN" sz="1400" dirty="0">
                <a:solidFill>
                  <a:schemeClr val="bg1"/>
                </a:solidFill>
              </a:rPr>
              <a:t>"));</a:t>
            </a:r>
          </a:p>
          <a:p>
            <a:r>
              <a:rPr lang="en-US" altLang="zh-CN" sz="1400" dirty="0">
                <a:solidFill>
                  <a:schemeClr val="bg1"/>
                </a:solidFill>
              </a:rPr>
              <a:t>}</a:t>
            </a:r>
          </a:p>
          <a:p>
            <a:r>
              <a:rPr lang="en-US" altLang="zh-CN" sz="1400" dirty="0">
                <a:solidFill>
                  <a:schemeClr val="bg1"/>
                </a:solidFill>
              </a:rPr>
              <a:t>……</a:t>
            </a:r>
          </a:p>
          <a:p>
            <a:r>
              <a:rPr lang="en-US" altLang="zh-CN" sz="1400" dirty="0">
                <a:solidFill>
                  <a:schemeClr val="bg1"/>
                </a:solidFill>
              </a:rPr>
              <a:t>return errors;</a:t>
            </a:r>
          </a:p>
          <a:p>
            <a:r>
              <a:rPr lang="en-US" altLang="zh-CN" sz="1400" dirty="0">
                <a:solidFill>
                  <a:schemeClr val="bg1"/>
                </a:solidFill>
              </a:rPr>
              <a:t>}</a:t>
            </a:r>
          </a:p>
          <a:p>
            <a:r>
              <a:rPr lang="en-US" altLang="zh-CN" sz="1400" dirty="0">
                <a:solidFill>
                  <a:schemeClr val="bg1"/>
                </a:solidFill>
              </a:rPr>
              <a:t>……</a:t>
            </a:r>
          </a:p>
          <a:p>
            <a:r>
              <a:rPr lang="en-US" altLang="zh-CN" sz="1400" dirty="0">
                <a:solidFill>
                  <a:schemeClr val="bg1"/>
                </a:solidFill>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390525" y="58738"/>
            <a:ext cx="8277225" cy="638175"/>
          </a:xfrm>
        </p:spPr>
        <p:txBody>
          <a:bodyPr/>
          <a:lstStyle/>
          <a:p>
            <a:pPr eaLnBrk="1" hangingPunct="1"/>
            <a:endParaRPr lang="zh-CN" altLang="zh-CN" smtClean="0">
              <a:latin typeface="Times New Roman" pitchFamily="18" charset="0"/>
              <a:ea typeface="宋体" pitchFamily="2" charset="-122"/>
            </a:endParaRPr>
          </a:p>
        </p:txBody>
      </p:sp>
      <p:sp>
        <p:nvSpPr>
          <p:cNvPr id="180227" name="Freeform 7"/>
          <p:cNvSpPr>
            <a:spLocks/>
          </p:cNvSpPr>
          <p:nvPr/>
        </p:nvSpPr>
        <p:spPr bwMode="gray">
          <a:xfrm>
            <a:off x="539750" y="2708275"/>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0228" name="Freeform 8"/>
          <p:cNvSpPr>
            <a:spLocks/>
          </p:cNvSpPr>
          <p:nvPr/>
        </p:nvSpPr>
        <p:spPr bwMode="gray">
          <a:xfrm rot="10800000">
            <a:off x="6732588" y="112553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03263" y="1449388"/>
            <a:ext cx="7689850" cy="20621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80230" name="文本框 6"/>
          <p:cNvSpPr txBox="1">
            <a:spLocks noChangeArrowheads="1"/>
          </p:cNvSpPr>
          <p:nvPr/>
        </p:nvSpPr>
        <p:spPr bwMode="auto">
          <a:xfrm>
            <a:off x="838200" y="1441450"/>
            <a:ext cx="75406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如果</a:t>
            </a:r>
            <a:r>
              <a:rPr lang="en-US" altLang="zh-CN" dirty="0">
                <a:solidFill>
                  <a:schemeClr val="bg1"/>
                </a:solidFill>
              </a:rPr>
              <a:t>errors</a:t>
            </a:r>
            <a:r>
              <a:rPr lang="zh-CN" altLang="en-US" dirty="0">
                <a:solidFill>
                  <a:schemeClr val="bg1"/>
                </a:solidFill>
              </a:rPr>
              <a:t>中被加入了出错的信息，则页面返回到之前的</a:t>
            </a:r>
            <a:r>
              <a:rPr lang="en-US" altLang="zh-CN" dirty="0" err="1">
                <a:solidFill>
                  <a:schemeClr val="bg1"/>
                </a:solidFill>
              </a:rPr>
              <a:t>xfcx_srxh.jsp</a:t>
            </a:r>
            <a:r>
              <a:rPr lang="zh-CN" altLang="en-US" dirty="0">
                <a:solidFill>
                  <a:schemeClr val="bg1"/>
                </a:solidFill>
              </a:rPr>
              <a:t>，并在此页面中显示详细的出错原因提示。为了能在</a:t>
            </a:r>
            <a:r>
              <a:rPr lang="en-US" altLang="zh-CN" dirty="0" err="1">
                <a:solidFill>
                  <a:schemeClr val="bg1"/>
                </a:solidFill>
              </a:rPr>
              <a:t>xfcx_srxh.jsp</a:t>
            </a:r>
            <a:r>
              <a:rPr lang="zh-CN" altLang="en-US" dirty="0">
                <a:solidFill>
                  <a:schemeClr val="bg1"/>
                </a:solidFill>
              </a:rPr>
              <a:t>中显示出错信息，必须在此页面中需要显示出错信息的地方事先进行声明，如代码：</a:t>
            </a:r>
          </a:p>
          <a:p>
            <a:r>
              <a:rPr lang="en-US" altLang="zh-CN" sz="1400" dirty="0">
                <a:solidFill>
                  <a:schemeClr val="bg1"/>
                </a:solidFill>
              </a:rPr>
              <a:t>&lt;</a:t>
            </a:r>
            <a:r>
              <a:rPr lang="en-US" altLang="zh-CN" sz="1400" dirty="0" err="1">
                <a:solidFill>
                  <a:schemeClr val="bg1"/>
                </a:solidFill>
              </a:rPr>
              <a:t>html:form</a:t>
            </a:r>
            <a:r>
              <a:rPr lang="en-US" altLang="zh-CN" sz="1400" dirty="0">
                <a:solidFill>
                  <a:schemeClr val="bg1"/>
                </a:solidFill>
              </a:rPr>
              <a:t> action="/</a:t>
            </a:r>
            <a:r>
              <a:rPr lang="en-US" altLang="zh-CN" sz="1400" dirty="0" err="1">
                <a:solidFill>
                  <a:schemeClr val="bg1"/>
                </a:solidFill>
              </a:rPr>
              <a:t>xuefen</a:t>
            </a:r>
            <a:r>
              <a:rPr lang="en-US" altLang="zh-CN" sz="1400" dirty="0">
                <a:solidFill>
                  <a:schemeClr val="bg1"/>
                </a:solidFill>
              </a:rPr>
              <a:t>/showCreditInfo.do" method="post" focus="</a:t>
            </a:r>
            <a:r>
              <a:rPr lang="en-US" altLang="zh-CN" sz="1400" dirty="0" err="1">
                <a:solidFill>
                  <a:schemeClr val="bg1"/>
                </a:solidFill>
              </a:rPr>
              <a:t>xh</a:t>
            </a:r>
            <a:r>
              <a:rPr lang="en-US" altLang="zh-CN" sz="1400" dirty="0">
                <a:solidFill>
                  <a:schemeClr val="bg1"/>
                </a:solidFill>
              </a:rPr>
              <a:t>"&gt;</a:t>
            </a:r>
          </a:p>
          <a:p>
            <a:r>
              <a:rPr lang="en-US" altLang="zh-CN" sz="1400" dirty="0">
                <a:solidFill>
                  <a:schemeClr val="bg1"/>
                </a:solidFill>
              </a:rPr>
              <a:t>&lt;</a:t>
            </a:r>
            <a:r>
              <a:rPr lang="en-US" altLang="zh-CN" sz="1400" dirty="0" err="1">
                <a:solidFill>
                  <a:schemeClr val="bg1"/>
                </a:solidFill>
              </a:rPr>
              <a:t>html:errors</a:t>
            </a:r>
            <a:r>
              <a:rPr lang="en-US" altLang="zh-CN" sz="1400" dirty="0">
                <a:solidFill>
                  <a:schemeClr val="bg1"/>
                </a:solidFill>
              </a:rPr>
              <a:t> property="</a:t>
            </a:r>
            <a:r>
              <a:rPr lang="en-US" altLang="zh-CN" sz="1400" dirty="0" err="1">
                <a:solidFill>
                  <a:schemeClr val="bg1"/>
                </a:solidFill>
              </a:rPr>
              <a:t>xh_required</a:t>
            </a:r>
            <a:r>
              <a:rPr lang="en-US" altLang="zh-CN" sz="1400" dirty="0">
                <a:solidFill>
                  <a:schemeClr val="bg1"/>
                </a:solidFill>
              </a:rPr>
              <a:t>" /&gt;</a:t>
            </a:r>
          </a:p>
          <a:p>
            <a:r>
              <a:rPr lang="en-US" altLang="zh-CN" sz="1400" dirty="0">
                <a:solidFill>
                  <a:schemeClr val="bg1"/>
                </a:solidFill>
              </a:rPr>
              <a:t>&lt;</a:t>
            </a:r>
            <a:r>
              <a:rPr lang="en-US" altLang="zh-CN" sz="1400" dirty="0" err="1">
                <a:solidFill>
                  <a:schemeClr val="bg1"/>
                </a:solidFill>
              </a:rPr>
              <a:t>html:errors</a:t>
            </a:r>
            <a:r>
              <a:rPr lang="en-US" altLang="zh-CN" sz="1400" dirty="0">
                <a:solidFill>
                  <a:schemeClr val="bg1"/>
                </a:solidFill>
              </a:rPr>
              <a:t> property="</a:t>
            </a:r>
            <a:r>
              <a:rPr lang="en-US" altLang="zh-CN" sz="1400" dirty="0" err="1">
                <a:solidFill>
                  <a:schemeClr val="bg1"/>
                </a:solidFill>
              </a:rPr>
              <a:t>no_space</a:t>
            </a:r>
            <a:r>
              <a:rPr lang="en-US" altLang="zh-CN" sz="1400" dirty="0">
                <a:solidFill>
                  <a:schemeClr val="bg1"/>
                </a:solidFill>
              </a:rPr>
              <a:t>" /&gt;</a:t>
            </a:r>
          </a:p>
          <a:p>
            <a:r>
              <a:rPr lang="en-US" altLang="zh-CN" sz="1400" dirty="0">
                <a:solidFill>
                  <a:schemeClr val="bg1"/>
                </a:solidFill>
              </a:rPr>
              <a:t>&lt;/</a:t>
            </a:r>
            <a:r>
              <a:rPr lang="en-US" altLang="zh-CN" sz="1400" dirty="0" err="1">
                <a:solidFill>
                  <a:schemeClr val="bg1"/>
                </a:solidFill>
              </a:rPr>
              <a:t>html:form</a:t>
            </a:r>
            <a:r>
              <a:rPr lang="en-US" altLang="zh-CN" sz="1400" dirty="0">
                <a:solidFill>
                  <a:schemeClr val="bg1"/>
                </a:solidFill>
              </a:rPr>
              <a:t>&gt;</a:t>
            </a:r>
          </a:p>
        </p:txBody>
      </p:sp>
      <p:sp>
        <p:nvSpPr>
          <p:cNvPr id="180231" name="Freeform 7"/>
          <p:cNvSpPr>
            <a:spLocks/>
          </p:cNvSpPr>
          <p:nvPr/>
        </p:nvSpPr>
        <p:spPr bwMode="gray">
          <a:xfrm>
            <a:off x="538163" y="5516563"/>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0232" name="Freeform 8"/>
          <p:cNvSpPr>
            <a:spLocks/>
          </p:cNvSpPr>
          <p:nvPr/>
        </p:nvSpPr>
        <p:spPr bwMode="gray">
          <a:xfrm rot="10800000">
            <a:off x="6731000" y="383698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01675" y="4162425"/>
            <a:ext cx="7693025" cy="21844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80234" name="文本框 10"/>
          <p:cNvSpPr txBox="1">
            <a:spLocks noChangeArrowheads="1"/>
          </p:cNvSpPr>
          <p:nvPr/>
        </p:nvSpPr>
        <p:spPr bwMode="auto">
          <a:xfrm>
            <a:off x="701675" y="4162425"/>
            <a:ext cx="782955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代码剖析：使用</a:t>
            </a:r>
            <a:r>
              <a:rPr lang="en-US" altLang="zh-CN" dirty="0">
                <a:solidFill>
                  <a:schemeClr val="bg1"/>
                </a:solidFill>
              </a:rPr>
              <a:t>&lt;</a:t>
            </a:r>
            <a:r>
              <a:rPr lang="en-US" altLang="zh-CN" dirty="0" err="1">
                <a:solidFill>
                  <a:schemeClr val="bg1"/>
                </a:solidFill>
              </a:rPr>
              <a:t>html:errors</a:t>
            </a:r>
            <a:r>
              <a:rPr lang="en-US" altLang="zh-CN" dirty="0">
                <a:solidFill>
                  <a:schemeClr val="bg1"/>
                </a:solidFill>
              </a:rPr>
              <a:t>&gt;</a:t>
            </a:r>
            <a:r>
              <a:rPr lang="zh-CN" altLang="en-US" dirty="0">
                <a:solidFill>
                  <a:schemeClr val="bg1"/>
                </a:solidFill>
              </a:rPr>
              <a:t>元素进行错误信息的声明。例如，如果在</a:t>
            </a:r>
            <a:r>
              <a:rPr lang="en-US" altLang="zh-CN" dirty="0" err="1">
                <a:solidFill>
                  <a:schemeClr val="bg1"/>
                </a:solidFill>
              </a:rPr>
              <a:t>SrxhFrom</a:t>
            </a:r>
            <a:r>
              <a:rPr lang="zh-CN" altLang="en-US" dirty="0">
                <a:solidFill>
                  <a:schemeClr val="bg1"/>
                </a:solidFill>
              </a:rPr>
              <a:t>中执行了：</a:t>
            </a:r>
            <a:r>
              <a:rPr lang="en-US" altLang="zh-CN" dirty="0" err="1">
                <a:solidFill>
                  <a:schemeClr val="bg1"/>
                </a:solidFill>
              </a:rPr>
              <a:t>errors.add</a:t>
            </a:r>
            <a:r>
              <a:rPr lang="en-US" altLang="zh-CN" dirty="0">
                <a:solidFill>
                  <a:schemeClr val="bg1"/>
                </a:solidFill>
              </a:rPr>
              <a:t>("</a:t>
            </a:r>
            <a:r>
              <a:rPr lang="en-US" altLang="zh-CN" dirty="0" err="1">
                <a:solidFill>
                  <a:schemeClr val="bg1"/>
                </a:solidFill>
              </a:rPr>
              <a:t>no_space",new</a:t>
            </a:r>
            <a:r>
              <a:rPr lang="en-US" altLang="zh-CN" dirty="0">
                <a:solidFill>
                  <a:schemeClr val="bg1"/>
                </a:solidFill>
              </a:rPr>
              <a:t> </a:t>
            </a:r>
            <a:r>
              <a:rPr lang="en-US" altLang="zh-CN" dirty="0" err="1">
                <a:solidFill>
                  <a:schemeClr val="bg1"/>
                </a:solidFill>
              </a:rPr>
              <a:t>ActionMessage</a:t>
            </a:r>
            <a:endParaRPr lang="en-US" altLang="zh-CN" dirty="0">
              <a:solidFill>
                <a:schemeClr val="bg1"/>
              </a:solidFill>
            </a:endParaRPr>
          </a:p>
          <a:p>
            <a:r>
              <a:rPr lang="en-US" altLang="zh-CN" dirty="0">
                <a:solidFill>
                  <a:schemeClr val="bg1"/>
                </a:solidFill>
              </a:rPr>
              <a:t>("</a:t>
            </a:r>
            <a:r>
              <a:rPr lang="en-US" altLang="zh-CN" dirty="0" err="1">
                <a:solidFill>
                  <a:schemeClr val="bg1"/>
                </a:solidFill>
              </a:rPr>
              <a:t>xuefen.error.no_space</a:t>
            </a:r>
            <a:r>
              <a:rPr lang="en-US" altLang="zh-CN" dirty="0">
                <a:solidFill>
                  <a:schemeClr val="bg1"/>
                </a:solidFill>
              </a:rPr>
              <a:t>")); </a:t>
            </a:r>
            <a:r>
              <a:rPr lang="zh-CN" altLang="en-US" dirty="0">
                <a:solidFill>
                  <a:schemeClr val="bg1"/>
                </a:solidFill>
              </a:rPr>
              <a:t>则当验证失败，页面返回至</a:t>
            </a:r>
            <a:r>
              <a:rPr lang="en-US" altLang="zh-CN" dirty="0" err="1">
                <a:solidFill>
                  <a:schemeClr val="bg1"/>
                </a:solidFill>
              </a:rPr>
              <a:t>xfcx_srxh.jsp</a:t>
            </a:r>
            <a:r>
              <a:rPr lang="zh-CN" altLang="en-US" dirty="0">
                <a:solidFill>
                  <a:schemeClr val="bg1"/>
                </a:solidFill>
              </a:rPr>
              <a:t>时，声明了</a:t>
            </a:r>
            <a:r>
              <a:rPr lang="en-US" altLang="zh-CN" dirty="0">
                <a:solidFill>
                  <a:schemeClr val="bg1"/>
                </a:solidFill>
              </a:rPr>
              <a:t>&lt;</a:t>
            </a:r>
            <a:r>
              <a:rPr lang="en-US" altLang="zh-CN" dirty="0" err="1">
                <a:solidFill>
                  <a:schemeClr val="bg1"/>
                </a:solidFill>
              </a:rPr>
              <a:t>html:errors</a:t>
            </a:r>
            <a:r>
              <a:rPr lang="en-US" altLang="zh-CN" dirty="0">
                <a:solidFill>
                  <a:schemeClr val="bg1"/>
                </a:solidFill>
              </a:rPr>
              <a:t> property="</a:t>
            </a:r>
            <a:r>
              <a:rPr lang="en-US" altLang="zh-CN" dirty="0" err="1">
                <a:solidFill>
                  <a:schemeClr val="bg1"/>
                </a:solidFill>
              </a:rPr>
              <a:t>no_space</a:t>
            </a:r>
            <a:r>
              <a:rPr lang="en-US" altLang="zh-CN" dirty="0">
                <a:solidFill>
                  <a:schemeClr val="bg1"/>
                </a:solidFill>
              </a:rPr>
              <a:t>" /&gt;</a:t>
            </a:r>
            <a:r>
              <a:rPr lang="zh-CN" altLang="en-US" dirty="0">
                <a:solidFill>
                  <a:schemeClr val="bg1"/>
                </a:solidFill>
              </a:rPr>
              <a:t>的地方会显示出相应的出错信息。出错时要显示的提示文字被保存在</a:t>
            </a:r>
            <a:r>
              <a:rPr lang="en-US" altLang="zh-CN" dirty="0" err="1">
                <a:solidFill>
                  <a:schemeClr val="bg1"/>
                </a:solidFill>
              </a:rPr>
              <a:t>ApplicationResources.properties</a:t>
            </a:r>
            <a:r>
              <a:rPr lang="zh-CN" altLang="en-US" dirty="0">
                <a:solidFill>
                  <a:schemeClr val="bg1"/>
                </a:solidFill>
              </a:rPr>
              <a:t>文件中，该文件的部分内容如下：</a:t>
            </a:r>
          </a:p>
          <a:p>
            <a:r>
              <a:rPr lang="en-US" altLang="zh-CN" sz="1400" dirty="0" err="1">
                <a:solidFill>
                  <a:schemeClr val="bg1"/>
                </a:solidFill>
              </a:rPr>
              <a:t>xuefen.error.xh_required</a:t>
            </a:r>
            <a:r>
              <a:rPr lang="en-US" altLang="zh-CN" sz="1400" dirty="0">
                <a:solidFill>
                  <a:schemeClr val="bg1"/>
                </a:solidFill>
              </a:rPr>
              <a:t> = Please input student id !</a:t>
            </a:r>
          </a:p>
          <a:p>
            <a:r>
              <a:rPr lang="en-US" altLang="zh-CN" sz="1400" dirty="0" err="1">
                <a:solidFill>
                  <a:schemeClr val="bg1"/>
                </a:solidFill>
              </a:rPr>
              <a:t>xuefen.error.no_space</a:t>
            </a:r>
            <a:r>
              <a:rPr lang="en-US" altLang="zh-CN" sz="1400" dirty="0">
                <a:solidFill>
                  <a:schemeClr val="bg1"/>
                </a:solidFill>
              </a:rPr>
              <a:t> = Ensure no space in the field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3</a:t>
            </a:r>
            <a:r>
              <a:rPr lang="zh-CN" altLang="en-US" smtClean="0">
                <a:latin typeface="Times New Roman" pitchFamily="18" charset="0"/>
                <a:ea typeface="宋体" pitchFamily="2" charset="-122"/>
              </a:rPr>
              <a:t>）执行查询</a:t>
            </a:r>
          </a:p>
        </p:txBody>
      </p:sp>
      <p:sp>
        <p:nvSpPr>
          <p:cNvPr id="182275" name="Freeform 7"/>
          <p:cNvSpPr>
            <a:spLocks/>
          </p:cNvSpPr>
          <p:nvPr/>
        </p:nvSpPr>
        <p:spPr bwMode="gray">
          <a:xfrm>
            <a:off x="569913" y="5316538"/>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2276" name="Freeform 8"/>
          <p:cNvSpPr>
            <a:spLocks/>
          </p:cNvSpPr>
          <p:nvPr/>
        </p:nvSpPr>
        <p:spPr bwMode="gray">
          <a:xfrm rot="10800000">
            <a:off x="6875463" y="11969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08025" y="1552575"/>
            <a:ext cx="7689850" cy="46466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82278" name="文本框 6"/>
          <p:cNvSpPr txBox="1">
            <a:spLocks noChangeArrowheads="1"/>
          </p:cNvSpPr>
          <p:nvPr/>
        </p:nvSpPr>
        <p:spPr bwMode="auto">
          <a:xfrm>
            <a:off x="847725" y="1677988"/>
            <a:ext cx="768985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在</a:t>
            </a:r>
            <a:r>
              <a:rPr lang="en-US" altLang="zh-CN" dirty="0" err="1">
                <a:solidFill>
                  <a:schemeClr val="bg1"/>
                </a:solidFill>
              </a:rPr>
              <a:t>SrxhForm</a:t>
            </a:r>
            <a:r>
              <a:rPr lang="zh-CN" altLang="en-US" dirty="0">
                <a:solidFill>
                  <a:schemeClr val="bg1"/>
                </a:solidFill>
              </a:rPr>
              <a:t>验证成功之后，该对象被传入</a:t>
            </a:r>
            <a:r>
              <a:rPr lang="en-US" altLang="zh-CN" dirty="0" err="1">
                <a:solidFill>
                  <a:schemeClr val="bg1"/>
                </a:solidFill>
              </a:rPr>
              <a:t>ShowCreditInfoAction</a:t>
            </a:r>
            <a:r>
              <a:rPr lang="zh-CN" altLang="en-US" dirty="0">
                <a:solidFill>
                  <a:schemeClr val="bg1"/>
                </a:solidFill>
              </a:rPr>
              <a:t>的</a:t>
            </a:r>
            <a:r>
              <a:rPr lang="en-US" altLang="zh-CN" dirty="0">
                <a:solidFill>
                  <a:schemeClr val="bg1"/>
                </a:solidFill>
              </a:rPr>
              <a:t>execute()</a:t>
            </a:r>
            <a:r>
              <a:rPr lang="zh-CN" altLang="en-US" dirty="0">
                <a:solidFill>
                  <a:schemeClr val="bg1"/>
                </a:solidFill>
              </a:rPr>
              <a:t>方法，开始进行所需数据的查询。</a:t>
            </a:r>
            <a:r>
              <a:rPr lang="en-US" altLang="zh-CN" dirty="0" err="1">
                <a:solidFill>
                  <a:schemeClr val="bg1"/>
                </a:solidFill>
              </a:rPr>
              <a:t>ShowCreditInfoAction</a:t>
            </a:r>
            <a:r>
              <a:rPr lang="zh-CN" altLang="en-US" dirty="0">
                <a:solidFill>
                  <a:schemeClr val="bg1"/>
                </a:solidFill>
              </a:rPr>
              <a:t>的</a:t>
            </a:r>
            <a:r>
              <a:rPr lang="en-US" altLang="zh-CN" dirty="0">
                <a:solidFill>
                  <a:schemeClr val="bg1"/>
                </a:solidFill>
              </a:rPr>
              <a:t>execute()</a:t>
            </a:r>
            <a:r>
              <a:rPr lang="zh-CN" altLang="en-US" dirty="0">
                <a:solidFill>
                  <a:schemeClr val="bg1"/>
                </a:solidFill>
              </a:rPr>
              <a:t>方法中的部分代码：</a:t>
            </a:r>
          </a:p>
          <a:p>
            <a:r>
              <a:rPr lang="en-US" altLang="zh-CN" sz="1400" dirty="0" err="1">
                <a:solidFill>
                  <a:schemeClr val="bg1"/>
                </a:solidFill>
              </a:rPr>
              <a:t>XuefenService</a:t>
            </a:r>
            <a:r>
              <a:rPr lang="en-US" altLang="zh-CN" sz="1400" dirty="0">
                <a:solidFill>
                  <a:schemeClr val="bg1"/>
                </a:solidFill>
              </a:rPr>
              <a:t> svc = </a:t>
            </a:r>
            <a:r>
              <a:rPr lang="en-US" altLang="zh-CN" sz="1400" dirty="0" err="1">
                <a:solidFill>
                  <a:schemeClr val="bg1"/>
                </a:solidFill>
              </a:rPr>
              <a:t>this.getXuefenService</a:t>
            </a:r>
            <a:r>
              <a:rPr lang="en-US" altLang="zh-CN" sz="1400" dirty="0">
                <a:solidFill>
                  <a:schemeClr val="bg1"/>
                </a:solidFill>
              </a:rPr>
              <a:t>();</a:t>
            </a:r>
          </a:p>
          <a:p>
            <a:r>
              <a:rPr lang="en-US" altLang="zh-CN" sz="1400" dirty="0">
                <a:solidFill>
                  <a:schemeClr val="bg1"/>
                </a:solidFill>
              </a:rPr>
              <a:t>//</a:t>
            </a:r>
            <a:r>
              <a:rPr lang="zh-CN" altLang="en-US" sz="1400" dirty="0">
                <a:solidFill>
                  <a:schemeClr val="bg1"/>
                </a:solidFill>
              </a:rPr>
              <a:t>查询学生基本信息</a:t>
            </a:r>
          </a:p>
          <a:p>
            <a:r>
              <a:rPr lang="en-US" altLang="zh-CN" sz="1400" dirty="0" err="1">
                <a:solidFill>
                  <a:schemeClr val="bg1"/>
                </a:solidFill>
              </a:rPr>
              <a:t>HashMap</a:t>
            </a:r>
            <a:r>
              <a:rPr lang="en-US" altLang="zh-CN" sz="1400" dirty="0">
                <a:solidFill>
                  <a:schemeClr val="bg1"/>
                </a:solidFill>
              </a:rPr>
              <a:t> </a:t>
            </a:r>
            <a:r>
              <a:rPr lang="en-US" altLang="zh-CN" sz="1400" dirty="0" err="1">
                <a:solidFill>
                  <a:schemeClr val="bg1"/>
                </a:solidFill>
              </a:rPr>
              <a:t>studentBriefInfo</a:t>
            </a:r>
            <a:r>
              <a:rPr lang="en-US" altLang="zh-CN" sz="1400" dirty="0">
                <a:solidFill>
                  <a:schemeClr val="bg1"/>
                </a:solidFill>
              </a:rPr>
              <a:t> = </a:t>
            </a:r>
            <a:r>
              <a:rPr lang="en-US" altLang="zh-CN" sz="1400" dirty="0" err="1">
                <a:solidFill>
                  <a:schemeClr val="bg1"/>
                </a:solidFill>
              </a:rPr>
              <a:t>svc.getStudentBriefInfo</a:t>
            </a:r>
            <a:r>
              <a:rPr lang="en-US" altLang="zh-CN" sz="1400" dirty="0">
                <a:solidFill>
                  <a:schemeClr val="bg1"/>
                </a:solidFill>
              </a:rPr>
              <a:t>(</a:t>
            </a:r>
            <a:r>
              <a:rPr lang="en-US" altLang="zh-CN" sz="1400" dirty="0" err="1">
                <a:solidFill>
                  <a:schemeClr val="bg1"/>
                </a:solidFill>
              </a:rPr>
              <a:t>studentId</a:t>
            </a:r>
            <a:r>
              <a:rPr lang="en-US" altLang="zh-CN" sz="1400" dirty="0">
                <a:solidFill>
                  <a:schemeClr val="bg1"/>
                </a:solidFill>
              </a:rPr>
              <a:t>);</a:t>
            </a:r>
          </a:p>
          <a:p>
            <a:r>
              <a:rPr lang="en-US" altLang="zh-CN" sz="1400" dirty="0" err="1">
                <a:solidFill>
                  <a:schemeClr val="bg1"/>
                </a:solidFill>
              </a:rPr>
              <a:t>request.setAttribute</a:t>
            </a:r>
            <a:r>
              <a:rPr lang="en-US" altLang="zh-CN" sz="1400" dirty="0">
                <a:solidFill>
                  <a:schemeClr val="bg1"/>
                </a:solidFill>
              </a:rPr>
              <a:t>("</a:t>
            </a:r>
            <a:r>
              <a:rPr lang="en-US" altLang="zh-CN" sz="1400" dirty="0" err="1">
                <a:solidFill>
                  <a:schemeClr val="bg1"/>
                </a:solidFill>
              </a:rPr>
              <a:t>studentBriefInfo</a:t>
            </a:r>
            <a:r>
              <a:rPr lang="en-US" altLang="zh-CN" sz="1400" dirty="0">
                <a:solidFill>
                  <a:schemeClr val="bg1"/>
                </a:solidFill>
              </a:rPr>
              <a:t>", </a:t>
            </a:r>
            <a:r>
              <a:rPr lang="en-US" altLang="zh-CN" sz="1400" dirty="0" err="1">
                <a:solidFill>
                  <a:schemeClr val="bg1"/>
                </a:solidFill>
              </a:rPr>
              <a:t>studentBriefInfo</a:t>
            </a:r>
            <a:r>
              <a:rPr lang="en-US" altLang="zh-CN" sz="1400" dirty="0">
                <a:solidFill>
                  <a:schemeClr val="bg1"/>
                </a:solidFill>
              </a:rPr>
              <a:t>);</a:t>
            </a:r>
          </a:p>
          <a:p>
            <a:r>
              <a:rPr lang="en-US" altLang="zh-CN" sz="1400" dirty="0">
                <a:solidFill>
                  <a:schemeClr val="bg1"/>
                </a:solidFill>
              </a:rPr>
              <a:t>//</a:t>
            </a:r>
            <a:r>
              <a:rPr lang="zh-CN" altLang="en-US" sz="1400" dirty="0">
                <a:solidFill>
                  <a:schemeClr val="bg1"/>
                </a:solidFill>
              </a:rPr>
              <a:t>查询学生学分信息</a:t>
            </a:r>
          </a:p>
          <a:p>
            <a:r>
              <a:rPr lang="en-US" altLang="zh-CN" sz="1400" dirty="0" err="1">
                <a:solidFill>
                  <a:schemeClr val="bg1"/>
                </a:solidFill>
              </a:rPr>
              <a:t>HashMap</a:t>
            </a:r>
            <a:r>
              <a:rPr lang="en-US" altLang="zh-CN" sz="1400" dirty="0">
                <a:solidFill>
                  <a:schemeClr val="bg1"/>
                </a:solidFill>
              </a:rPr>
              <a:t> </a:t>
            </a:r>
            <a:r>
              <a:rPr lang="en-US" altLang="zh-CN" sz="1400" dirty="0" err="1">
                <a:solidFill>
                  <a:schemeClr val="bg1"/>
                </a:solidFill>
              </a:rPr>
              <a:t>studentCreditInfo</a:t>
            </a:r>
            <a:r>
              <a:rPr lang="en-US" altLang="zh-CN" sz="1400" dirty="0">
                <a:solidFill>
                  <a:schemeClr val="bg1"/>
                </a:solidFill>
              </a:rPr>
              <a:t> = </a:t>
            </a:r>
            <a:r>
              <a:rPr lang="en-US" altLang="zh-CN" sz="1400" dirty="0" err="1">
                <a:solidFill>
                  <a:schemeClr val="bg1"/>
                </a:solidFill>
              </a:rPr>
              <a:t>svc.getStudentCreditInfo</a:t>
            </a:r>
            <a:r>
              <a:rPr lang="en-US" altLang="zh-CN" sz="1400" dirty="0">
                <a:solidFill>
                  <a:schemeClr val="bg1"/>
                </a:solidFill>
              </a:rPr>
              <a:t>(</a:t>
            </a:r>
            <a:r>
              <a:rPr lang="en-US" altLang="zh-CN" sz="1400" dirty="0" err="1">
                <a:solidFill>
                  <a:schemeClr val="bg1"/>
                </a:solidFill>
              </a:rPr>
              <a:t>studentId</a:t>
            </a:r>
            <a:r>
              <a:rPr lang="en-US" altLang="zh-CN" sz="1400" dirty="0">
                <a:solidFill>
                  <a:schemeClr val="bg1"/>
                </a:solidFill>
              </a:rPr>
              <a:t>);</a:t>
            </a:r>
          </a:p>
          <a:p>
            <a:r>
              <a:rPr lang="en-US" altLang="zh-CN" sz="1400" dirty="0" err="1">
                <a:solidFill>
                  <a:schemeClr val="bg1"/>
                </a:solidFill>
              </a:rPr>
              <a:t>request.setAttribute</a:t>
            </a:r>
            <a:r>
              <a:rPr lang="en-US" altLang="zh-CN" sz="1400" dirty="0">
                <a:solidFill>
                  <a:schemeClr val="bg1"/>
                </a:solidFill>
              </a:rPr>
              <a:t>("</a:t>
            </a:r>
            <a:r>
              <a:rPr lang="en-US" altLang="zh-CN" sz="1400" dirty="0" err="1">
                <a:solidFill>
                  <a:schemeClr val="bg1"/>
                </a:solidFill>
              </a:rPr>
              <a:t>studentCreditInfo</a:t>
            </a:r>
            <a:r>
              <a:rPr lang="en-US" altLang="zh-CN" sz="1400" dirty="0">
                <a:solidFill>
                  <a:schemeClr val="bg1"/>
                </a:solidFill>
              </a:rPr>
              <a:t>", </a:t>
            </a:r>
            <a:r>
              <a:rPr lang="en-US" altLang="zh-CN" sz="1400" dirty="0" err="1">
                <a:solidFill>
                  <a:schemeClr val="bg1"/>
                </a:solidFill>
              </a:rPr>
              <a:t>studentCreditInfo</a:t>
            </a:r>
            <a:r>
              <a:rPr lang="en-US" altLang="zh-CN" sz="1400" dirty="0">
                <a:solidFill>
                  <a:schemeClr val="bg1"/>
                </a:solidFill>
              </a:rPr>
              <a:t>);</a:t>
            </a:r>
          </a:p>
          <a:p>
            <a:r>
              <a:rPr lang="en-US" altLang="zh-CN" sz="1400" dirty="0">
                <a:solidFill>
                  <a:schemeClr val="bg1"/>
                </a:solidFill>
              </a:rPr>
              <a:t>//</a:t>
            </a:r>
            <a:r>
              <a:rPr lang="zh-CN" altLang="en-US" sz="1400" dirty="0">
                <a:solidFill>
                  <a:schemeClr val="bg1"/>
                </a:solidFill>
              </a:rPr>
              <a:t>得到已通过的课程信息</a:t>
            </a:r>
          </a:p>
          <a:p>
            <a:r>
              <a:rPr lang="en-US" altLang="zh-CN" sz="1400" dirty="0">
                <a:solidFill>
                  <a:schemeClr val="bg1"/>
                </a:solidFill>
              </a:rPr>
              <a:t>List </a:t>
            </a:r>
            <a:r>
              <a:rPr lang="en-US" altLang="zh-CN" sz="1400" dirty="0" err="1">
                <a:solidFill>
                  <a:schemeClr val="bg1"/>
                </a:solidFill>
              </a:rPr>
              <a:t>passedCourses</a:t>
            </a:r>
            <a:r>
              <a:rPr lang="en-US" altLang="zh-CN" sz="1400" dirty="0">
                <a:solidFill>
                  <a:schemeClr val="bg1"/>
                </a:solidFill>
              </a:rPr>
              <a:t> = </a:t>
            </a:r>
            <a:r>
              <a:rPr lang="en-US" altLang="zh-CN" sz="1400" dirty="0" err="1">
                <a:solidFill>
                  <a:schemeClr val="bg1"/>
                </a:solidFill>
              </a:rPr>
              <a:t>svc.getPassedCourses</a:t>
            </a:r>
            <a:r>
              <a:rPr lang="en-US" altLang="zh-CN" sz="1400" dirty="0">
                <a:solidFill>
                  <a:schemeClr val="bg1"/>
                </a:solidFill>
              </a:rPr>
              <a:t>(</a:t>
            </a:r>
            <a:r>
              <a:rPr lang="en-US" altLang="zh-CN" sz="1400" dirty="0" err="1">
                <a:solidFill>
                  <a:schemeClr val="bg1"/>
                </a:solidFill>
              </a:rPr>
              <a:t>studentId</a:t>
            </a:r>
            <a:r>
              <a:rPr lang="en-US" altLang="zh-CN" sz="1400" dirty="0">
                <a:solidFill>
                  <a:schemeClr val="bg1"/>
                </a:solidFill>
              </a:rPr>
              <a:t>);</a:t>
            </a:r>
          </a:p>
          <a:p>
            <a:r>
              <a:rPr lang="en-US" altLang="zh-CN" sz="1400" dirty="0" err="1">
                <a:solidFill>
                  <a:schemeClr val="bg1"/>
                </a:solidFill>
              </a:rPr>
              <a:t>request.setAttribute</a:t>
            </a:r>
            <a:r>
              <a:rPr lang="en-US" altLang="zh-CN" sz="1400" dirty="0">
                <a:solidFill>
                  <a:schemeClr val="bg1"/>
                </a:solidFill>
              </a:rPr>
              <a:t>("</a:t>
            </a:r>
            <a:r>
              <a:rPr lang="en-US" altLang="zh-CN" sz="1400" dirty="0" err="1">
                <a:solidFill>
                  <a:schemeClr val="bg1"/>
                </a:solidFill>
              </a:rPr>
              <a:t>passedCourses</a:t>
            </a:r>
            <a:r>
              <a:rPr lang="en-US" altLang="zh-CN" sz="1400" dirty="0">
                <a:solidFill>
                  <a:schemeClr val="bg1"/>
                </a:solidFill>
              </a:rPr>
              <a:t>", </a:t>
            </a:r>
            <a:r>
              <a:rPr lang="en-US" altLang="zh-CN" sz="1400" dirty="0" err="1">
                <a:solidFill>
                  <a:schemeClr val="bg1"/>
                </a:solidFill>
              </a:rPr>
              <a:t>passedCourses</a:t>
            </a:r>
            <a:r>
              <a:rPr lang="en-US" altLang="zh-CN" sz="1400" dirty="0">
                <a:solidFill>
                  <a:schemeClr val="bg1"/>
                </a:solidFill>
              </a:rPr>
              <a:t>);</a:t>
            </a:r>
          </a:p>
          <a:p>
            <a:r>
              <a:rPr lang="en-US" altLang="zh-CN" sz="1400" dirty="0">
                <a:solidFill>
                  <a:schemeClr val="bg1"/>
                </a:solidFill>
              </a:rPr>
              <a:t>//</a:t>
            </a:r>
            <a:r>
              <a:rPr lang="zh-CN" altLang="en-US" sz="1400" dirty="0">
                <a:solidFill>
                  <a:schemeClr val="bg1"/>
                </a:solidFill>
              </a:rPr>
              <a:t>得到正在修的课程信息</a:t>
            </a:r>
          </a:p>
          <a:p>
            <a:r>
              <a:rPr lang="en-US" altLang="zh-CN" sz="1400" dirty="0">
                <a:solidFill>
                  <a:schemeClr val="bg1"/>
                </a:solidFill>
              </a:rPr>
              <a:t>List </a:t>
            </a:r>
            <a:r>
              <a:rPr lang="en-US" altLang="zh-CN" sz="1400" dirty="0" err="1">
                <a:solidFill>
                  <a:schemeClr val="bg1"/>
                </a:solidFill>
              </a:rPr>
              <a:t>havingCourses</a:t>
            </a:r>
            <a:r>
              <a:rPr lang="en-US" altLang="zh-CN" sz="1400" dirty="0">
                <a:solidFill>
                  <a:schemeClr val="bg1"/>
                </a:solidFill>
              </a:rPr>
              <a:t> = </a:t>
            </a:r>
            <a:r>
              <a:rPr lang="en-US" altLang="zh-CN" sz="1400" dirty="0" err="1">
                <a:solidFill>
                  <a:schemeClr val="bg1"/>
                </a:solidFill>
              </a:rPr>
              <a:t>svc.getHavingCourses</a:t>
            </a:r>
            <a:r>
              <a:rPr lang="en-US" altLang="zh-CN" sz="1400" dirty="0">
                <a:solidFill>
                  <a:schemeClr val="bg1"/>
                </a:solidFill>
              </a:rPr>
              <a:t>(</a:t>
            </a:r>
            <a:r>
              <a:rPr lang="en-US" altLang="zh-CN" sz="1400" dirty="0" err="1">
                <a:solidFill>
                  <a:schemeClr val="bg1"/>
                </a:solidFill>
              </a:rPr>
              <a:t>studentId</a:t>
            </a:r>
            <a:r>
              <a:rPr lang="en-US" altLang="zh-CN" sz="1400" dirty="0">
                <a:solidFill>
                  <a:schemeClr val="bg1"/>
                </a:solidFill>
              </a:rPr>
              <a:t>);</a:t>
            </a:r>
          </a:p>
          <a:p>
            <a:r>
              <a:rPr lang="en-US" altLang="zh-CN" sz="1400" dirty="0" err="1">
                <a:solidFill>
                  <a:schemeClr val="bg1"/>
                </a:solidFill>
              </a:rPr>
              <a:t>request.setAttribute</a:t>
            </a:r>
            <a:r>
              <a:rPr lang="en-US" altLang="zh-CN" sz="1400" dirty="0">
                <a:solidFill>
                  <a:schemeClr val="bg1"/>
                </a:solidFill>
              </a:rPr>
              <a:t>("</a:t>
            </a:r>
            <a:r>
              <a:rPr lang="en-US" altLang="zh-CN" sz="1400" dirty="0" err="1">
                <a:solidFill>
                  <a:schemeClr val="bg1"/>
                </a:solidFill>
              </a:rPr>
              <a:t>havingCourses</a:t>
            </a:r>
            <a:r>
              <a:rPr lang="en-US" altLang="zh-CN" sz="1400" dirty="0">
                <a:solidFill>
                  <a:schemeClr val="bg1"/>
                </a:solidFill>
              </a:rPr>
              <a:t>", </a:t>
            </a:r>
            <a:r>
              <a:rPr lang="en-US" altLang="zh-CN" sz="1400" dirty="0" err="1">
                <a:solidFill>
                  <a:schemeClr val="bg1"/>
                </a:solidFill>
              </a:rPr>
              <a:t>havingCourses</a:t>
            </a:r>
            <a:r>
              <a:rPr lang="en-US" altLang="zh-CN" sz="1400" dirty="0">
                <a:solidFill>
                  <a:schemeClr val="bg1"/>
                </a:solidFill>
              </a:rPr>
              <a:t>);</a:t>
            </a:r>
          </a:p>
          <a:p>
            <a:r>
              <a:rPr lang="en-US" altLang="zh-CN" sz="1400" dirty="0">
                <a:solidFill>
                  <a:schemeClr val="bg1"/>
                </a:solidFill>
              </a:rPr>
              <a:t>//</a:t>
            </a:r>
            <a:r>
              <a:rPr lang="zh-CN" altLang="en-US" sz="1400" dirty="0">
                <a:solidFill>
                  <a:schemeClr val="bg1"/>
                </a:solidFill>
              </a:rPr>
              <a:t>得到未修课程信息</a:t>
            </a:r>
          </a:p>
          <a:p>
            <a:r>
              <a:rPr lang="en-US" altLang="zh-CN" sz="1400" dirty="0">
                <a:solidFill>
                  <a:schemeClr val="bg1"/>
                </a:solidFill>
              </a:rPr>
              <a:t>List </a:t>
            </a:r>
            <a:r>
              <a:rPr lang="en-US" altLang="zh-CN" sz="1400" dirty="0" err="1">
                <a:solidFill>
                  <a:schemeClr val="bg1"/>
                </a:solidFill>
              </a:rPr>
              <a:t>coursesToHave</a:t>
            </a:r>
            <a:r>
              <a:rPr lang="en-US" altLang="zh-CN" sz="1400" dirty="0">
                <a:solidFill>
                  <a:schemeClr val="bg1"/>
                </a:solidFill>
              </a:rPr>
              <a:t> = </a:t>
            </a:r>
            <a:r>
              <a:rPr lang="en-US" altLang="zh-CN" sz="1400" dirty="0" err="1">
                <a:solidFill>
                  <a:schemeClr val="bg1"/>
                </a:solidFill>
              </a:rPr>
              <a:t>svc.getCoursesToHave</a:t>
            </a:r>
            <a:r>
              <a:rPr lang="en-US" altLang="zh-CN" sz="1400" dirty="0">
                <a:solidFill>
                  <a:schemeClr val="bg1"/>
                </a:solidFill>
              </a:rPr>
              <a:t>(</a:t>
            </a:r>
            <a:r>
              <a:rPr lang="en-US" altLang="zh-CN" sz="1400" dirty="0" err="1">
                <a:solidFill>
                  <a:schemeClr val="bg1"/>
                </a:solidFill>
              </a:rPr>
              <a:t>studentId</a:t>
            </a:r>
            <a:r>
              <a:rPr lang="en-US" altLang="zh-CN" sz="1400" dirty="0">
                <a:solidFill>
                  <a:schemeClr val="bg1"/>
                </a:solidFill>
              </a:rPr>
              <a:t>);</a:t>
            </a:r>
          </a:p>
          <a:p>
            <a:r>
              <a:rPr lang="en-US" altLang="zh-CN" sz="1400" dirty="0" err="1">
                <a:solidFill>
                  <a:schemeClr val="bg1"/>
                </a:solidFill>
              </a:rPr>
              <a:t>request.setAttribute</a:t>
            </a:r>
            <a:r>
              <a:rPr lang="en-US" altLang="zh-CN" sz="1400" dirty="0">
                <a:solidFill>
                  <a:schemeClr val="bg1"/>
                </a:solidFill>
              </a:rPr>
              <a:t>("</a:t>
            </a:r>
            <a:r>
              <a:rPr lang="en-US" altLang="zh-CN" sz="1400" dirty="0" err="1">
                <a:solidFill>
                  <a:schemeClr val="bg1"/>
                </a:solidFill>
              </a:rPr>
              <a:t>coursesToHave</a:t>
            </a:r>
            <a:r>
              <a:rPr lang="en-US" altLang="zh-CN" sz="1400" dirty="0">
                <a:solidFill>
                  <a:schemeClr val="bg1"/>
                </a:solidFill>
              </a:rPr>
              <a:t>", </a:t>
            </a:r>
            <a:r>
              <a:rPr lang="en-US" altLang="zh-CN" sz="1400" dirty="0" err="1">
                <a:solidFill>
                  <a:schemeClr val="bg1"/>
                </a:solidFill>
              </a:rPr>
              <a:t>coursesToHave</a:t>
            </a:r>
            <a:r>
              <a:rPr lang="en-US" altLang="zh-CN" sz="1400" dirty="0">
                <a:solidFill>
                  <a:schemeClr val="bg1"/>
                </a:solidFill>
              </a:rPr>
              <a:t>);</a:t>
            </a:r>
          </a:p>
          <a:p>
            <a:endParaRPr lang="en-US" altLang="zh-CN" dirty="0">
              <a:solidFill>
                <a:schemeClr val="bg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90525" y="58738"/>
            <a:ext cx="8277225" cy="638175"/>
          </a:xfrm>
        </p:spPr>
        <p:txBody>
          <a:bodyPr/>
          <a:lstStyle/>
          <a:p>
            <a:pPr eaLnBrk="1" hangingPunct="1"/>
            <a:endParaRPr lang="zh-CN" altLang="zh-CN" smtClean="0">
              <a:latin typeface="Times New Roman" pitchFamily="18" charset="0"/>
              <a:ea typeface="宋体" pitchFamily="2" charset="-122"/>
            </a:endParaRPr>
          </a:p>
        </p:txBody>
      </p:sp>
      <p:sp>
        <p:nvSpPr>
          <p:cNvPr id="184323" name="Freeform 7"/>
          <p:cNvSpPr>
            <a:spLocks/>
          </p:cNvSpPr>
          <p:nvPr/>
        </p:nvSpPr>
        <p:spPr bwMode="gray">
          <a:xfrm>
            <a:off x="623888" y="4244975"/>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4324" name="Freeform 8"/>
          <p:cNvSpPr>
            <a:spLocks/>
          </p:cNvSpPr>
          <p:nvPr/>
        </p:nvSpPr>
        <p:spPr bwMode="gray">
          <a:xfrm rot="10800000">
            <a:off x="6948488" y="170021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79463" y="2055813"/>
            <a:ext cx="7691437" cy="29876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84326" name="文本框 6"/>
          <p:cNvSpPr txBox="1">
            <a:spLocks noChangeArrowheads="1"/>
          </p:cNvSpPr>
          <p:nvPr/>
        </p:nvSpPr>
        <p:spPr bwMode="auto">
          <a:xfrm>
            <a:off x="909638" y="2181225"/>
            <a:ext cx="769143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代码剖析：由于</a:t>
            </a:r>
            <a:r>
              <a:rPr lang="en-US" altLang="zh-CN" dirty="0" err="1">
                <a:solidFill>
                  <a:schemeClr val="bg1"/>
                </a:solidFill>
              </a:rPr>
              <a:t>ShowCreditInfoAction</a:t>
            </a:r>
            <a:r>
              <a:rPr lang="zh-CN" altLang="en-US" dirty="0">
                <a:solidFill>
                  <a:schemeClr val="bg1"/>
                </a:solidFill>
              </a:rPr>
              <a:t>继承了教务系统框架类中的</a:t>
            </a:r>
            <a:r>
              <a:rPr lang="en-US" altLang="zh-CN" dirty="0" err="1">
                <a:solidFill>
                  <a:schemeClr val="bg1"/>
                </a:solidFill>
              </a:rPr>
              <a:t>BaseAction</a:t>
            </a:r>
            <a:r>
              <a:rPr lang="zh-CN" altLang="en-US" dirty="0">
                <a:solidFill>
                  <a:schemeClr val="bg1"/>
                </a:solidFill>
              </a:rPr>
              <a:t>，而</a:t>
            </a:r>
            <a:r>
              <a:rPr lang="en-US" altLang="zh-CN" dirty="0" err="1">
                <a:solidFill>
                  <a:schemeClr val="bg1"/>
                </a:solidFill>
              </a:rPr>
              <a:t>BaseAction</a:t>
            </a:r>
            <a:r>
              <a:rPr lang="zh-CN" altLang="en-US" dirty="0">
                <a:solidFill>
                  <a:schemeClr val="bg1"/>
                </a:solidFill>
              </a:rPr>
              <a:t>继承了</a:t>
            </a:r>
            <a:r>
              <a:rPr lang="en-US" altLang="zh-CN" dirty="0">
                <a:solidFill>
                  <a:schemeClr val="bg1"/>
                </a:solidFill>
              </a:rPr>
              <a:t>Spring</a:t>
            </a:r>
            <a:r>
              <a:rPr lang="zh-CN" altLang="en-US" dirty="0">
                <a:solidFill>
                  <a:schemeClr val="bg1"/>
                </a:solidFill>
              </a:rPr>
              <a:t>提供的</a:t>
            </a:r>
            <a:r>
              <a:rPr lang="en-US" altLang="zh-CN" dirty="0" err="1">
                <a:solidFill>
                  <a:schemeClr val="bg1"/>
                </a:solidFill>
              </a:rPr>
              <a:t>ActionSupport</a:t>
            </a:r>
            <a:r>
              <a:rPr lang="zh-CN" altLang="en-US" dirty="0">
                <a:solidFill>
                  <a:schemeClr val="bg1"/>
                </a:solidFill>
              </a:rPr>
              <a:t>类，所以可以通过在</a:t>
            </a:r>
            <a:r>
              <a:rPr lang="en-US" altLang="zh-CN" dirty="0" err="1">
                <a:solidFill>
                  <a:schemeClr val="bg1"/>
                </a:solidFill>
              </a:rPr>
              <a:t>BaseAction</a:t>
            </a:r>
            <a:r>
              <a:rPr lang="zh-CN" altLang="en-US" dirty="0">
                <a:solidFill>
                  <a:schemeClr val="bg1"/>
                </a:solidFill>
              </a:rPr>
              <a:t>中定义的</a:t>
            </a:r>
            <a:r>
              <a:rPr lang="en-US" altLang="zh-CN" dirty="0" err="1">
                <a:solidFill>
                  <a:schemeClr val="bg1"/>
                </a:solidFill>
              </a:rPr>
              <a:t>getXuefenService</a:t>
            </a:r>
            <a:r>
              <a:rPr lang="en-US" altLang="zh-CN" dirty="0">
                <a:solidFill>
                  <a:schemeClr val="bg1"/>
                </a:solidFill>
              </a:rPr>
              <a:t>()</a:t>
            </a:r>
            <a:r>
              <a:rPr lang="zh-CN" altLang="en-US" dirty="0">
                <a:solidFill>
                  <a:schemeClr val="bg1"/>
                </a:solidFill>
              </a:rPr>
              <a:t>方法获取</a:t>
            </a:r>
            <a:r>
              <a:rPr lang="en-US" altLang="zh-CN" dirty="0">
                <a:solidFill>
                  <a:schemeClr val="bg1"/>
                </a:solidFill>
              </a:rPr>
              <a:t>Spring </a:t>
            </a:r>
            <a:r>
              <a:rPr lang="en-US" altLang="zh-CN" dirty="0" err="1">
                <a:solidFill>
                  <a:schemeClr val="bg1"/>
                </a:solidFill>
              </a:rPr>
              <a:t>Ioc</a:t>
            </a:r>
            <a:r>
              <a:rPr lang="zh-CN" altLang="en-US" dirty="0">
                <a:solidFill>
                  <a:schemeClr val="bg1"/>
                </a:solidFill>
              </a:rPr>
              <a:t>容器中的</a:t>
            </a:r>
            <a:r>
              <a:rPr lang="en-US" altLang="zh-CN" dirty="0" err="1">
                <a:solidFill>
                  <a:schemeClr val="bg1"/>
                </a:solidFill>
              </a:rPr>
              <a:t>XuefenService</a:t>
            </a:r>
            <a:r>
              <a:rPr lang="zh-CN" altLang="en-US" dirty="0">
                <a:solidFill>
                  <a:schemeClr val="bg1"/>
                </a:solidFill>
              </a:rPr>
              <a:t>实例，其中封装了学分查询板块的所有业务逻辑。</a:t>
            </a:r>
          </a:p>
          <a:p>
            <a:r>
              <a:rPr lang="zh-CN" altLang="en-US" dirty="0">
                <a:solidFill>
                  <a:schemeClr val="bg1"/>
                </a:solidFill>
              </a:rPr>
              <a:t>     根据设计文档的要求在</a:t>
            </a:r>
            <a:r>
              <a:rPr lang="en-US" altLang="zh-CN" dirty="0" err="1">
                <a:solidFill>
                  <a:schemeClr val="bg1"/>
                </a:solidFill>
              </a:rPr>
              <a:t>ShowCreditInfoAction</a:t>
            </a:r>
            <a:r>
              <a:rPr lang="zh-CN" altLang="en-US" dirty="0">
                <a:solidFill>
                  <a:schemeClr val="bg1"/>
                </a:solidFill>
              </a:rPr>
              <a:t>中不做业务逻辑操作，只是调用</a:t>
            </a:r>
            <a:r>
              <a:rPr lang="en-US" altLang="zh-CN" dirty="0" err="1">
                <a:solidFill>
                  <a:schemeClr val="bg1"/>
                </a:solidFill>
              </a:rPr>
              <a:t>XuefenSerivce</a:t>
            </a:r>
            <a:r>
              <a:rPr lang="zh-CN" altLang="en-US" dirty="0">
                <a:solidFill>
                  <a:schemeClr val="bg1"/>
                </a:solidFill>
              </a:rPr>
              <a:t>中的方法去执行业务逻辑，再把得到的结果放置到</a:t>
            </a:r>
            <a:r>
              <a:rPr lang="en-US" altLang="zh-CN" dirty="0">
                <a:solidFill>
                  <a:schemeClr val="bg1"/>
                </a:solidFill>
              </a:rPr>
              <a:t>request</a:t>
            </a:r>
            <a:r>
              <a:rPr lang="zh-CN" altLang="en-US" dirty="0">
                <a:solidFill>
                  <a:schemeClr val="bg1"/>
                </a:solidFill>
              </a:rPr>
              <a:t>对象中传给</a:t>
            </a:r>
            <a:r>
              <a:rPr lang="en-US" altLang="zh-CN" dirty="0" err="1">
                <a:solidFill>
                  <a:schemeClr val="bg1"/>
                </a:solidFill>
              </a:rPr>
              <a:t>xfcx_xsxx.jsp</a:t>
            </a:r>
            <a:r>
              <a:rPr lang="zh-CN" altLang="en-US" dirty="0">
                <a:solidFill>
                  <a:schemeClr val="bg1"/>
                </a:solidFill>
              </a:rPr>
              <a:t>页面进行处理。</a:t>
            </a:r>
          </a:p>
          <a:p>
            <a:r>
              <a:rPr lang="en-US" altLang="zh-CN" dirty="0">
                <a:solidFill>
                  <a:schemeClr val="bg1"/>
                </a:solidFill>
              </a:rPr>
              <a:t>      </a:t>
            </a:r>
            <a:r>
              <a:rPr lang="en-US" altLang="zh-CN" dirty="0" err="1">
                <a:solidFill>
                  <a:schemeClr val="bg1"/>
                </a:solidFill>
              </a:rPr>
              <a:t>xfcx_xsxx.jsp</a:t>
            </a:r>
            <a:r>
              <a:rPr lang="zh-CN" altLang="en-US" dirty="0">
                <a:solidFill>
                  <a:schemeClr val="bg1"/>
                </a:solidFill>
              </a:rPr>
              <a:t>同样使用</a:t>
            </a:r>
            <a:r>
              <a:rPr lang="en-US" altLang="zh-CN" dirty="0">
                <a:solidFill>
                  <a:schemeClr val="bg1"/>
                </a:solidFill>
              </a:rPr>
              <a:t>JSTL</a:t>
            </a:r>
            <a:r>
              <a:rPr lang="zh-CN" altLang="en-US" dirty="0">
                <a:solidFill>
                  <a:schemeClr val="bg1"/>
                </a:solidFill>
              </a:rPr>
              <a:t>标签和</a:t>
            </a:r>
            <a:r>
              <a:rPr lang="en-US" altLang="zh-CN" dirty="0">
                <a:solidFill>
                  <a:schemeClr val="bg1"/>
                </a:solidFill>
              </a:rPr>
              <a:t>EL</a:t>
            </a:r>
            <a:r>
              <a:rPr lang="zh-CN" altLang="en-US" dirty="0">
                <a:solidFill>
                  <a:schemeClr val="bg1"/>
                </a:solidFill>
              </a:rPr>
              <a:t>表达式，将传入的</a:t>
            </a:r>
            <a:r>
              <a:rPr lang="en-US" altLang="zh-CN" dirty="0">
                <a:solidFill>
                  <a:schemeClr val="bg1"/>
                </a:solidFill>
              </a:rPr>
              <a:t>Map</a:t>
            </a:r>
            <a:r>
              <a:rPr lang="zh-CN" altLang="en-US" dirty="0">
                <a:solidFill>
                  <a:schemeClr val="bg1"/>
                </a:solidFill>
              </a:rPr>
              <a:t>对象通过键直接取值；将传入的</a:t>
            </a:r>
            <a:r>
              <a:rPr lang="en-US" altLang="zh-CN" dirty="0">
                <a:solidFill>
                  <a:schemeClr val="bg1"/>
                </a:solidFill>
              </a:rPr>
              <a:t>List</a:t>
            </a:r>
            <a:r>
              <a:rPr lang="zh-CN" altLang="en-US" dirty="0">
                <a:solidFill>
                  <a:schemeClr val="bg1"/>
                </a:solidFill>
              </a:rPr>
              <a:t>对象进行迭代并取值。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0525" y="58738"/>
            <a:ext cx="8277225" cy="638175"/>
          </a:xfrm>
        </p:spPr>
        <p:txBody>
          <a:bodyPr/>
          <a:lstStyle/>
          <a:p>
            <a:pPr eaLnBrk="1" hangingPunct="1"/>
            <a:r>
              <a:rPr lang="en-US" altLang="zh-CN" sz="2800" smtClean="0">
                <a:latin typeface="Times New Roman" pitchFamily="18" charset="0"/>
              </a:rPr>
              <a:t>6.1.6	</a:t>
            </a:r>
            <a:r>
              <a:rPr lang="zh-CN" altLang="en-US" sz="2800" smtClean="0">
                <a:latin typeface="Times New Roman" pitchFamily="18" charset="0"/>
              </a:rPr>
              <a:t>集成系统</a:t>
            </a:r>
            <a:r>
              <a:rPr lang="en-US" altLang="zh-CN" sz="2800" smtClean="0">
                <a:latin typeface="Times New Roman" pitchFamily="18" charset="0"/>
              </a:rPr>
              <a:t>Integrate the System</a:t>
            </a:r>
          </a:p>
        </p:txBody>
      </p:sp>
      <p:sp>
        <p:nvSpPr>
          <p:cNvPr id="24579" name="Freeform 3"/>
          <p:cNvSpPr>
            <a:spLocks/>
          </p:cNvSpPr>
          <p:nvPr/>
        </p:nvSpPr>
        <p:spPr bwMode="gray">
          <a:xfrm>
            <a:off x="1092200" y="42275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4580" name="Freeform 4"/>
          <p:cNvSpPr>
            <a:spLocks/>
          </p:cNvSpPr>
          <p:nvPr/>
        </p:nvSpPr>
        <p:spPr bwMode="gray">
          <a:xfrm rot="10800000">
            <a:off x="6054725" y="34020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4581" name="Freeform 7"/>
          <p:cNvSpPr>
            <a:spLocks/>
          </p:cNvSpPr>
          <p:nvPr/>
        </p:nvSpPr>
        <p:spPr bwMode="gray">
          <a:xfrm>
            <a:off x="1109663" y="21336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4582" name="Freeform 8"/>
          <p:cNvSpPr>
            <a:spLocks/>
          </p:cNvSpPr>
          <p:nvPr/>
        </p:nvSpPr>
        <p:spPr bwMode="gray">
          <a:xfrm rot="10800000">
            <a:off x="6096000" y="18383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8" name="AutoShape 9"/>
          <p:cNvSpPr>
            <a:spLocks noChangeArrowheads="1"/>
          </p:cNvSpPr>
          <p:nvPr/>
        </p:nvSpPr>
        <p:spPr bwMode="gray">
          <a:xfrm>
            <a:off x="1371600" y="2159000"/>
            <a:ext cx="6353175" cy="6413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9" name="AutoShape 10"/>
          <p:cNvSpPr>
            <a:spLocks noChangeArrowheads="1"/>
          </p:cNvSpPr>
          <p:nvPr/>
        </p:nvSpPr>
        <p:spPr bwMode="gray">
          <a:xfrm>
            <a:off x="1266825" y="3713163"/>
            <a:ext cx="6429375" cy="1266825"/>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solidFill>
                <a:schemeClr val="bg1"/>
              </a:solidFill>
            </a:endParaRPr>
          </a:p>
        </p:txBody>
      </p:sp>
      <p:sp>
        <p:nvSpPr>
          <p:cNvPr id="10" name="文本框 9"/>
          <p:cNvSpPr txBox="1"/>
          <p:nvPr/>
        </p:nvSpPr>
        <p:spPr>
          <a:xfrm>
            <a:off x="1328738" y="2174875"/>
            <a:ext cx="6429375" cy="646113"/>
          </a:xfrm>
          <a:prstGeom prst="rect">
            <a:avLst/>
          </a:prstGeom>
          <a:noFill/>
        </p:spPr>
        <p:txBody>
          <a:bodyPr>
            <a:spAutoFit/>
          </a:bodyPr>
          <a:lstStyle/>
          <a:p>
            <a:pPr>
              <a:defRPr/>
            </a:pPr>
            <a:r>
              <a:rPr lang="zh-CN" altLang="en-US" dirty="0">
                <a:solidFill>
                  <a:schemeClr val="bg1"/>
                </a:solidFill>
                <a:latin typeface="+mn-ea"/>
              </a:rPr>
              <a:t>    此活动的目的是集成实现子系统，以创建新的一致的整体系统版本。</a:t>
            </a:r>
          </a:p>
        </p:txBody>
      </p:sp>
      <p:sp>
        <p:nvSpPr>
          <p:cNvPr id="24586" name="文本框 10"/>
          <p:cNvSpPr txBox="1">
            <a:spLocks noChangeArrowheads="1"/>
          </p:cNvSpPr>
          <p:nvPr/>
        </p:nvSpPr>
        <p:spPr bwMode="auto">
          <a:xfrm>
            <a:off x="1309688" y="3713163"/>
            <a:ext cx="655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latin typeface="Times New Roman" pitchFamily="18" charset="0"/>
              </a:rPr>
              <a:t>        集成者按照集成构建块规划，通过将已交付的实现子系统添加至系统集成工作空间并创建构建块，集成系统。然后由一名测试者集成测试每个构建块。最后的递增之后，可以由一名测试者对该构建块进行完整的系统测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6.2 	</a:t>
            </a:r>
            <a:r>
              <a:rPr lang="zh-CN" altLang="en-US" smtClean="0">
                <a:latin typeface="Times New Roman" pitchFamily="18" charset="0"/>
              </a:rPr>
              <a:t>实现关键任务</a:t>
            </a:r>
          </a:p>
        </p:txBody>
      </p:sp>
      <p:graphicFrame>
        <p:nvGraphicFramePr>
          <p:cNvPr id="39" name="图示 38"/>
          <p:cNvGraphicFramePr/>
          <p:nvPr/>
        </p:nvGraphicFramePr>
        <p:xfrm>
          <a:off x="575070" y="1052736"/>
          <a:ext cx="7908134"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188913"/>
            <a:ext cx="8588375" cy="692150"/>
          </a:xfrm>
        </p:spPr>
        <p:txBody>
          <a:bodyPr rtlCol="0">
            <a:normAutofit fontScale="90000"/>
          </a:bodyPr>
          <a:lstStyle/>
          <a:p>
            <a:pPr eaLnBrk="1" fontAlgn="auto" hangingPunct="1">
              <a:spcAft>
                <a:spcPts val="0"/>
              </a:spcAft>
              <a:defRPr/>
            </a:pPr>
            <a:r>
              <a:rPr lang="en-US" altLang="zh-CN" sz="2800" dirty="0" smtClean="0">
                <a:latin typeface="Times New Roman" panose="02020603050405020304" pitchFamily="18" charset="0"/>
              </a:rPr>
              <a:t>6.2.1	</a:t>
            </a:r>
            <a:r>
              <a:rPr lang="zh-CN" altLang="en-US" sz="2800" dirty="0" smtClean="0">
                <a:latin typeface="Times New Roman" panose="02020603050405020304" pitchFamily="18" charset="0"/>
              </a:rPr>
              <a:t>结构化实现模型</a:t>
            </a:r>
            <a:r>
              <a:rPr lang="en-US" altLang="zh-CN" sz="2800" dirty="0" smtClean="0">
                <a:latin typeface="Times New Roman" panose="02020603050405020304" pitchFamily="18" charset="0"/>
              </a:rPr>
              <a:t>Structure the Implementation Model</a:t>
            </a:r>
          </a:p>
        </p:txBody>
      </p:sp>
      <p:sp>
        <p:nvSpPr>
          <p:cNvPr id="303107" name="Rectangle 3"/>
          <p:cNvSpPr>
            <a:spLocks noGrp="1" noChangeArrowheads="1"/>
          </p:cNvSpPr>
          <p:nvPr>
            <p:ph idx="1"/>
          </p:nvPr>
        </p:nvSpPr>
        <p:spPr>
          <a:xfrm>
            <a:off x="442913" y="1052513"/>
            <a:ext cx="8459787" cy="720725"/>
          </a:xfrm>
        </p:spPr>
        <p:txBody>
          <a:bodyPr rtlCol="0">
            <a:normAutofit fontScale="92500" lnSpcReduction="20000"/>
          </a:bodyPr>
          <a:lstStyle/>
          <a:p>
            <a:pPr marL="0" indent="0" eaLnBrk="1" fontAlgn="auto" hangingPunct="1">
              <a:spcAft>
                <a:spcPts val="0"/>
              </a:spcAft>
              <a:buFont typeface="Wingdings" panose="05000000000000000000" pitchFamily="2" charset="2"/>
              <a:buNone/>
              <a:defRPr/>
            </a:pPr>
            <a:r>
              <a:rPr dirty="0" smtClean="0">
                <a:latin typeface="Times New Roman" panose="02020603050405020304" pitchFamily="18" charset="0"/>
                <a:ea typeface="宋体" panose="02010600030101010101" pitchFamily="2" charset="-122"/>
              </a:rPr>
              <a:t>此任务描述如何为实现子系统及其内容来建立基于分配职责的实现元素（</a:t>
            </a:r>
            <a:r>
              <a:rPr lang="en-US" altLang="zh-CN" dirty="0" smtClean="0">
                <a:latin typeface="Times New Roman" panose="02020603050405020304" pitchFamily="18" charset="0"/>
                <a:ea typeface="宋体" panose="02010600030101010101" pitchFamily="2" charset="-122"/>
              </a:rPr>
              <a:t>implementation elements</a:t>
            </a:r>
            <a:r>
              <a:rPr dirty="0" smtClean="0">
                <a:latin typeface="Times New Roman" panose="02020603050405020304" pitchFamily="18" charset="0"/>
                <a:ea typeface="宋体" panose="02010600030101010101" pitchFamily="2" charset="-122"/>
              </a:rPr>
              <a:t>）的结构。</a:t>
            </a:r>
          </a:p>
          <a:p>
            <a:pPr eaLnBrk="1" fontAlgn="auto" hangingPunct="1">
              <a:spcAft>
                <a:spcPts val="0"/>
              </a:spcAft>
              <a:defRPr/>
            </a:pPr>
            <a:endParaRPr lang="en-US" altLang="zh-CN" dirty="0" smtClean="0">
              <a:latin typeface="Times New Roman" panose="02020603050405020304" pitchFamily="18" charset="0"/>
              <a:ea typeface="宋体" panose="02010600030101010101" pitchFamily="2" charset="-122"/>
            </a:endParaRPr>
          </a:p>
        </p:txBody>
      </p:sp>
      <p:sp>
        <p:nvSpPr>
          <p:cNvPr id="28676" name="Line 2"/>
          <p:cNvSpPr>
            <a:spLocks noChangeShapeType="1"/>
          </p:cNvSpPr>
          <p:nvPr/>
        </p:nvSpPr>
        <p:spPr bwMode="auto">
          <a:xfrm>
            <a:off x="1273175" y="3035300"/>
            <a:ext cx="7212013" cy="14288"/>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AutoShape 7"/>
          <p:cNvSpPr>
            <a:spLocks noChangeArrowheads="1"/>
          </p:cNvSpPr>
          <p:nvPr/>
        </p:nvSpPr>
        <p:spPr bwMode="gray">
          <a:xfrm>
            <a:off x="561975" y="4354513"/>
            <a:ext cx="1476375" cy="7826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28678" name="Line 3"/>
          <p:cNvSpPr>
            <a:spLocks noChangeShapeType="1"/>
          </p:cNvSpPr>
          <p:nvPr/>
        </p:nvSpPr>
        <p:spPr bwMode="auto">
          <a:xfrm flipV="1">
            <a:off x="1277938" y="3660775"/>
            <a:ext cx="720725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Line 4"/>
          <p:cNvSpPr>
            <a:spLocks noChangeShapeType="1"/>
          </p:cNvSpPr>
          <p:nvPr/>
        </p:nvSpPr>
        <p:spPr bwMode="auto">
          <a:xfrm flipV="1">
            <a:off x="1273175" y="4470400"/>
            <a:ext cx="73310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0" name="Line 5"/>
          <p:cNvSpPr>
            <a:spLocks noChangeShapeType="1"/>
          </p:cNvSpPr>
          <p:nvPr/>
        </p:nvSpPr>
        <p:spPr bwMode="auto">
          <a:xfrm flipV="1">
            <a:off x="1273175" y="5080000"/>
            <a:ext cx="7331075" cy="301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Line 6"/>
          <p:cNvSpPr>
            <a:spLocks noChangeShapeType="1"/>
          </p:cNvSpPr>
          <p:nvPr/>
        </p:nvSpPr>
        <p:spPr bwMode="auto">
          <a:xfrm>
            <a:off x="1273175" y="2470150"/>
            <a:ext cx="7212013" cy="1270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7"/>
          <p:cNvSpPr>
            <a:spLocks noChangeArrowheads="1"/>
          </p:cNvSpPr>
          <p:nvPr/>
        </p:nvSpPr>
        <p:spPr bwMode="gray">
          <a:xfrm>
            <a:off x="587375" y="5053013"/>
            <a:ext cx="1498600" cy="708025"/>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1" name="AutoShape 8"/>
          <p:cNvSpPr>
            <a:spLocks noChangeArrowheads="1"/>
          </p:cNvSpPr>
          <p:nvPr/>
        </p:nvSpPr>
        <p:spPr bwMode="gray">
          <a:xfrm>
            <a:off x="539750" y="3535363"/>
            <a:ext cx="1566863" cy="93980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2" name="AutoShape 9"/>
          <p:cNvSpPr>
            <a:spLocks noChangeArrowheads="1"/>
          </p:cNvSpPr>
          <p:nvPr/>
        </p:nvSpPr>
        <p:spPr bwMode="gray">
          <a:xfrm>
            <a:off x="466725" y="2887663"/>
            <a:ext cx="1681163" cy="7699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3" name="AutoShape 10"/>
          <p:cNvSpPr>
            <a:spLocks noChangeArrowheads="1"/>
          </p:cNvSpPr>
          <p:nvPr/>
        </p:nvSpPr>
        <p:spPr bwMode="gray">
          <a:xfrm>
            <a:off x="411163" y="2197100"/>
            <a:ext cx="1771650" cy="903288"/>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5" name="AutoShape 12"/>
          <p:cNvSpPr>
            <a:spLocks noChangeArrowheads="1"/>
          </p:cNvSpPr>
          <p:nvPr/>
        </p:nvSpPr>
        <p:spPr bwMode="gray">
          <a:xfrm>
            <a:off x="341313" y="1625600"/>
            <a:ext cx="1895475" cy="885825"/>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28687" name="Line 19"/>
          <p:cNvSpPr>
            <a:spLocks noChangeShapeType="1"/>
          </p:cNvSpPr>
          <p:nvPr/>
        </p:nvSpPr>
        <p:spPr bwMode="gray">
          <a:xfrm>
            <a:off x="147638" y="2122488"/>
            <a:ext cx="314325" cy="4011612"/>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20"/>
          <p:cNvSpPr>
            <a:spLocks noChangeArrowheads="1"/>
          </p:cNvSpPr>
          <p:nvPr/>
        </p:nvSpPr>
        <p:spPr bwMode="auto">
          <a:xfrm>
            <a:off x="2500313" y="1944688"/>
            <a:ext cx="53181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建立实现模型结构</a:t>
            </a:r>
          </a:p>
        </p:txBody>
      </p:sp>
      <p:sp>
        <p:nvSpPr>
          <p:cNvPr id="28689" name="Rectangle 21"/>
          <p:cNvSpPr>
            <a:spLocks noChangeArrowheads="1"/>
          </p:cNvSpPr>
          <p:nvPr/>
        </p:nvSpPr>
        <p:spPr bwMode="auto">
          <a:xfrm>
            <a:off x="2398713" y="2587625"/>
            <a:ext cx="53752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调整实现子系统</a:t>
            </a:r>
          </a:p>
        </p:txBody>
      </p:sp>
      <p:sp>
        <p:nvSpPr>
          <p:cNvPr id="28690" name="Rectangle 22"/>
          <p:cNvSpPr>
            <a:spLocks noChangeArrowheads="1"/>
          </p:cNvSpPr>
          <p:nvPr/>
        </p:nvSpPr>
        <p:spPr bwMode="auto">
          <a:xfrm>
            <a:off x="1635125" y="3027363"/>
            <a:ext cx="717073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为每个实现子系统定义引入</a:t>
            </a:r>
            <a:endParaRPr lang="en-US" altLang="zh-CN"/>
          </a:p>
          <a:p>
            <a:pPr marL="0" lvl="1" algn="ctr"/>
            <a:r>
              <a:rPr lang="en-US" altLang="zh-CN"/>
              <a:t>Define imports for each implementation subsystem</a:t>
            </a:r>
          </a:p>
        </p:txBody>
      </p:sp>
      <p:sp>
        <p:nvSpPr>
          <p:cNvPr id="28691" name="Rectangle 23"/>
          <p:cNvSpPr>
            <a:spLocks noChangeArrowheads="1"/>
          </p:cNvSpPr>
          <p:nvPr/>
        </p:nvSpPr>
        <p:spPr bwMode="auto">
          <a:xfrm>
            <a:off x="1979613" y="4664075"/>
            <a:ext cx="637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决定如何处理测试资产</a:t>
            </a:r>
            <a:r>
              <a:rPr lang="en-US" altLang="zh-CN"/>
              <a:t>Decide how to treat test assets</a:t>
            </a:r>
          </a:p>
        </p:txBody>
      </p:sp>
      <p:sp>
        <p:nvSpPr>
          <p:cNvPr id="28692" name="Rectangle 24"/>
          <p:cNvSpPr>
            <a:spLocks noChangeArrowheads="1"/>
          </p:cNvSpPr>
          <p:nvPr/>
        </p:nvSpPr>
        <p:spPr bwMode="auto">
          <a:xfrm>
            <a:off x="2033588" y="3802063"/>
            <a:ext cx="67564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决定如何处理可执行程序（以及其他派生对象）</a:t>
            </a:r>
            <a:r>
              <a:rPr lang="en-US" altLang="zh-CN"/>
              <a:t>Decide how to treat executable programs (and other derived objects)</a:t>
            </a:r>
            <a:endParaRPr lang="zh-CN" altLang="en-US"/>
          </a:p>
        </p:txBody>
      </p:sp>
      <p:sp>
        <p:nvSpPr>
          <p:cNvPr id="28693" name="Rectangle 24"/>
          <p:cNvSpPr>
            <a:spLocks noChangeArrowheads="1"/>
          </p:cNvSpPr>
          <p:nvPr/>
        </p:nvSpPr>
        <p:spPr bwMode="auto">
          <a:xfrm>
            <a:off x="2339975" y="5275263"/>
            <a:ext cx="54340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更新实现视图</a:t>
            </a:r>
          </a:p>
        </p:txBody>
      </p:sp>
      <p:sp>
        <p:nvSpPr>
          <p:cNvPr id="28694" name="Line 6"/>
          <p:cNvSpPr>
            <a:spLocks noChangeShapeType="1"/>
          </p:cNvSpPr>
          <p:nvPr/>
        </p:nvSpPr>
        <p:spPr bwMode="auto">
          <a:xfrm flipV="1">
            <a:off x="1536700" y="5629275"/>
            <a:ext cx="7067550" cy="41275"/>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6"/>
          <p:cNvSpPr>
            <a:spLocks noChangeShapeType="1"/>
          </p:cNvSpPr>
          <p:nvPr/>
        </p:nvSpPr>
        <p:spPr bwMode="auto">
          <a:xfrm flipV="1">
            <a:off x="1536700" y="6203950"/>
            <a:ext cx="7067550" cy="428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Rectangle 24"/>
          <p:cNvSpPr>
            <a:spLocks noChangeArrowheads="1"/>
          </p:cNvSpPr>
          <p:nvPr/>
        </p:nvSpPr>
        <p:spPr bwMode="auto">
          <a:xfrm>
            <a:off x="2363788" y="5854700"/>
            <a:ext cx="5432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评估实现模型</a:t>
            </a:r>
          </a:p>
        </p:txBody>
      </p:sp>
      <p:sp>
        <p:nvSpPr>
          <p:cNvPr id="35" name="AutoShape 7"/>
          <p:cNvSpPr>
            <a:spLocks noChangeArrowheads="1"/>
          </p:cNvSpPr>
          <p:nvPr/>
        </p:nvSpPr>
        <p:spPr bwMode="gray">
          <a:xfrm>
            <a:off x="606425" y="5670550"/>
            <a:ext cx="1508125" cy="706438"/>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图</a:t>
            </a:r>
            <a:r>
              <a:rPr lang="en-US" altLang="zh-CN" smtClean="0">
                <a:latin typeface="Times New Roman" pitchFamily="18" charset="0"/>
              </a:rPr>
              <a:t>6-2 	</a:t>
            </a:r>
            <a:r>
              <a:rPr lang="zh-CN" altLang="en-US" smtClean="0">
                <a:latin typeface="Times New Roman" pitchFamily="18" charset="0"/>
              </a:rPr>
              <a:t>从子系统</a:t>
            </a:r>
            <a:r>
              <a:rPr lang="en-US" altLang="zh-CN" smtClean="0">
                <a:latin typeface="Times New Roman" pitchFamily="18" charset="0"/>
              </a:rPr>
              <a:t>D</a:t>
            </a:r>
            <a:r>
              <a:rPr lang="zh-CN" altLang="en-US" smtClean="0">
                <a:latin typeface="Times New Roman" pitchFamily="18" charset="0"/>
              </a:rPr>
              <a:t>中抽取的类型声明</a:t>
            </a:r>
          </a:p>
        </p:txBody>
      </p:sp>
      <p:pic>
        <p:nvPicPr>
          <p:cNvPr id="30723" name="Picture 4" descr="Illustration of Type Declaration Subsystem Extrac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0400" y="3246438"/>
            <a:ext cx="8148638" cy="28781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Freeform 7"/>
          <p:cNvSpPr>
            <a:spLocks/>
          </p:cNvSpPr>
          <p:nvPr/>
        </p:nvSpPr>
        <p:spPr bwMode="gray">
          <a:xfrm>
            <a:off x="1241425" y="19240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725" name="Freeform 8"/>
          <p:cNvSpPr>
            <a:spLocks/>
          </p:cNvSpPr>
          <p:nvPr/>
        </p:nvSpPr>
        <p:spPr bwMode="gray">
          <a:xfrm rot="10800000">
            <a:off x="6227763" y="1628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1503363" y="1949450"/>
            <a:ext cx="6353175" cy="6413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8" name="文本框 7"/>
          <p:cNvSpPr txBox="1"/>
          <p:nvPr/>
        </p:nvSpPr>
        <p:spPr>
          <a:xfrm>
            <a:off x="1460500" y="1963738"/>
            <a:ext cx="6429375" cy="646112"/>
          </a:xfrm>
          <a:prstGeom prst="rect">
            <a:avLst/>
          </a:prstGeom>
          <a:noFill/>
        </p:spPr>
        <p:txBody>
          <a:bodyPr>
            <a:spAutoFit/>
          </a:bodyPr>
          <a:lstStyle/>
          <a:p>
            <a:pPr>
              <a:defRPr/>
            </a:pPr>
            <a:r>
              <a:rPr lang="zh-CN" altLang="en-US" dirty="0">
                <a:solidFill>
                  <a:schemeClr val="bg1"/>
                </a:solidFill>
                <a:latin typeface="+mn-ea"/>
              </a:rPr>
              <a:t>    将一些类型声明从子系统</a:t>
            </a:r>
            <a:r>
              <a:rPr lang="en-US" altLang="zh-CN" dirty="0">
                <a:solidFill>
                  <a:schemeClr val="bg1"/>
                </a:solidFill>
                <a:latin typeface="+mn-ea"/>
              </a:rPr>
              <a:t>D</a:t>
            </a:r>
            <a:r>
              <a:rPr lang="zh-CN" altLang="en-US" dirty="0">
                <a:solidFill>
                  <a:schemeClr val="bg1"/>
                </a:solidFill>
                <a:latin typeface="+mn-ea"/>
              </a:rPr>
              <a:t>抽取到新的子系统</a:t>
            </a:r>
            <a:r>
              <a:rPr lang="en-US" altLang="zh-CN" dirty="0">
                <a:solidFill>
                  <a:schemeClr val="bg1"/>
                </a:solidFill>
                <a:latin typeface="+mn-ea"/>
              </a:rPr>
              <a:t>Types</a:t>
            </a:r>
            <a:r>
              <a:rPr lang="zh-CN" altLang="en-US" dirty="0">
                <a:solidFill>
                  <a:schemeClr val="bg1"/>
                </a:solidFill>
                <a:latin typeface="+mn-ea"/>
              </a:rPr>
              <a:t>中，使得子系统</a:t>
            </a:r>
            <a:r>
              <a:rPr lang="en-US" altLang="zh-CN" dirty="0">
                <a:solidFill>
                  <a:schemeClr val="bg1"/>
                </a:solidFill>
                <a:latin typeface="+mn-ea"/>
              </a:rPr>
              <a:t>A</a:t>
            </a:r>
            <a:r>
              <a:rPr lang="zh-CN" altLang="en-US" dirty="0">
                <a:solidFill>
                  <a:schemeClr val="bg1"/>
                </a:solidFill>
                <a:latin typeface="+mn-ea"/>
              </a:rPr>
              <a:t>独立于子系统</a:t>
            </a:r>
            <a:r>
              <a:rPr lang="en-US" altLang="zh-CN" dirty="0">
                <a:solidFill>
                  <a:schemeClr val="bg1"/>
                </a:solidFill>
                <a:latin typeface="+mn-ea"/>
              </a:rPr>
              <a:t>D</a:t>
            </a:r>
            <a:r>
              <a:rPr lang="zh-CN" altLang="en-US" dirty="0">
                <a:solidFill>
                  <a:schemeClr val="bg1"/>
                </a:solidFill>
                <a:latin typeface="+mn-ea"/>
              </a:rPr>
              <a:t>的公用（可视）工作产品的更改。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8065" y="0"/>
            <a:ext cx="9252520" cy="692150"/>
          </a:xfrm>
        </p:spPr>
        <p:txBody>
          <a:bodyPr rtlCol="0">
            <a:normAutofit fontScale="90000"/>
          </a:bodyPr>
          <a:lstStyle/>
          <a:p>
            <a:pPr eaLnBrk="1" fontAlgn="auto" hangingPunct="1">
              <a:spcAft>
                <a:spcPts val="0"/>
              </a:spcAft>
              <a:defRPr/>
            </a:pPr>
            <a:r>
              <a:rPr lang="zh-CN" altLang="en-US" dirty="0" smtClean="0">
                <a:latin typeface="Times New Roman" panose="02020603050405020304" pitchFamily="18" charset="0"/>
              </a:rPr>
              <a:t>图</a:t>
            </a:r>
            <a:r>
              <a:rPr lang="en-US" altLang="zh-CN" dirty="0" smtClean="0">
                <a:latin typeface="Times New Roman" panose="02020603050405020304" pitchFamily="18" charset="0"/>
              </a:rPr>
              <a:t>6-3 	</a:t>
            </a:r>
            <a:r>
              <a:rPr lang="zh-CN" altLang="en-US" dirty="0" smtClean="0">
                <a:latin typeface="Times New Roman" panose="02020603050405020304" pitchFamily="18" charset="0"/>
              </a:rPr>
              <a:t>抽取子系统</a:t>
            </a:r>
            <a:r>
              <a:rPr lang="en-US" altLang="zh-CN" dirty="0" smtClean="0">
                <a:latin typeface="Times New Roman" panose="02020603050405020304" pitchFamily="18" charset="0"/>
              </a:rPr>
              <a:t>A</a:t>
            </a:r>
            <a:r>
              <a:rPr lang="zh-CN" altLang="en-US" dirty="0" smtClean="0">
                <a:latin typeface="Times New Roman" panose="02020603050405020304" pitchFamily="18" charset="0"/>
              </a:rPr>
              <a:t>的工作产品并放到新的子系统 </a:t>
            </a:r>
            <a:r>
              <a:rPr lang="en-US" altLang="zh-CN" dirty="0" smtClean="0">
                <a:latin typeface="Times New Roman" panose="02020603050405020304" pitchFamily="18" charset="0"/>
              </a:rPr>
              <a:t>A1 </a:t>
            </a:r>
            <a:r>
              <a:rPr lang="zh-CN" altLang="en-US" dirty="0" smtClean="0">
                <a:latin typeface="Times New Roman" panose="02020603050405020304" pitchFamily="18" charset="0"/>
              </a:rPr>
              <a:t>中</a:t>
            </a:r>
          </a:p>
        </p:txBody>
      </p:sp>
      <p:pic>
        <p:nvPicPr>
          <p:cNvPr id="32771" name="Picture 4" descr="工件分组传送图样本"/>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33450" y="3716338"/>
            <a:ext cx="7218363" cy="2287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2" name="Freeform 7"/>
          <p:cNvSpPr>
            <a:spLocks/>
          </p:cNvSpPr>
          <p:nvPr/>
        </p:nvSpPr>
        <p:spPr bwMode="gray">
          <a:xfrm>
            <a:off x="1125538" y="22637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2773" name="Freeform 8"/>
          <p:cNvSpPr>
            <a:spLocks/>
          </p:cNvSpPr>
          <p:nvPr/>
        </p:nvSpPr>
        <p:spPr bwMode="gray">
          <a:xfrm rot="10800000">
            <a:off x="6099175" y="17256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1374775" y="2046288"/>
            <a:ext cx="6353175" cy="936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8" name="文本框 7"/>
          <p:cNvSpPr txBox="1"/>
          <p:nvPr/>
        </p:nvSpPr>
        <p:spPr>
          <a:xfrm>
            <a:off x="1331913" y="2060575"/>
            <a:ext cx="6429375" cy="923925"/>
          </a:xfrm>
          <a:prstGeom prst="rect">
            <a:avLst/>
          </a:prstGeom>
          <a:noFill/>
        </p:spPr>
        <p:txBody>
          <a:bodyPr>
            <a:spAutoFit/>
          </a:bodyPr>
          <a:lstStyle/>
          <a:p>
            <a:pPr>
              <a:defRPr/>
            </a:pPr>
            <a:r>
              <a:rPr lang="zh-CN" altLang="en-US" dirty="0">
                <a:solidFill>
                  <a:schemeClr val="bg1"/>
                </a:solidFill>
                <a:latin typeface="+mn-ea"/>
              </a:rPr>
              <a:t>    调整依赖关系。假设子系统</a:t>
            </a:r>
            <a:r>
              <a:rPr lang="en-US" altLang="zh-CN" dirty="0">
                <a:solidFill>
                  <a:schemeClr val="bg1"/>
                </a:solidFill>
                <a:latin typeface="+mn-ea"/>
              </a:rPr>
              <a:t>A</a:t>
            </a:r>
            <a:r>
              <a:rPr lang="zh-CN" altLang="en-US" dirty="0">
                <a:solidFill>
                  <a:schemeClr val="bg1"/>
                </a:solidFill>
                <a:latin typeface="+mn-ea"/>
              </a:rPr>
              <a:t>和子系统</a:t>
            </a:r>
            <a:r>
              <a:rPr lang="en-US" altLang="zh-CN" dirty="0">
                <a:solidFill>
                  <a:schemeClr val="bg1"/>
                </a:solidFill>
                <a:latin typeface="+mn-ea"/>
              </a:rPr>
              <a:t>B</a:t>
            </a:r>
            <a:r>
              <a:rPr lang="zh-CN" altLang="en-US" dirty="0">
                <a:solidFill>
                  <a:schemeClr val="bg1"/>
                </a:solidFill>
                <a:latin typeface="+mn-ea"/>
              </a:rPr>
              <a:t>引入相互依赖关系。但是想让</a:t>
            </a:r>
            <a:r>
              <a:rPr lang="en-US" altLang="zh-CN" dirty="0">
                <a:solidFill>
                  <a:schemeClr val="bg1"/>
                </a:solidFill>
                <a:latin typeface="+mn-ea"/>
              </a:rPr>
              <a:t>B</a:t>
            </a:r>
            <a:r>
              <a:rPr lang="zh-CN" altLang="en-US" dirty="0">
                <a:solidFill>
                  <a:schemeClr val="bg1"/>
                </a:solidFill>
                <a:latin typeface="+mn-ea"/>
              </a:rPr>
              <a:t>较少依赖于子系统</a:t>
            </a:r>
            <a:r>
              <a:rPr lang="en-US" altLang="zh-CN" dirty="0">
                <a:solidFill>
                  <a:schemeClr val="bg1"/>
                </a:solidFill>
                <a:latin typeface="+mn-ea"/>
              </a:rPr>
              <a:t>A</a:t>
            </a:r>
            <a:r>
              <a:rPr lang="zh-CN" altLang="en-US" dirty="0">
                <a:solidFill>
                  <a:schemeClr val="bg1"/>
                </a:solidFill>
                <a:latin typeface="+mn-ea"/>
              </a:rPr>
              <a:t>的更改，抽取</a:t>
            </a:r>
            <a:r>
              <a:rPr lang="en-US" altLang="zh-CN" dirty="0">
                <a:solidFill>
                  <a:schemeClr val="bg1"/>
                </a:solidFill>
                <a:latin typeface="+mn-ea"/>
              </a:rPr>
              <a:t>B</a:t>
            </a:r>
            <a:r>
              <a:rPr lang="zh-CN" altLang="en-US" dirty="0">
                <a:solidFill>
                  <a:schemeClr val="bg1"/>
                </a:solidFill>
                <a:latin typeface="+mn-ea"/>
              </a:rPr>
              <a:t>引入的</a:t>
            </a:r>
            <a:r>
              <a:rPr lang="en-US" altLang="zh-CN" dirty="0">
                <a:solidFill>
                  <a:schemeClr val="bg1"/>
                </a:solidFill>
                <a:latin typeface="+mn-ea"/>
              </a:rPr>
              <a:t>A</a:t>
            </a:r>
            <a:r>
              <a:rPr lang="zh-CN" altLang="en-US" dirty="0">
                <a:solidFill>
                  <a:schemeClr val="bg1"/>
                </a:solidFill>
                <a:latin typeface="+mn-ea"/>
              </a:rPr>
              <a:t>的工作产品，并放之到较低层的新实现子系统</a:t>
            </a:r>
            <a:r>
              <a:rPr lang="en-US" altLang="zh-CN" dirty="0">
                <a:solidFill>
                  <a:schemeClr val="bg1"/>
                </a:solidFill>
                <a:latin typeface="+mn-ea"/>
              </a:rPr>
              <a:t>A1</a:t>
            </a:r>
            <a:r>
              <a:rPr lang="zh-CN" altLang="en-US" dirty="0">
                <a:solidFill>
                  <a:schemeClr val="bg1"/>
                </a:solidFill>
                <a:latin typeface="+mn-ea"/>
              </a:rPr>
              <a:t>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1520" y="33398"/>
            <a:ext cx="7200900" cy="706437"/>
          </a:xfrm>
        </p:spPr>
        <p:txBody>
          <a:bodyPr/>
          <a:lstStyle/>
          <a:p>
            <a:pPr eaLnBrk="1" hangingPunct="1"/>
            <a:r>
              <a:rPr lang="zh-CN" altLang="en-US" dirty="0" smtClean="0">
                <a:latin typeface="Times New Roman" pitchFamily="18" charset="0"/>
                <a:ea typeface="宋体" pitchFamily="2" charset="-122"/>
              </a:rPr>
              <a:t>构建块（</a:t>
            </a:r>
            <a:r>
              <a:rPr lang="en-US" altLang="zh-CN" dirty="0" smtClean="0">
                <a:latin typeface="Times New Roman" pitchFamily="18" charset="0"/>
                <a:ea typeface="宋体" pitchFamily="2" charset="-122"/>
              </a:rPr>
              <a:t>Build</a:t>
            </a:r>
            <a:r>
              <a:rPr lang="zh-CN" altLang="en-US" dirty="0" smtClean="0">
                <a:latin typeface="Times New Roman" pitchFamily="18" charset="0"/>
                <a:ea typeface="宋体" pitchFamily="2" charset="-122"/>
              </a:rPr>
              <a:t>）</a:t>
            </a:r>
          </a:p>
        </p:txBody>
      </p:sp>
      <p:sp>
        <p:nvSpPr>
          <p:cNvPr id="34819" name="Freeform 7"/>
          <p:cNvSpPr>
            <a:spLocks/>
          </p:cNvSpPr>
          <p:nvPr/>
        </p:nvSpPr>
        <p:spPr bwMode="gray">
          <a:xfrm>
            <a:off x="1073150" y="32845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820" name="Freeform 8"/>
          <p:cNvSpPr>
            <a:spLocks/>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335088" y="2197100"/>
            <a:ext cx="6353175" cy="17700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1292225" y="2212975"/>
            <a:ext cx="6429375" cy="1754188"/>
          </a:xfrm>
          <a:prstGeom prst="rect">
            <a:avLst/>
          </a:prstGeom>
          <a:noFill/>
        </p:spPr>
        <p:txBody>
          <a:bodyPr>
            <a:spAutoFit/>
          </a:bodyPr>
          <a:lstStyle/>
          <a:p>
            <a:pPr>
              <a:defRPr/>
            </a:pPr>
            <a:r>
              <a:rPr lang="zh-CN" altLang="en-US" dirty="0">
                <a:solidFill>
                  <a:schemeClr val="bg1"/>
                </a:solidFill>
                <a:latin typeface="+mn-ea"/>
              </a:rPr>
              <a:t>    为便于选择和引用，特别为了部署，推荐定义单独的配置项来包含可部署的可执行程序集（关于哪些可执行程序部署在哪些节点上，这是记录在部署模型中）。</a:t>
            </a:r>
            <a:endParaRPr lang="en-US" altLang="zh-CN" dirty="0">
              <a:solidFill>
                <a:schemeClr val="bg1"/>
              </a:solidFill>
              <a:latin typeface="+mn-ea"/>
            </a:endParaRPr>
          </a:p>
          <a:p>
            <a:pPr>
              <a:defRPr/>
            </a:pPr>
            <a:r>
              <a:rPr lang="en-US" altLang="zh-CN" dirty="0">
                <a:solidFill>
                  <a:schemeClr val="bg1"/>
                </a:solidFill>
                <a:latin typeface="+mn-ea"/>
              </a:rPr>
              <a:t>    </a:t>
            </a:r>
            <a:r>
              <a:rPr lang="zh-CN" altLang="en-US" dirty="0">
                <a:solidFill>
                  <a:schemeClr val="bg1"/>
                </a:solidFill>
                <a:latin typeface="+mn-ea"/>
              </a:rPr>
              <a:t>从建模的观点来看，由构建流程产生的可执行程序集合可以表示为一个构建块（</a:t>
            </a:r>
            <a:r>
              <a:rPr lang="en-US" altLang="zh-CN" dirty="0">
                <a:solidFill>
                  <a:schemeClr val="bg1"/>
                </a:solidFill>
                <a:latin typeface="+mn-ea"/>
              </a:rPr>
              <a:t>Build</a:t>
            </a:r>
            <a:r>
              <a:rPr lang="zh-CN" altLang="en-US" dirty="0">
                <a:solidFill>
                  <a:schemeClr val="bg1"/>
                </a:solidFill>
                <a:latin typeface="+mn-ea"/>
              </a:rPr>
              <a:t>）（是一个包），它包含在相关的实现子系统（本身也是一个包）中。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27892"/>
            <a:ext cx="8893175" cy="692150"/>
          </a:xfrm>
        </p:spPr>
        <p:txBody>
          <a:bodyPr rtlCol="0">
            <a:normAutofit/>
          </a:bodyPr>
          <a:lstStyle/>
          <a:p>
            <a:pPr eaLnBrk="1" fontAlgn="auto" hangingPunct="1">
              <a:spcAft>
                <a:spcPts val="0"/>
              </a:spcAft>
              <a:defRPr/>
            </a:pPr>
            <a:r>
              <a:rPr lang="en-US" altLang="zh-CN" sz="2800" dirty="0" smtClean="0">
                <a:latin typeface="Times New Roman" panose="02020603050405020304" pitchFamily="18" charset="0"/>
              </a:rPr>
              <a:t>6.2.2	</a:t>
            </a:r>
            <a:r>
              <a:rPr lang="zh-CN" altLang="en-US" sz="2800" dirty="0" smtClean="0">
                <a:latin typeface="Times New Roman" panose="02020603050405020304" pitchFamily="18" charset="0"/>
              </a:rPr>
              <a:t>实现设计元素</a:t>
            </a:r>
            <a:r>
              <a:rPr lang="en-US" altLang="zh-CN" sz="2800" dirty="0" smtClean="0">
                <a:latin typeface="Times New Roman" panose="02020603050405020304" pitchFamily="18" charset="0"/>
              </a:rPr>
              <a:t>Implement Design Elements</a:t>
            </a:r>
          </a:p>
        </p:txBody>
      </p:sp>
      <p:sp>
        <p:nvSpPr>
          <p:cNvPr id="36867" name="Freeform 7"/>
          <p:cNvSpPr>
            <a:spLocks/>
          </p:cNvSpPr>
          <p:nvPr/>
        </p:nvSpPr>
        <p:spPr bwMode="gray">
          <a:xfrm>
            <a:off x="1014413" y="1770062"/>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868" name="Freeform 8"/>
          <p:cNvSpPr>
            <a:spLocks/>
          </p:cNvSpPr>
          <p:nvPr/>
        </p:nvSpPr>
        <p:spPr bwMode="gray">
          <a:xfrm rot="10800000">
            <a:off x="6027738" y="1147762"/>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279525" y="1500187"/>
            <a:ext cx="6353175" cy="9779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1236663" y="1516062"/>
            <a:ext cx="6429375" cy="1200150"/>
          </a:xfrm>
          <a:prstGeom prst="rect">
            <a:avLst/>
          </a:prstGeom>
          <a:noFill/>
        </p:spPr>
        <p:txBody>
          <a:bodyPr>
            <a:spAutoFit/>
          </a:bodyPr>
          <a:lstStyle/>
          <a:p>
            <a:pPr>
              <a:defRPr/>
            </a:pPr>
            <a:r>
              <a:rPr lang="zh-CN" altLang="en-US" dirty="0">
                <a:solidFill>
                  <a:schemeClr val="bg1"/>
                </a:solidFill>
                <a:latin typeface="+mn-ea"/>
              </a:rPr>
              <a:t>    此任务描述了如何实现部分设计（如类、用例实现或数据库实体）或修正一个或多个缺陷。所得到的通常是新的或修改过的源代码和数据文件，一般称为“实现元素”。</a:t>
            </a:r>
          </a:p>
          <a:p>
            <a:pPr>
              <a:defRPr/>
            </a:pPr>
            <a:endParaRPr lang="zh-CN" altLang="en-US" dirty="0">
              <a:solidFill>
                <a:schemeClr val="bg1"/>
              </a:solidFill>
              <a:latin typeface="+mn-ea"/>
            </a:endParaRPr>
          </a:p>
        </p:txBody>
      </p:sp>
      <p:sp>
        <p:nvSpPr>
          <p:cNvPr id="34" name="AutoShape 8"/>
          <p:cNvSpPr>
            <a:spLocks noChangeArrowheads="1"/>
          </p:cNvSpPr>
          <p:nvPr/>
        </p:nvSpPr>
        <p:spPr bwMode="gray">
          <a:xfrm>
            <a:off x="876300" y="5280025"/>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6872" name="Line 2"/>
          <p:cNvSpPr>
            <a:spLocks noChangeShapeType="1"/>
          </p:cNvSpPr>
          <p:nvPr/>
        </p:nvSpPr>
        <p:spPr bwMode="auto">
          <a:xfrm>
            <a:off x="1819275" y="4951413"/>
            <a:ext cx="6569075"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3"/>
          <p:cNvSpPr>
            <a:spLocks noChangeShapeType="1"/>
          </p:cNvSpPr>
          <p:nvPr/>
        </p:nvSpPr>
        <p:spPr bwMode="auto">
          <a:xfrm flipV="1">
            <a:off x="1819275" y="5670550"/>
            <a:ext cx="6569075" cy="47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4"/>
          <p:cNvSpPr>
            <a:spLocks noChangeShapeType="1"/>
          </p:cNvSpPr>
          <p:nvPr/>
        </p:nvSpPr>
        <p:spPr bwMode="auto">
          <a:xfrm flipV="1">
            <a:off x="1819275" y="6394450"/>
            <a:ext cx="6569075" cy="47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6"/>
          <p:cNvSpPr>
            <a:spLocks noChangeShapeType="1"/>
          </p:cNvSpPr>
          <p:nvPr/>
        </p:nvSpPr>
        <p:spPr bwMode="auto">
          <a:xfrm flipV="1">
            <a:off x="1819275" y="4167188"/>
            <a:ext cx="6569075" cy="30162"/>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9"/>
          <p:cNvSpPr>
            <a:spLocks noChangeArrowheads="1"/>
          </p:cNvSpPr>
          <p:nvPr/>
        </p:nvSpPr>
        <p:spPr bwMode="gray">
          <a:xfrm>
            <a:off x="833438" y="4487863"/>
            <a:ext cx="1681162"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40" name="AutoShape 10"/>
          <p:cNvSpPr>
            <a:spLocks noChangeArrowheads="1"/>
          </p:cNvSpPr>
          <p:nvPr/>
        </p:nvSpPr>
        <p:spPr bwMode="gray">
          <a:xfrm>
            <a:off x="790575" y="3681413"/>
            <a:ext cx="1771650" cy="1598612"/>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41" name="AutoShape 12"/>
          <p:cNvSpPr>
            <a:spLocks noChangeArrowheads="1"/>
          </p:cNvSpPr>
          <p:nvPr/>
        </p:nvSpPr>
        <p:spPr bwMode="gray">
          <a:xfrm>
            <a:off x="731838" y="2954338"/>
            <a:ext cx="1895475" cy="1643062"/>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6879" name="Rectangle 15"/>
          <p:cNvSpPr>
            <a:spLocks noChangeArrowheads="1"/>
          </p:cNvSpPr>
          <p:nvPr/>
        </p:nvSpPr>
        <p:spPr bwMode="white">
          <a:xfrm>
            <a:off x="1512888" y="5870575"/>
            <a:ext cx="2730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a:latin typeface="方正兰亭粗黑_GBK"/>
                <a:ea typeface="方正兰亭粗黑_GBK"/>
                <a:cs typeface="方正兰亭粗黑_GBK"/>
              </a:rPr>
              <a:t>4</a:t>
            </a:r>
          </a:p>
        </p:txBody>
      </p:sp>
      <p:sp>
        <p:nvSpPr>
          <p:cNvPr id="36880" name="Rectangle 16"/>
          <p:cNvSpPr>
            <a:spLocks noChangeArrowheads="1"/>
          </p:cNvSpPr>
          <p:nvPr/>
        </p:nvSpPr>
        <p:spPr bwMode="white">
          <a:xfrm>
            <a:off x="1512888" y="5180013"/>
            <a:ext cx="2730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a:latin typeface="方正兰亭粗黑_GBK"/>
                <a:ea typeface="方正兰亭粗黑_GBK"/>
                <a:cs typeface="方正兰亭粗黑_GBK"/>
              </a:rPr>
              <a:t>3</a:t>
            </a:r>
          </a:p>
        </p:txBody>
      </p:sp>
      <p:sp>
        <p:nvSpPr>
          <p:cNvPr id="36881" name="Rectangle 17"/>
          <p:cNvSpPr>
            <a:spLocks noChangeArrowheads="1"/>
          </p:cNvSpPr>
          <p:nvPr/>
        </p:nvSpPr>
        <p:spPr bwMode="white">
          <a:xfrm>
            <a:off x="1512888" y="4373563"/>
            <a:ext cx="2730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a:latin typeface="方正兰亭粗黑_GBK"/>
                <a:ea typeface="方正兰亭粗黑_GBK"/>
                <a:cs typeface="方正兰亭粗黑_GBK"/>
              </a:rPr>
              <a:t>2</a:t>
            </a:r>
          </a:p>
        </p:txBody>
      </p:sp>
      <p:sp>
        <p:nvSpPr>
          <p:cNvPr id="36882" name="Rectangle 18"/>
          <p:cNvSpPr>
            <a:spLocks noChangeArrowheads="1"/>
          </p:cNvSpPr>
          <p:nvPr/>
        </p:nvSpPr>
        <p:spPr bwMode="white">
          <a:xfrm>
            <a:off x="1512888" y="3643313"/>
            <a:ext cx="2730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a:latin typeface="方正兰亭粗黑_GBK"/>
                <a:ea typeface="方正兰亭粗黑_GBK"/>
                <a:cs typeface="方正兰亭粗黑_GBK"/>
              </a:rPr>
              <a:t>1</a:t>
            </a:r>
          </a:p>
        </p:txBody>
      </p:sp>
      <p:sp>
        <p:nvSpPr>
          <p:cNvPr id="36883" name="Rectangle 20"/>
          <p:cNvSpPr>
            <a:spLocks noChangeArrowheads="1"/>
          </p:cNvSpPr>
          <p:nvPr/>
        </p:nvSpPr>
        <p:spPr bwMode="auto">
          <a:xfrm>
            <a:off x="2801938" y="3663950"/>
            <a:ext cx="51498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准备实现</a:t>
            </a:r>
          </a:p>
        </p:txBody>
      </p:sp>
      <p:sp>
        <p:nvSpPr>
          <p:cNvPr id="36884" name="Rectangle 21"/>
          <p:cNvSpPr>
            <a:spLocks noChangeArrowheads="1"/>
          </p:cNvSpPr>
          <p:nvPr/>
        </p:nvSpPr>
        <p:spPr bwMode="auto">
          <a:xfrm>
            <a:off x="2268538" y="4397375"/>
            <a:ext cx="64135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设计到实现转换</a:t>
            </a:r>
            <a:r>
              <a:rPr lang="en-US" altLang="zh-CN"/>
              <a:t>Transform design to implementation</a:t>
            </a:r>
          </a:p>
        </p:txBody>
      </p:sp>
      <p:sp>
        <p:nvSpPr>
          <p:cNvPr id="36885" name="Rectangle 22"/>
          <p:cNvSpPr>
            <a:spLocks noChangeArrowheads="1"/>
          </p:cNvSpPr>
          <p:nvPr/>
        </p:nvSpPr>
        <p:spPr bwMode="auto">
          <a:xfrm>
            <a:off x="2765425" y="5176838"/>
            <a:ext cx="51117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 完成实现</a:t>
            </a:r>
          </a:p>
        </p:txBody>
      </p:sp>
      <p:sp>
        <p:nvSpPr>
          <p:cNvPr id="36886" name="Rectangle 24"/>
          <p:cNvSpPr>
            <a:spLocks noChangeArrowheads="1"/>
          </p:cNvSpPr>
          <p:nvPr/>
        </p:nvSpPr>
        <p:spPr bwMode="auto">
          <a:xfrm>
            <a:off x="2725738" y="5895975"/>
            <a:ext cx="5226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ctr">
              <a:buFont typeface="Wingdings" pitchFamily="2" charset="2"/>
              <a:buNone/>
            </a:pPr>
            <a:r>
              <a:rPr lang="zh-CN" altLang="en-US">
                <a:latin typeface="Times New Roman" pitchFamily="18" charset="0"/>
              </a:rPr>
              <a:t>评估实现</a:t>
            </a:r>
          </a:p>
        </p:txBody>
      </p:sp>
      <p:sp>
        <p:nvSpPr>
          <p:cNvPr id="36887" name="Freeform 11"/>
          <p:cNvSpPr>
            <a:spLocks/>
          </p:cNvSpPr>
          <p:nvPr/>
        </p:nvSpPr>
        <p:spPr bwMode="gray">
          <a:xfrm>
            <a:off x="720725" y="3905250"/>
            <a:ext cx="960438" cy="2632075"/>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Line 19"/>
          <p:cNvSpPr>
            <a:spLocks noChangeShapeType="1"/>
          </p:cNvSpPr>
          <p:nvPr/>
        </p:nvSpPr>
        <p:spPr bwMode="gray">
          <a:xfrm>
            <a:off x="447675" y="3905250"/>
            <a:ext cx="225425" cy="2100263"/>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1.	</a:t>
            </a:r>
            <a:r>
              <a:rPr lang="zh-CN" altLang="en-US" smtClean="0">
                <a:latin typeface="Times New Roman" pitchFamily="18" charset="0"/>
              </a:rPr>
              <a:t>准备实现</a:t>
            </a:r>
          </a:p>
        </p:txBody>
      </p:sp>
      <p:sp>
        <p:nvSpPr>
          <p:cNvPr id="4" name="AutoShape 8"/>
          <p:cNvSpPr>
            <a:spLocks noChangeArrowheads="1"/>
          </p:cNvSpPr>
          <p:nvPr/>
        </p:nvSpPr>
        <p:spPr bwMode="gray">
          <a:xfrm>
            <a:off x="773113" y="3892550"/>
            <a:ext cx="1566862"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8916" name="Line 2"/>
          <p:cNvSpPr>
            <a:spLocks noChangeShapeType="1"/>
          </p:cNvSpPr>
          <p:nvPr/>
        </p:nvSpPr>
        <p:spPr bwMode="auto">
          <a:xfrm>
            <a:off x="1716088" y="3563938"/>
            <a:ext cx="65706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 name="Line 3"/>
          <p:cNvSpPr>
            <a:spLocks noChangeShapeType="1"/>
          </p:cNvSpPr>
          <p:nvPr/>
        </p:nvSpPr>
        <p:spPr bwMode="auto">
          <a:xfrm flipV="1">
            <a:off x="1716088" y="4283075"/>
            <a:ext cx="6570662" cy="47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Line 4"/>
          <p:cNvSpPr>
            <a:spLocks noChangeShapeType="1"/>
          </p:cNvSpPr>
          <p:nvPr/>
        </p:nvSpPr>
        <p:spPr bwMode="auto">
          <a:xfrm flipV="1">
            <a:off x="1716088" y="5006975"/>
            <a:ext cx="6570662" cy="47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Line 6"/>
          <p:cNvSpPr>
            <a:spLocks noChangeShapeType="1"/>
          </p:cNvSpPr>
          <p:nvPr/>
        </p:nvSpPr>
        <p:spPr bwMode="auto">
          <a:xfrm flipV="1">
            <a:off x="1716088" y="2779713"/>
            <a:ext cx="6570662" cy="30162"/>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9"/>
          <p:cNvSpPr>
            <a:spLocks noChangeArrowheads="1"/>
          </p:cNvSpPr>
          <p:nvPr/>
        </p:nvSpPr>
        <p:spPr bwMode="gray">
          <a:xfrm>
            <a:off x="730250" y="3100388"/>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0" name="AutoShape 10"/>
          <p:cNvSpPr>
            <a:spLocks noChangeArrowheads="1"/>
          </p:cNvSpPr>
          <p:nvPr/>
        </p:nvSpPr>
        <p:spPr bwMode="gray">
          <a:xfrm>
            <a:off x="687388" y="2293938"/>
            <a:ext cx="1771650" cy="1598612"/>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1" name="AutoShape 12"/>
          <p:cNvSpPr>
            <a:spLocks noChangeArrowheads="1"/>
          </p:cNvSpPr>
          <p:nvPr/>
        </p:nvSpPr>
        <p:spPr bwMode="gray">
          <a:xfrm>
            <a:off x="628650" y="1566863"/>
            <a:ext cx="1895475" cy="1643062"/>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8923" name="Rectangle 15"/>
          <p:cNvSpPr>
            <a:spLocks noChangeArrowheads="1"/>
          </p:cNvSpPr>
          <p:nvPr/>
        </p:nvSpPr>
        <p:spPr bwMode="white">
          <a:xfrm>
            <a:off x="1231900" y="4483100"/>
            <a:ext cx="6318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a:latin typeface="方正兰亭粗黑_GBK"/>
                <a:ea typeface="方正兰亭粗黑_GBK"/>
                <a:cs typeface="方正兰亭粗黑_GBK"/>
              </a:rPr>
              <a:t>（</a:t>
            </a:r>
            <a:r>
              <a:rPr lang="en-US" altLang="zh-CN" sz="1400">
                <a:latin typeface="方正兰亭粗黑_GBK"/>
                <a:ea typeface="方正兰亭粗黑_GBK"/>
                <a:cs typeface="方正兰亭粗黑_GBK"/>
              </a:rPr>
              <a:t>4</a:t>
            </a:r>
            <a:r>
              <a:rPr lang="zh-CN" altLang="en-US" sz="1400">
                <a:latin typeface="方正兰亭粗黑_GBK"/>
                <a:ea typeface="方正兰亭粗黑_GBK"/>
                <a:cs typeface="方正兰亭粗黑_GBK"/>
              </a:rPr>
              <a:t>）</a:t>
            </a:r>
            <a:endParaRPr lang="en-US" altLang="zh-CN" sz="1400">
              <a:latin typeface="方正兰亭粗黑_GBK"/>
              <a:ea typeface="方正兰亭粗黑_GBK"/>
              <a:cs typeface="方正兰亭粗黑_GBK"/>
            </a:endParaRPr>
          </a:p>
        </p:txBody>
      </p:sp>
      <p:sp>
        <p:nvSpPr>
          <p:cNvPr id="38924" name="Rectangle 16"/>
          <p:cNvSpPr>
            <a:spLocks noChangeArrowheads="1"/>
          </p:cNvSpPr>
          <p:nvPr/>
        </p:nvSpPr>
        <p:spPr bwMode="white">
          <a:xfrm>
            <a:off x="1231900" y="3792538"/>
            <a:ext cx="6318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a:latin typeface="方正兰亭粗黑_GBK"/>
                <a:ea typeface="方正兰亭粗黑_GBK"/>
                <a:cs typeface="方正兰亭粗黑_GBK"/>
              </a:rPr>
              <a:t>（</a:t>
            </a:r>
            <a:r>
              <a:rPr lang="en-US" altLang="zh-CN" sz="1400">
                <a:latin typeface="方正兰亭粗黑_GBK"/>
                <a:ea typeface="方正兰亭粗黑_GBK"/>
                <a:cs typeface="方正兰亭粗黑_GBK"/>
              </a:rPr>
              <a:t>3</a:t>
            </a:r>
            <a:r>
              <a:rPr lang="zh-CN" altLang="en-US" sz="1400">
                <a:latin typeface="方正兰亭粗黑_GBK"/>
                <a:ea typeface="方正兰亭粗黑_GBK"/>
                <a:cs typeface="方正兰亭粗黑_GBK"/>
              </a:rPr>
              <a:t>）</a:t>
            </a:r>
            <a:endParaRPr lang="en-US" altLang="zh-CN" sz="1400">
              <a:latin typeface="方正兰亭粗黑_GBK"/>
              <a:ea typeface="方正兰亭粗黑_GBK"/>
              <a:cs typeface="方正兰亭粗黑_GBK"/>
            </a:endParaRPr>
          </a:p>
        </p:txBody>
      </p:sp>
      <p:sp>
        <p:nvSpPr>
          <p:cNvPr id="38925" name="Rectangle 17"/>
          <p:cNvSpPr>
            <a:spLocks noChangeArrowheads="1"/>
          </p:cNvSpPr>
          <p:nvPr/>
        </p:nvSpPr>
        <p:spPr bwMode="white">
          <a:xfrm>
            <a:off x="1231900" y="2986088"/>
            <a:ext cx="6318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a:latin typeface="方正兰亭粗黑_GBK"/>
                <a:ea typeface="方正兰亭粗黑_GBK"/>
                <a:cs typeface="方正兰亭粗黑_GBK"/>
              </a:rPr>
              <a:t>（</a:t>
            </a:r>
            <a:r>
              <a:rPr lang="en-US" altLang="zh-CN" sz="1400">
                <a:latin typeface="方正兰亭粗黑_GBK"/>
                <a:ea typeface="方正兰亭粗黑_GBK"/>
                <a:cs typeface="方正兰亭粗黑_GBK"/>
              </a:rPr>
              <a:t>2</a:t>
            </a:r>
            <a:r>
              <a:rPr lang="zh-CN" altLang="en-US" sz="1400">
                <a:latin typeface="方正兰亭粗黑_GBK"/>
                <a:ea typeface="方正兰亭粗黑_GBK"/>
                <a:cs typeface="方正兰亭粗黑_GBK"/>
              </a:rPr>
              <a:t>）</a:t>
            </a:r>
            <a:endParaRPr lang="en-US" altLang="zh-CN" sz="1400">
              <a:latin typeface="方正兰亭粗黑_GBK"/>
              <a:ea typeface="方正兰亭粗黑_GBK"/>
              <a:cs typeface="方正兰亭粗黑_GBK"/>
            </a:endParaRPr>
          </a:p>
        </p:txBody>
      </p:sp>
      <p:sp>
        <p:nvSpPr>
          <p:cNvPr id="38926" name="Rectangle 18"/>
          <p:cNvSpPr>
            <a:spLocks noChangeArrowheads="1"/>
          </p:cNvSpPr>
          <p:nvPr/>
        </p:nvSpPr>
        <p:spPr bwMode="white">
          <a:xfrm>
            <a:off x="1231900" y="2255838"/>
            <a:ext cx="6318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a:latin typeface="方正兰亭粗黑_GBK"/>
                <a:ea typeface="方正兰亭粗黑_GBK"/>
                <a:cs typeface="方正兰亭粗黑_GBK"/>
              </a:rPr>
              <a:t>（</a:t>
            </a:r>
            <a:r>
              <a:rPr lang="en-US" altLang="zh-CN" sz="1400">
                <a:latin typeface="方正兰亭粗黑_GBK"/>
                <a:ea typeface="方正兰亭粗黑_GBK"/>
                <a:cs typeface="方正兰亭粗黑_GBK"/>
              </a:rPr>
              <a:t>1</a:t>
            </a:r>
            <a:r>
              <a:rPr lang="zh-CN" altLang="en-US" sz="1400">
                <a:latin typeface="方正兰亭粗黑_GBK"/>
                <a:ea typeface="方正兰亭粗黑_GBK"/>
                <a:cs typeface="方正兰亭粗黑_GBK"/>
              </a:rPr>
              <a:t>）</a:t>
            </a:r>
            <a:endParaRPr lang="en-US" altLang="zh-CN" sz="1400">
              <a:latin typeface="方正兰亭粗黑_GBK"/>
              <a:ea typeface="方正兰亭粗黑_GBK"/>
              <a:cs typeface="方正兰亭粗黑_GBK"/>
            </a:endParaRPr>
          </a:p>
        </p:txBody>
      </p:sp>
      <p:sp>
        <p:nvSpPr>
          <p:cNvPr id="38927" name="Rectangle 20"/>
          <p:cNvSpPr>
            <a:spLocks noChangeArrowheads="1"/>
          </p:cNvSpPr>
          <p:nvPr/>
        </p:nvSpPr>
        <p:spPr bwMode="auto">
          <a:xfrm>
            <a:off x="2530475" y="2306638"/>
            <a:ext cx="51482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了解任务</a:t>
            </a:r>
            <a:r>
              <a:rPr lang="en-US" altLang="zh-CN"/>
              <a:t>/</a:t>
            </a:r>
            <a:r>
              <a:rPr lang="zh-CN" altLang="en-US"/>
              <a:t>问题 </a:t>
            </a:r>
          </a:p>
        </p:txBody>
      </p:sp>
      <p:sp>
        <p:nvSpPr>
          <p:cNvPr id="38928" name="Rectangle 21"/>
          <p:cNvSpPr>
            <a:spLocks noChangeArrowheads="1"/>
          </p:cNvSpPr>
          <p:nvPr/>
        </p:nvSpPr>
        <p:spPr bwMode="auto">
          <a:xfrm>
            <a:off x="2049463" y="3025775"/>
            <a:ext cx="64135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配置开发环境</a:t>
            </a:r>
            <a:endParaRPr lang="en-US" altLang="zh-CN"/>
          </a:p>
        </p:txBody>
      </p:sp>
      <p:sp>
        <p:nvSpPr>
          <p:cNvPr id="38929" name="Rectangle 22"/>
          <p:cNvSpPr>
            <a:spLocks noChangeArrowheads="1"/>
          </p:cNvSpPr>
          <p:nvPr/>
        </p:nvSpPr>
        <p:spPr bwMode="auto">
          <a:xfrm>
            <a:off x="2719388" y="3748088"/>
            <a:ext cx="51117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分析现存的实现</a:t>
            </a:r>
          </a:p>
        </p:txBody>
      </p:sp>
      <p:sp>
        <p:nvSpPr>
          <p:cNvPr id="38930" name="Rectangle 24"/>
          <p:cNvSpPr>
            <a:spLocks noChangeArrowheads="1"/>
          </p:cNvSpPr>
          <p:nvPr/>
        </p:nvSpPr>
        <p:spPr bwMode="auto">
          <a:xfrm>
            <a:off x="2643188" y="4527550"/>
            <a:ext cx="52260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indent="-381000" algn="ctr">
              <a:buFont typeface="Wingdings" pitchFamily="2" charset="2"/>
              <a:buNone/>
            </a:pPr>
            <a:r>
              <a:rPr lang="zh-CN" altLang="en-US">
                <a:latin typeface="Times New Roman" pitchFamily="18" charset="0"/>
              </a:rPr>
              <a:t>增量式实现</a:t>
            </a:r>
          </a:p>
        </p:txBody>
      </p:sp>
      <p:sp>
        <p:nvSpPr>
          <p:cNvPr id="38931" name="Freeform 11"/>
          <p:cNvSpPr>
            <a:spLocks/>
          </p:cNvSpPr>
          <p:nvPr/>
        </p:nvSpPr>
        <p:spPr bwMode="gray">
          <a:xfrm>
            <a:off x="574675" y="2509838"/>
            <a:ext cx="960438" cy="2632075"/>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19"/>
          <p:cNvSpPr>
            <a:spLocks noChangeShapeType="1"/>
          </p:cNvSpPr>
          <p:nvPr/>
        </p:nvSpPr>
        <p:spPr bwMode="gray">
          <a:xfrm>
            <a:off x="346075" y="2517775"/>
            <a:ext cx="223838" cy="2100263"/>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）了解任务／问题 </a:t>
            </a:r>
          </a:p>
        </p:txBody>
      </p:sp>
      <p:sp>
        <p:nvSpPr>
          <p:cNvPr id="40963" name="Freeform 7"/>
          <p:cNvSpPr>
            <a:spLocks/>
          </p:cNvSpPr>
          <p:nvPr/>
        </p:nvSpPr>
        <p:spPr bwMode="gray">
          <a:xfrm>
            <a:off x="1073150" y="32845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40964" name="Freeform 8"/>
          <p:cNvSpPr>
            <a:spLocks/>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1335088" y="2197100"/>
            <a:ext cx="6353175" cy="17700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1" name="文本框 10"/>
          <p:cNvSpPr txBox="1"/>
          <p:nvPr/>
        </p:nvSpPr>
        <p:spPr>
          <a:xfrm>
            <a:off x="1292225" y="2212975"/>
            <a:ext cx="6550025" cy="2030413"/>
          </a:xfrm>
          <a:prstGeom prst="rect">
            <a:avLst/>
          </a:prstGeom>
          <a:noFill/>
        </p:spPr>
        <p:txBody>
          <a:bodyPr>
            <a:spAutoFit/>
          </a:bodyPr>
          <a:lstStyle/>
          <a:p>
            <a:pPr>
              <a:defRPr/>
            </a:pPr>
            <a:r>
              <a:rPr lang="zh-CN" altLang="en-US" dirty="0">
                <a:solidFill>
                  <a:schemeClr val="bg1"/>
                </a:solidFill>
                <a:latin typeface="+mn-ea"/>
              </a:rPr>
              <a:t>   在开始一个实现任务之前，实现者必须清楚范围，如在工作分配和迭代计划中规定的。</a:t>
            </a:r>
            <a:endParaRPr lang="en-US" altLang="zh-CN" dirty="0">
              <a:solidFill>
                <a:schemeClr val="bg1"/>
              </a:solidFill>
              <a:latin typeface="+mn-ea"/>
            </a:endParaRPr>
          </a:p>
          <a:p>
            <a:pPr marL="285750" indent="-285750">
              <a:buFont typeface="Arial" panose="020B0604020202020204" pitchFamily="34" charset="0"/>
              <a:buChar char="•"/>
              <a:defRPr/>
            </a:pPr>
            <a:r>
              <a:rPr lang="zh-CN" altLang="en-US" dirty="0">
                <a:solidFill>
                  <a:schemeClr val="bg1"/>
                </a:solidFill>
                <a:latin typeface="+mn-ea"/>
              </a:rPr>
              <a:t>一个实现任务可关注于完成某个特定的涉及实现一些设计元素的功能（如执行一个设计用例实现或修正一个缺陷）。</a:t>
            </a:r>
            <a:endParaRPr lang="en-US" altLang="zh-CN" dirty="0">
              <a:solidFill>
                <a:schemeClr val="bg1"/>
              </a:solidFill>
              <a:latin typeface="+mn-ea"/>
            </a:endParaRPr>
          </a:p>
          <a:p>
            <a:pPr marL="285750" indent="-285750">
              <a:buFont typeface="Arial" panose="020B0604020202020204" pitchFamily="34" charset="0"/>
              <a:buChar char="•"/>
              <a:defRPr/>
            </a:pPr>
            <a:r>
              <a:rPr lang="zh-CN" altLang="en-US" dirty="0">
                <a:solidFill>
                  <a:schemeClr val="bg1"/>
                </a:solidFill>
                <a:latin typeface="+mn-ea"/>
              </a:rPr>
              <a:t>一个实现任务也可以关注于一个特定的设计元素（如设计子系统或设计类），将它实现至当前迭代所要求的程度。 </a:t>
            </a:r>
          </a:p>
          <a:p>
            <a:pPr>
              <a:defRPr/>
            </a:pPr>
            <a:endParaRPr lang="zh-CN" altLang="en-US" dirty="0">
              <a:solidFill>
                <a:schemeClr val="bg1"/>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525" y="58738"/>
            <a:ext cx="8277225" cy="638175"/>
          </a:xfrm>
        </p:spPr>
        <p:txBody>
          <a:bodyPr/>
          <a:lstStyle/>
          <a:p>
            <a:pPr eaLnBrk="1" hangingPunct="1"/>
            <a:r>
              <a:rPr lang="zh-CN" altLang="en-US" smtClean="0"/>
              <a:t>第 </a:t>
            </a:r>
            <a:r>
              <a:rPr lang="en-US" altLang="zh-CN" smtClean="0"/>
              <a:t>6 </a:t>
            </a:r>
            <a:r>
              <a:rPr lang="zh-CN" altLang="en-US" smtClean="0"/>
              <a:t>章  	实现</a:t>
            </a:r>
            <a:r>
              <a:rPr lang="en-US" altLang="zh-CN" smtClean="0"/>
              <a:t>Implementation</a:t>
            </a:r>
          </a:p>
        </p:txBody>
      </p:sp>
      <p:sp>
        <p:nvSpPr>
          <p:cNvPr id="271363" name="Rectangle 3"/>
          <p:cNvSpPr>
            <a:spLocks noGrp="1" noChangeArrowheads="1"/>
          </p:cNvSpPr>
          <p:nvPr>
            <p:ph idx="1"/>
          </p:nvPr>
        </p:nvSpPr>
        <p:spPr>
          <a:xfrm>
            <a:off x="414338" y="1592263"/>
            <a:ext cx="8229600" cy="1765300"/>
          </a:xfrm>
        </p:spPr>
        <p:txBody>
          <a:bodyPr rtlCol="0">
            <a:normAutofit/>
          </a:bodyPr>
          <a:lstStyle/>
          <a:p>
            <a:pPr eaLnBrk="1" fontAlgn="auto" hangingPunct="1">
              <a:spcAft>
                <a:spcPts val="0"/>
              </a:spcAft>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endParaRPr>
          </a:p>
          <a:p>
            <a:pPr eaLnBrk="1" fontAlgn="auto" hangingPunct="1">
              <a:spcAft>
                <a:spcPts val="0"/>
              </a:spcAft>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endParaRPr>
          </a:p>
        </p:txBody>
      </p:sp>
      <p:sp>
        <p:nvSpPr>
          <p:cNvPr id="7172" name="Freeform 7"/>
          <p:cNvSpPr>
            <a:spLocks/>
          </p:cNvSpPr>
          <p:nvPr/>
        </p:nvSpPr>
        <p:spPr bwMode="gray">
          <a:xfrm>
            <a:off x="1187450" y="1527174"/>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73" name="Freeform 8"/>
          <p:cNvSpPr>
            <a:spLocks/>
          </p:cNvSpPr>
          <p:nvPr/>
        </p:nvSpPr>
        <p:spPr bwMode="gray">
          <a:xfrm rot="10800000">
            <a:off x="6032500" y="1265237"/>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352550" y="1620837"/>
            <a:ext cx="6353175" cy="6619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zh-CN" altLang="en-US" b="1" dirty="0">
              <a:solidFill>
                <a:schemeClr val="bg1"/>
              </a:solidFill>
              <a:latin typeface="+mn-ea"/>
            </a:endParaRPr>
          </a:p>
        </p:txBody>
      </p:sp>
      <p:sp>
        <p:nvSpPr>
          <p:cNvPr id="2" name="文本框 1"/>
          <p:cNvSpPr txBox="1"/>
          <p:nvPr/>
        </p:nvSpPr>
        <p:spPr>
          <a:xfrm>
            <a:off x="1343025" y="1620837"/>
            <a:ext cx="6353175" cy="936625"/>
          </a:xfrm>
          <a:prstGeom prst="rect">
            <a:avLst/>
          </a:prstGeom>
          <a:noFill/>
        </p:spPr>
        <p:txBody>
          <a:bodyPr>
            <a:spAutoFit/>
          </a:bodyPr>
          <a:lstStyle/>
          <a:p>
            <a:pPr>
              <a:defRPr/>
            </a:pPr>
            <a:r>
              <a:rPr lang="zh-CN" altLang="en-US" dirty="0">
                <a:solidFill>
                  <a:schemeClr val="bg1"/>
                </a:solidFill>
                <a:latin typeface="+mn-ea"/>
              </a:rPr>
              <a:t>    此规程解释了如何开发、组织、单元测试和集成来实现基于设计规约的构件。</a:t>
            </a:r>
          </a:p>
          <a:p>
            <a:pPr algn="ctr">
              <a:defRPr/>
            </a:pPr>
            <a:endParaRPr lang="zh-CN" altLang="en-US" dirty="0">
              <a:solidFill>
                <a:schemeClr val="bg1"/>
              </a:solidFill>
            </a:endParaRPr>
          </a:p>
        </p:txBody>
      </p:sp>
      <p:graphicFrame>
        <p:nvGraphicFramePr>
          <p:cNvPr id="20" name="图示 19"/>
          <p:cNvGraphicFramePr/>
          <p:nvPr>
            <p:extLst>
              <p:ext uri="{D42A27DB-BD31-4B8C-83A1-F6EECF244321}">
                <p14:modId xmlns:p14="http://schemas.microsoft.com/office/powerpoint/2010/main" val="930302543"/>
              </p:ext>
            </p:extLst>
          </p:nvPr>
        </p:nvGraphicFramePr>
        <p:xfrm>
          <a:off x="1223241" y="2996952"/>
          <a:ext cx="6984950" cy="313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）配置开发环境 </a:t>
            </a:r>
          </a:p>
        </p:txBody>
      </p:sp>
      <p:sp>
        <p:nvSpPr>
          <p:cNvPr id="43011" name="Freeform 7"/>
          <p:cNvSpPr>
            <a:spLocks/>
          </p:cNvSpPr>
          <p:nvPr/>
        </p:nvSpPr>
        <p:spPr bwMode="gray">
          <a:xfrm>
            <a:off x="1073150" y="32845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012" name="Freeform 8"/>
          <p:cNvSpPr>
            <a:spLocks/>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1335088" y="2197100"/>
            <a:ext cx="6353175" cy="17700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1" name="文本框 10"/>
          <p:cNvSpPr txBox="1"/>
          <p:nvPr/>
        </p:nvSpPr>
        <p:spPr>
          <a:xfrm>
            <a:off x="1292225" y="2212975"/>
            <a:ext cx="6429375" cy="1754188"/>
          </a:xfrm>
          <a:prstGeom prst="rect">
            <a:avLst/>
          </a:prstGeom>
          <a:noFill/>
        </p:spPr>
        <p:txBody>
          <a:bodyPr>
            <a:spAutoFit/>
          </a:bodyPr>
          <a:lstStyle/>
          <a:p>
            <a:pPr>
              <a:defRPr/>
            </a:pPr>
            <a:r>
              <a:rPr lang="zh-CN" altLang="en-US" dirty="0">
                <a:solidFill>
                  <a:schemeClr val="bg1"/>
                </a:solidFill>
                <a:latin typeface="+mn-ea"/>
              </a:rPr>
              <a:t>    此项任务的结果是创建或更新一个或多个文件（实现元素）。作为“准备实现”的一部分，实现者必须确保其开发环境配置正确，以便有合适的实现元素版本可用（包括要更新的元素，以及编译和单元测试所需的任何其他元素）。实现者必须知道并遵循项目的配置变更管理过程，这些过程描述了如何控制变更、确定变更版本，以及如何提交变更用于集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）分析现存的实现 </a:t>
            </a:r>
          </a:p>
        </p:txBody>
      </p:sp>
      <p:sp>
        <p:nvSpPr>
          <p:cNvPr id="45059" name="Freeform 7"/>
          <p:cNvSpPr>
            <a:spLocks/>
          </p:cNvSpPr>
          <p:nvPr/>
        </p:nvSpPr>
        <p:spPr bwMode="gray">
          <a:xfrm>
            <a:off x="1014413" y="322507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5060" name="Freeform 8"/>
          <p:cNvSpPr>
            <a:spLocks/>
          </p:cNvSpPr>
          <p:nvPr/>
        </p:nvSpPr>
        <p:spPr bwMode="gray">
          <a:xfrm rot="10800000">
            <a:off x="6051551" y="236147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301751" y="2713903"/>
            <a:ext cx="6353175" cy="1216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1258888" y="2729778"/>
            <a:ext cx="6429375" cy="1200150"/>
          </a:xfrm>
          <a:prstGeom prst="rect">
            <a:avLst/>
          </a:prstGeom>
          <a:noFill/>
        </p:spPr>
        <p:txBody>
          <a:bodyPr>
            <a:spAutoFit/>
          </a:bodyPr>
          <a:lstStyle/>
          <a:p>
            <a:pPr>
              <a:defRPr/>
            </a:pPr>
            <a:r>
              <a:rPr lang="zh-CN" altLang="en-US" dirty="0">
                <a:solidFill>
                  <a:schemeClr val="bg1"/>
                </a:solidFill>
                <a:latin typeface="+mn-ea"/>
              </a:rPr>
              <a:t>    在从头来实现类之前，请考虑是否有现存代码能重用或改写。理解现存的实现适合余下系统的体系结构和设计之处，将有助于实现者确定这种重用机会，同时确保现存实现适合余下的系统。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4</a:t>
            </a:r>
            <a:r>
              <a:rPr lang="zh-CN" altLang="en-US" smtClean="0">
                <a:latin typeface="Times New Roman" pitchFamily="18" charset="0"/>
              </a:rPr>
              <a:t>）增量式实现 </a:t>
            </a:r>
          </a:p>
        </p:txBody>
      </p:sp>
      <p:sp>
        <p:nvSpPr>
          <p:cNvPr id="47107" name="Freeform 7"/>
          <p:cNvSpPr>
            <a:spLocks/>
          </p:cNvSpPr>
          <p:nvPr/>
        </p:nvSpPr>
        <p:spPr bwMode="gray">
          <a:xfrm>
            <a:off x="1036638" y="18907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47108" name="Freeform 8"/>
          <p:cNvSpPr>
            <a:spLocks/>
          </p:cNvSpPr>
          <p:nvPr/>
        </p:nvSpPr>
        <p:spPr bwMode="gray">
          <a:xfrm rot="10800000">
            <a:off x="6084888" y="13414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335088" y="1693863"/>
            <a:ext cx="6353175" cy="9382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dirty="0">
              <a:solidFill>
                <a:schemeClr val="bg1"/>
              </a:solidFill>
              <a:latin typeface="+mn-ea"/>
            </a:endParaRPr>
          </a:p>
        </p:txBody>
      </p:sp>
      <p:sp>
        <p:nvSpPr>
          <p:cNvPr id="7" name="文本框 6"/>
          <p:cNvSpPr txBox="1"/>
          <p:nvPr/>
        </p:nvSpPr>
        <p:spPr>
          <a:xfrm>
            <a:off x="1292225" y="1708150"/>
            <a:ext cx="6429375" cy="923925"/>
          </a:xfrm>
          <a:prstGeom prst="rect">
            <a:avLst/>
          </a:prstGeom>
          <a:noFill/>
        </p:spPr>
        <p:txBody>
          <a:bodyPr>
            <a:spAutoFit/>
          </a:bodyPr>
          <a:lstStyle/>
          <a:p>
            <a:pPr>
              <a:defRPr/>
            </a:pPr>
            <a:r>
              <a:rPr lang="zh-CN" altLang="en-US" dirty="0">
                <a:solidFill>
                  <a:schemeClr val="bg1"/>
                </a:solidFill>
                <a:latin typeface="+mn-ea"/>
              </a:rPr>
              <a:t>    建议以递增方式实现；每天若干次编译、链接并运行一些回归测试。重要的是，要意识到并不是所有公共操作、属性和关联在设计期间是定义好的。 </a:t>
            </a:r>
          </a:p>
        </p:txBody>
      </p:sp>
      <p:sp>
        <p:nvSpPr>
          <p:cNvPr id="47111" name="Freeform 7"/>
          <p:cNvSpPr>
            <a:spLocks/>
          </p:cNvSpPr>
          <p:nvPr/>
        </p:nvSpPr>
        <p:spPr bwMode="gray">
          <a:xfrm>
            <a:off x="1036638" y="39068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47112" name="Freeform 8"/>
          <p:cNvSpPr>
            <a:spLocks/>
          </p:cNvSpPr>
          <p:nvPr/>
        </p:nvSpPr>
        <p:spPr bwMode="gray">
          <a:xfrm rot="10800000">
            <a:off x="6084888" y="30765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1335088" y="3429000"/>
            <a:ext cx="6353175" cy="1216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dirty="0">
              <a:solidFill>
                <a:schemeClr val="bg1"/>
              </a:solidFill>
              <a:latin typeface="+mn-ea"/>
            </a:endParaRPr>
          </a:p>
        </p:txBody>
      </p:sp>
      <p:sp>
        <p:nvSpPr>
          <p:cNvPr id="11" name="文本框 10"/>
          <p:cNvSpPr txBox="1"/>
          <p:nvPr/>
        </p:nvSpPr>
        <p:spPr>
          <a:xfrm>
            <a:off x="1292225" y="3444875"/>
            <a:ext cx="6429375" cy="1200150"/>
          </a:xfrm>
          <a:prstGeom prst="rect">
            <a:avLst/>
          </a:prstGeom>
          <a:noFill/>
        </p:spPr>
        <p:txBody>
          <a:bodyPr>
            <a:spAutoFit/>
          </a:bodyPr>
          <a:lstStyle/>
          <a:p>
            <a:pPr>
              <a:defRPr/>
            </a:pPr>
            <a:r>
              <a:rPr lang="zh-CN" altLang="en-US" dirty="0">
                <a:solidFill>
                  <a:schemeClr val="bg1"/>
                </a:solidFill>
                <a:latin typeface="+mn-ea"/>
              </a:rPr>
              <a:t>    当处理缺陷时，请确保已修正了问题（而不是表面症状）；侧重点应放在修正代码中潜伏的问题。一次更改一处；因为修正故障本身是容易出错的，实现增量修正是很重要，以便于找到任何新故障出现的位置。 </a:t>
            </a:r>
          </a:p>
        </p:txBody>
      </p:sp>
      <p:sp>
        <p:nvSpPr>
          <p:cNvPr id="47115" name="Freeform 7"/>
          <p:cNvSpPr>
            <a:spLocks/>
          </p:cNvSpPr>
          <p:nvPr/>
        </p:nvSpPr>
        <p:spPr bwMode="gray">
          <a:xfrm>
            <a:off x="1090613" y="52482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47116" name="Freeform 8"/>
          <p:cNvSpPr>
            <a:spLocks/>
          </p:cNvSpPr>
          <p:nvPr/>
        </p:nvSpPr>
        <p:spPr bwMode="gray">
          <a:xfrm rot="10800000">
            <a:off x="6127750" y="49085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2" name="AutoShape 9"/>
          <p:cNvSpPr>
            <a:spLocks noChangeArrowheads="1"/>
          </p:cNvSpPr>
          <p:nvPr/>
        </p:nvSpPr>
        <p:spPr bwMode="gray">
          <a:xfrm>
            <a:off x="1377950" y="5260975"/>
            <a:ext cx="6353175" cy="704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dirty="0">
              <a:solidFill>
                <a:schemeClr val="bg1"/>
              </a:solidFill>
              <a:latin typeface="+mn-ea"/>
            </a:endParaRPr>
          </a:p>
        </p:txBody>
      </p:sp>
      <p:sp>
        <p:nvSpPr>
          <p:cNvPr id="23" name="文本框 22"/>
          <p:cNvSpPr txBox="1"/>
          <p:nvPr/>
        </p:nvSpPr>
        <p:spPr>
          <a:xfrm>
            <a:off x="1335088" y="5276850"/>
            <a:ext cx="6429375" cy="646113"/>
          </a:xfrm>
          <a:prstGeom prst="rect">
            <a:avLst/>
          </a:prstGeom>
          <a:noFill/>
        </p:spPr>
        <p:txBody>
          <a:bodyPr>
            <a:spAutoFit/>
          </a:bodyPr>
          <a:lstStyle/>
          <a:p>
            <a:pPr>
              <a:defRPr/>
            </a:pPr>
            <a:r>
              <a:rPr lang="zh-CN" altLang="en-US" dirty="0">
                <a:solidFill>
                  <a:schemeClr val="bg1"/>
                </a:solidFill>
                <a:latin typeface="+mn-ea"/>
              </a:rPr>
              <a:t>    实现者必须了解并遵循任何特定于项目的实现指南，包括特定编程语言的编程指南。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95263" y="130175"/>
            <a:ext cx="9328150" cy="692150"/>
          </a:xfrm>
        </p:spPr>
        <p:txBody>
          <a:bodyPr rtlCol="0">
            <a:normAutofit fontScale="90000"/>
          </a:bodyPr>
          <a:lstStyle/>
          <a:p>
            <a:pPr eaLnBrk="1" fontAlgn="auto" hangingPunct="1">
              <a:spcAft>
                <a:spcPts val="0"/>
              </a:spcAft>
              <a:defRPr/>
            </a:pPr>
            <a:r>
              <a:rPr lang="en-US" altLang="zh-CN" smtClean="0">
                <a:latin typeface="Times New Roman" panose="02020603050405020304" pitchFamily="18" charset="0"/>
              </a:rPr>
              <a:t>2.	</a:t>
            </a:r>
            <a:r>
              <a:rPr lang="zh-CN" altLang="en-US" smtClean="0">
                <a:latin typeface="Times New Roman" panose="02020603050405020304" pitchFamily="18" charset="0"/>
              </a:rPr>
              <a:t>设计到实现转换</a:t>
            </a:r>
            <a:r>
              <a:rPr lang="en-US" altLang="zh-CN" smtClean="0">
                <a:latin typeface="Times New Roman" panose="02020603050405020304" pitchFamily="18" charset="0"/>
              </a:rPr>
              <a:t>Transform design to implementation</a:t>
            </a:r>
          </a:p>
        </p:txBody>
      </p:sp>
      <p:sp>
        <p:nvSpPr>
          <p:cNvPr id="97283" name="Rectangle 3"/>
          <p:cNvSpPr>
            <a:spLocks noGrp="1" noChangeArrowheads="1"/>
          </p:cNvSpPr>
          <p:nvPr>
            <p:ph idx="1"/>
          </p:nvPr>
        </p:nvSpPr>
        <p:spPr>
          <a:xfrm>
            <a:off x="574675" y="1052513"/>
            <a:ext cx="8569325" cy="360362"/>
          </a:xfrm>
        </p:spPr>
        <p:txBody>
          <a:bodyPr rtlCol="0">
            <a:normAutofit fontScale="92500" lnSpcReduction="10000"/>
          </a:bodyPr>
          <a:lstStyle/>
          <a:p>
            <a:pPr eaLnBrk="1" fontAlgn="auto" hangingPunct="1">
              <a:spcAft>
                <a:spcPts val="0"/>
              </a:spcAft>
              <a:buFont typeface="Wingdings" panose="05000000000000000000" pitchFamily="2" charset="2"/>
              <a:buNone/>
              <a:defRPr/>
            </a:pPr>
            <a:r>
              <a:rPr sz="1800" dirty="0" smtClean="0">
                <a:latin typeface="Times New Roman" panose="02020603050405020304" pitchFamily="18" charset="0"/>
                <a:ea typeface="宋体" panose="02010600030101010101" pitchFamily="2" charset="-122"/>
              </a:rPr>
              <a:t>有多种技术可用于设计实现的转换的一些示例： </a:t>
            </a:r>
          </a:p>
        </p:txBody>
      </p:sp>
      <p:graphicFrame>
        <p:nvGraphicFramePr>
          <p:cNvPr id="22" name="图示 21"/>
          <p:cNvGraphicFramePr/>
          <p:nvPr>
            <p:extLst>
              <p:ext uri="{D42A27DB-BD31-4B8C-83A1-F6EECF244321}">
                <p14:modId xmlns:p14="http://schemas.microsoft.com/office/powerpoint/2010/main" val="3814521652"/>
              </p:ext>
            </p:extLst>
          </p:nvPr>
        </p:nvGraphicFramePr>
        <p:xfrm>
          <a:off x="574674" y="1412875"/>
          <a:ext cx="802977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3.	</a:t>
            </a:r>
            <a:r>
              <a:rPr lang="zh-CN" altLang="en-US" smtClean="0">
                <a:latin typeface="Times New Roman" pitchFamily="18" charset="0"/>
              </a:rPr>
              <a:t>完成实现</a:t>
            </a:r>
          </a:p>
        </p:txBody>
      </p:sp>
      <p:sp>
        <p:nvSpPr>
          <p:cNvPr id="51203" name="Freeform 7"/>
          <p:cNvSpPr>
            <a:spLocks/>
          </p:cNvSpPr>
          <p:nvPr/>
        </p:nvSpPr>
        <p:spPr bwMode="gray">
          <a:xfrm>
            <a:off x="709613" y="3327400"/>
            <a:ext cx="20828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204" name="Freeform 8"/>
          <p:cNvSpPr>
            <a:spLocks/>
          </p:cNvSpPr>
          <p:nvPr/>
        </p:nvSpPr>
        <p:spPr bwMode="gray">
          <a:xfrm rot="10800000">
            <a:off x="6042025" y="1484313"/>
            <a:ext cx="19827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071563" y="1951038"/>
            <a:ext cx="6548437" cy="20955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1211263" y="1965325"/>
            <a:ext cx="6235700" cy="2308225"/>
          </a:xfrm>
          <a:prstGeom prst="rect">
            <a:avLst/>
          </a:prstGeom>
          <a:noFill/>
        </p:spPr>
        <p:txBody>
          <a:bodyPr>
            <a:spAutoFit/>
          </a:bodyPr>
          <a:lstStyle/>
          <a:p>
            <a:pPr>
              <a:defRPr/>
            </a:pPr>
            <a:r>
              <a:rPr lang="zh-CN" altLang="en-US" b="1" dirty="0">
                <a:solidFill>
                  <a:schemeClr val="bg1"/>
                </a:solidFill>
                <a:latin typeface="+mn-ea"/>
              </a:rPr>
              <a:t>    如上</a:t>
            </a:r>
            <a:r>
              <a:rPr lang="zh-CN" altLang="en-US" b="1" dirty="0">
                <a:solidFill>
                  <a:schemeClr val="bg1"/>
                </a:solidFill>
                <a:latin typeface="+mn-ea"/>
              </a:rPr>
              <a:t>一步中所述，从设计转换到实现可能会产生不同完成程度的实现结果。它有可能是完整的、可接受的实现。但通常需要有大量工作量才能完成实现，就像： </a:t>
            </a:r>
          </a:p>
          <a:p>
            <a:pPr>
              <a:defRPr/>
            </a:pPr>
            <a:r>
              <a:rPr lang="zh-CN" altLang="en-US" b="1" dirty="0">
                <a:solidFill>
                  <a:schemeClr val="bg1"/>
                </a:solidFill>
                <a:latin typeface="+mn-ea"/>
              </a:rPr>
              <a:t>调整转换的结果（例如，改进性能或改进用户界面）</a:t>
            </a:r>
          </a:p>
          <a:p>
            <a:pPr>
              <a:defRPr/>
            </a:pPr>
            <a:r>
              <a:rPr lang="zh-CN" altLang="en-US" b="1" dirty="0">
                <a:solidFill>
                  <a:schemeClr val="bg1"/>
                </a:solidFill>
                <a:latin typeface="+mn-ea"/>
              </a:rPr>
              <a:t>添加缺少的详细信息，诸如：</a:t>
            </a:r>
          </a:p>
          <a:p>
            <a:pPr>
              <a:defRPr/>
            </a:pPr>
            <a:r>
              <a:rPr lang="en-US" altLang="zh-CN" b="1" dirty="0">
                <a:solidFill>
                  <a:schemeClr val="bg1"/>
                </a:solidFill>
                <a:latin typeface="+mn-ea"/>
              </a:rPr>
              <a:t>1</a:t>
            </a:r>
            <a:r>
              <a:rPr lang="zh-CN" altLang="en-US" b="1" dirty="0">
                <a:solidFill>
                  <a:schemeClr val="bg1"/>
                </a:solidFill>
                <a:latin typeface="+mn-ea"/>
              </a:rPr>
              <a:t>）完成设计中所述的操作 － 选择算法和编写代码；</a:t>
            </a:r>
          </a:p>
          <a:p>
            <a:pPr>
              <a:defRPr/>
            </a:pPr>
            <a:r>
              <a:rPr lang="en-US" altLang="zh-CN" b="1" dirty="0">
                <a:solidFill>
                  <a:schemeClr val="bg1"/>
                </a:solidFill>
                <a:latin typeface="+mn-ea"/>
              </a:rPr>
              <a:t>2</a:t>
            </a:r>
            <a:r>
              <a:rPr lang="zh-CN" altLang="en-US" b="1" dirty="0">
                <a:solidFill>
                  <a:schemeClr val="bg1"/>
                </a:solidFill>
                <a:latin typeface="+mn-ea"/>
              </a:rPr>
              <a:t>）添加额外支持的类、操作和数据结构。</a:t>
            </a:r>
          </a:p>
          <a:p>
            <a:pPr>
              <a:defRPr/>
            </a:pPr>
            <a:endParaRPr lang="zh-CN" altLang="en-US" b="1" dirty="0">
              <a:solidFill>
                <a:schemeClr val="bg1"/>
              </a:solidFill>
              <a:latin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4.	</a:t>
            </a:r>
            <a:r>
              <a:rPr lang="zh-CN" altLang="en-US" smtClean="0">
                <a:latin typeface="Times New Roman" pitchFamily="18" charset="0"/>
              </a:rPr>
              <a:t>评估实现</a:t>
            </a:r>
          </a:p>
        </p:txBody>
      </p:sp>
      <p:sp>
        <p:nvSpPr>
          <p:cNvPr id="111619" name="Rectangle 3"/>
          <p:cNvSpPr>
            <a:spLocks noGrp="1" noChangeArrowheads="1"/>
          </p:cNvSpPr>
          <p:nvPr>
            <p:ph idx="1"/>
          </p:nvPr>
        </p:nvSpPr>
        <p:spPr>
          <a:xfrm>
            <a:off x="611188" y="1252538"/>
            <a:ext cx="8315325" cy="812800"/>
          </a:xfrm>
        </p:spPr>
        <p:txBody>
          <a:bodyPr rtlCol="0">
            <a:normAutofit fontScale="92500" lnSpcReduction="10000"/>
          </a:bodyPr>
          <a:lstStyle/>
          <a:p>
            <a:pPr marL="0" indent="0" eaLnBrk="1" fontAlgn="auto" hangingPunct="1">
              <a:spcAft>
                <a:spcPts val="0"/>
              </a:spcAft>
              <a:buFont typeface="Wingdings" panose="05000000000000000000" pitchFamily="2" charset="2"/>
              <a:buNone/>
              <a:defRPr/>
            </a:pPr>
            <a:r>
              <a:rPr dirty="0" smtClean="0">
                <a:latin typeface="Times New Roman" panose="02020603050405020304" pitchFamily="18" charset="0"/>
                <a:ea typeface="宋体" panose="02010600030101010101" pitchFamily="2" charset="-122"/>
              </a:rPr>
              <a:t>        验证实现是否符合目标。除了测试以外（在其他任务中描述），一些附加检查通常是很有用的： </a:t>
            </a:r>
          </a:p>
        </p:txBody>
      </p:sp>
      <p:grpSp>
        <p:nvGrpSpPr>
          <p:cNvPr id="53252" name="组合 15"/>
          <p:cNvGrpSpPr>
            <a:grpSpLocks/>
          </p:cNvGrpSpPr>
          <p:nvPr/>
        </p:nvGrpSpPr>
        <p:grpSpPr bwMode="auto">
          <a:xfrm>
            <a:off x="2916238" y="2492375"/>
            <a:ext cx="2960687" cy="3108325"/>
            <a:chOff x="3162180" y="3831590"/>
            <a:chExt cx="2377046" cy="2417334"/>
          </a:xfrm>
        </p:grpSpPr>
        <p:grpSp>
          <p:nvGrpSpPr>
            <p:cNvPr id="53253" name="组合 16"/>
            <p:cNvGrpSpPr>
              <a:grpSpLocks/>
            </p:cNvGrpSpPr>
            <p:nvPr/>
          </p:nvGrpSpPr>
          <p:grpSpPr bwMode="auto">
            <a:xfrm>
              <a:off x="3162180" y="3831590"/>
              <a:ext cx="2369883" cy="2417334"/>
              <a:chOff x="3520757" y="3377656"/>
              <a:chExt cx="2726111" cy="2769113"/>
            </a:xfrm>
          </p:grpSpPr>
          <p:sp>
            <p:nvSpPr>
              <p:cNvPr id="8" name="任意多边形 7"/>
              <p:cNvSpPr/>
              <p:nvPr/>
            </p:nvSpPr>
            <p:spPr>
              <a:xfrm>
                <a:off x="4937048" y="3377656"/>
                <a:ext cx="1307797" cy="150618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9" name="任意多边形 8"/>
              <p:cNvSpPr/>
              <p:nvPr/>
            </p:nvSpPr>
            <p:spPr>
              <a:xfrm>
                <a:off x="3520757" y="3377656"/>
                <a:ext cx="1309263" cy="150618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Times New Roman" panose="02020603050405020304" pitchFamily="18" charset="0"/>
                    <a:ea typeface="宋体" panose="02010600030101010101" pitchFamily="2" charset="-122"/>
                  </a:rPr>
                  <a:t>在心里通读代码</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0" name="任意多边形 9"/>
              <p:cNvSpPr/>
              <p:nvPr/>
            </p:nvSpPr>
            <p:spPr>
              <a:xfrm>
                <a:off x="4218640" y="4640587"/>
                <a:ext cx="1310729" cy="15061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53254" name="文本框 17"/>
            <p:cNvSpPr txBox="1">
              <a:spLocks noChangeArrowheads="1"/>
            </p:cNvSpPr>
            <p:nvPr/>
          </p:nvSpPr>
          <p:spPr bwMode="auto">
            <a:xfrm>
              <a:off x="4424069" y="4250869"/>
              <a:ext cx="1115157" cy="45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1600">
                  <a:latin typeface="Times New Roman" pitchFamily="18" charset="0"/>
                </a:rPr>
                <a:t>使用工具检查代码错误</a:t>
              </a:r>
              <a:endParaRPr lang="zh-CN" altLang="en-US" sz="1600"/>
            </a:p>
          </p:txBody>
        </p:sp>
        <p:sp>
          <p:nvSpPr>
            <p:cNvPr id="7" name="文本框 6"/>
            <p:cNvSpPr txBox="1"/>
            <p:nvPr/>
          </p:nvSpPr>
          <p:spPr>
            <a:xfrm>
              <a:off x="3790536" y="5352609"/>
              <a:ext cx="1113962" cy="454330"/>
            </a:xfrm>
            <a:prstGeom prst="rect">
              <a:avLst/>
            </a:prstGeom>
            <a:noFill/>
          </p:spPr>
          <p:txBody>
            <a:bodyPr>
              <a:spAutoFit/>
            </a:bodyPr>
            <a:lstStyle/>
            <a:p>
              <a:pPr algn="ctr">
                <a:defRPr/>
              </a:pPr>
              <a:r>
                <a:rPr lang="zh-CN" altLang="en-US" sz="1600" dirty="0">
                  <a:latin typeface="Times New Roman" panose="02020603050405020304" pitchFamily="18" charset="0"/>
                </a:rPr>
                <a:t>使用可视化代码的工具</a:t>
              </a:r>
              <a:endParaRPr lang="zh-CN" altLang="en-US" sz="1600" dirty="0">
                <a:latin typeface="+mn-l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84200" y="115888"/>
            <a:ext cx="8208963" cy="692150"/>
          </a:xfrm>
        </p:spPr>
        <p:txBody>
          <a:bodyPr rtlCol="0">
            <a:normAutofit fontScale="90000"/>
          </a:bodyPr>
          <a:lstStyle/>
          <a:p>
            <a:pPr eaLnBrk="1" fontAlgn="auto" hangingPunct="1">
              <a:spcAft>
                <a:spcPts val="0"/>
              </a:spcAft>
              <a:defRPr/>
            </a:pPr>
            <a:r>
              <a:rPr lang="en-US" altLang="zh-CN" dirty="0" smtClean="0">
                <a:latin typeface="Times New Roman" panose="02020603050405020304" pitchFamily="18" charset="0"/>
              </a:rPr>
              <a:t>5.	</a:t>
            </a:r>
            <a:r>
              <a:rPr lang="zh-CN" altLang="en-US" dirty="0" smtClean="0">
                <a:latin typeface="Times New Roman" panose="02020603050405020304" pitchFamily="18" charset="0"/>
              </a:rPr>
              <a:t>提供反馈给设计</a:t>
            </a:r>
            <a:r>
              <a:rPr lang="en-US" altLang="zh-CN" dirty="0" smtClean="0">
                <a:latin typeface="Times New Roman" panose="02020603050405020304" pitchFamily="18" charset="0"/>
              </a:rPr>
              <a:t>Provide Feedback to Design</a:t>
            </a:r>
          </a:p>
        </p:txBody>
      </p:sp>
      <p:sp>
        <p:nvSpPr>
          <p:cNvPr id="55299" name="Line 3"/>
          <p:cNvSpPr>
            <a:spLocks noChangeShapeType="1"/>
          </p:cNvSpPr>
          <p:nvPr/>
        </p:nvSpPr>
        <p:spPr bwMode="auto">
          <a:xfrm flipV="1">
            <a:off x="1169988" y="3324225"/>
            <a:ext cx="7650162" cy="52388"/>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Line 4"/>
          <p:cNvSpPr>
            <a:spLocks noChangeShapeType="1"/>
          </p:cNvSpPr>
          <p:nvPr/>
        </p:nvSpPr>
        <p:spPr bwMode="auto">
          <a:xfrm flipV="1">
            <a:off x="1223963" y="4200525"/>
            <a:ext cx="7596187" cy="4763"/>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1" name="Line 5"/>
          <p:cNvSpPr>
            <a:spLocks noChangeShapeType="1"/>
          </p:cNvSpPr>
          <p:nvPr/>
        </p:nvSpPr>
        <p:spPr bwMode="auto">
          <a:xfrm flipV="1">
            <a:off x="1225550" y="5110163"/>
            <a:ext cx="7594600" cy="1270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7"/>
          <p:cNvSpPr>
            <a:spLocks noChangeArrowheads="1"/>
          </p:cNvSpPr>
          <p:nvPr/>
        </p:nvSpPr>
        <p:spPr bwMode="gray">
          <a:xfrm>
            <a:off x="409575" y="4003675"/>
            <a:ext cx="1498600" cy="1303338"/>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55303" name="Rectangle 22"/>
          <p:cNvSpPr>
            <a:spLocks noChangeArrowheads="1"/>
          </p:cNvSpPr>
          <p:nvPr/>
        </p:nvSpPr>
        <p:spPr bwMode="auto">
          <a:xfrm>
            <a:off x="2078038" y="2392363"/>
            <a:ext cx="67691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itchFamily="18" charset="0"/>
              </a:rPr>
              <a:t>随着设计被实现和测试，自然地会发现错误，经常那些错误影响设计。如果为将来的维护工作或因合同</a:t>
            </a:r>
            <a:r>
              <a:rPr lang="en-US" altLang="zh-CN">
                <a:latin typeface="Times New Roman" pitchFamily="18" charset="0"/>
              </a:rPr>
              <a:t>/</a:t>
            </a:r>
            <a:r>
              <a:rPr lang="zh-CN" altLang="en-US">
                <a:latin typeface="Times New Roman" pitchFamily="18" charset="0"/>
              </a:rPr>
              <a:t>沟通原因，设计抽象要保留下来，那么必须更新设计。</a:t>
            </a:r>
          </a:p>
        </p:txBody>
      </p:sp>
      <p:sp>
        <p:nvSpPr>
          <p:cNvPr id="55304" name="Rectangle 23"/>
          <p:cNvSpPr>
            <a:spLocks noChangeArrowheads="1"/>
          </p:cNvSpPr>
          <p:nvPr/>
        </p:nvSpPr>
        <p:spPr bwMode="auto">
          <a:xfrm>
            <a:off x="2078038" y="4368800"/>
            <a:ext cx="67691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如果所需的变更影响广泛（例如公共操作的变更），则可能有必要提交正式的变更请求。</a:t>
            </a:r>
          </a:p>
        </p:txBody>
      </p:sp>
      <p:sp>
        <p:nvSpPr>
          <p:cNvPr id="55305" name="Rectangle 24"/>
          <p:cNvSpPr>
            <a:spLocks noChangeArrowheads="1"/>
          </p:cNvSpPr>
          <p:nvPr/>
        </p:nvSpPr>
        <p:spPr bwMode="auto">
          <a:xfrm>
            <a:off x="2078038" y="3351213"/>
            <a:ext cx="6602412"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rPr>
              <a:t>如何做要根据项目的配置与变更管理流程。通常，如果所需变更很小，并且是同一个人在设计并实现类，则不需要正式的变更请求。此人可以进行设计变更。 </a:t>
            </a:r>
          </a:p>
        </p:txBody>
      </p:sp>
      <p:sp>
        <p:nvSpPr>
          <p:cNvPr id="14" name="AutoShape 9"/>
          <p:cNvSpPr>
            <a:spLocks noChangeArrowheads="1"/>
          </p:cNvSpPr>
          <p:nvPr/>
        </p:nvSpPr>
        <p:spPr bwMode="gray">
          <a:xfrm>
            <a:off x="322263" y="2974975"/>
            <a:ext cx="1681162"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5" name="AutoShape 9"/>
          <p:cNvSpPr>
            <a:spLocks noChangeArrowheads="1"/>
          </p:cNvSpPr>
          <p:nvPr/>
        </p:nvSpPr>
        <p:spPr bwMode="gray">
          <a:xfrm>
            <a:off x="247650" y="2065338"/>
            <a:ext cx="1860550"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6.2.3	</a:t>
            </a:r>
            <a:r>
              <a:rPr lang="zh-CN" altLang="en-US" smtClean="0">
                <a:latin typeface="Times New Roman" pitchFamily="18" charset="0"/>
              </a:rPr>
              <a:t>评审代码</a:t>
            </a:r>
            <a:r>
              <a:rPr lang="en-US" altLang="zh-CN" smtClean="0">
                <a:latin typeface="Times New Roman" pitchFamily="18" charset="0"/>
              </a:rPr>
              <a:t>Review Code</a:t>
            </a:r>
          </a:p>
        </p:txBody>
      </p:sp>
      <p:sp>
        <p:nvSpPr>
          <p:cNvPr id="57347" name="Rectangle 3"/>
          <p:cNvSpPr>
            <a:spLocks noGrp="1" noChangeArrowheads="1"/>
          </p:cNvSpPr>
          <p:nvPr>
            <p:ph idx="1"/>
          </p:nvPr>
        </p:nvSpPr>
        <p:spPr>
          <a:xfrm>
            <a:off x="611188" y="1341438"/>
            <a:ext cx="8315325" cy="409575"/>
          </a:xfrm>
        </p:spPr>
        <p:txBody>
          <a:bodyPr>
            <a:normAutofit lnSpcReduction="10000"/>
          </a:bodyPr>
          <a:lstStyle/>
          <a:p>
            <a:pPr marL="0" lvl="2" indent="0" eaLnBrk="1" hangingPunct="1">
              <a:buFont typeface="Wingdings" panose="05000000000000000000" pitchFamily="2" charset="2"/>
              <a:buNone/>
              <a:defRPr/>
            </a:pPr>
            <a:r>
              <a:rPr lang="zh-CN" altLang="en-US" sz="2400" smtClean="0">
                <a:latin typeface="宋体" panose="02010600030101010101" pitchFamily="2" charset="-122"/>
                <a:ea typeface="宋体" panose="02010600030101010101" pitchFamily="2" charset="-122"/>
              </a:rPr>
              <a:t>此任务描述了如何评审代码以验证实现。</a:t>
            </a:r>
          </a:p>
        </p:txBody>
      </p:sp>
      <p:graphicFrame>
        <p:nvGraphicFramePr>
          <p:cNvPr id="13" name="图示 12"/>
          <p:cNvGraphicFramePr/>
          <p:nvPr>
            <p:extLst>
              <p:ext uri="{D42A27DB-BD31-4B8C-83A1-F6EECF244321}">
                <p14:modId xmlns:p14="http://schemas.microsoft.com/office/powerpoint/2010/main" val="3850267986"/>
              </p:ext>
            </p:extLst>
          </p:nvPr>
        </p:nvGraphicFramePr>
        <p:xfrm>
          <a:off x="992332" y="1916832"/>
          <a:ext cx="7073610" cy="4371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1.	</a:t>
            </a:r>
            <a:r>
              <a:rPr lang="zh-CN" altLang="en-US" smtClean="0">
                <a:latin typeface="Times New Roman" pitchFamily="18" charset="0"/>
              </a:rPr>
              <a:t>一般建议</a:t>
            </a:r>
          </a:p>
        </p:txBody>
      </p:sp>
      <p:sp>
        <p:nvSpPr>
          <p:cNvPr id="122883" name="Rectangle 3"/>
          <p:cNvSpPr>
            <a:spLocks noGrp="1" noChangeArrowheads="1"/>
          </p:cNvSpPr>
          <p:nvPr>
            <p:ph idx="1"/>
          </p:nvPr>
        </p:nvSpPr>
        <p:spPr>
          <a:xfrm>
            <a:off x="415925" y="3203575"/>
            <a:ext cx="8315325" cy="441325"/>
          </a:xfrm>
        </p:spPr>
        <p:txBody>
          <a:bodyPr rtlCol="0">
            <a:normAutofit fontScale="92500" lnSpcReduction="10000"/>
          </a:bodyPr>
          <a:lstStyle/>
          <a:p>
            <a:pPr eaLnBrk="1" fontAlgn="auto" hangingPunct="1">
              <a:spcAft>
                <a:spcPts val="0"/>
              </a:spcAft>
              <a:buFont typeface="Wingdings" panose="05000000000000000000" pitchFamily="2" charset="2"/>
              <a:buNone/>
              <a:defRPr/>
            </a:pPr>
            <a:r>
              <a:rPr dirty="0" smtClean="0">
                <a:latin typeface="Times New Roman" panose="02020603050405020304" pitchFamily="18" charset="0"/>
                <a:ea typeface="宋体" panose="02010600030101010101" pitchFamily="2" charset="-122"/>
              </a:rPr>
              <a:t>评审实现的好处是： </a:t>
            </a:r>
          </a:p>
        </p:txBody>
      </p:sp>
      <p:graphicFrame>
        <p:nvGraphicFramePr>
          <p:cNvPr id="13" name="图示 12"/>
          <p:cNvGraphicFramePr/>
          <p:nvPr>
            <p:extLst>
              <p:ext uri="{D42A27DB-BD31-4B8C-83A1-F6EECF244321}">
                <p14:modId xmlns:p14="http://schemas.microsoft.com/office/powerpoint/2010/main" val="3775064251"/>
              </p:ext>
            </p:extLst>
          </p:nvPr>
        </p:nvGraphicFramePr>
        <p:xfrm>
          <a:off x="627782" y="3621168"/>
          <a:ext cx="7956500" cy="2881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397" name="Freeform 7"/>
          <p:cNvSpPr>
            <a:spLocks/>
          </p:cNvSpPr>
          <p:nvPr/>
        </p:nvSpPr>
        <p:spPr bwMode="gray">
          <a:xfrm>
            <a:off x="822325" y="2127250"/>
            <a:ext cx="2019300" cy="962025"/>
          </a:xfrm>
          <a:custGeom>
            <a:avLst/>
            <a:gdLst>
              <a:gd name="T0" fmla="*/ 66666493 w 2320"/>
              <a:gd name="T1" fmla="*/ 1026908242 h 792"/>
              <a:gd name="T2" fmla="*/ 66666493 w 2320"/>
              <a:gd name="T3" fmla="*/ 0 h 792"/>
              <a:gd name="T4" fmla="*/ 0 w 2320"/>
              <a:gd name="T5" fmla="*/ 0 h 792"/>
              <a:gd name="T6" fmla="*/ 0 w 2320"/>
              <a:gd name="T7" fmla="*/ 1168550632 h 792"/>
              <a:gd name="T8" fmla="*/ 1757574349 w 2320"/>
              <a:gd name="T9" fmla="*/ 1168550632 h 792"/>
              <a:gd name="T10" fmla="*/ 1757574349 w 2320"/>
              <a:gd name="T11" fmla="*/ 1026908242 h 792"/>
              <a:gd name="T12" fmla="*/ 66666493 w 2320"/>
              <a:gd name="T13" fmla="*/ 1026908242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398" name="Freeform 8"/>
          <p:cNvSpPr>
            <a:spLocks/>
          </p:cNvSpPr>
          <p:nvPr/>
        </p:nvSpPr>
        <p:spPr bwMode="gray">
          <a:xfrm rot="10800000">
            <a:off x="6659563" y="1182688"/>
            <a:ext cx="1924050" cy="962025"/>
          </a:xfrm>
          <a:custGeom>
            <a:avLst/>
            <a:gdLst>
              <a:gd name="T0" fmla="*/ 60525471 w 2320"/>
              <a:gd name="T1" fmla="*/ 1026908242 h 792"/>
              <a:gd name="T2" fmla="*/ 60525471 w 2320"/>
              <a:gd name="T3" fmla="*/ 0 h 792"/>
              <a:gd name="T4" fmla="*/ 0 w 2320"/>
              <a:gd name="T5" fmla="*/ 0 h 792"/>
              <a:gd name="T6" fmla="*/ 0 w 2320"/>
              <a:gd name="T7" fmla="*/ 1168550632 h 792"/>
              <a:gd name="T8" fmla="*/ 1595676036 w 2320"/>
              <a:gd name="T9" fmla="*/ 1168550632 h 792"/>
              <a:gd name="T10" fmla="*/ 1595676036 w 2320"/>
              <a:gd name="T11" fmla="*/ 1026908242 h 792"/>
              <a:gd name="T12" fmla="*/ 60525471 w 2320"/>
              <a:gd name="T13" fmla="*/ 1026908242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AutoShape 9"/>
          <p:cNvSpPr>
            <a:spLocks noChangeArrowheads="1"/>
          </p:cNvSpPr>
          <p:nvPr/>
        </p:nvSpPr>
        <p:spPr bwMode="gray">
          <a:xfrm>
            <a:off x="1042988" y="1462088"/>
            <a:ext cx="7305675" cy="14430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zh-CN" altLang="en-US" b="1" dirty="0">
              <a:solidFill>
                <a:schemeClr val="bg1"/>
              </a:solidFill>
              <a:latin typeface="+mn-ea"/>
            </a:endParaRPr>
          </a:p>
        </p:txBody>
      </p:sp>
      <p:sp>
        <p:nvSpPr>
          <p:cNvPr id="59400" name="文本框 2"/>
          <p:cNvSpPr txBox="1">
            <a:spLocks noChangeArrowheads="1"/>
          </p:cNvSpPr>
          <p:nvPr/>
        </p:nvSpPr>
        <p:spPr bwMode="auto">
          <a:xfrm>
            <a:off x="1009650" y="1462088"/>
            <a:ext cx="74485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buFont typeface="Wingdings" pitchFamily="2" charset="2"/>
              <a:buNone/>
            </a:pPr>
            <a:r>
              <a:rPr lang="zh-CN" altLang="en-US" dirty="0">
                <a:solidFill>
                  <a:schemeClr val="bg1"/>
                </a:solidFill>
                <a:latin typeface="Times New Roman" pitchFamily="18" charset="0"/>
              </a:rPr>
              <a:t>        当构造高质量软件时，评审实现是对其他质量机制（如编译、集成和测试）的补充。在评审实现之前，先编译并使用工具（如代码规则检查程序）捕获尽可能多的错误。考虑使用代码可视化的工具。如果使用运行错误检测工具执行代码，则在实现评审之前也会检测和消除更多错误。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存在几种技术可用于评审实现： </a:t>
            </a:r>
          </a:p>
        </p:txBody>
      </p:sp>
      <p:sp>
        <p:nvSpPr>
          <p:cNvPr id="61443" name="Freeform 7"/>
          <p:cNvSpPr>
            <a:spLocks/>
          </p:cNvSpPr>
          <p:nvPr/>
        </p:nvSpPr>
        <p:spPr bwMode="gray">
          <a:xfrm>
            <a:off x="700088" y="52879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444" name="Freeform 8"/>
          <p:cNvSpPr>
            <a:spLocks/>
          </p:cNvSpPr>
          <p:nvPr/>
        </p:nvSpPr>
        <p:spPr bwMode="gray">
          <a:xfrm rot="10800000">
            <a:off x="6499225" y="47974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AutoShape 9"/>
          <p:cNvSpPr>
            <a:spLocks noChangeArrowheads="1"/>
          </p:cNvSpPr>
          <p:nvPr/>
        </p:nvSpPr>
        <p:spPr bwMode="gray">
          <a:xfrm>
            <a:off x="958850" y="5164138"/>
            <a:ext cx="7013575" cy="9096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24" name="文本框 23"/>
          <p:cNvSpPr txBox="1"/>
          <p:nvPr/>
        </p:nvSpPr>
        <p:spPr>
          <a:xfrm>
            <a:off x="915988" y="5178425"/>
            <a:ext cx="7056437" cy="923925"/>
          </a:xfrm>
          <a:prstGeom prst="rect">
            <a:avLst/>
          </a:prstGeom>
          <a:noFill/>
        </p:spPr>
        <p:txBody>
          <a:bodyPr>
            <a:spAutoFit/>
          </a:bodyPr>
          <a:lstStyle/>
          <a:p>
            <a:pPr>
              <a:defRPr/>
            </a:pPr>
            <a:r>
              <a:rPr lang="zh-CN" altLang="en-US" dirty="0">
                <a:solidFill>
                  <a:schemeClr val="bg1"/>
                </a:solidFill>
                <a:latin typeface="+mn-ea"/>
              </a:rPr>
              <a:t>    此角色的技能要求与实现者的要求类似；扮演此角色的人员通常被视为用于评审代码的编程语言方面的专家。在大多数项目中，此角色由来自实现团队的高级程序员来担任。 </a:t>
            </a:r>
          </a:p>
        </p:txBody>
      </p:sp>
      <p:graphicFrame>
        <p:nvGraphicFramePr>
          <p:cNvPr id="25" name="图示 24"/>
          <p:cNvGraphicFramePr/>
          <p:nvPr>
            <p:extLst>
              <p:ext uri="{D42A27DB-BD31-4B8C-83A1-F6EECF244321}">
                <p14:modId xmlns:p14="http://schemas.microsoft.com/office/powerpoint/2010/main" val="2597881523"/>
              </p:ext>
            </p:extLst>
          </p:nvPr>
        </p:nvGraphicFramePr>
        <p:xfrm>
          <a:off x="634354" y="1059345"/>
          <a:ext cx="7789566" cy="347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主要内容</a:t>
            </a:r>
          </a:p>
        </p:txBody>
      </p:sp>
      <p:sp>
        <p:nvSpPr>
          <p:cNvPr id="921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endParaRPr lang="zh-CN" altLang="zh-CN"/>
          </a:p>
        </p:txBody>
      </p:sp>
      <p:sp>
        <p:nvSpPr>
          <p:cNvPr id="9220" name="AutoShape 4"/>
          <p:cNvSpPr>
            <a:spLocks noChangeArrowheads="1"/>
          </p:cNvSpPr>
          <p:nvPr/>
        </p:nvSpPr>
        <p:spPr bwMode="gray">
          <a:xfrm>
            <a:off x="684213" y="2060575"/>
            <a:ext cx="7937500" cy="677863"/>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9221" name="AutoShape 5"/>
          <p:cNvSpPr>
            <a:spLocks noChangeArrowheads="1"/>
          </p:cNvSpPr>
          <p:nvPr/>
        </p:nvSpPr>
        <p:spPr bwMode="gray">
          <a:xfrm>
            <a:off x="954088" y="2060575"/>
            <a:ext cx="1100137" cy="677863"/>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p>
            <a:pPr algn="ctr"/>
            <a:endParaRPr lang="zh-CN" altLang="en-US" sz="2800">
              <a:latin typeface="叶根友毛笔行书2.0版"/>
              <a:ea typeface="叶根友毛笔行书2.0版"/>
              <a:cs typeface="叶根友毛笔行书2.0版"/>
            </a:endParaRPr>
          </a:p>
        </p:txBody>
      </p:sp>
      <p:sp>
        <p:nvSpPr>
          <p:cNvPr id="9222" name="Text Box 6"/>
          <p:cNvSpPr txBox="1">
            <a:spLocks noChangeArrowheads="1"/>
          </p:cNvSpPr>
          <p:nvPr/>
        </p:nvSpPr>
        <p:spPr bwMode="gray">
          <a:xfrm>
            <a:off x="1422400" y="2116138"/>
            <a:ext cx="6594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800">
                <a:solidFill>
                  <a:schemeClr val="bg1"/>
                </a:solidFill>
                <a:latin typeface="叶根友毛笔行书2.0版"/>
                <a:ea typeface="叶根友毛笔行书2.0版"/>
                <a:cs typeface="叶根友毛笔行书2.0版"/>
              </a:rPr>
              <a:t>实现工作流程</a:t>
            </a:r>
          </a:p>
        </p:txBody>
      </p:sp>
      <p:sp>
        <p:nvSpPr>
          <p:cNvPr id="9223" name="Text Box 7"/>
          <p:cNvSpPr txBox="1">
            <a:spLocks noChangeArrowheads="1"/>
          </p:cNvSpPr>
          <p:nvPr/>
        </p:nvSpPr>
        <p:spPr bwMode="gray">
          <a:xfrm>
            <a:off x="1085850" y="2162175"/>
            <a:ext cx="86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6.1</a:t>
            </a:r>
          </a:p>
        </p:txBody>
      </p:sp>
      <p:sp>
        <p:nvSpPr>
          <p:cNvPr id="9224" name="AutoShape 8"/>
          <p:cNvSpPr>
            <a:spLocks noChangeArrowheads="1"/>
          </p:cNvSpPr>
          <p:nvPr/>
        </p:nvSpPr>
        <p:spPr bwMode="gray">
          <a:xfrm>
            <a:off x="684213" y="3141663"/>
            <a:ext cx="7937500"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9225" name="AutoShape 9"/>
          <p:cNvSpPr>
            <a:spLocks noChangeArrowheads="1"/>
          </p:cNvSpPr>
          <p:nvPr/>
        </p:nvSpPr>
        <p:spPr bwMode="gray">
          <a:xfrm>
            <a:off x="954088" y="3141663"/>
            <a:ext cx="1100137"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p>
            <a:pPr algn="ctr"/>
            <a:endParaRPr lang="zh-CN" altLang="en-US" sz="2800">
              <a:latin typeface="叶根友毛笔行书2.0版"/>
              <a:ea typeface="叶根友毛笔行书2.0版"/>
              <a:cs typeface="叶根友毛笔行书2.0版"/>
            </a:endParaRPr>
          </a:p>
        </p:txBody>
      </p:sp>
      <p:sp>
        <p:nvSpPr>
          <p:cNvPr id="9226" name="Text Box 10"/>
          <p:cNvSpPr txBox="1">
            <a:spLocks noChangeArrowheads="1"/>
          </p:cNvSpPr>
          <p:nvPr/>
        </p:nvSpPr>
        <p:spPr bwMode="gray">
          <a:xfrm>
            <a:off x="1422400" y="3197225"/>
            <a:ext cx="65944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zh-CN" altLang="en-US" sz="2800">
                <a:solidFill>
                  <a:schemeClr val="bg1"/>
                </a:solidFill>
                <a:latin typeface="叶根友毛笔行书2.0版"/>
                <a:ea typeface="叶根友毛笔行书2.0版"/>
                <a:cs typeface="叶根友毛笔行书2.0版"/>
              </a:rPr>
              <a:t>实现关键任务</a:t>
            </a:r>
            <a:endParaRPr lang="en-US" altLang="zh-CN" sz="2800">
              <a:solidFill>
                <a:schemeClr val="bg1"/>
              </a:solidFill>
              <a:latin typeface="叶根友毛笔行书2.0版"/>
              <a:ea typeface="叶根友毛笔行书2.0版"/>
              <a:cs typeface="叶根友毛笔行书2.0版"/>
            </a:endParaRPr>
          </a:p>
        </p:txBody>
      </p:sp>
      <p:sp>
        <p:nvSpPr>
          <p:cNvPr id="9227" name="Text Box 11"/>
          <p:cNvSpPr txBox="1">
            <a:spLocks noChangeArrowheads="1"/>
          </p:cNvSpPr>
          <p:nvPr/>
        </p:nvSpPr>
        <p:spPr bwMode="gray">
          <a:xfrm>
            <a:off x="1071563" y="3257550"/>
            <a:ext cx="865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800" b="1">
                <a:solidFill>
                  <a:schemeClr val="bg1"/>
                </a:solidFill>
                <a:latin typeface="叶根友毛笔行书2.0版"/>
                <a:ea typeface="叶根友毛笔行书2.0版"/>
                <a:cs typeface="叶根友毛笔行书2.0版"/>
              </a:rPr>
              <a:t>6.2</a:t>
            </a:r>
          </a:p>
        </p:txBody>
      </p:sp>
      <p:sp>
        <p:nvSpPr>
          <p:cNvPr id="9228" name="AutoShape 12"/>
          <p:cNvSpPr>
            <a:spLocks noChangeArrowheads="1"/>
          </p:cNvSpPr>
          <p:nvPr/>
        </p:nvSpPr>
        <p:spPr bwMode="gray">
          <a:xfrm>
            <a:off x="684213" y="4267200"/>
            <a:ext cx="7937500" cy="677863"/>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9229" name="AutoShape 13"/>
          <p:cNvSpPr>
            <a:spLocks noChangeArrowheads="1"/>
          </p:cNvSpPr>
          <p:nvPr/>
        </p:nvSpPr>
        <p:spPr bwMode="gray">
          <a:xfrm>
            <a:off x="954088" y="4267200"/>
            <a:ext cx="1100137" cy="677863"/>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p>
            <a:pPr algn="ctr"/>
            <a:endParaRPr lang="zh-CN" altLang="en-US" sz="2800">
              <a:latin typeface="叶根友毛笔行书2.0版"/>
              <a:ea typeface="叶根友毛笔行书2.0版"/>
              <a:cs typeface="叶根友毛笔行书2.0版"/>
            </a:endParaRPr>
          </a:p>
        </p:txBody>
      </p:sp>
      <p:sp>
        <p:nvSpPr>
          <p:cNvPr id="9230" name="Text Box 14"/>
          <p:cNvSpPr txBox="1">
            <a:spLocks noChangeArrowheads="1"/>
          </p:cNvSpPr>
          <p:nvPr/>
        </p:nvSpPr>
        <p:spPr bwMode="gray">
          <a:xfrm>
            <a:off x="1422400" y="4322763"/>
            <a:ext cx="6594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800">
                <a:solidFill>
                  <a:schemeClr val="bg1"/>
                </a:solidFill>
                <a:latin typeface="叶根友毛笔行书2.0版"/>
                <a:ea typeface="叶根友毛笔行书2.0版"/>
                <a:cs typeface="叶根友毛笔行书2.0版"/>
              </a:rPr>
              <a:t>JSP</a:t>
            </a:r>
            <a:r>
              <a:rPr lang="zh-CN" altLang="en-US" sz="2800">
                <a:solidFill>
                  <a:schemeClr val="bg1"/>
                </a:solidFill>
                <a:latin typeface="叶根友毛笔行书2.0版"/>
                <a:ea typeface="叶根友毛笔行书2.0版"/>
                <a:cs typeface="叶根友毛笔行书2.0版"/>
              </a:rPr>
              <a:t>代码实现案例</a:t>
            </a:r>
          </a:p>
        </p:txBody>
      </p:sp>
      <p:sp>
        <p:nvSpPr>
          <p:cNvPr id="9231" name="Text Box 15"/>
          <p:cNvSpPr txBox="1">
            <a:spLocks noChangeArrowheads="1"/>
          </p:cNvSpPr>
          <p:nvPr/>
        </p:nvSpPr>
        <p:spPr bwMode="gray">
          <a:xfrm>
            <a:off x="1085850" y="4371975"/>
            <a:ext cx="86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7505" y="58738"/>
            <a:ext cx="8560246" cy="638175"/>
          </a:xfrm>
        </p:spPr>
        <p:txBody>
          <a:bodyPr rtlCol="0">
            <a:normAutofit fontScale="90000"/>
          </a:bodyPr>
          <a:lstStyle/>
          <a:p>
            <a:pPr eaLnBrk="1" fontAlgn="auto" hangingPunct="1">
              <a:spcAft>
                <a:spcPts val="0"/>
              </a:spcAft>
              <a:defRPr/>
            </a:pPr>
            <a:r>
              <a:rPr lang="en-US" altLang="zh-CN" dirty="0" smtClean="0">
                <a:latin typeface="Times New Roman" panose="02020603050405020304" pitchFamily="18" charset="0"/>
              </a:rPr>
              <a:t>2.	</a:t>
            </a:r>
            <a:r>
              <a:rPr lang="zh-CN" altLang="en-US" dirty="0" smtClean="0">
                <a:latin typeface="Times New Roman" panose="02020603050405020304" pitchFamily="18" charset="0"/>
              </a:rPr>
              <a:t>为实现建立检查点</a:t>
            </a:r>
            <a:r>
              <a:rPr lang="en-US" altLang="zh-CN" dirty="0" smtClean="0">
                <a:latin typeface="Times New Roman" panose="02020603050405020304" pitchFamily="18" charset="0"/>
              </a:rPr>
              <a:t>Establish Checkpoints for the Implementation</a:t>
            </a:r>
          </a:p>
        </p:txBody>
      </p:sp>
      <p:sp>
        <p:nvSpPr>
          <p:cNvPr id="63491" name="Freeform 7"/>
          <p:cNvSpPr>
            <a:spLocks/>
          </p:cNvSpPr>
          <p:nvPr/>
        </p:nvSpPr>
        <p:spPr bwMode="gray">
          <a:xfrm>
            <a:off x="646113" y="24368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492" name="Freeform 8"/>
          <p:cNvSpPr>
            <a:spLocks/>
          </p:cNvSpPr>
          <p:nvPr/>
        </p:nvSpPr>
        <p:spPr bwMode="gray">
          <a:xfrm rot="10800000">
            <a:off x="6483350" y="17287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942975" y="2093913"/>
            <a:ext cx="7013575" cy="9398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00113" y="2109788"/>
            <a:ext cx="7056437" cy="923925"/>
          </a:xfrm>
          <a:prstGeom prst="rect">
            <a:avLst/>
          </a:prstGeom>
          <a:noFill/>
        </p:spPr>
        <p:txBody>
          <a:bodyPr>
            <a:spAutoFit/>
          </a:bodyPr>
          <a:lstStyle/>
          <a:p>
            <a:pPr>
              <a:defRPr/>
            </a:pPr>
            <a:r>
              <a:rPr lang="zh-CN" altLang="en-US" dirty="0">
                <a:solidFill>
                  <a:schemeClr val="bg1"/>
                </a:solidFill>
                <a:latin typeface="+mn-ea"/>
              </a:rPr>
              <a:t>    建立用于评审实现的检查列表。这一节给出了评审实现的常规检查列表，作为评审中查找内容的示例。</a:t>
            </a:r>
            <a:r>
              <a:rPr lang="en-US" altLang="zh-CN" dirty="0">
                <a:solidFill>
                  <a:schemeClr val="bg1"/>
                </a:solidFill>
                <a:latin typeface="+mn-ea"/>
              </a:rPr>
              <a:t>《</a:t>
            </a:r>
            <a:r>
              <a:rPr lang="zh-CN" altLang="en-US" dirty="0">
                <a:solidFill>
                  <a:schemeClr val="bg1"/>
                </a:solidFill>
                <a:latin typeface="+mn-ea"/>
              </a:rPr>
              <a:t>编程指南</a:t>
            </a:r>
            <a:r>
              <a:rPr lang="en-US" altLang="zh-CN" dirty="0">
                <a:solidFill>
                  <a:schemeClr val="bg1"/>
                </a:solidFill>
                <a:latin typeface="+mn-ea"/>
              </a:rPr>
              <a:t>》</a:t>
            </a:r>
            <a:r>
              <a:rPr lang="zh-CN" altLang="en-US" dirty="0">
                <a:solidFill>
                  <a:schemeClr val="bg1"/>
                </a:solidFill>
                <a:latin typeface="+mn-ea"/>
              </a:rPr>
              <a:t>应是代码质量的主要信息源。 </a:t>
            </a:r>
          </a:p>
        </p:txBody>
      </p:sp>
      <p:sp>
        <p:nvSpPr>
          <p:cNvPr id="63495" name="Freeform 7"/>
          <p:cNvSpPr>
            <a:spLocks/>
          </p:cNvSpPr>
          <p:nvPr/>
        </p:nvSpPr>
        <p:spPr bwMode="gray">
          <a:xfrm>
            <a:off x="650875" y="46164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496" name="Freeform 8"/>
          <p:cNvSpPr>
            <a:spLocks/>
          </p:cNvSpPr>
          <p:nvPr/>
        </p:nvSpPr>
        <p:spPr bwMode="gray">
          <a:xfrm rot="10800000">
            <a:off x="6450013" y="37258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rrowheads="1"/>
          </p:cNvSpPr>
          <p:nvPr/>
        </p:nvSpPr>
        <p:spPr bwMode="gray">
          <a:xfrm>
            <a:off x="909638" y="4092575"/>
            <a:ext cx="7013575" cy="12112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2" name="文本框 11"/>
          <p:cNvSpPr txBox="1"/>
          <p:nvPr/>
        </p:nvSpPr>
        <p:spPr>
          <a:xfrm>
            <a:off x="866775" y="4106863"/>
            <a:ext cx="7056438" cy="1200150"/>
          </a:xfrm>
          <a:prstGeom prst="rect">
            <a:avLst/>
          </a:prstGeom>
          <a:noFill/>
        </p:spPr>
        <p:txBody>
          <a:bodyPr>
            <a:spAutoFit/>
          </a:bodyPr>
          <a:lstStyle/>
          <a:p>
            <a:pPr algn="ctr">
              <a:defRPr/>
            </a:pPr>
            <a:r>
              <a:rPr lang="zh-CN" altLang="en-US" dirty="0">
                <a:solidFill>
                  <a:schemeClr val="bg1"/>
                </a:solidFill>
                <a:latin typeface="+mn-ea"/>
              </a:rPr>
              <a:t>检查列表：</a:t>
            </a:r>
          </a:p>
          <a:p>
            <a:pPr algn="ctr">
              <a:defRPr/>
            </a:pPr>
            <a:r>
              <a:rPr lang="zh-CN" altLang="en-US" dirty="0">
                <a:solidFill>
                  <a:schemeClr val="bg1"/>
                </a:solidFill>
                <a:latin typeface="+mn-ea"/>
              </a:rPr>
              <a:t>（</a:t>
            </a:r>
            <a:r>
              <a:rPr lang="en-US" altLang="zh-CN" dirty="0">
                <a:solidFill>
                  <a:schemeClr val="bg1"/>
                </a:solidFill>
                <a:latin typeface="+mn-ea"/>
              </a:rPr>
              <a:t>1</a:t>
            </a:r>
            <a:r>
              <a:rPr lang="zh-CN" altLang="en-US" dirty="0">
                <a:solidFill>
                  <a:schemeClr val="bg1"/>
                </a:solidFill>
                <a:latin typeface="+mn-ea"/>
              </a:rPr>
              <a:t>）概要</a:t>
            </a:r>
          </a:p>
          <a:p>
            <a:pPr algn="ctr">
              <a:defRPr/>
            </a:pPr>
            <a:r>
              <a:rPr lang="zh-CN" altLang="en-US" dirty="0">
                <a:solidFill>
                  <a:schemeClr val="bg1"/>
                </a:solidFill>
                <a:latin typeface="+mn-ea"/>
              </a:rPr>
              <a:t>（</a:t>
            </a:r>
            <a:r>
              <a:rPr lang="en-US" altLang="zh-CN" dirty="0">
                <a:solidFill>
                  <a:schemeClr val="bg1"/>
                </a:solidFill>
                <a:latin typeface="+mn-ea"/>
              </a:rPr>
              <a:t>2</a:t>
            </a:r>
            <a:r>
              <a:rPr lang="zh-CN" altLang="en-US" dirty="0">
                <a:solidFill>
                  <a:schemeClr val="bg1"/>
                </a:solidFill>
                <a:latin typeface="+mn-ea"/>
              </a:rPr>
              <a:t>）注释</a:t>
            </a:r>
          </a:p>
          <a:p>
            <a:pPr algn="ctr">
              <a:defRPr/>
            </a:pPr>
            <a:r>
              <a:rPr lang="zh-CN" altLang="en-US" dirty="0">
                <a:solidFill>
                  <a:schemeClr val="bg1"/>
                </a:solidFill>
                <a:latin typeface="+mn-ea"/>
              </a:rPr>
              <a:t>（</a:t>
            </a:r>
            <a:r>
              <a:rPr lang="en-US" altLang="zh-CN" dirty="0">
                <a:solidFill>
                  <a:schemeClr val="bg1"/>
                </a:solidFill>
                <a:latin typeface="+mn-ea"/>
              </a:rPr>
              <a:t>3</a:t>
            </a:r>
            <a:r>
              <a:rPr lang="zh-CN" altLang="en-US" dirty="0">
                <a:solidFill>
                  <a:schemeClr val="bg1"/>
                </a:solidFill>
                <a:latin typeface="+mn-ea"/>
              </a:rPr>
              <a:t>）源代码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）概要 </a:t>
            </a:r>
          </a:p>
        </p:txBody>
      </p:sp>
      <p:sp>
        <p:nvSpPr>
          <p:cNvPr id="65539" name="Line 3"/>
          <p:cNvSpPr>
            <a:spLocks noChangeShapeType="1"/>
          </p:cNvSpPr>
          <p:nvPr/>
        </p:nvSpPr>
        <p:spPr bwMode="auto">
          <a:xfrm flipV="1">
            <a:off x="1208088" y="2820988"/>
            <a:ext cx="7431087" cy="1905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Line 4"/>
          <p:cNvSpPr>
            <a:spLocks noChangeShapeType="1"/>
          </p:cNvSpPr>
          <p:nvPr/>
        </p:nvSpPr>
        <p:spPr bwMode="auto">
          <a:xfrm flipV="1">
            <a:off x="1262063" y="3643313"/>
            <a:ext cx="7377112" cy="2540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Line 5"/>
          <p:cNvSpPr>
            <a:spLocks noChangeShapeType="1"/>
          </p:cNvSpPr>
          <p:nvPr/>
        </p:nvSpPr>
        <p:spPr bwMode="auto">
          <a:xfrm flipV="1">
            <a:off x="1262063" y="4552950"/>
            <a:ext cx="7377112" cy="33338"/>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7"/>
          <p:cNvSpPr>
            <a:spLocks noChangeArrowheads="1"/>
          </p:cNvSpPr>
          <p:nvPr/>
        </p:nvSpPr>
        <p:spPr bwMode="gray">
          <a:xfrm>
            <a:off x="446088" y="3467100"/>
            <a:ext cx="1498600" cy="1303338"/>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r>
              <a:rPr lang="en-US" altLang="zh-CN" dirty="0"/>
              <a:t>3</a:t>
            </a:r>
            <a:endParaRPr lang="zh-CN" altLang="en-US" dirty="0"/>
          </a:p>
        </p:txBody>
      </p:sp>
      <p:sp>
        <p:nvSpPr>
          <p:cNvPr id="65543" name="Rectangle 22"/>
          <p:cNvSpPr>
            <a:spLocks noChangeArrowheads="1"/>
          </p:cNvSpPr>
          <p:nvPr/>
        </p:nvSpPr>
        <p:spPr bwMode="auto">
          <a:xfrm>
            <a:off x="2195513" y="2133600"/>
            <a:ext cx="6419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itchFamily="18" charset="0"/>
              </a:rPr>
              <a:t>代码遵循编程指南吗？ </a:t>
            </a:r>
          </a:p>
        </p:txBody>
      </p:sp>
      <p:sp>
        <p:nvSpPr>
          <p:cNvPr id="65544" name="Rectangle 23"/>
          <p:cNvSpPr>
            <a:spLocks noChangeArrowheads="1"/>
          </p:cNvSpPr>
          <p:nvPr/>
        </p:nvSpPr>
        <p:spPr bwMode="auto">
          <a:xfrm>
            <a:off x="2195513" y="3803650"/>
            <a:ext cx="64436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rPr>
              <a:t>所有通过代码规则检查和／或运行错误检测工具检测出的错误都已处理了吗？ </a:t>
            </a:r>
          </a:p>
        </p:txBody>
      </p:sp>
      <p:sp>
        <p:nvSpPr>
          <p:cNvPr id="65545" name="Rectangle 24"/>
          <p:cNvSpPr>
            <a:spLocks noChangeArrowheads="1"/>
          </p:cNvSpPr>
          <p:nvPr/>
        </p:nvSpPr>
        <p:spPr bwMode="auto">
          <a:xfrm>
            <a:off x="2195513" y="2917825"/>
            <a:ext cx="64198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rPr>
              <a:t>代码是自我说明</a:t>
            </a:r>
            <a:r>
              <a:rPr lang="en-US" altLang="zh-CN">
                <a:latin typeface="宋体" pitchFamily="2" charset="-122"/>
              </a:rPr>
              <a:t>self-documenting</a:t>
            </a:r>
            <a:r>
              <a:rPr lang="zh-CN" altLang="en-US">
                <a:latin typeface="宋体" pitchFamily="2" charset="-122"/>
              </a:rPr>
              <a:t>的吗？通过阅读能理解代码吗？</a:t>
            </a:r>
          </a:p>
        </p:txBody>
      </p:sp>
      <p:sp>
        <p:nvSpPr>
          <p:cNvPr id="11" name="AutoShape 9"/>
          <p:cNvSpPr>
            <a:spLocks noChangeArrowheads="1"/>
          </p:cNvSpPr>
          <p:nvPr/>
        </p:nvSpPr>
        <p:spPr bwMode="gray">
          <a:xfrm>
            <a:off x="358775" y="24384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r>
              <a:rPr lang="en-US" altLang="zh-CN" dirty="0"/>
              <a:t>2</a:t>
            </a:r>
            <a:endParaRPr lang="zh-CN" altLang="en-US" dirty="0"/>
          </a:p>
        </p:txBody>
      </p:sp>
      <p:sp>
        <p:nvSpPr>
          <p:cNvPr id="12" name="AutoShape 9"/>
          <p:cNvSpPr>
            <a:spLocks noChangeArrowheads="1"/>
          </p:cNvSpPr>
          <p:nvPr/>
        </p:nvSpPr>
        <p:spPr bwMode="gray">
          <a:xfrm>
            <a:off x="284163" y="1528763"/>
            <a:ext cx="1860550"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r>
              <a:rPr lang="en-US" altLang="zh-CN" dirty="0"/>
              <a:t>1</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）注释 </a:t>
            </a:r>
          </a:p>
        </p:txBody>
      </p:sp>
      <p:graphicFrame>
        <p:nvGraphicFramePr>
          <p:cNvPr id="24" name="图示 23"/>
          <p:cNvGraphicFramePr/>
          <p:nvPr>
            <p:extLst>
              <p:ext uri="{D42A27DB-BD31-4B8C-83A1-F6EECF244321}">
                <p14:modId xmlns:p14="http://schemas.microsoft.com/office/powerpoint/2010/main" val="1461918979"/>
              </p:ext>
            </p:extLst>
          </p:nvPr>
        </p:nvGraphicFramePr>
        <p:xfrm>
          <a:off x="290154" y="908720"/>
          <a:ext cx="847796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）源代码 </a:t>
            </a:r>
          </a:p>
        </p:txBody>
      </p:sp>
      <p:graphicFrame>
        <p:nvGraphicFramePr>
          <p:cNvPr id="28" name="图示 27"/>
          <p:cNvGraphicFramePr/>
          <p:nvPr>
            <p:extLst>
              <p:ext uri="{D42A27DB-BD31-4B8C-83A1-F6EECF244321}">
                <p14:modId xmlns:p14="http://schemas.microsoft.com/office/powerpoint/2010/main" val="3688399320"/>
              </p:ext>
            </p:extLst>
          </p:nvPr>
        </p:nvGraphicFramePr>
        <p:xfrm>
          <a:off x="414514" y="908720"/>
          <a:ext cx="8253237"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9750" y="44450"/>
            <a:ext cx="8677275" cy="692150"/>
          </a:xfrm>
        </p:spPr>
        <p:txBody>
          <a:bodyPr rtlCol="0">
            <a:normAutofit fontScale="90000"/>
          </a:bodyPr>
          <a:lstStyle/>
          <a:p>
            <a:pPr eaLnBrk="1" fontAlgn="auto" hangingPunct="1">
              <a:spcAft>
                <a:spcPts val="0"/>
              </a:spcAft>
              <a:defRPr/>
            </a:pPr>
            <a:r>
              <a:rPr lang="en-US" altLang="zh-CN" sz="2800" dirty="0" smtClean="0">
                <a:latin typeface="Times New Roman" panose="02020603050405020304" pitchFamily="18" charset="0"/>
              </a:rPr>
              <a:t>3.	</a:t>
            </a:r>
            <a:r>
              <a:rPr lang="zh-CN" altLang="en-US" sz="2800" dirty="0" smtClean="0">
                <a:latin typeface="Times New Roman" panose="02020603050405020304" pitchFamily="18" charset="0"/>
              </a:rPr>
              <a:t>准备评审记录并文档化缺陷</a:t>
            </a:r>
            <a:r>
              <a:rPr lang="en-US" altLang="zh-CN" sz="2800" dirty="0" smtClean="0">
                <a:latin typeface="Times New Roman" panose="02020603050405020304" pitchFamily="18" charset="0"/>
              </a:rPr>
              <a:t>Prepare Review Record and Document Defects</a:t>
            </a:r>
          </a:p>
        </p:txBody>
      </p:sp>
      <p:sp>
        <p:nvSpPr>
          <p:cNvPr id="71683" name="Freeform 7"/>
          <p:cNvSpPr>
            <a:spLocks/>
          </p:cNvSpPr>
          <p:nvPr/>
        </p:nvSpPr>
        <p:spPr bwMode="gray">
          <a:xfrm>
            <a:off x="750888" y="26130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684" name="Freeform 8"/>
          <p:cNvSpPr>
            <a:spLocks/>
          </p:cNvSpPr>
          <p:nvPr/>
        </p:nvSpPr>
        <p:spPr bwMode="gray">
          <a:xfrm rot="10800000">
            <a:off x="6554788" y="19669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1014413" y="2333625"/>
            <a:ext cx="7013575" cy="9382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971550" y="2349500"/>
            <a:ext cx="7056438" cy="922338"/>
          </a:xfrm>
          <a:prstGeom prst="rect">
            <a:avLst/>
          </a:prstGeom>
          <a:noFill/>
        </p:spPr>
        <p:txBody>
          <a:bodyPr>
            <a:spAutoFit/>
          </a:bodyPr>
          <a:lstStyle/>
          <a:p>
            <a:pPr>
              <a:defRPr/>
            </a:pPr>
            <a:r>
              <a:rPr lang="zh-CN" altLang="en-US" dirty="0">
                <a:solidFill>
                  <a:schemeClr val="bg1"/>
                </a:solidFill>
                <a:latin typeface="+mn-ea"/>
              </a:rPr>
              <a:t>    每次评审会议之后，会议结果必须记录在“评审记录”中。此外，缺陷必须记录在“变更请求”中（最后指派某个人负责并要提出解决方案）。</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90525" y="58738"/>
            <a:ext cx="8277225" cy="638175"/>
          </a:xfrm>
        </p:spPr>
        <p:txBody>
          <a:bodyPr/>
          <a:lstStyle/>
          <a:p>
            <a:pPr eaLnBrk="1" hangingPunct="1"/>
            <a:r>
              <a:rPr lang="en-US" altLang="zh-CN" sz="2800" smtClean="0">
                <a:latin typeface="Times New Roman" pitchFamily="18" charset="0"/>
              </a:rPr>
              <a:t>6.2.4	</a:t>
            </a:r>
            <a:r>
              <a:rPr lang="zh-CN" altLang="en-US" sz="2800" smtClean="0">
                <a:latin typeface="Times New Roman" pitchFamily="18" charset="0"/>
              </a:rPr>
              <a:t>分析运行时行为</a:t>
            </a:r>
            <a:r>
              <a:rPr lang="en-US" altLang="zh-CN" sz="2800" smtClean="0">
                <a:latin typeface="Times New Roman" pitchFamily="18" charset="0"/>
              </a:rPr>
              <a:t>Analyze Runtime Behavior</a:t>
            </a:r>
          </a:p>
        </p:txBody>
      </p:sp>
      <p:sp>
        <p:nvSpPr>
          <p:cNvPr id="73731" name="Freeform 7"/>
          <p:cNvSpPr>
            <a:spLocks/>
          </p:cNvSpPr>
          <p:nvPr/>
        </p:nvSpPr>
        <p:spPr bwMode="gray">
          <a:xfrm>
            <a:off x="327025" y="52482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732" name="Freeform 8"/>
          <p:cNvSpPr>
            <a:spLocks/>
          </p:cNvSpPr>
          <p:nvPr/>
        </p:nvSpPr>
        <p:spPr bwMode="gray">
          <a:xfrm rot="10800000">
            <a:off x="7019925" y="12684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66738" y="1630363"/>
            <a:ext cx="8021637" cy="43513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684213" y="1878013"/>
            <a:ext cx="8064500" cy="3970337"/>
          </a:xfrm>
          <a:prstGeom prst="rect">
            <a:avLst/>
          </a:prstGeom>
          <a:noFill/>
        </p:spPr>
        <p:txBody>
          <a:bodyPr>
            <a:spAutoFit/>
          </a:bodyPr>
          <a:lstStyle/>
          <a:p>
            <a:pPr>
              <a:defRPr/>
            </a:pPr>
            <a:r>
              <a:rPr lang="zh-CN" altLang="en-US" dirty="0">
                <a:solidFill>
                  <a:schemeClr val="bg1"/>
                </a:solidFill>
                <a:latin typeface="+mn-ea"/>
              </a:rPr>
              <a:t>    此任务描述了如何在执行构件时分析构件的行为以找出改进之处。理解构件在执行过程中的行为。标识反常行为和任何要求的纠正措施。</a:t>
            </a:r>
          </a:p>
          <a:p>
            <a:pPr>
              <a:defRPr/>
            </a:pPr>
            <a:r>
              <a:rPr lang="en-US" altLang="zh-CN" dirty="0">
                <a:solidFill>
                  <a:schemeClr val="bg1"/>
                </a:solidFill>
                <a:latin typeface="+mn-ea"/>
              </a:rPr>
              <a:t>1.</a:t>
            </a:r>
            <a:r>
              <a:rPr lang="zh-CN" altLang="en-US" dirty="0">
                <a:solidFill>
                  <a:schemeClr val="bg1"/>
                </a:solidFill>
                <a:latin typeface="+mn-ea"/>
              </a:rPr>
              <a:t>确定要求的执行场景</a:t>
            </a:r>
            <a:r>
              <a:rPr lang="en-US" altLang="zh-CN" dirty="0">
                <a:solidFill>
                  <a:schemeClr val="bg1"/>
                </a:solidFill>
                <a:latin typeface="+mn-ea"/>
              </a:rPr>
              <a:t>Determine Required Execution Scenario</a:t>
            </a:r>
          </a:p>
          <a:p>
            <a:pPr>
              <a:defRPr/>
            </a:pPr>
            <a:r>
              <a:rPr lang="en-US" altLang="zh-CN" dirty="0">
                <a:solidFill>
                  <a:schemeClr val="bg1"/>
                </a:solidFill>
                <a:latin typeface="+mn-ea"/>
              </a:rPr>
              <a:t>2.</a:t>
            </a:r>
            <a:r>
              <a:rPr lang="zh-CN" altLang="en-US" dirty="0">
                <a:solidFill>
                  <a:schemeClr val="bg1"/>
                </a:solidFill>
                <a:latin typeface="+mn-ea"/>
              </a:rPr>
              <a:t>为运行时的观察准备实现构件</a:t>
            </a:r>
            <a:r>
              <a:rPr lang="en-US" altLang="zh-CN" dirty="0">
                <a:solidFill>
                  <a:schemeClr val="bg1"/>
                </a:solidFill>
                <a:latin typeface="+mn-ea"/>
              </a:rPr>
              <a:t>Prepare Implementation Component for Runtime Observation</a:t>
            </a:r>
          </a:p>
          <a:p>
            <a:pPr>
              <a:defRPr/>
            </a:pPr>
            <a:r>
              <a:rPr lang="en-US" altLang="zh-CN" dirty="0">
                <a:solidFill>
                  <a:schemeClr val="bg1"/>
                </a:solidFill>
                <a:latin typeface="+mn-ea"/>
              </a:rPr>
              <a:t>3.</a:t>
            </a:r>
            <a:r>
              <a:rPr lang="zh-CN" altLang="en-US" dirty="0">
                <a:solidFill>
                  <a:schemeClr val="bg1"/>
                </a:solidFill>
                <a:latin typeface="+mn-ea"/>
              </a:rPr>
              <a:t>准备执行环境</a:t>
            </a:r>
            <a:r>
              <a:rPr lang="en-US" altLang="zh-CN" dirty="0">
                <a:solidFill>
                  <a:schemeClr val="bg1"/>
                </a:solidFill>
                <a:latin typeface="+mn-ea"/>
              </a:rPr>
              <a:t>Prepare Environment for Execution</a:t>
            </a:r>
          </a:p>
          <a:p>
            <a:pPr>
              <a:defRPr/>
            </a:pPr>
            <a:r>
              <a:rPr lang="en-US" altLang="zh-CN" dirty="0">
                <a:solidFill>
                  <a:schemeClr val="bg1"/>
                </a:solidFill>
                <a:latin typeface="+mn-ea"/>
              </a:rPr>
              <a:t>4.</a:t>
            </a:r>
            <a:r>
              <a:rPr lang="zh-CN" altLang="en-US" dirty="0">
                <a:solidFill>
                  <a:schemeClr val="bg1"/>
                </a:solidFill>
                <a:latin typeface="+mn-ea"/>
              </a:rPr>
              <a:t>执行构件并捕获行为观察结果</a:t>
            </a:r>
            <a:r>
              <a:rPr lang="en-US" altLang="zh-CN" dirty="0">
                <a:solidFill>
                  <a:schemeClr val="bg1"/>
                </a:solidFill>
                <a:latin typeface="+mn-ea"/>
              </a:rPr>
              <a:t>Execute the Component and Capture Behavioral Observations</a:t>
            </a:r>
          </a:p>
          <a:p>
            <a:pPr>
              <a:defRPr/>
            </a:pPr>
            <a:r>
              <a:rPr lang="en-US" altLang="zh-CN" dirty="0">
                <a:solidFill>
                  <a:schemeClr val="bg1"/>
                </a:solidFill>
                <a:latin typeface="+mn-ea"/>
              </a:rPr>
              <a:t>5.</a:t>
            </a:r>
            <a:r>
              <a:rPr lang="zh-CN" altLang="en-US" dirty="0">
                <a:solidFill>
                  <a:schemeClr val="bg1"/>
                </a:solidFill>
                <a:latin typeface="+mn-ea"/>
              </a:rPr>
              <a:t>查看行为观察结果并分离初始发现结果</a:t>
            </a:r>
            <a:r>
              <a:rPr lang="en-US" altLang="zh-CN" dirty="0">
                <a:solidFill>
                  <a:schemeClr val="bg1"/>
                </a:solidFill>
                <a:latin typeface="+mn-ea"/>
              </a:rPr>
              <a:t>Review Behavioral Observations and Isolate Initial Findings</a:t>
            </a:r>
          </a:p>
          <a:p>
            <a:pPr>
              <a:defRPr/>
            </a:pPr>
            <a:r>
              <a:rPr lang="en-US" altLang="zh-CN" dirty="0">
                <a:solidFill>
                  <a:schemeClr val="bg1"/>
                </a:solidFill>
                <a:latin typeface="+mn-ea"/>
              </a:rPr>
              <a:t>6.</a:t>
            </a:r>
            <a:r>
              <a:rPr lang="zh-CN" altLang="en-US" dirty="0">
                <a:solidFill>
                  <a:schemeClr val="bg1"/>
                </a:solidFill>
                <a:latin typeface="+mn-ea"/>
              </a:rPr>
              <a:t>分析发现结果来了解根本原因</a:t>
            </a:r>
            <a:r>
              <a:rPr lang="en-US" altLang="zh-CN" dirty="0">
                <a:solidFill>
                  <a:schemeClr val="bg1"/>
                </a:solidFill>
                <a:latin typeface="+mn-ea"/>
              </a:rPr>
              <a:t>Analyze Findings to Understand Root Causes</a:t>
            </a:r>
          </a:p>
          <a:p>
            <a:pPr>
              <a:defRPr/>
            </a:pPr>
            <a:r>
              <a:rPr lang="en-US" altLang="zh-CN" dirty="0">
                <a:solidFill>
                  <a:schemeClr val="bg1"/>
                </a:solidFill>
                <a:latin typeface="+mn-ea"/>
              </a:rPr>
              <a:t>7.</a:t>
            </a:r>
            <a:r>
              <a:rPr lang="zh-CN" altLang="en-US" dirty="0">
                <a:solidFill>
                  <a:schemeClr val="bg1"/>
                </a:solidFill>
                <a:latin typeface="+mn-ea"/>
              </a:rPr>
              <a:t>识别和交流后续行动</a:t>
            </a:r>
            <a:r>
              <a:rPr lang="en-US" altLang="zh-CN" dirty="0">
                <a:solidFill>
                  <a:schemeClr val="bg1"/>
                </a:solidFill>
                <a:latin typeface="+mn-ea"/>
              </a:rPr>
              <a:t>Identify and Communicate Follow-up Actions</a:t>
            </a:r>
          </a:p>
          <a:p>
            <a:pPr>
              <a:defRPr/>
            </a:pPr>
            <a:r>
              <a:rPr lang="en-US" altLang="zh-CN" dirty="0">
                <a:solidFill>
                  <a:schemeClr val="bg1"/>
                </a:solidFill>
                <a:latin typeface="+mn-ea"/>
              </a:rPr>
              <a:t>8.</a:t>
            </a:r>
            <a:r>
              <a:rPr lang="zh-CN" altLang="en-US" dirty="0">
                <a:solidFill>
                  <a:schemeClr val="bg1"/>
                </a:solidFill>
                <a:latin typeface="+mn-ea"/>
              </a:rPr>
              <a:t>评估结果</a:t>
            </a:r>
            <a:r>
              <a:rPr lang="en-US" altLang="zh-CN" dirty="0">
                <a:solidFill>
                  <a:schemeClr val="bg1"/>
                </a:solidFill>
                <a:latin typeface="+mn-ea"/>
              </a:rPr>
              <a:t>Evaluate Results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en-US" altLang="zh-CN" sz="2400" smtClean="0">
                <a:latin typeface="Times New Roman" panose="02020603050405020304" pitchFamily="18" charset="0"/>
              </a:rPr>
              <a:t>1.	</a:t>
            </a:r>
            <a:r>
              <a:rPr lang="zh-CN" altLang="en-US" sz="2400" smtClean="0">
                <a:latin typeface="Times New Roman" panose="02020603050405020304" pitchFamily="18" charset="0"/>
              </a:rPr>
              <a:t>确定要求的执行场景</a:t>
            </a:r>
            <a:r>
              <a:rPr lang="en-US" altLang="zh-CN" sz="2400" smtClean="0">
                <a:latin typeface="Times New Roman" panose="02020603050405020304" pitchFamily="18" charset="0"/>
              </a:rPr>
              <a:t>Determine Required Execution Scenario</a:t>
            </a:r>
          </a:p>
        </p:txBody>
      </p:sp>
      <p:sp>
        <p:nvSpPr>
          <p:cNvPr id="75779" name="Freeform 7"/>
          <p:cNvSpPr>
            <a:spLocks/>
          </p:cNvSpPr>
          <p:nvPr/>
        </p:nvSpPr>
        <p:spPr bwMode="gray">
          <a:xfrm>
            <a:off x="246063" y="32861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780" name="Freeform 8"/>
          <p:cNvSpPr>
            <a:spLocks/>
          </p:cNvSpPr>
          <p:nvPr/>
        </p:nvSpPr>
        <p:spPr bwMode="gray">
          <a:xfrm rot="10800000">
            <a:off x="6965950" y="1628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11175" y="1990725"/>
            <a:ext cx="8023225" cy="20462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536575" y="2006600"/>
            <a:ext cx="8064500" cy="2030413"/>
          </a:xfrm>
          <a:prstGeom prst="rect">
            <a:avLst/>
          </a:prstGeom>
          <a:noFill/>
        </p:spPr>
        <p:txBody>
          <a:bodyPr>
            <a:spAutoFit/>
          </a:bodyPr>
          <a:lstStyle/>
          <a:p>
            <a:pPr>
              <a:defRPr/>
            </a:pPr>
            <a:r>
              <a:rPr lang="zh-CN" altLang="en-US" dirty="0">
                <a:solidFill>
                  <a:schemeClr val="bg1"/>
                </a:solidFill>
                <a:latin typeface="+mn-ea"/>
              </a:rPr>
              <a:t>    该任务的目的是识别执行路径，该路径能促发要求的运行时行为。</a:t>
            </a:r>
          </a:p>
          <a:p>
            <a:pPr>
              <a:defRPr/>
            </a:pPr>
            <a:r>
              <a:rPr lang="zh-CN" altLang="en-US" dirty="0">
                <a:solidFill>
                  <a:schemeClr val="bg1"/>
                </a:solidFill>
                <a:latin typeface="+mn-ea"/>
              </a:rPr>
              <a:t>    如果对运行时行为的观察和分析是为提供对软件行为的所需的理解</a:t>
            </a:r>
            <a:r>
              <a:rPr lang="en-US" altLang="zh-CN" dirty="0">
                <a:solidFill>
                  <a:schemeClr val="bg1"/>
                </a:solidFill>
                <a:latin typeface="+mn-ea"/>
              </a:rPr>
              <a:t>,</a:t>
            </a:r>
            <a:r>
              <a:rPr lang="zh-CN" altLang="en-US" dirty="0">
                <a:solidFill>
                  <a:schemeClr val="bg1"/>
                </a:solidFill>
                <a:latin typeface="+mn-ea"/>
              </a:rPr>
              <a:t>那么需要考虑应用程序的哪些执行路径将具有探测的重要性，哪些提供最多机会了解软件运行时行为。</a:t>
            </a:r>
          </a:p>
          <a:p>
            <a:pPr>
              <a:defRPr/>
            </a:pPr>
            <a:r>
              <a:rPr lang="zh-CN" altLang="en-US" dirty="0">
                <a:solidFill>
                  <a:schemeClr val="bg1"/>
                </a:solidFill>
                <a:latin typeface="+mn-ea"/>
              </a:rPr>
              <a:t>    通常来讲</a:t>
            </a:r>
            <a:r>
              <a:rPr lang="en-US" altLang="zh-CN" dirty="0">
                <a:solidFill>
                  <a:schemeClr val="bg1"/>
                </a:solidFill>
                <a:latin typeface="+mn-ea"/>
              </a:rPr>
              <a:t>, </a:t>
            </a:r>
            <a:r>
              <a:rPr lang="zh-CN" altLang="en-US" dirty="0">
                <a:solidFill>
                  <a:schemeClr val="bg1"/>
                </a:solidFill>
                <a:latin typeface="+mn-ea"/>
              </a:rPr>
              <a:t>要探测的最有用的场景往往反映了用户典型会使用的部分或全部场景。因此</a:t>
            </a:r>
            <a:r>
              <a:rPr lang="en-US" altLang="zh-CN" dirty="0">
                <a:solidFill>
                  <a:schemeClr val="bg1"/>
                </a:solidFill>
                <a:latin typeface="+mn-ea"/>
              </a:rPr>
              <a:t>,</a:t>
            </a:r>
            <a:r>
              <a:rPr lang="zh-CN" altLang="en-US" dirty="0">
                <a:solidFill>
                  <a:schemeClr val="bg1"/>
                </a:solidFill>
                <a:latin typeface="+mn-ea"/>
              </a:rPr>
              <a:t>通过询问或咨询领域专家（如在开发软件的典型用户）尽可能识别场景，这是很有用的。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22385"/>
            <a:ext cx="8820150" cy="692150"/>
          </a:xfrm>
        </p:spPr>
        <p:txBody>
          <a:bodyPr rtlCol="0">
            <a:normAutofit fontScale="90000"/>
          </a:bodyPr>
          <a:lstStyle/>
          <a:p>
            <a:pPr eaLnBrk="1" fontAlgn="auto" hangingPunct="1">
              <a:spcAft>
                <a:spcPts val="0"/>
              </a:spcAft>
              <a:defRPr/>
            </a:pPr>
            <a:r>
              <a:rPr lang="en-US" altLang="zh-CN" sz="2800" dirty="0" smtClean="0">
                <a:latin typeface="Times New Roman" panose="02020603050405020304" pitchFamily="18" charset="0"/>
              </a:rPr>
              <a:t>2.	</a:t>
            </a:r>
            <a:r>
              <a:rPr lang="zh-CN" altLang="en-US" sz="2800" dirty="0" smtClean="0">
                <a:latin typeface="Times New Roman" panose="02020603050405020304" pitchFamily="18" charset="0"/>
              </a:rPr>
              <a:t>为运行时的观察准备实现构件</a:t>
            </a:r>
            <a:r>
              <a:rPr lang="en-US" altLang="zh-CN" sz="2800" dirty="0" smtClean="0">
                <a:latin typeface="Times New Roman" panose="02020603050405020304" pitchFamily="18" charset="0"/>
              </a:rPr>
              <a:t>Prepare Implementation Component for Runtime Observation</a:t>
            </a:r>
          </a:p>
        </p:txBody>
      </p:sp>
      <p:sp>
        <p:nvSpPr>
          <p:cNvPr id="77827" name="Freeform 7"/>
          <p:cNvSpPr>
            <a:spLocks/>
          </p:cNvSpPr>
          <p:nvPr/>
        </p:nvSpPr>
        <p:spPr bwMode="gray">
          <a:xfrm>
            <a:off x="246063" y="52482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828" name="Freeform 8"/>
          <p:cNvSpPr>
            <a:spLocks/>
          </p:cNvSpPr>
          <p:nvPr/>
        </p:nvSpPr>
        <p:spPr bwMode="gray">
          <a:xfrm rot="10800000">
            <a:off x="6964363" y="13970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12763" y="1751013"/>
            <a:ext cx="8021637" cy="4203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539750" y="1878013"/>
            <a:ext cx="8064500" cy="3692525"/>
          </a:xfrm>
          <a:prstGeom prst="rect">
            <a:avLst/>
          </a:prstGeom>
          <a:noFill/>
        </p:spPr>
        <p:txBody>
          <a:bodyPr>
            <a:spAutoFit/>
          </a:bodyPr>
          <a:lstStyle/>
          <a:p>
            <a:pPr>
              <a:defRPr/>
            </a:pPr>
            <a:r>
              <a:rPr lang="zh-CN" altLang="en-US" dirty="0">
                <a:solidFill>
                  <a:schemeClr val="bg1"/>
                </a:solidFill>
                <a:latin typeface="+mn-ea"/>
              </a:rPr>
              <a:t>    该任务目的是确保实现构件处于适当的状态，以便能运行时执行。</a:t>
            </a:r>
          </a:p>
          <a:p>
            <a:pPr>
              <a:defRPr/>
            </a:pPr>
            <a:r>
              <a:rPr lang="zh-CN" altLang="en-US" dirty="0">
                <a:solidFill>
                  <a:schemeClr val="bg1"/>
                </a:solidFill>
                <a:latin typeface="+mn-ea"/>
              </a:rPr>
              <a:t>    为了让构件的运行时执行能得出准确的结果，注意准备构件要妥贴，以免在实现、编译和链接中出现由于错误而附带引起反常结果。 </a:t>
            </a:r>
          </a:p>
          <a:p>
            <a:pPr>
              <a:defRPr/>
            </a:pPr>
            <a:r>
              <a:rPr lang="zh-CN" altLang="en-US" dirty="0">
                <a:solidFill>
                  <a:schemeClr val="bg1"/>
                </a:solidFill>
                <a:latin typeface="+mn-ea"/>
              </a:rPr>
              <a:t>    往往有必要使用插桩构件（</a:t>
            </a:r>
            <a:r>
              <a:rPr lang="en-US" altLang="zh-CN" dirty="0">
                <a:solidFill>
                  <a:schemeClr val="bg1"/>
                </a:solidFill>
                <a:latin typeface="+mn-ea"/>
              </a:rPr>
              <a:t>stubbed components</a:t>
            </a:r>
            <a:r>
              <a:rPr lang="zh-CN" altLang="en-US" dirty="0">
                <a:solidFill>
                  <a:schemeClr val="bg1"/>
                </a:solidFill>
                <a:latin typeface="+mn-ea"/>
              </a:rPr>
              <a:t>），以使“运行时观察”能适时完成，或者在构件依赖于其他尚未实现的构件情况下使观察能够得到实际的执行。 </a:t>
            </a:r>
          </a:p>
          <a:p>
            <a:pPr>
              <a:defRPr/>
            </a:pPr>
            <a:r>
              <a:rPr lang="zh-CN" altLang="en-US" dirty="0">
                <a:solidFill>
                  <a:schemeClr val="bg1"/>
                </a:solidFill>
                <a:latin typeface="+mn-ea"/>
              </a:rPr>
              <a:t>    还需要准备所需的任何框架或支持工具来执行构件。在有些情况下，这可能意味着创建驱动程序或测试套件代码（</a:t>
            </a:r>
            <a:r>
              <a:rPr lang="en-US" altLang="zh-CN" dirty="0">
                <a:solidFill>
                  <a:schemeClr val="bg1"/>
                </a:solidFill>
                <a:latin typeface="+mn-ea"/>
              </a:rPr>
              <a:t>harness code</a:t>
            </a:r>
            <a:r>
              <a:rPr lang="zh-CN" altLang="en-US" dirty="0">
                <a:solidFill>
                  <a:schemeClr val="bg1"/>
                </a:solidFill>
                <a:latin typeface="+mn-ea"/>
              </a:rPr>
              <a:t>）来支持构件的执行；在其他情况下，这可能意味着检测构件，使外部支持工具可以观察并可能控制构件行为。 </a:t>
            </a:r>
          </a:p>
          <a:p>
            <a:pPr>
              <a:defRPr/>
            </a:pPr>
            <a:r>
              <a:rPr lang="zh-CN" altLang="en-US" dirty="0">
                <a:solidFill>
                  <a:schemeClr val="bg1"/>
                </a:solidFill>
                <a:latin typeface="+mn-ea"/>
              </a:rPr>
              <a:t>    桩（</a:t>
            </a:r>
            <a:r>
              <a:rPr lang="en-US" altLang="zh-CN" dirty="0">
                <a:solidFill>
                  <a:schemeClr val="bg1"/>
                </a:solidFill>
                <a:latin typeface="+mn-ea"/>
              </a:rPr>
              <a:t>stub</a:t>
            </a:r>
            <a:r>
              <a:rPr lang="zh-CN" altLang="en-US" dirty="0">
                <a:solidFill>
                  <a:schemeClr val="bg1"/>
                </a:solidFill>
                <a:latin typeface="+mn-ea"/>
              </a:rPr>
              <a:t>）是一种构件，能模拟真实构件，给待测构件提供调用接口或数据，实际上不做任何工作，只需要声明它本身和它接受的参数。包含刚好足够的代码来允许对它进行编译并与其他构件链接。</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188913"/>
            <a:ext cx="8893175" cy="692150"/>
          </a:xfrm>
        </p:spPr>
        <p:txBody>
          <a:bodyPr rtlCol="0">
            <a:normAutofit fontScale="90000"/>
          </a:bodyPr>
          <a:lstStyle/>
          <a:p>
            <a:pPr eaLnBrk="1" fontAlgn="auto" hangingPunct="1">
              <a:spcAft>
                <a:spcPts val="0"/>
              </a:spcAft>
              <a:defRPr/>
            </a:pPr>
            <a:r>
              <a:rPr lang="en-US" altLang="zh-CN" dirty="0" smtClean="0">
                <a:latin typeface="Times New Roman" panose="02020603050405020304" pitchFamily="18" charset="0"/>
              </a:rPr>
              <a:t>3.	</a:t>
            </a:r>
            <a:r>
              <a:rPr lang="zh-CN" altLang="en-US" dirty="0" smtClean="0">
                <a:latin typeface="Times New Roman" panose="02020603050405020304" pitchFamily="18" charset="0"/>
              </a:rPr>
              <a:t>准备执行环境</a:t>
            </a:r>
            <a:r>
              <a:rPr lang="en-US" altLang="zh-CN" dirty="0" smtClean="0">
                <a:latin typeface="Times New Roman" panose="02020603050405020304" pitchFamily="18" charset="0"/>
              </a:rPr>
              <a:t>Prepare Environment for Execution</a:t>
            </a:r>
          </a:p>
        </p:txBody>
      </p:sp>
      <p:sp>
        <p:nvSpPr>
          <p:cNvPr id="79875" name="Freeform 7"/>
          <p:cNvSpPr>
            <a:spLocks/>
          </p:cNvSpPr>
          <p:nvPr/>
        </p:nvSpPr>
        <p:spPr bwMode="gray">
          <a:xfrm>
            <a:off x="249238" y="42672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876" name="Freeform 8"/>
          <p:cNvSpPr>
            <a:spLocks/>
          </p:cNvSpPr>
          <p:nvPr/>
        </p:nvSpPr>
        <p:spPr bwMode="gray">
          <a:xfrm rot="10800000">
            <a:off x="6964363" y="13970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12763" y="1751013"/>
            <a:ext cx="8021637" cy="32019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536575" y="1906588"/>
            <a:ext cx="8064500" cy="2862262"/>
          </a:xfrm>
          <a:prstGeom prst="rect">
            <a:avLst/>
          </a:prstGeom>
          <a:noFill/>
        </p:spPr>
        <p:txBody>
          <a:bodyPr>
            <a:spAutoFit/>
          </a:bodyPr>
          <a:lstStyle/>
          <a:p>
            <a:pPr>
              <a:defRPr/>
            </a:pPr>
            <a:r>
              <a:rPr lang="zh-CN" altLang="en-US" dirty="0">
                <a:solidFill>
                  <a:schemeClr val="bg1"/>
                </a:solidFill>
                <a:latin typeface="+mn-ea"/>
              </a:rPr>
              <a:t>    目的：确保目标环境的必备设置已经令人满意地完成。 </a:t>
            </a:r>
            <a:endParaRPr lang="en-US" altLang="zh-CN" dirty="0">
              <a:solidFill>
                <a:schemeClr val="bg1"/>
              </a:solidFill>
              <a:latin typeface="+mn-ea"/>
            </a:endParaRPr>
          </a:p>
          <a:p>
            <a:pPr>
              <a:defRPr/>
            </a:pPr>
            <a:endParaRPr lang="zh-CN" altLang="en-US" dirty="0">
              <a:solidFill>
                <a:schemeClr val="bg1"/>
              </a:solidFill>
              <a:latin typeface="+mn-ea"/>
            </a:endParaRPr>
          </a:p>
          <a:p>
            <a:pPr>
              <a:defRPr/>
            </a:pPr>
            <a:r>
              <a:rPr lang="zh-CN" altLang="en-US" dirty="0">
                <a:solidFill>
                  <a:schemeClr val="bg1"/>
                </a:solidFill>
                <a:latin typeface="+mn-ea"/>
              </a:rPr>
              <a:t>    很重要的是应考虑要在运行时分析发生的目标环境中处理的所有需求和约束。在一些情况下，有必要仿真会最终要求构件运行的一个或多个目标部署环境。在其他情况下，在开发人员机器上执行“运行时行为”观察就足够了。 </a:t>
            </a:r>
          </a:p>
          <a:p>
            <a:pPr>
              <a:defRPr/>
            </a:pPr>
            <a:r>
              <a:rPr lang="zh-CN" altLang="en-US" dirty="0">
                <a:solidFill>
                  <a:schemeClr val="bg1"/>
                </a:solidFill>
                <a:latin typeface="+mn-ea"/>
              </a:rPr>
              <a:t>    在任何情况下，使得为运行时观察设置的目标环境能够令人满意都很重要，这样就不会因为包含可能会使后续分析无效的“杂质”而使工作无用。 </a:t>
            </a:r>
          </a:p>
          <a:p>
            <a:pPr>
              <a:defRPr/>
            </a:pPr>
            <a:r>
              <a:rPr lang="zh-CN" altLang="en-US" dirty="0">
                <a:solidFill>
                  <a:schemeClr val="bg1"/>
                </a:solidFill>
                <a:latin typeface="+mn-ea"/>
              </a:rPr>
              <a:t>    另一个考虑事项是使用生成环境约束或异常状况的工具（没有这样的工具，这些状况就很难重现）。这样的工具对于分离这些状况下的运行时行为中发生的失败或反常情况是非常宝贵的。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0"/>
            <a:ext cx="8820150" cy="692150"/>
          </a:xfrm>
        </p:spPr>
        <p:txBody>
          <a:bodyPr rtlCol="0">
            <a:normAutofit fontScale="90000"/>
          </a:bodyPr>
          <a:lstStyle/>
          <a:p>
            <a:pPr eaLnBrk="1" fontAlgn="auto" hangingPunct="1">
              <a:spcAft>
                <a:spcPts val="0"/>
              </a:spcAft>
              <a:defRPr/>
            </a:pPr>
            <a:r>
              <a:rPr lang="en-US" altLang="zh-CN" sz="2800" smtClean="0">
                <a:latin typeface="Times New Roman" panose="02020603050405020304" pitchFamily="18" charset="0"/>
              </a:rPr>
              <a:t>4.	</a:t>
            </a:r>
            <a:r>
              <a:rPr lang="zh-CN" altLang="en-US" sz="2800" smtClean="0">
                <a:latin typeface="Times New Roman" panose="02020603050405020304" pitchFamily="18" charset="0"/>
              </a:rPr>
              <a:t>执行构件并捕获行为观察结果</a:t>
            </a:r>
            <a:r>
              <a:rPr lang="en-US" altLang="zh-CN" sz="2800" smtClean="0">
                <a:latin typeface="Times New Roman" panose="02020603050405020304" pitchFamily="18" charset="0"/>
              </a:rPr>
              <a:t>Execute the Component and Capture Behavioral Observations</a:t>
            </a:r>
          </a:p>
        </p:txBody>
      </p:sp>
      <p:sp>
        <p:nvSpPr>
          <p:cNvPr id="81923" name="Freeform 7"/>
          <p:cNvSpPr>
            <a:spLocks/>
          </p:cNvSpPr>
          <p:nvPr/>
        </p:nvSpPr>
        <p:spPr bwMode="gray">
          <a:xfrm>
            <a:off x="233363" y="29241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1924" name="Freeform 8"/>
          <p:cNvSpPr>
            <a:spLocks/>
          </p:cNvSpPr>
          <p:nvPr/>
        </p:nvSpPr>
        <p:spPr bwMode="gray">
          <a:xfrm rot="10800000">
            <a:off x="6921500" y="16351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469900" y="1989138"/>
            <a:ext cx="8021638" cy="16779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493713" y="2146300"/>
            <a:ext cx="8064500" cy="1754188"/>
          </a:xfrm>
          <a:prstGeom prst="rect">
            <a:avLst/>
          </a:prstGeom>
          <a:noFill/>
        </p:spPr>
        <p:txBody>
          <a:bodyPr>
            <a:spAutoFit/>
          </a:bodyPr>
          <a:lstStyle/>
          <a:p>
            <a:pPr>
              <a:defRPr/>
            </a:pPr>
            <a:r>
              <a:rPr lang="zh-CN" altLang="en-US" dirty="0">
                <a:solidFill>
                  <a:schemeClr val="bg1"/>
                </a:solidFill>
                <a:latin typeface="+mn-ea"/>
              </a:rPr>
              <a:t>    目的：观察并捕获构件的运行时行为。 </a:t>
            </a:r>
          </a:p>
          <a:p>
            <a:pPr>
              <a:defRPr/>
            </a:pPr>
            <a:endParaRPr lang="en-US" altLang="zh-CN" dirty="0">
              <a:solidFill>
                <a:schemeClr val="bg1"/>
              </a:solidFill>
              <a:latin typeface="+mn-ea"/>
            </a:endParaRPr>
          </a:p>
          <a:p>
            <a:pPr>
              <a:defRPr/>
            </a:pPr>
            <a:r>
              <a:rPr lang="zh-CN" altLang="en-US" dirty="0">
                <a:solidFill>
                  <a:schemeClr val="bg1"/>
                </a:solidFill>
                <a:latin typeface="+mn-ea"/>
              </a:rPr>
              <a:t>    准备好构件及其观察的环境后，现在就可以开始通过选择的场景执行构件了。根据使用的方法和工具，这一步骤的执行可能只需少量关注，也可能随着场景的发展而提供（或者甚至要求）持续的关注。 </a:t>
            </a:r>
          </a:p>
          <a:p>
            <a:pPr>
              <a:defRPr/>
            </a:pPr>
            <a:endParaRPr lang="zh-CN" altLang="en-US" dirty="0">
              <a:solidFill>
                <a:schemeClr val="bg1"/>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0525" y="58738"/>
            <a:ext cx="8277225" cy="638175"/>
          </a:xfrm>
        </p:spPr>
        <p:txBody>
          <a:bodyPr/>
          <a:lstStyle/>
          <a:p>
            <a:pPr eaLnBrk="1" hangingPunct="1"/>
            <a:r>
              <a:rPr lang="en-US" altLang="zh-CN" smtClean="0"/>
              <a:t>6.1 	</a:t>
            </a:r>
            <a:r>
              <a:rPr lang="zh-CN" altLang="en-US" smtClean="0"/>
              <a:t>实现工作流程</a:t>
            </a:r>
          </a:p>
        </p:txBody>
      </p:sp>
      <p:graphicFrame>
        <p:nvGraphicFramePr>
          <p:cNvPr id="27" name="图示 26"/>
          <p:cNvGraphicFramePr/>
          <p:nvPr>
            <p:extLst>
              <p:ext uri="{D42A27DB-BD31-4B8C-83A1-F6EECF244321}">
                <p14:modId xmlns:p14="http://schemas.microsoft.com/office/powerpoint/2010/main" val="2170258802"/>
              </p:ext>
            </p:extLst>
          </p:nvPr>
        </p:nvGraphicFramePr>
        <p:xfrm>
          <a:off x="552298" y="1340768"/>
          <a:ext cx="7953677"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11188" y="44450"/>
            <a:ext cx="8591550" cy="692150"/>
          </a:xfrm>
        </p:spPr>
        <p:txBody>
          <a:bodyPr rtlCol="0">
            <a:normAutofit fontScale="90000"/>
          </a:bodyPr>
          <a:lstStyle/>
          <a:p>
            <a:pPr eaLnBrk="1" fontAlgn="auto" hangingPunct="1">
              <a:spcAft>
                <a:spcPts val="0"/>
              </a:spcAft>
              <a:defRPr/>
            </a:pPr>
            <a:r>
              <a:rPr lang="en-US" altLang="zh-CN" sz="2800" dirty="0" smtClean="0">
                <a:latin typeface="Times New Roman" panose="02020603050405020304" pitchFamily="18" charset="0"/>
              </a:rPr>
              <a:t>5.	</a:t>
            </a:r>
            <a:r>
              <a:rPr lang="zh-CN" altLang="en-US" sz="2800" dirty="0" smtClean="0">
                <a:latin typeface="Times New Roman" panose="02020603050405020304" pitchFamily="18" charset="0"/>
              </a:rPr>
              <a:t>查看行为观察结果并分离初始发现结果</a:t>
            </a:r>
            <a:r>
              <a:rPr lang="en-US" altLang="zh-CN" sz="2800" dirty="0" smtClean="0">
                <a:latin typeface="Times New Roman" panose="02020603050405020304" pitchFamily="18" charset="0"/>
              </a:rPr>
              <a:t/>
            </a:r>
            <a:br>
              <a:rPr lang="en-US" altLang="zh-CN" sz="2800" dirty="0" smtClean="0">
                <a:latin typeface="Times New Roman" panose="02020603050405020304" pitchFamily="18" charset="0"/>
              </a:rPr>
            </a:br>
            <a:r>
              <a:rPr lang="en-US" altLang="zh-CN" sz="2800" dirty="0" smtClean="0">
                <a:latin typeface="Times New Roman" panose="02020603050405020304" pitchFamily="18" charset="0"/>
              </a:rPr>
              <a:t>Review Behavioral Observations and Isolate Initial Findings</a:t>
            </a:r>
          </a:p>
        </p:txBody>
      </p:sp>
      <p:sp>
        <p:nvSpPr>
          <p:cNvPr id="83971" name="Freeform 7"/>
          <p:cNvSpPr>
            <a:spLocks/>
          </p:cNvSpPr>
          <p:nvPr/>
        </p:nvSpPr>
        <p:spPr bwMode="gray">
          <a:xfrm>
            <a:off x="203200" y="27749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972" name="Freeform 8"/>
          <p:cNvSpPr>
            <a:spLocks/>
          </p:cNvSpPr>
          <p:nvPr/>
        </p:nvSpPr>
        <p:spPr bwMode="gray">
          <a:xfrm rot="10800000">
            <a:off x="6873875" y="17732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422275" y="2125663"/>
            <a:ext cx="8021638" cy="13890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422275" y="2193925"/>
            <a:ext cx="8064500" cy="1476375"/>
          </a:xfrm>
          <a:prstGeom prst="rect">
            <a:avLst/>
          </a:prstGeom>
          <a:noFill/>
        </p:spPr>
        <p:txBody>
          <a:bodyPr>
            <a:spAutoFit/>
          </a:bodyPr>
          <a:lstStyle/>
          <a:p>
            <a:pPr>
              <a:defRPr/>
            </a:pPr>
            <a:r>
              <a:rPr lang="zh-CN" altLang="en-US" dirty="0">
                <a:solidFill>
                  <a:schemeClr val="bg1"/>
                </a:solidFill>
                <a:latin typeface="+mn-ea"/>
              </a:rPr>
              <a:t>    目的：确定构件运行时行为中的失败和反常情况。</a:t>
            </a:r>
            <a:endParaRPr lang="en-US" altLang="zh-CN" dirty="0">
              <a:solidFill>
                <a:schemeClr val="bg1"/>
              </a:solidFill>
              <a:latin typeface="+mn-ea"/>
            </a:endParaRPr>
          </a:p>
          <a:p>
            <a:pPr>
              <a:defRPr/>
            </a:pPr>
            <a:endParaRPr lang="zh-CN" altLang="en-US" dirty="0">
              <a:solidFill>
                <a:schemeClr val="bg1"/>
              </a:solidFill>
              <a:latin typeface="+mn-ea"/>
            </a:endParaRPr>
          </a:p>
          <a:p>
            <a:pPr>
              <a:defRPr/>
            </a:pPr>
            <a:r>
              <a:rPr lang="zh-CN" altLang="en-US" dirty="0">
                <a:solidFill>
                  <a:schemeClr val="bg1"/>
                </a:solidFill>
                <a:latin typeface="+mn-ea"/>
              </a:rPr>
              <a:t>    在观察的场景每一个中间步骤或结束中，查找在预期行为里的故障或反常情况。记下所有认为可能与反常行为相关的观察或印象。 </a:t>
            </a:r>
          </a:p>
          <a:p>
            <a:pPr>
              <a:defRPr/>
            </a:pPr>
            <a:endParaRPr lang="zh-CN" altLang="en-US" dirty="0">
              <a:solidFill>
                <a:schemeClr val="bg1"/>
              </a:solidFill>
              <a:latin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11188" y="44450"/>
            <a:ext cx="7634287" cy="706438"/>
          </a:xfrm>
        </p:spPr>
        <p:txBody>
          <a:bodyPr rtlCol="0">
            <a:normAutofit fontScale="90000"/>
          </a:bodyPr>
          <a:lstStyle/>
          <a:p>
            <a:pPr eaLnBrk="1" fontAlgn="auto" hangingPunct="1">
              <a:spcAft>
                <a:spcPts val="0"/>
              </a:spcAft>
              <a:defRPr/>
            </a:pPr>
            <a:r>
              <a:rPr lang="en-US" altLang="zh-CN" sz="2800" dirty="0" smtClean="0">
                <a:latin typeface="Times New Roman" panose="02020603050405020304" pitchFamily="18" charset="0"/>
              </a:rPr>
              <a:t>6.</a:t>
            </a:r>
            <a:r>
              <a:rPr lang="zh-CN" altLang="en-US" sz="2800" dirty="0" smtClean="0">
                <a:latin typeface="Times New Roman" panose="02020603050405020304" pitchFamily="18" charset="0"/>
              </a:rPr>
              <a:t>分析发现结果来了解根本原因</a:t>
            </a:r>
            <a:r>
              <a:rPr lang="en-US" altLang="zh-CN" sz="2800" dirty="0" smtClean="0">
                <a:latin typeface="Times New Roman" panose="02020603050405020304" pitchFamily="18" charset="0"/>
              </a:rPr>
              <a:t/>
            </a:r>
            <a:br>
              <a:rPr lang="en-US" altLang="zh-CN" sz="2800" dirty="0" smtClean="0">
                <a:latin typeface="Times New Roman" panose="02020603050405020304" pitchFamily="18" charset="0"/>
              </a:rPr>
            </a:br>
            <a:r>
              <a:rPr lang="en-US" altLang="zh-CN" sz="2800" dirty="0" smtClean="0">
                <a:latin typeface="Times New Roman" panose="02020603050405020304" pitchFamily="18" charset="0"/>
              </a:rPr>
              <a:t>Analyze Findings to Understand Root Causes</a:t>
            </a:r>
          </a:p>
        </p:txBody>
      </p:sp>
      <p:sp>
        <p:nvSpPr>
          <p:cNvPr id="86019" name="Freeform 7"/>
          <p:cNvSpPr>
            <a:spLocks/>
          </p:cNvSpPr>
          <p:nvPr/>
        </p:nvSpPr>
        <p:spPr bwMode="gray">
          <a:xfrm>
            <a:off x="311150" y="24145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020" name="Freeform 8"/>
          <p:cNvSpPr>
            <a:spLocks/>
          </p:cNvSpPr>
          <p:nvPr/>
        </p:nvSpPr>
        <p:spPr bwMode="gray">
          <a:xfrm rot="10800000">
            <a:off x="6932613"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481013" y="2198688"/>
            <a:ext cx="8023225" cy="9906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481013" y="2265363"/>
            <a:ext cx="8066087" cy="923925"/>
          </a:xfrm>
          <a:prstGeom prst="rect">
            <a:avLst/>
          </a:prstGeom>
          <a:noFill/>
        </p:spPr>
        <p:txBody>
          <a:bodyPr>
            <a:spAutoFit/>
          </a:bodyPr>
          <a:lstStyle/>
          <a:p>
            <a:pPr>
              <a:defRPr/>
            </a:pPr>
            <a:r>
              <a:rPr lang="zh-CN" altLang="en-US" dirty="0">
                <a:solidFill>
                  <a:schemeClr val="bg1"/>
                </a:solidFill>
                <a:latin typeface="+mn-ea"/>
              </a:rPr>
              <a:t>    目的：了解任何故障和反常情况的根本原因。</a:t>
            </a:r>
            <a:endParaRPr lang="en-US" altLang="zh-CN" dirty="0">
              <a:solidFill>
                <a:schemeClr val="bg1"/>
              </a:solidFill>
              <a:latin typeface="+mn-ea"/>
            </a:endParaRPr>
          </a:p>
          <a:p>
            <a:pPr>
              <a:defRPr/>
            </a:pPr>
            <a:endParaRPr lang="zh-CN" altLang="en-US" dirty="0">
              <a:solidFill>
                <a:schemeClr val="bg1"/>
              </a:solidFill>
              <a:latin typeface="+mn-ea"/>
            </a:endParaRPr>
          </a:p>
          <a:p>
            <a:pPr>
              <a:defRPr/>
            </a:pPr>
            <a:r>
              <a:rPr lang="zh-CN" altLang="en-US" dirty="0">
                <a:solidFill>
                  <a:schemeClr val="bg1"/>
                </a:solidFill>
                <a:latin typeface="+mn-ea"/>
              </a:rPr>
              <a:t>    根据的发现结果开始调查每个故障情况的底层缺陷或根本原因。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8313" y="115888"/>
            <a:ext cx="7200900" cy="503237"/>
          </a:xfrm>
        </p:spPr>
        <p:txBody>
          <a:bodyPr rtlCol="0">
            <a:normAutofit fontScale="90000"/>
          </a:bodyPr>
          <a:lstStyle/>
          <a:p>
            <a:pPr eaLnBrk="1" fontAlgn="auto" hangingPunct="1">
              <a:spcAft>
                <a:spcPts val="0"/>
              </a:spcAft>
              <a:defRPr/>
            </a:pPr>
            <a:r>
              <a:rPr lang="en-US" altLang="zh-CN" sz="2800" dirty="0" smtClean="0">
                <a:latin typeface="Times New Roman" panose="02020603050405020304" pitchFamily="18" charset="0"/>
              </a:rPr>
              <a:t>7.	</a:t>
            </a:r>
            <a:r>
              <a:rPr lang="zh-CN" altLang="en-US" sz="2800" dirty="0" smtClean="0">
                <a:latin typeface="Times New Roman" panose="02020603050405020304" pitchFamily="18" charset="0"/>
              </a:rPr>
              <a:t>识别和交流后续行动</a:t>
            </a:r>
            <a:r>
              <a:rPr lang="en-US" altLang="zh-CN" sz="2800" dirty="0" smtClean="0">
                <a:latin typeface="Times New Roman" panose="02020603050405020304" pitchFamily="18" charset="0"/>
              </a:rPr>
              <a:t/>
            </a:r>
            <a:br>
              <a:rPr lang="en-US" altLang="zh-CN" sz="2800" dirty="0" smtClean="0">
                <a:latin typeface="Times New Roman" panose="02020603050405020304" pitchFamily="18" charset="0"/>
              </a:rPr>
            </a:br>
            <a:r>
              <a:rPr lang="en-US" altLang="zh-CN" sz="2800" dirty="0" smtClean="0">
                <a:latin typeface="Times New Roman" panose="02020603050405020304" pitchFamily="18" charset="0"/>
              </a:rPr>
              <a:t>Identify and Communicate Follow-up Actions</a:t>
            </a:r>
          </a:p>
        </p:txBody>
      </p:sp>
      <p:sp>
        <p:nvSpPr>
          <p:cNvPr id="87043" name="Freeform 7"/>
          <p:cNvSpPr>
            <a:spLocks/>
          </p:cNvSpPr>
          <p:nvPr/>
        </p:nvSpPr>
        <p:spPr bwMode="gray">
          <a:xfrm>
            <a:off x="228600" y="32131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044" name="Freeform 8"/>
          <p:cNvSpPr>
            <a:spLocks/>
          </p:cNvSpPr>
          <p:nvPr/>
        </p:nvSpPr>
        <p:spPr bwMode="gray">
          <a:xfrm rot="10800000">
            <a:off x="6961188" y="18510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09588" y="2205038"/>
            <a:ext cx="8021637" cy="17541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509588" y="2205038"/>
            <a:ext cx="8064500" cy="1754187"/>
          </a:xfrm>
          <a:prstGeom prst="rect">
            <a:avLst/>
          </a:prstGeom>
          <a:noFill/>
        </p:spPr>
        <p:txBody>
          <a:bodyPr>
            <a:spAutoFit/>
          </a:bodyPr>
          <a:lstStyle/>
          <a:p>
            <a:pPr>
              <a:defRPr/>
            </a:pPr>
            <a:r>
              <a:rPr lang="zh-CN" altLang="en-US" dirty="0">
                <a:solidFill>
                  <a:schemeClr val="bg1"/>
                </a:solidFill>
                <a:latin typeface="+mn-ea"/>
              </a:rPr>
              <a:t>    目的：建议进一步的调查或更正行动。</a:t>
            </a:r>
            <a:endParaRPr lang="en-US" altLang="zh-CN" dirty="0">
              <a:solidFill>
                <a:schemeClr val="bg1"/>
              </a:solidFill>
              <a:latin typeface="+mn-ea"/>
            </a:endParaRPr>
          </a:p>
          <a:p>
            <a:pPr>
              <a:defRPr/>
            </a:pPr>
            <a:endParaRPr lang="zh-CN" altLang="en-US" dirty="0">
              <a:solidFill>
                <a:schemeClr val="bg1"/>
              </a:solidFill>
              <a:latin typeface="+mn-ea"/>
            </a:endParaRPr>
          </a:p>
          <a:p>
            <a:pPr>
              <a:defRPr/>
            </a:pPr>
            <a:r>
              <a:rPr lang="zh-CN" altLang="en-US" dirty="0">
                <a:solidFill>
                  <a:schemeClr val="bg1"/>
                </a:solidFill>
                <a:latin typeface="+mn-ea"/>
              </a:rPr>
              <a:t>    一旦评审完所有发现结果后，开发者会有一系列要求进一步调查的想法和念头，并可能还提议具体的更正行动。如果他自己没有立即对这些项采取行动，就要以适当的格式记录提议，然后与其团队成员沟通，让他们同意或执行他的提议。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8.	</a:t>
            </a:r>
            <a:r>
              <a:rPr lang="zh-CN" altLang="en-US" smtClean="0">
                <a:latin typeface="Times New Roman" pitchFamily="18" charset="0"/>
              </a:rPr>
              <a:t>评估结果</a:t>
            </a:r>
            <a:r>
              <a:rPr lang="en-US" altLang="zh-CN" smtClean="0">
                <a:latin typeface="Times New Roman" pitchFamily="18" charset="0"/>
              </a:rPr>
              <a:t>Evaluate Results</a:t>
            </a:r>
          </a:p>
        </p:txBody>
      </p:sp>
      <p:sp>
        <p:nvSpPr>
          <p:cNvPr id="88067" name="Freeform 7"/>
          <p:cNvSpPr>
            <a:spLocks/>
          </p:cNvSpPr>
          <p:nvPr/>
        </p:nvSpPr>
        <p:spPr bwMode="gray">
          <a:xfrm>
            <a:off x="323850" y="38608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068" name="Freeform 8"/>
          <p:cNvSpPr>
            <a:spLocks/>
          </p:cNvSpPr>
          <p:nvPr/>
        </p:nvSpPr>
        <p:spPr bwMode="gray">
          <a:xfrm rot="10800000">
            <a:off x="6953250"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01650" y="1916113"/>
            <a:ext cx="8021638" cy="2736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425450" y="1949450"/>
            <a:ext cx="8207375" cy="2586038"/>
          </a:xfrm>
          <a:prstGeom prst="rect">
            <a:avLst/>
          </a:prstGeom>
          <a:noFill/>
        </p:spPr>
        <p:txBody>
          <a:bodyPr>
            <a:spAutoFit/>
          </a:bodyPr>
          <a:lstStyle/>
          <a:p>
            <a:pPr>
              <a:defRPr/>
            </a:pPr>
            <a:r>
              <a:rPr lang="zh-CN" altLang="en-US" dirty="0">
                <a:solidFill>
                  <a:schemeClr val="bg1"/>
                </a:solidFill>
                <a:latin typeface="+mn-ea"/>
              </a:rPr>
              <a:t>    目的：验证任务是否已恰当地完成并且生成的工作产品是可接受的。 </a:t>
            </a:r>
          </a:p>
          <a:p>
            <a:pPr>
              <a:defRPr/>
            </a:pPr>
            <a:r>
              <a:rPr lang="zh-CN" altLang="en-US" dirty="0">
                <a:solidFill>
                  <a:schemeClr val="bg1"/>
                </a:solidFill>
                <a:latin typeface="+mn-ea"/>
              </a:rPr>
              <a:t>    既然已完成了上述工作，那么最好验证该工作是否有足够的价值。应评估该工作质量是否适当，是否足够完整，使其他团队成员用作后续工作的输入是很有用的。如可能，就使用 </a:t>
            </a:r>
            <a:r>
              <a:rPr lang="en-US" altLang="zh-CN" dirty="0">
                <a:solidFill>
                  <a:schemeClr val="bg1"/>
                </a:solidFill>
                <a:latin typeface="+mn-ea"/>
              </a:rPr>
              <a:t>RUP </a:t>
            </a:r>
            <a:r>
              <a:rPr lang="zh-CN" altLang="en-US" dirty="0">
                <a:solidFill>
                  <a:schemeClr val="bg1"/>
                </a:solidFill>
                <a:latin typeface="+mn-ea"/>
              </a:rPr>
              <a:t>中提供的检查列表来验证质量和完整性是否都“足够好”。 </a:t>
            </a:r>
          </a:p>
          <a:p>
            <a:pPr>
              <a:defRPr/>
            </a:pPr>
            <a:r>
              <a:rPr lang="zh-CN" altLang="en-US" dirty="0">
                <a:solidFill>
                  <a:schemeClr val="bg1"/>
                </a:solidFill>
                <a:latin typeface="+mn-ea"/>
              </a:rPr>
              <a:t>    让那些其后续任务中使用您的工作作为输入的人员参加复审您的过渡工作。请在您还有时间针对他们的意见采取行动时让他们参与复审。您还应该针对关键输入工作产品评价您的工作，确保您已经充分、准确地提供或考虑了这些工作产品。在这个基础上，再让输入工作产品的作者复审您的工作可能很有用。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6.2.5	</a:t>
            </a:r>
            <a:r>
              <a:rPr lang="zh-CN" altLang="en-US" smtClean="0">
                <a:latin typeface="Times New Roman" pitchFamily="18" charset="0"/>
              </a:rPr>
              <a:t>开发人员测试</a:t>
            </a:r>
          </a:p>
        </p:txBody>
      </p:sp>
      <p:graphicFrame>
        <p:nvGraphicFramePr>
          <p:cNvPr id="4" name="图示 3"/>
          <p:cNvGraphicFramePr/>
          <p:nvPr/>
        </p:nvGraphicFramePr>
        <p:xfrm>
          <a:off x="899592" y="1772816"/>
          <a:ext cx="6984776" cy="108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90525" y="58738"/>
            <a:ext cx="8277225" cy="638175"/>
          </a:xfrm>
        </p:spPr>
        <p:txBody>
          <a:bodyPr/>
          <a:lstStyle/>
          <a:p>
            <a:pPr eaLnBrk="1" hangingPunct="1"/>
            <a:r>
              <a:rPr lang="en-US" altLang="zh-CN" sz="2800" smtClean="0">
                <a:latin typeface="Times New Roman" pitchFamily="18" charset="0"/>
              </a:rPr>
              <a:t>1.	</a:t>
            </a:r>
            <a:r>
              <a:rPr lang="zh-CN" altLang="en-US" sz="2800" smtClean="0">
                <a:latin typeface="Times New Roman" pitchFamily="18" charset="0"/>
              </a:rPr>
              <a:t>实现开发人员测试</a:t>
            </a:r>
            <a:r>
              <a:rPr lang="en-US" altLang="zh-CN" sz="2800" smtClean="0">
                <a:latin typeface="Times New Roman" pitchFamily="18" charset="0"/>
              </a:rPr>
              <a:t>Implement Developer Test</a:t>
            </a:r>
          </a:p>
        </p:txBody>
      </p:sp>
      <p:sp>
        <p:nvSpPr>
          <p:cNvPr id="90115" name="Rectangle 3"/>
          <p:cNvSpPr>
            <a:spLocks noGrp="1" noChangeArrowheads="1"/>
          </p:cNvSpPr>
          <p:nvPr>
            <p:ph idx="1"/>
          </p:nvPr>
        </p:nvSpPr>
        <p:spPr>
          <a:xfrm>
            <a:off x="419100" y="1697038"/>
            <a:ext cx="8315325" cy="930275"/>
          </a:xfrm>
        </p:spPr>
        <p:txBody>
          <a:bodyPr/>
          <a:lstStyle/>
          <a:p>
            <a:pPr marL="0" indent="0" eaLnBrk="1" hangingPunct="1">
              <a:buFont typeface="Wingdings" panose="05000000000000000000" pitchFamily="2" charset="2"/>
              <a:buNone/>
            </a:pPr>
            <a:r>
              <a:rPr smtClean="0">
                <a:latin typeface="Times New Roman" pitchFamily="18" charset="0"/>
                <a:ea typeface="宋体" pitchFamily="2" charset="-122"/>
              </a:rPr>
              <a:t>此任务描述了在对构件执行更正式的测试之前，如何创建一组测试来验证构件是否正常工作。</a:t>
            </a:r>
            <a:endParaRPr lang="en-US" altLang="zh-CN" smtClean="0">
              <a:latin typeface="Times New Roman" pitchFamily="18" charset="0"/>
              <a:ea typeface="宋体" pitchFamily="2" charset="-122"/>
            </a:endParaRPr>
          </a:p>
        </p:txBody>
      </p:sp>
      <p:sp>
        <p:nvSpPr>
          <p:cNvPr id="90116" name="Freeform 7"/>
          <p:cNvSpPr>
            <a:spLocks/>
          </p:cNvSpPr>
          <p:nvPr/>
        </p:nvSpPr>
        <p:spPr bwMode="gray">
          <a:xfrm>
            <a:off x="384175" y="38306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117" name="Freeform 8"/>
          <p:cNvSpPr>
            <a:spLocks/>
          </p:cNvSpPr>
          <p:nvPr/>
        </p:nvSpPr>
        <p:spPr bwMode="gray">
          <a:xfrm rot="10800000">
            <a:off x="6732588" y="28527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69913" y="3305175"/>
            <a:ext cx="7742237" cy="13081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612775" y="3328988"/>
            <a:ext cx="7699375" cy="1200150"/>
          </a:xfrm>
          <a:prstGeom prst="rect">
            <a:avLst/>
          </a:prstGeom>
          <a:noFill/>
        </p:spPr>
        <p:txBody>
          <a:bodyPr>
            <a:spAutoFit/>
          </a:bodyPr>
          <a:lstStyle/>
          <a:p>
            <a:pPr>
              <a:defRPr/>
            </a:pPr>
            <a:r>
              <a:rPr lang="zh-CN" altLang="en-US" dirty="0">
                <a:solidFill>
                  <a:schemeClr val="bg1"/>
                </a:solidFill>
                <a:latin typeface="+mn-ea"/>
              </a:rPr>
              <a:t>目的：</a:t>
            </a:r>
          </a:p>
          <a:p>
            <a:pPr>
              <a:defRPr/>
            </a:pPr>
            <a:r>
              <a:rPr lang="en-US" altLang="zh-CN" dirty="0">
                <a:solidFill>
                  <a:schemeClr val="bg1"/>
                </a:solidFill>
                <a:latin typeface="+mn-ea"/>
              </a:rPr>
              <a:t>1</a:t>
            </a:r>
            <a:r>
              <a:rPr lang="zh-CN" altLang="en-US" dirty="0">
                <a:solidFill>
                  <a:schemeClr val="bg1"/>
                </a:solidFill>
                <a:latin typeface="+mn-ea"/>
              </a:rPr>
              <a:t>）执行一个或多个测试，通过物理的执行来验证单个的软件构件。</a:t>
            </a:r>
          </a:p>
          <a:p>
            <a:pPr>
              <a:defRPr/>
            </a:pPr>
            <a:r>
              <a:rPr lang="en-US" altLang="zh-CN" dirty="0">
                <a:solidFill>
                  <a:schemeClr val="bg1"/>
                </a:solidFill>
                <a:latin typeface="+mn-ea"/>
              </a:rPr>
              <a:t>2</a:t>
            </a:r>
            <a:r>
              <a:rPr lang="zh-CN" altLang="en-US" dirty="0">
                <a:solidFill>
                  <a:schemeClr val="bg1"/>
                </a:solidFill>
                <a:latin typeface="+mn-ea"/>
              </a:rPr>
              <a:t>）开发测试，用来与其他测试（作为更大的测试基础结构一部分）联合执行。</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Times New Roman" panose="02020603050405020304" pitchFamily="18" charset="0"/>
              </a:rPr>
              <a:t>）优化范围和确定测试</a:t>
            </a:r>
            <a:r>
              <a:rPr lang="en-US" altLang="zh-CN" smtClean="0">
                <a:latin typeface="Times New Roman" panose="02020603050405020304" pitchFamily="18" charset="0"/>
              </a:rPr>
              <a:t>Refine the Scope and Identify the Tests</a:t>
            </a:r>
          </a:p>
        </p:txBody>
      </p:sp>
      <p:sp>
        <p:nvSpPr>
          <p:cNvPr id="91139" name="Freeform 7"/>
          <p:cNvSpPr>
            <a:spLocks/>
          </p:cNvSpPr>
          <p:nvPr/>
        </p:nvSpPr>
        <p:spPr bwMode="gray">
          <a:xfrm>
            <a:off x="473075" y="12477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140" name="Freeform 8"/>
          <p:cNvSpPr>
            <a:spLocks/>
          </p:cNvSpPr>
          <p:nvPr/>
        </p:nvSpPr>
        <p:spPr bwMode="gray">
          <a:xfrm rot="10800000">
            <a:off x="6907213" y="11684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57238" y="1531938"/>
            <a:ext cx="7742237" cy="393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800100" y="1557338"/>
            <a:ext cx="7699375" cy="368300"/>
          </a:xfrm>
          <a:prstGeom prst="rect">
            <a:avLst/>
          </a:prstGeom>
          <a:noFill/>
        </p:spPr>
        <p:txBody>
          <a:bodyPr>
            <a:spAutoFit/>
          </a:bodyPr>
          <a:lstStyle/>
          <a:p>
            <a:pPr>
              <a:defRPr/>
            </a:pPr>
            <a:r>
              <a:rPr lang="zh-CN" altLang="en-US" dirty="0">
                <a:latin typeface="+mn-ea"/>
              </a:rPr>
              <a:t>目的：确定受测试的构件并定义一组在当前迭代中最有益的测试。</a:t>
            </a:r>
          </a:p>
        </p:txBody>
      </p:sp>
      <p:sp>
        <p:nvSpPr>
          <p:cNvPr id="91143" name="Freeform 7"/>
          <p:cNvSpPr>
            <a:spLocks/>
          </p:cNvSpPr>
          <p:nvPr/>
        </p:nvSpPr>
        <p:spPr bwMode="gray">
          <a:xfrm>
            <a:off x="568325" y="54181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144" name="Freeform 8"/>
          <p:cNvSpPr>
            <a:spLocks/>
          </p:cNvSpPr>
          <p:nvPr/>
        </p:nvSpPr>
        <p:spPr bwMode="gray">
          <a:xfrm rot="10800000">
            <a:off x="6907213" y="24145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57238" y="2778125"/>
            <a:ext cx="7742237" cy="3441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850900" y="2906713"/>
            <a:ext cx="7699375" cy="3416300"/>
          </a:xfrm>
          <a:prstGeom prst="rect">
            <a:avLst/>
          </a:prstGeom>
          <a:noFill/>
        </p:spPr>
        <p:txBody>
          <a:bodyPr>
            <a:spAutoFit/>
          </a:bodyPr>
          <a:lstStyle/>
          <a:p>
            <a:pPr>
              <a:defRPr/>
            </a:pPr>
            <a:r>
              <a:rPr lang="zh-CN" altLang="en-US" dirty="0">
                <a:latin typeface="+mn-ea"/>
              </a:rPr>
              <a:t>    在正式环境中，需要开发的构件和测试在工件“测试设计”中会详细描述，那么这一步骤可选。存在另外情况，会促发开发人员测试，这些驱动因素是：变更请求、</a:t>
            </a:r>
            <a:r>
              <a:rPr lang="en-US" altLang="zh-CN" dirty="0">
                <a:latin typeface="+mn-ea"/>
              </a:rPr>
              <a:t>bug</a:t>
            </a:r>
            <a:r>
              <a:rPr lang="zh-CN" altLang="en-US" dirty="0">
                <a:latin typeface="+mn-ea"/>
              </a:rPr>
              <a:t>修正、需要待验证的实现决策和设计模型作为唯一输入的子系统测试。下面就是本步骤的一些案例： </a:t>
            </a:r>
          </a:p>
          <a:p>
            <a:pPr>
              <a:defRPr/>
            </a:pPr>
            <a:r>
              <a:rPr lang="zh-CN" altLang="en-US" dirty="0">
                <a:latin typeface="+mn-ea"/>
              </a:rPr>
              <a:t>    定义</a:t>
            </a:r>
            <a:r>
              <a:rPr lang="zh-CN" altLang="en-US" dirty="0">
                <a:latin typeface="+mn-ea"/>
              </a:rPr>
              <a:t>目标：子系统／构件接口验证、实施验证，重现缺陷；</a:t>
            </a:r>
          </a:p>
          <a:p>
            <a:pPr>
              <a:defRPr/>
            </a:pPr>
            <a:r>
              <a:rPr lang="zh-CN" altLang="en-US" dirty="0">
                <a:latin typeface="+mn-ea"/>
              </a:rPr>
              <a:t>    定义</a:t>
            </a:r>
            <a:r>
              <a:rPr lang="zh-CN" altLang="en-US" dirty="0">
                <a:latin typeface="+mn-ea"/>
              </a:rPr>
              <a:t>范围：子系统、构件、构件组；</a:t>
            </a:r>
          </a:p>
          <a:p>
            <a:pPr>
              <a:defRPr/>
            </a:pPr>
            <a:r>
              <a:rPr lang="zh-CN" altLang="en-US" dirty="0">
                <a:latin typeface="+mn-ea"/>
              </a:rPr>
              <a:t>    定义</a:t>
            </a:r>
            <a:r>
              <a:rPr lang="zh-CN" altLang="en-US" dirty="0">
                <a:latin typeface="+mn-ea"/>
              </a:rPr>
              <a:t>测试类型和详细信息：黑盒、白盒、前置条件、后置条件、不变量、输入／输出和执行条件、观测／控制点、清理行为</a:t>
            </a:r>
          </a:p>
          <a:p>
            <a:pPr>
              <a:defRPr/>
            </a:pPr>
            <a:r>
              <a:rPr lang="zh-CN" altLang="en-US" dirty="0">
                <a:latin typeface="+mn-ea"/>
              </a:rPr>
              <a:t>    确定</a:t>
            </a:r>
            <a:r>
              <a:rPr lang="zh-CN" altLang="en-US" dirty="0">
                <a:latin typeface="+mn-ea"/>
              </a:rPr>
              <a:t>本测试的生命周期范围是什么：例如，特别为修正一个缺陷而建立的测试可能是抛弃型的测试，而使用外部接口的测试将与被测试的构件具有相同的生命周期 </a:t>
            </a:r>
          </a:p>
          <a:p>
            <a:pPr>
              <a:defRPr/>
            </a:pPr>
            <a:endParaRPr lang="zh-CN" altLang="en-US" dirty="0">
              <a:latin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）选择合适的实施技术</a:t>
            </a:r>
            <a:r>
              <a:rPr lang="en-US" altLang="zh-CN" smtClean="0">
                <a:latin typeface="Times New Roman" panose="02020603050405020304" pitchFamily="18" charset="0"/>
              </a:rPr>
              <a:t>Select Appropriate Implementation Technique</a:t>
            </a:r>
          </a:p>
        </p:txBody>
      </p:sp>
      <p:sp>
        <p:nvSpPr>
          <p:cNvPr id="93187" name="Freeform 7"/>
          <p:cNvSpPr>
            <a:spLocks/>
          </p:cNvSpPr>
          <p:nvPr/>
        </p:nvSpPr>
        <p:spPr bwMode="gray">
          <a:xfrm>
            <a:off x="355600" y="14017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3188" name="Freeform 8"/>
          <p:cNvSpPr>
            <a:spLocks/>
          </p:cNvSpPr>
          <p:nvPr/>
        </p:nvSpPr>
        <p:spPr bwMode="gray">
          <a:xfrm rot="10800000">
            <a:off x="6791325" y="13208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39763" y="1685925"/>
            <a:ext cx="7743825" cy="393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84213" y="1709738"/>
            <a:ext cx="7699375" cy="369887"/>
          </a:xfrm>
          <a:prstGeom prst="rect">
            <a:avLst/>
          </a:prstGeom>
          <a:noFill/>
        </p:spPr>
        <p:txBody>
          <a:bodyPr>
            <a:spAutoFit/>
          </a:bodyPr>
          <a:lstStyle/>
          <a:p>
            <a:pPr>
              <a:defRPr/>
            </a:pPr>
            <a:r>
              <a:rPr lang="zh-CN" altLang="en-US" dirty="0">
                <a:solidFill>
                  <a:schemeClr val="bg1"/>
                </a:solidFill>
                <a:latin typeface="+mn-ea"/>
              </a:rPr>
              <a:t>目的：确定合适的技术来实施测试。</a:t>
            </a:r>
          </a:p>
        </p:txBody>
      </p:sp>
      <p:sp>
        <p:nvSpPr>
          <p:cNvPr id="93191" name="Freeform 7"/>
          <p:cNvSpPr>
            <a:spLocks/>
          </p:cNvSpPr>
          <p:nvPr/>
        </p:nvSpPr>
        <p:spPr bwMode="gray">
          <a:xfrm>
            <a:off x="387350" y="49498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3192" name="Freeform 8"/>
          <p:cNvSpPr>
            <a:spLocks/>
          </p:cNvSpPr>
          <p:nvPr/>
        </p:nvSpPr>
        <p:spPr bwMode="gray">
          <a:xfrm rot="10800000">
            <a:off x="6791325" y="25669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39763" y="2932113"/>
            <a:ext cx="7743825" cy="26384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84213" y="2997200"/>
            <a:ext cx="7699375" cy="2584450"/>
          </a:xfrm>
          <a:prstGeom prst="rect">
            <a:avLst/>
          </a:prstGeom>
          <a:noFill/>
        </p:spPr>
        <p:txBody>
          <a:bodyPr>
            <a:spAutoFit/>
          </a:bodyPr>
          <a:lstStyle/>
          <a:p>
            <a:pPr>
              <a:defRPr/>
            </a:pPr>
            <a:r>
              <a:rPr lang="zh-CN" altLang="en-US" dirty="0">
                <a:solidFill>
                  <a:schemeClr val="bg1"/>
                </a:solidFill>
                <a:latin typeface="+mn-ea"/>
              </a:rPr>
              <a:t>   存在各种技术可用于实施测试，但可按照两个常规类别来考虑它们：手动测试和自动测试。大多数开发人员测试是使用自动测试技术实施的： </a:t>
            </a:r>
          </a:p>
          <a:p>
            <a:pPr>
              <a:defRPr/>
            </a:pPr>
            <a:r>
              <a:rPr lang="zh-CN" altLang="en-US" dirty="0">
                <a:solidFill>
                  <a:schemeClr val="bg1"/>
                </a:solidFill>
                <a:latin typeface="+mn-ea"/>
              </a:rPr>
              <a:t>编程的测试</a:t>
            </a:r>
            <a:r>
              <a:rPr lang="en-US" altLang="zh-CN" dirty="0">
                <a:solidFill>
                  <a:schemeClr val="bg1"/>
                </a:solidFill>
                <a:latin typeface="+mn-ea"/>
              </a:rPr>
              <a:t>programmed test</a:t>
            </a:r>
            <a:r>
              <a:rPr lang="zh-CN" altLang="en-US" dirty="0">
                <a:solidFill>
                  <a:schemeClr val="bg1"/>
                </a:solidFill>
                <a:latin typeface="+mn-ea"/>
              </a:rPr>
              <a:t>，使用与受测构件相同的软件编程技术和环境，或使用简单些的编程语言和工具（如，脚本语言：</a:t>
            </a:r>
            <a:r>
              <a:rPr lang="en-US" altLang="zh-CN" dirty="0" err="1">
                <a:solidFill>
                  <a:schemeClr val="bg1"/>
                </a:solidFill>
                <a:latin typeface="+mn-ea"/>
              </a:rPr>
              <a:t>tcl</a:t>
            </a:r>
            <a:r>
              <a:rPr lang="zh-CN" altLang="en-US" dirty="0">
                <a:solidFill>
                  <a:schemeClr val="bg1"/>
                </a:solidFill>
                <a:latin typeface="+mn-ea"/>
              </a:rPr>
              <a:t>、基于 </a:t>
            </a:r>
            <a:r>
              <a:rPr lang="en-US" altLang="zh-CN" dirty="0">
                <a:solidFill>
                  <a:schemeClr val="bg1"/>
                </a:solidFill>
                <a:latin typeface="+mn-ea"/>
              </a:rPr>
              <a:t>shell </a:t>
            </a:r>
            <a:r>
              <a:rPr lang="zh-CN" altLang="en-US" dirty="0">
                <a:solidFill>
                  <a:schemeClr val="bg1"/>
                </a:solidFill>
                <a:latin typeface="+mn-ea"/>
              </a:rPr>
              <a:t>等等）。 </a:t>
            </a:r>
          </a:p>
          <a:p>
            <a:pPr>
              <a:defRPr/>
            </a:pPr>
            <a:r>
              <a:rPr lang="zh-CN" altLang="en-US" dirty="0">
                <a:solidFill>
                  <a:schemeClr val="bg1"/>
                </a:solidFill>
                <a:latin typeface="+mn-ea"/>
              </a:rPr>
              <a:t>    记录或捕获的测试，通过使用测试自动化工具构造，这些工具捕获受测构件与系统其余部分的交互并生成基本测试。</a:t>
            </a:r>
          </a:p>
          <a:p>
            <a:pPr>
              <a:defRPr/>
            </a:pPr>
            <a:r>
              <a:rPr lang="zh-CN" altLang="en-US" dirty="0">
                <a:solidFill>
                  <a:schemeClr val="bg1"/>
                </a:solidFill>
                <a:latin typeface="+mn-ea"/>
              </a:rPr>
              <a:t>    生成的测试：测试的某些方面（过程或是测试数据）可使用更复杂的测试自动化工具自动生成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）实现测试</a:t>
            </a:r>
            <a:r>
              <a:rPr lang="en-US" altLang="zh-CN" smtClean="0">
                <a:latin typeface="Times New Roman" pitchFamily="18" charset="0"/>
              </a:rPr>
              <a:t>Implement the Test</a:t>
            </a:r>
          </a:p>
        </p:txBody>
      </p:sp>
      <p:sp>
        <p:nvSpPr>
          <p:cNvPr id="95235" name="Freeform 7"/>
          <p:cNvSpPr>
            <a:spLocks/>
          </p:cNvSpPr>
          <p:nvPr/>
        </p:nvSpPr>
        <p:spPr bwMode="gray">
          <a:xfrm>
            <a:off x="355600" y="16811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236" name="Freeform 8"/>
          <p:cNvSpPr>
            <a:spLocks/>
          </p:cNvSpPr>
          <p:nvPr/>
        </p:nvSpPr>
        <p:spPr bwMode="gray">
          <a:xfrm rot="10800000">
            <a:off x="6791325" y="16002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639763" y="1965325"/>
            <a:ext cx="7743825" cy="3921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5" name="文本框 14"/>
          <p:cNvSpPr txBox="1"/>
          <p:nvPr/>
        </p:nvSpPr>
        <p:spPr>
          <a:xfrm>
            <a:off x="684213" y="1989138"/>
            <a:ext cx="7699375" cy="368300"/>
          </a:xfrm>
          <a:prstGeom prst="rect">
            <a:avLst/>
          </a:prstGeom>
          <a:noFill/>
        </p:spPr>
        <p:txBody>
          <a:bodyPr>
            <a:spAutoFit/>
          </a:bodyPr>
          <a:lstStyle/>
          <a:p>
            <a:pPr>
              <a:defRPr/>
            </a:pPr>
            <a:r>
              <a:rPr lang="zh-CN" altLang="en-US" dirty="0">
                <a:solidFill>
                  <a:schemeClr val="bg1"/>
                </a:solidFill>
                <a:latin typeface="+mn-ea"/>
              </a:rPr>
              <a:t>    目的：实现在定义步骤或任务中确定的测试。</a:t>
            </a:r>
          </a:p>
        </p:txBody>
      </p:sp>
      <p:sp>
        <p:nvSpPr>
          <p:cNvPr id="95239" name="Freeform 7"/>
          <p:cNvSpPr>
            <a:spLocks/>
          </p:cNvSpPr>
          <p:nvPr/>
        </p:nvSpPr>
        <p:spPr bwMode="gray">
          <a:xfrm>
            <a:off x="384175" y="38084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240" name="Freeform 8"/>
          <p:cNvSpPr>
            <a:spLocks/>
          </p:cNvSpPr>
          <p:nvPr/>
        </p:nvSpPr>
        <p:spPr bwMode="gray">
          <a:xfrm rot="10800000">
            <a:off x="6791325" y="28463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AutoShape 9"/>
          <p:cNvSpPr>
            <a:spLocks noChangeArrowheads="1"/>
          </p:cNvSpPr>
          <p:nvPr/>
        </p:nvSpPr>
        <p:spPr bwMode="gray">
          <a:xfrm>
            <a:off x="639763" y="3211513"/>
            <a:ext cx="7743825" cy="13112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9" name="文本框 18"/>
          <p:cNvSpPr txBox="1"/>
          <p:nvPr/>
        </p:nvSpPr>
        <p:spPr>
          <a:xfrm>
            <a:off x="684213" y="3276600"/>
            <a:ext cx="7699375" cy="1200150"/>
          </a:xfrm>
          <a:prstGeom prst="rect">
            <a:avLst/>
          </a:prstGeom>
          <a:noFill/>
        </p:spPr>
        <p:txBody>
          <a:bodyPr>
            <a:spAutoFit/>
          </a:bodyPr>
          <a:lstStyle/>
          <a:p>
            <a:pPr>
              <a:defRPr/>
            </a:pPr>
            <a:r>
              <a:rPr lang="zh-CN" altLang="en-US" dirty="0">
                <a:solidFill>
                  <a:schemeClr val="bg1"/>
                </a:solidFill>
                <a:latin typeface="+mn-ea"/>
              </a:rPr>
              <a:t>    实现在步骤（</a:t>
            </a:r>
            <a:r>
              <a:rPr lang="en-US" altLang="zh-CN" dirty="0">
                <a:solidFill>
                  <a:schemeClr val="bg1"/>
                </a:solidFill>
                <a:latin typeface="+mn-ea"/>
              </a:rPr>
              <a:t>1</a:t>
            </a:r>
            <a:r>
              <a:rPr lang="zh-CN" altLang="en-US" dirty="0">
                <a:solidFill>
                  <a:schemeClr val="bg1"/>
                </a:solidFill>
                <a:latin typeface="+mn-ea"/>
              </a:rPr>
              <a:t>）中定义的所有元素。详细和清楚地说明测试环境的前置条件以及使受测构件处于可执行测试状态的步骤。确定要遵循的清理步骤，以便将环境恢复到初始状态。特别注意观测／控制点的实施，因为这些方面可能必须在被测试构件中实施的，需要特殊支持。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79425" y="101600"/>
            <a:ext cx="8413750" cy="692150"/>
          </a:xfrm>
        </p:spPr>
        <p:txBody>
          <a:bodyPr rtlCol="0">
            <a:normAutofit fontScale="90000"/>
          </a:bodyPr>
          <a:lstStyle/>
          <a:p>
            <a:pPr eaLnBrk="1" fontAlgn="auto" hangingPunct="1">
              <a:spcAft>
                <a:spcPts val="0"/>
              </a:spcAft>
              <a:defRPr/>
            </a:pPr>
            <a:r>
              <a:rPr lang="zh-CN" altLang="en-US" smtClean="0">
                <a:latin typeface="Times New Roman" panose="02020603050405020304" pitchFamily="18" charset="0"/>
              </a:rPr>
              <a:t>（</a:t>
            </a:r>
            <a:r>
              <a:rPr lang="en-US" altLang="zh-CN" smtClean="0">
                <a:latin typeface="Times New Roman" panose="02020603050405020304" pitchFamily="18" charset="0"/>
              </a:rPr>
              <a:t>4</a:t>
            </a:r>
            <a:r>
              <a:rPr lang="zh-CN" altLang="en-US" smtClean="0">
                <a:latin typeface="Times New Roman" panose="02020603050405020304" pitchFamily="18" charset="0"/>
              </a:rPr>
              <a:t>）建立外部数据集</a:t>
            </a:r>
            <a:r>
              <a:rPr lang="en-US" altLang="zh-CN" smtClean="0">
                <a:latin typeface="Times New Roman" panose="02020603050405020304" pitchFamily="18" charset="0"/>
              </a:rPr>
              <a:t>Establish External Data Sets</a:t>
            </a:r>
          </a:p>
        </p:txBody>
      </p:sp>
      <p:sp>
        <p:nvSpPr>
          <p:cNvPr id="97283" name="Freeform 7"/>
          <p:cNvSpPr>
            <a:spLocks/>
          </p:cNvSpPr>
          <p:nvPr/>
        </p:nvSpPr>
        <p:spPr bwMode="gray">
          <a:xfrm>
            <a:off x="355600" y="16811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284" name="Freeform 8"/>
          <p:cNvSpPr>
            <a:spLocks/>
          </p:cNvSpPr>
          <p:nvPr/>
        </p:nvSpPr>
        <p:spPr bwMode="gray">
          <a:xfrm rot="10800000">
            <a:off x="6791325" y="16002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39763" y="1965325"/>
            <a:ext cx="7743825" cy="3921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84213" y="1989138"/>
            <a:ext cx="7699375" cy="368300"/>
          </a:xfrm>
          <a:prstGeom prst="rect">
            <a:avLst/>
          </a:prstGeom>
          <a:noFill/>
        </p:spPr>
        <p:txBody>
          <a:bodyPr>
            <a:spAutoFit/>
          </a:bodyPr>
          <a:lstStyle/>
          <a:p>
            <a:pPr>
              <a:defRPr/>
            </a:pPr>
            <a:r>
              <a:rPr lang="zh-CN" altLang="en-US" dirty="0">
                <a:solidFill>
                  <a:schemeClr val="bg1"/>
                </a:solidFill>
                <a:latin typeface="+mn-ea"/>
              </a:rPr>
              <a:t>目的：创建和维护数据（存储在测试外部并在执行期间由测试使用的）。</a:t>
            </a:r>
          </a:p>
        </p:txBody>
      </p:sp>
      <p:sp>
        <p:nvSpPr>
          <p:cNvPr id="97287" name="Freeform 7"/>
          <p:cNvSpPr>
            <a:spLocks/>
          </p:cNvSpPr>
          <p:nvPr/>
        </p:nvSpPr>
        <p:spPr bwMode="gray">
          <a:xfrm>
            <a:off x="479425" y="49641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288" name="Freeform 8"/>
          <p:cNvSpPr>
            <a:spLocks/>
          </p:cNvSpPr>
          <p:nvPr/>
        </p:nvSpPr>
        <p:spPr bwMode="gray">
          <a:xfrm rot="10800000">
            <a:off x="6791325" y="28463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39763" y="3211513"/>
            <a:ext cx="7966075" cy="24495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84213" y="3276600"/>
            <a:ext cx="7966075" cy="2584450"/>
          </a:xfrm>
          <a:prstGeom prst="rect">
            <a:avLst/>
          </a:prstGeom>
          <a:noFill/>
        </p:spPr>
        <p:txBody>
          <a:bodyPr>
            <a:spAutoFit/>
          </a:bodyPr>
          <a:lstStyle/>
          <a:p>
            <a:pPr>
              <a:defRPr/>
            </a:pPr>
            <a:r>
              <a:rPr lang="zh-CN" altLang="en-US" dirty="0">
                <a:solidFill>
                  <a:schemeClr val="bg1"/>
                </a:solidFill>
                <a:latin typeface="+mn-ea"/>
              </a:rPr>
              <a:t>    在大多数情况下，将测试数据从测试中解耦（</a:t>
            </a:r>
            <a:r>
              <a:rPr lang="en-US" altLang="zh-CN" dirty="0">
                <a:solidFill>
                  <a:schemeClr val="bg1"/>
                </a:solidFill>
                <a:latin typeface="+mn-ea"/>
              </a:rPr>
              <a:t>decoupling</a:t>
            </a:r>
            <a:r>
              <a:rPr lang="zh-CN" altLang="en-US" dirty="0">
                <a:solidFill>
                  <a:schemeClr val="bg1"/>
                </a:solidFill>
                <a:latin typeface="+mn-ea"/>
              </a:rPr>
              <a:t>）出来会使解决方案更可维护。如果测试的生命周期范围很短，将数据硬编码（</a:t>
            </a:r>
            <a:r>
              <a:rPr lang="en-US" altLang="zh-CN" dirty="0">
                <a:solidFill>
                  <a:schemeClr val="bg1"/>
                </a:solidFill>
                <a:latin typeface="+mn-ea"/>
              </a:rPr>
              <a:t>hardcoding</a:t>
            </a:r>
            <a:r>
              <a:rPr lang="zh-CN" altLang="en-US" dirty="0">
                <a:solidFill>
                  <a:schemeClr val="bg1"/>
                </a:solidFill>
                <a:latin typeface="+mn-ea"/>
              </a:rPr>
              <a:t>）写死在测试内会更高效，但如果多个测试执行生命周期需要使用不同的数据集，那么最简单的方法是将数据集存储在外部。</a:t>
            </a:r>
            <a:endParaRPr lang="en-US" altLang="zh-CN" dirty="0">
              <a:solidFill>
                <a:schemeClr val="bg1"/>
              </a:solidFill>
              <a:latin typeface="+mn-ea"/>
            </a:endParaRPr>
          </a:p>
          <a:p>
            <a:pPr>
              <a:defRPr/>
            </a:pPr>
            <a:r>
              <a:rPr lang="zh-CN" altLang="en-US" dirty="0">
                <a:solidFill>
                  <a:schemeClr val="bg1"/>
                </a:solidFill>
                <a:latin typeface="+mn-ea"/>
              </a:rPr>
              <a:t>    如果将测试数据从测试中解耦出来，还有其他一些优点：</a:t>
            </a:r>
          </a:p>
          <a:p>
            <a:pPr>
              <a:defRPr/>
            </a:pPr>
            <a:r>
              <a:rPr lang="zh-CN" altLang="en-US" dirty="0">
                <a:solidFill>
                  <a:schemeClr val="bg1"/>
                </a:solidFill>
                <a:latin typeface="+mn-ea"/>
              </a:rPr>
              <a:t>    多个测试可使用同一个数据集；</a:t>
            </a:r>
          </a:p>
          <a:p>
            <a:pPr>
              <a:defRPr/>
            </a:pPr>
            <a:r>
              <a:rPr lang="zh-CN" altLang="en-US" dirty="0">
                <a:solidFill>
                  <a:schemeClr val="bg1"/>
                </a:solidFill>
                <a:latin typeface="+mn-ea"/>
              </a:rPr>
              <a:t>    易于修改和／或增加；</a:t>
            </a:r>
          </a:p>
          <a:p>
            <a:pPr>
              <a:defRPr/>
            </a:pPr>
            <a:r>
              <a:rPr lang="zh-CN" altLang="en-US" dirty="0">
                <a:solidFill>
                  <a:schemeClr val="bg1"/>
                </a:solidFill>
                <a:latin typeface="+mn-ea"/>
              </a:rPr>
              <a:t>    惯于控制测试内的条件分支逻辑 </a:t>
            </a:r>
          </a:p>
          <a:p>
            <a:pPr>
              <a:defRPr/>
            </a:pPr>
            <a:endParaRPr lang="zh-CN" altLang="en-US" dirty="0">
              <a:solidFill>
                <a:schemeClr val="bg1"/>
              </a:solidFill>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图</a:t>
            </a:r>
            <a:r>
              <a:rPr lang="en-US" altLang="zh-CN" smtClean="0">
                <a:latin typeface="Times New Roman" pitchFamily="18" charset="0"/>
              </a:rPr>
              <a:t>6-1 	</a:t>
            </a:r>
            <a:r>
              <a:rPr lang="zh-CN" altLang="en-US" smtClean="0">
                <a:latin typeface="Times New Roman" pitchFamily="18" charset="0"/>
              </a:rPr>
              <a:t>实现工作流程</a:t>
            </a:r>
          </a:p>
        </p:txBody>
      </p:sp>
      <p:pic>
        <p:nvPicPr>
          <p:cNvPr id="13315" name="diagram_Activity" descr="活动图：实施"/>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623"/>
          <a:stretch>
            <a:fillRect/>
          </a:stretch>
        </p:blipFill>
        <p:spPr>
          <a:xfrm>
            <a:off x="0" y="764704"/>
            <a:ext cx="9144000" cy="583264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4213" y="73025"/>
            <a:ext cx="8253412" cy="692150"/>
          </a:xfrm>
        </p:spPr>
        <p:txBody>
          <a:bodyPr rtlCol="0">
            <a:normAutofit fontScale="90000"/>
          </a:bodyPr>
          <a:lstStyle/>
          <a:p>
            <a:pPr eaLnBrk="1" fontAlgn="auto" hangingPunct="1">
              <a:spcAft>
                <a:spcPts val="0"/>
              </a:spcAft>
              <a:defRPr/>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）验证测试实施</a:t>
            </a:r>
            <a:r>
              <a:rPr lang="en-US" altLang="zh-CN" dirty="0" smtClean="0">
                <a:latin typeface="Times New Roman" panose="02020603050405020304" pitchFamily="18" charset="0"/>
              </a:rPr>
              <a:t>Verify the Test Implementation</a:t>
            </a:r>
          </a:p>
        </p:txBody>
      </p:sp>
      <p:sp>
        <p:nvSpPr>
          <p:cNvPr id="99331" name="Freeform 7"/>
          <p:cNvSpPr>
            <a:spLocks/>
          </p:cNvSpPr>
          <p:nvPr/>
        </p:nvSpPr>
        <p:spPr bwMode="gray">
          <a:xfrm>
            <a:off x="355600" y="16811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332" name="Freeform 8"/>
          <p:cNvSpPr>
            <a:spLocks/>
          </p:cNvSpPr>
          <p:nvPr/>
        </p:nvSpPr>
        <p:spPr bwMode="gray">
          <a:xfrm rot="10800000">
            <a:off x="6791325" y="16002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39763" y="1965325"/>
            <a:ext cx="7743825" cy="3921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84213" y="1989138"/>
            <a:ext cx="7699375" cy="368300"/>
          </a:xfrm>
          <a:prstGeom prst="rect">
            <a:avLst/>
          </a:prstGeom>
          <a:noFill/>
        </p:spPr>
        <p:txBody>
          <a:bodyPr>
            <a:spAutoFit/>
          </a:bodyPr>
          <a:lstStyle/>
          <a:p>
            <a:pPr>
              <a:defRPr/>
            </a:pPr>
            <a:r>
              <a:rPr lang="zh-CN" altLang="en-US" dirty="0">
                <a:solidFill>
                  <a:schemeClr val="bg1"/>
                </a:solidFill>
                <a:latin typeface="+mn-ea"/>
              </a:rPr>
              <a:t>    目的：验证测试的正确工作方式。</a:t>
            </a:r>
          </a:p>
        </p:txBody>
      </p:sp>
      <p:sp>
        <p:nvSpPr>
          <p:cNvPr id="99335" name="Freeform 7"/>
          <p:cNvSpPr>
            <a:spLocks/>
          </p:cNvSpPr>
          <p:nvPr/>
        </p:nvSpPr>
        <p:spPr bwMode="gray">
          <a:xfrm>
            <a:off x="468313" y="38274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336" name="Freeform 8"/>
          <p:cNvSpPr>
            <a:spLocks/>
          </p:cNvSpPr>
          <p:nvPr/>
        </p:nvSpPr>
        <p:spPr bwMode="gray">
          <a:xfrm rot="10800000">
            <a:off x="6791325" y="28463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39763" y="3211513"/>
            <a:ext cx="7743825" cy="13112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84213" y="3276600"/>
            <a:ext cx="7870825" cy="1476375"/>
          </a:xfrm>
          <a:prstGeom prst="rect">
            <a:avLst/>
          </a:prstGeom>
          <a:noFill/>
        </p:spPr>
        <p:txBody>
          <a:bodyPr>
            <a:spAutoFit/>
          </a:bodyPr>
          <a:lstStyle/>
          <a:p>
            <a:pPr>
              <a:defRPr/>
            </a:pPr>
            <a:r>
              <a:rPr lang="zh-CN" altLang="en-US" dirty="0">
                <a:solidFill>
                  <a:schemeClr val="bg1"/>
                </a:solidFill>
                <a:latin typeface="+mn-ea"/>
              </a:rPr>
              <a:t>    测试该测试。检查环境设置和清理指令。运行测试，观察行为并修正测试缺陷。如果测试是长期的，则让具有较少内部知识的人员来运行测试，并检查是否存在足够的支持信息。与开发团队中的其他人和其他相关各方一起评审测试。 </a:t>
            </a:r>
          </a:p>
          <a:p>
            <a:pPr>
              <a:defRPr/>
            </a:pPr>
            <a:endParaRPr lang="zh-CN" altLang="en-US" dirty="0">
              <a:solidFill>
                <a:schemeClr val="bg1"/>
              </a:solidFill>
              <a:latin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zh-CN" altLang="en-US" smtClean="0">
                <a:latin typeface="Times New Roman" panose="02020603050405020304" pitchFamily="18" charset="0"/>
              </a:rPr>
              <a:t>（</a:t>
            </a:r>
            <a:r>
              <a:rPr lang="en-US" altLang="zh-CN" smtClean="0">
                <a:latin typeface="Times New Roman" panose="02020603050405020304" pitchFamily="18" charset="0"/>
              </a:rPr>
              <a:t>6</a:t>
            </a:r>
            <a:r>
              <a:rPr lang="zh-CN" altLang="en-US" smtClean="0">
                <a:latin typeface="Times New Roman" panose="02020603050405020304" pitchFamily="18" charset="0"/>
              </a:rPr>
              <a:t>）维护可跟踪性关系</a:t>
            </a:r>
            <a:r>
              <a:rPr lang="en-US" altLang="zh-CN" smtClean="0">
                <a:latin typeface="Times New Roman" panose="02020603050405020304" pitchFamily="18" charset="0"/>
              </a:rPr>
              <a:t>Maintain Traceability Relationsh</a:t>
            </a:r>
          </a:p>
        </p:txBody>
      </p:sp>
      <p:sp>
        <p:nvSpPr>
          <p:cNvPr id="101379" name="Freeform 7"/>
          <p:cNvSpPr>
            <a:spLocks/>
          </p:cNvSpPr>
          <p:nvPr/>
        </p:nvSpPr>
        <p:spPr bwMode="gray">
          <a:xfrm>
            <a:off x="355600" y="20399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380" name="Freeform 8"/>
          <p:cNvSpPr>
            <a:spLocks/>
          </p:cNvSpPr>
          <p:nvPr/>
        </p:nvSpPr>
        <p:spPr bwMode="gray">
          <a:xfrm rot="10800000">
            <a:off x="6791325" y="19589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39763" y="2324100"/>
            <a:ext cx="7743825" cy="393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84213" y="2349500"/>
            <a:ext cx="7699375" cy="368300"/>
          </a:xfrm>
          <a:prstGeom prst="rect">
            <a:avLst/>
          </a:prstGeom>
          <a:noFill/>
        </p:spPr>
        <p:txBody>
          <a:bodyPr>
            <a:spAutoFit/>
          </a:bodyPr>
          <a:lstStyle/>
          <a:p>
            <a:pPr>
              <a:defRPr/>
            </a:pPr>
            <a:r>
              <a:rPr lang="zh-CN" altLang="en-US" dirty="0">
                <a:solidFill>
                  <a:schemeClr val="bg1"/>
                </a:solidFill>
                <a:latin typeface="+mn-ea"/>
              </a:rPr>
              <a:t>    目的：允许在被跟踪项上执行影响分析和评估报告 </a:t>
            </a:r>
          </a:p>
        </p:txBody>
      </p:sp>
      <p:sp>
        <p:nvSpPr>
          <p:cNvPr id="101383" name="Freeform 7"/>
          <p:cNvSpPr>
            <a:spLocks/>
          </p:cNvSpPr>
          <p:nvPr/>
        </p:nvSpPr>
        <p:spPr bwMode="gray">
          <a:xfrm>
            <a:off x="463550" y="37592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384" name="Freeform 8"/>
          <p:cNvSpPr>
            <a:spLocks/>
          </p:cNvSpPr>
          <p:nvPr/>
        </p:nvSpPr>
        <p:spPr bwMode="gray">
          <a:xfrm rot="10800000">
            <a:off x="6791325" y="33448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39763" y="3708400"/>
            <a:ext cx="7743825" cy="704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84213" y="3775075"/>
            <a:ext cx="7870825" cy="922338"/>
          </a:xfrm>
          <a:prstGeom prst="rect">
            <a:avLst/>
          </a:prstGeom>
          <a:noFill/>
        </p:spPr>
        <p:txBody>
          <a:bodyPr>
            <a:spAutoFit/>
          </a:bodyPr>
          <a:lstStyle/>
          <a:p>
            <a:pPr>
              <a:defRPr/>
            </a:pPr>
            <a:r>
              <a:rPr lang="zh-CN" altLang="en-US" dirty="0">
                <a:solidFill>
                  <a:schemeClr val="bg1"/>
                </a:solidFill>
                <a:latin typeface="+mn-ea"/>
              </a:rPr>
              <a:t>    根据正式程度，可能需要也可能不需要维护可跟踪性关系。如果需要，使用测试计划中概述的可跟踪性需求来按要求更新可跟踪性关系。 </a:t>
            </a:r>
          </a:p>
          <a:p>
            <a:pPr>
              <a:defRPr/>
            </a:pPr>
            <a:endParaRPr lang="zh-CN" altLang="en-US" dirty="0">
              <a:solidFill>
                <a:schemeClr val="bg1"/>
              </a:solidFill>
              <a:latin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2.	</a:t>
            </a:r>
            <a:r>
              <a:rPr lang="zh-CN" altLang="en-US" smtClean="0">
                <a:latin typeface="Times New Roman" pitchFamily="18" charset="0"/>
              </a:rPr>
              <a:t>执行开发人员测试</a:t>
            </a:r>
          </a:p>
        </p:txBody>
      </p:sp>
      <p:sp>
        <p:nvSpPr>
          <p:cNvPr id="103427" name="Rectangle 3"/>
          <p:cNvSpPr>
            <a:spLocks noGrp="1" noChangeArrowheads="1"/>
          </p:cNvSpPr>
          <p:nvPr>
            <p:ph idx="1"/>
          </p:nvPr>
        </p:nvSpPr>
        <p:spPr/>
        <p:txBody>
          <a:bodyPr/>
          <a:lstStyle/>
          <a:p>
            <a:pPr marL="0" indent="0" eaLnBrk="1" hangingPunct="1">
              <a:buFont typeface="Wingdings" panose="05000000000000000000" pitchFamily="2" charset="2"/>
              <a:buNone/>
            </a:pPr>
            <a:r>
              <a:rPr smtClean="0">
                <a:latin typeface="Times New Roman" pitchFamily="18" charset="0"/>
                <a:ea typeface="宋体" pitchFamily="2" charset="-122"/>
              </a:rPr>
              <a:t>此任务描述了在对构件执行更正式的测试之前，如何运行和评估旨在验证构件是否正常工作的一组测试。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）准备实施测试</a:t>
            </a:r>
          </a:p>
        </p:txBody>
      </p:sp>
      <p:sp>
        <p:nvSpPr>
          <p:cNvPr id="104451" name="Freeform 7"/>
          <p:cNvSpPr>
            <a:spLocks/>
          </p:cNvSpPr>
          <p:nvPr/>
        </p:nvSpPr>
        <p:spPr bwMode="gray">
          <a:xfrm>
            <a:off x="468313" y="32845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52" name="Freeform 8"/>
          <p:cNvSpPr>
            <a:spLocks/>
          </p:cNvSpPr>
          <p:nvPr/>
        </p:nvSpPr>
        <p:spPr bwMode="gray">
          <a:xfrm rot="10800000">
            <a:off x="6791325" y="12398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39763" y="1604963"/>
            <a:ext cx="7743825" cy="24003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84213" y="1628775"/>
            <a:ext cx="7870825" cy="2308225"/>
          </a:xfrm>
          <a:prstGeom prst="rect">
            <a:avLst/>
          </a:prstGeom>
          <a:noFill/>
        </p:spPr>
        <p:txBody>
          <a:bodyPr>
            <a:spAutoFit/>
          </a:bodyPr>
          <a:lstStyle/>
          <a:p>
            <a:pPr>
              <a:defRPr/>
            </a:pPr>
            <a:r>
              <a:rPr lang="zh-CN" altLang="en-US" dirty="0">
                <a:solidFill>
                  <a:schemeClr val="bg1"/>
                </a:solidFill>
                <a:latin typeface="+mn-ea"/>
              </a:rPr>
              <a:t>     构件的实现和修改是在项目的配置管理环境中进行的。 按照“工单”（</a:t>
            </a:r>
            <a:r>
              <a:rPr lang="en-US" altLang="zh-CN" dirty="0">
                <a:solidFill>
                  <a:schemeClr val="bg1"/>
                </a:solidFill>
                <a:latin typeface="+mn-ea"/>
              </a:rPr>
              <a:t>Work Order</a:t>
            </a:r>
            <a:r>
              <a:rPr lang="zh-CN" altLang="en-US" dirty="0">
                <a:solidFill>
                  <a:schemeClr val="bg1"/>
                </a:solidFill>
                <a:latin typeface="+mn-ea"/>
              </a:rPr>
              <a:t>）的指示，实现者将会被分配一个专用开发工作空间供其工作。在该工作空间中，创建源代码元素并置于配置管理之下，或通过通常的检出、编辑、构建、单元测试和检入循环周期来修改它们（进行变更时）。在完成某一组构件之后，按照一个或多个工单的定义以及对某一未来构建块的要求，实现者将把相关联的新的和修改过的构件交付到子系统集成工作空间，以与其他实现者的工作集成。最终，实现者可在方便时更新专用开发工作空间或重设其基线，以使它与子系统集成工作空间相一致。</a:t>
            </a:r>
          </a:p>
        </p:txBody>
      </p:sp>
      <p:sp>
        <p:nvSpPr>
          <p:cNvPr id="104455" name="Freeform 7"/>
          <p:cNvSpPr>
            <a:spLocks/>
          </p:cNvSpPr>
          <p:nvPr/>
        </p:nvSpPr>
        <p:spPr bwMode="gray">
          <a:xfrm>
            <a:off x="468313" y="51323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56" name="Freeform 8"/>
          <p:cNvSpPr>
            <a:spLocks/>
          </p:cNvSpPr>
          <p:nvPr/>
        </p:nvSpPr>
        <p:spPr bwMode="gray">
          <a:xfrm rot="10800000">
            <a:off x="6791325" y="44370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39763" y="4802188"/>
            <a:ext cx="7743825" cy="10334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84213" y="4826000"/>
            <a:ext cx="7699375" cy="922338"/>
          </a:xfrm>
          <a:prstGeom prst="rect">
            <a:avLst/>
          </a:prstGeom>
          <a:noFill/>
        </p:spPr>
        <p:txBody>
          <a:bodyPr>
            <a:spAutoFit/>
          </a:bodyPr>
          <a:lstStyle/>
          <a:p>
            <a:pPr>
              <a:defRPr/>
            </a:pPr>
            <a:r>
              <a:rPr lang="zh-CN" altLang="en-US" dirty="0">
                <a:solidFill>
                  <a:schemeClr val="bg1"/>
                </a:solidFill>
                <a:latin typeface="+mn-ea"/>
              </a:rPr>
              <a:t>    单元（</a:t>
            </a:r>
            <a:r>
              <a:rPr lang="en-US" altLang="zh-CN" dirty="0">
                <a:solidFill>
                  <a:schemeClr val="bg1"/>
                </a:solidFill>
                <a:latin typeface="+mn-ea"/>
              </a:rPr>
              <a:t>unit</a:t>
            </a:r>
            <a:r>
              <a:rPr lang="zh-CN" altLang="en-US" dirty="0">
                <a:solidFill>
                  <a:schemeClr val="bg1"/>
                </a:solidFill>
                <a:latin typeface="+mn-ea"/>
              </a:rPr>
              <a:t>）不仅表示面向对象语言中的类，还表示可用的子程序，例如</a:t>
            </a:r>
            <a:r>
              <a:rPr lang="en-US" altLang="zh-CN" dirty="0">
                <a:solidFill>
                  <a:schemeClr val="bg1"/>
                </a:solidFill>
                <a:latin typeface="+mn-ea"/>
              </a:rPr>
              <a:t>C++</a:t>
            </a:r>
            <a:r>
              <a:rPr lang="zh-CN" altLang="en-US" dirty="0">
                <a:solidFill>
                  <a:schemeClr val="bg1"/>
                </a:solidFill>
                <a:latin typeface="+mn-ea"/>
              </a:rPr>
              <a:t>中的函数。 </a:t>
            </a:r>
          </a:p>
          <a:p>
            <a:pPr>
              <a:defRPr/>
            </a:pPr>
            <a:r>
              <a:rPr lang="zh-CN" altLang="en-US" dirty="0">
                <a:solidFill>
                  <a:schemeClr val="bg1"/>
                </a:solidFill>
                <a:latin typeface="+mn-ea"/>
              </a:rPr>
              <a:t>    要测试每个单元（实现的类），请执行以下步骤。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0525" y="58738"/>
            <a:ext cx="8277225" cy="638175"/>
          </a:xfrm>
        </p:spPr>
        <p:txBody>
          <a:bodyPr/>
          <a:lstStyle/>
          <a:p>
            <a:pPr eaLnBrk="1" hangingPunct="1"/>
            <a:r>
              <a:rPr lang="zh-CN" altLang="en-US" dirty="0" smtClean="0">
                <a:latin typeface="Times New Roman" pitchFamily="18" charset="0"/>
              </a:rPr>
              <a:t>（</a:t>
            </a:r>
            <a:r>
              <a:rPr lang="en-US" altLang="zh-CN" dirty="0" smtClean="0">
                <a:latin typeface="Times New Roman" pitchFamily="18" charset="0"/>
              </a:rPr>
              <a:t>2</a:t>
            </a:r>
            <a:r>
              <a:rPr lang="zh-CN" altLang="en-US" dirty="0" smtClean="0">
                <a:latin typeface="Times New Roman" pitchFamily="18" charset="0"/>
              </a:rPr>
              <a:t>）执行单元测试</a:t>
            </a:r>
          </a:p>
        </p:txBody>
      </p:sp>
      <p:sp>
        <p:nvSpPr>
          <p:cNvPr id="106499" name="Freeform 7"/>
          <p:cNvSpPr>
            <a:spLocks/>
          </p:cNvSpPr>
          <p:nvPr/>
        </p:nvSpPr>
        <p:spPr bwMode="gray">
          <a:xfrm>
            <a:off x="471488" y="13350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6500" name="Freeform 8"/>
          <p:cNvSpPr>
            <a:spLocks/>
          </p:cNvSpPr>
          <p:nvPr/>
        </p:nvSpPr>
        <p:spPr bwMode="gray">
          <a:xfrm rot="10800000">
            <a:off x="6726238" y="11509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755650" y="1450975"/>
            <a:ext cx="7410450" cy="5619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806450" y="1547813"/>
            <a:ext cx="7223125" cy="368300"/>
          </a:xfrm>
          <a:prstGeom prst="rect">
            <a:avLst/>
          </a:prstGeom>
          <a:noFill/>
        </p:spPr>
        <p:txBody>
          <a:bodyPr>
            <a:spAutoFit/>
          </a:bodyPr>
          <a:lstStyle/>
          <a:p>
            <a:pPr>
              <a:defRPr/>
            </a:pPr>
            <a:r>
              <a:rPr lang="zh-CN" altLang="en-US" dirty="0">
                <a:solidFill>
                  <a:schemeClr val="bg1"/>
                </a:solidFill>
                <a:latin typeface="+mn-ea"/>
              </a:rPr>
              <a:t>    目的是执行测试过程，或测试脚本（如果测试是自动的）。</a:t>
            </a:r>
          </a:p>
        </p:txBody>
      </p:sp>
      <p:sp>
        <p:nvSpPr>
          <p:cNvPr id="106503" name="Freeform 7"/>
          <p:cNvSpPr>
            <a:spLocks/>
          </p:cNvSpPr>
          <p:nvPr/>
        </p:nvSpPr>
        <p:spPr bwMode="gray">
          <a:xfrm>
            <a:off x="555625" y="38211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6504" name="Freeform 8"/>
          <p:cNvSpPr>
            <a:spLocks/>
          </p:cNvSpPr>
          <p:nvPr/>
        </p:nvSpPr>
        <p:spPr bwMode="gray">
          <a:xfrm rot="10800000">
            <a:off x="6726238" y="24526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730250" y="2776538"/>
            <a:ext cx="7580313" cy="17795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1" name="文本框 10"/>
          <p:cNvSpPr txBox="1"/>
          <p:nvPr/>
        </p:nvSpPr>
        <p:spPr>
          <a:xfrm>
            <a:off x="774700" y="2800350"/>
            <a:ext cx="7535863" cy="1755775"/>
          </a:xfrm>
          <a:prstGeom prst="rect">
            <a:avLst/>
          </a:prstGeom>
          <a:noFill/>
        </p:spPr>
        <p:txBody>
          <a:bodyPr>
            <a:spAutoFit/>
          </a:bodyPr>
          <a:lstStyle/>
          <a:p>
            <a:pPr>
              <a:defRPr/>
            </a:pPr>
            <a:r>
              <a:rPr lang="zh-CN" altLang="en-US" dirty="0">
                <a:solidFill>
                  <a:schemeClr val="bg1"/>
                </a:solidFill>
                <a:latin typeface="+mn-ea"/>
              </a:rPr>
              <a:t>    要执行单元测试，应遵循以下步骤： </a:t>
            </a:r>
          </a:p>
          <a:p>
            <a:pPr>
              <a:defRPr/>
            </a:pPr>
            <a:r>
              <a:rPr lang="en-US" altLang="zh-CN" dirty="0">
                <a:solidFill>
                  <a:schemeClr val="bg1"/>
                </a:solidFill>
                <a:latin typeface="+mn-ea"/>
              </a:rPr>
              <a:t>    1</a:t>
            </a:r>
            <a:r>
              <a:rPr lang="zh-CN" altLang="en-US" dirty="0">
                <a:solidFill>
                  <a:schemeClr val="bg1"/>
                </a:solidFill>
                <a:latin typeface="+mn-ea"/>
              </a:rPr>
              <a:t>）设置测试环境，以确保所有需要的元素（例如硬件、软件、工具和数据等）都已实施并存在于测试环境中。 </a:t>
            </a:r>
          </a:p>
          <a:p>
            <a:pPr>
              <a:defRPr/>
            </a:pPr>
            <a:r>
              <a:rPr lang="en-US" altLang="zh-CN" dirty="0">
                <a:solidFill>
                  <a:schemeClr val="bg1"/>
                </a:solidFill>
                <a:latin typeface="+mn-ea"/>
              </a:rPr>
              <a:t>    2</a:t>
            </a:r>
            <a:r>
              <a:rPr lang="zh-CN" altLang="en-US" dirty="0">
                <a:solidFill>
                  <a:schemeClr val="bg1"/>
                </a:solidFill>
                <a:latin typeface="+mn-ea"/>
              </a:rPr>
              <a:t>）初始化测试环境，以确保所有构件均处于正确的初始状态，以启动测试。 </a:t>
            </a:r>
          </a:p>
          <a:p>
            <a:pPr>
              <a:defRPr/>
            </a:pPr>
            <a:r>
              <a:rPr lang="en-US" altLang="zh-CN" dirty="0">
                <a:solidFill>
                  <a:schemeClr val="bg1"/>
                </a:solidFill>
                <a:latin typeface="+mn-ea"/>
              </a:rPr>
              <a:t>    3</a:t>
            </a:r>
            <a:r>
              <a:rPr lang="zh-CN" altLang="en-US" dirty="0">
                <a:solidFill>
                  <a:schemeClr val="bg1"/>
                </a:solidFill>
                <a:latin typeface="+mn-ea"/>
              </a:rPr>
              <a:t>）执行测试过程。</a:t>
            </a:r>
          </a:p>
        </p:txBody>
      </p:sp>
      <p:sp>
        <p:nvSpPr>
          <p:cNvPr id="106507" name="Freeform 7"/>
          <p:cNvSpPr>
            <a:spLocks/>
          </p:cNvSpPr>
          <p:nvPr/>
        </p:nvSpPr>
        <p:spPr bwMode="gray">
          <a:xfrm>
            <a:off x="561975" y="54467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6508" name="Freeform 8"/>
          <p:cNvSpPr>
            <a:spLocks/>
          </p:cNvSpPr>
          <p:nvPr/>
        </p:nvSpPr>
        <p:spPr bwMode="gray">
          <a:xfrm rot="10800000">
            <a:off x="6754813" y="49069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 name="AutoShape 9"/>
          <p:cNvSpPr>
            <a:spLocks noChangeArrowheads="1"/>
          </p:cNvSpPr>
          <p:nvPr/>
        </p:nvSpPr>
        <p:spPr bwMode="gray">
          <a:xfrm>
            <a:off x="758825" y="5230813"/>
            <a:ext cx="7580313" cy="9652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5" name="文本框 14"/>
          <p:cNvSpPr txBox="1"/>
          <p:nvPr/>
        </p:nvSpPr>
        <p:spPr>
          <a:xfrm>
            <a:off x="803275" y="5256213"/>
            <a:ext cx="7535863" cy="922337"/>
          </a:xfrm>
          <a:prstGeom prst="rect">
            <a:avLst/>
          </a:prstGeom>
          <a:noFill/>
        </p:spPr>
        <p:txBody>
          <a:bodyPr>
            <a:spAutoFit/>
          </a:bodyPr>
          <a:lstStyle/>
          <a:p>
            <a:pPr>
              <a:defRPr/>
            </a:pPr>
            <a:r>
              <a:rPr lang="zh-CN" altLang="en-US" dirty="0">
                <a:solidFill>
                  <a:schemeClr val="bg1"/>
                </a:solidFill>
                <a:latin typeface="+mn-ea"/>
              </a:rPr>
              <a:t>    注意：执行测试过程将有所变化，这取决于测试是自动还是手动的、需要的测试构件作为驱动程序还是桩模块。</a:t>
            </a:r>
          </a:p>
          <a:p>
            <a:pPr marL="285750" indent="-285750">
              <a:buFont typeface="Arial" panose="020B0604020202020204" pitchFamily="34" charset="0"/>
              <a:buChar char="•"/>
              <a:defRPr/>
            </a:pPr>
            <a:r>
              <a:rPr lang="zh-CN" altLang="en-US" dirty="0">
                <a:solidFill>
                  <a:schemeClr val="bg1"/>
                </a:solidFill>
                <a:latin typeface="+mn-ea"/>
              </a:rPr>
              <a:t>自动测试手动执行</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90525" y="58738"/>
            <a:ext cx="8277225" cy="638175"/>
          </a:xfrm>
        </p:spPr>
        <p:txBody>
          <a:bodyPr/>
          <a:lstStyle/>
          <a:p>
            <a:pPr eaLnBrk="1" hangingPunct="1"/>
            <a:r>
              <a:rPr lang="zh-CN" altLang="en-US" dirty="0" smtClean="0">
                <a:latin typeface="Times New Roman" pitchFamily="18" charset="0"/>
              </a:rPr>
              <a:t>（</a:t>
            </a:r>
            <a:r>
              <a:rPr lang="en-US" altLang="zh-CN" dirty="0" smtClean="0">
                <a:latin typeface="Times New Roman" pitchFamily="18" charset="0"/>
              </a:rPr>
              <a:t>3</a:t>
            </a:r>
            <a:r>
              <a:rPr lang="zh-CN" altLang="en-US" dirty="0" smtClean="0">
                <a:latin typeface="Times New Roman" pitchFamily="18" charset="0"/>
              </a:rPr>
              <a:t>）评估测试的执行</a:t>
            </a:r>
          </a:p>
        </p:txBody>
      </p:sp>
      <p:sp>
        <p:nvSpPr>
          <p:cNvPr id="108547" name="Freeform 7"/>
          <p:cNvSpPr>
            <a:spLocks/>
          </p:cNvSpPr>
          <p:nvPr/>
        </p:nvSpPr>
        <p:spPr bwMode="gray">
          <a:xfrm>
            <a:off x="379413" y="15779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8548" name="Freeform 8"/>
          <p:cNvSpPr>
            <a:spLocks/>
          </p:cNvSpPr>
          <p:nvPr/>
        </p:nvSpPr>
        <p:spPr bwMode="gray">
          <a:xfrm rot="10800000">
            <a:off x="6804025" y="14843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652463" y="1849438"/>
            <a:ext cx="7743825" cy="393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696913" y="1873250"/>
            <a:ext cx="7699375" cy="369888"/>
          </a:xfrm>
          <a:prstGeom prst="rect">
            <a:avLst/>
          </a:prstGeom>
          <a:noFill/>
        </p:spPr>
        <p:txBody>
          <a:bodyPr>
            <a:spAutoFit/>
          </a:bodyPr>
          <a:lstStyle/>
          <a:p>
            <a:pPr>
              <a:defRPr/>
            </a:pPr>
            <a:r>
              <a:rPr lang="zh-CN" altLang="en-US" dirty="0">
                <a:solidFill>
                  <a:schemeClr val="bg1"/>
                </a:solidFill>
                <a:latin typeface="+mn-ea"/>
              </a:rPr>
              <a:t>目的：确定测试是否按期望成功完成。确定是否需要纠正行动。</a:t>
            </a:r>
          </a:p>
        </p:txBody>
      </p:sp>
      <p:sp>
        <p:nvSpPr>
          <p:cNvPr id="108551" name="Freeform 7"/>
          <p:cNvSpPr>
            <a:spLocks/>
          </p:cNvSpPr>
          <p:nvPr/>
        </p:nvSpPr>
        <p:spPr bwMode="gray">
          <a:xfrm>
            <a:off x="382588" y="45132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8552" name="Freeform 8"/>
          <p:cNvSpPr>
            <a:spLocks/>
          </p:cNvSpPr>
          <p:nvPr/>
        </p:nvSpPr>
        <p:spPr bwMode="gray">
          <a:xfrm rot="10800000">
            <a:off x="6804025" y="27781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652463" y="3143250"/>
            <a:ext cx="7743825" cy="2114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1" name="文本框 10"/>
          <p:cNvSpPr txBox="1"/>
          <p:nvPr/>
        </p:nvSpPr>
        <p:spPr>
          <a:xfrm>
            <a:off x="696913" y="3167063"/>
            <a:ext cx="7699375" cy="2308225"/>
          </a:xfrm>
          <a:prstGeom prst="rect">
            <a:avLst/>
          </a:prstGeom>
          <a:noFill/>
        </p:spPr>
        <p:txBody>
          <a:bodyPr>
            <a:spAutoFit/>
          </a:bodyPr>
          <a:lstStyle/>
          <a:p>
            <a:pPr>
              <a:defRPr/>
            </a:pPr>
            <a:r>
              <a:rPr lang="zh-CN" altLang="en-US" dirty="0">
                <a:solidFill>
                  <a:schemeClr val="bg1"/>
                </a:solidFill>
                <a:latin typeface="+mn-ea"/>
              </a:rPr>
              <a:t>有以下两个条件之一，测试的执行将结束或终止： </a:t>
            </a:r>
          </a:p>
          <a:p>
            <a:pPr marL="285750" indent="-285750">
              <a:buFont typeface="Arial" panose="020B0604020202020204" pitchFamily="34" charset="0"/>
              <a:buChar char="•"/>
              <a:defRPr/>
            </a:pPr>
            <a:r>
              <a:rPr lang="zh-CN" altLang="en-US" dirty="0">
                <a:solidFill>
                  <a:schemeClr val="bg1"/>
                </a:solidFill>
                <a:latin typeface="+mn-ea"/>
              </a:rPr>
              <a:t>正常：所有测试过程（或脚本）均按计划执行。 </a:t>
            </a:r>
          </a:p>
          <a:p>
            <a:pPr marL="285750" indent="-285750">
              <a:buFont typeface="Arial" panose="020B0604020202020204" pitchFamily="34" charset="0"/>
              <a:buChar char="•"/>
              <a:defRPr/>
            </a:pPr>
            <a:r>
              <a:rPr lang="zh-CN" altLang="en-US" dirty="0">
                <a:solidFill>
                  <a:schemeClr val="bg1"/>
                </a:solidFill>
                <a:latin typeface="+mn-ea"/>
              </a:rPr>
              <a:t>异常或过早结束：测试过程或脚本没有完整或按计划执行。当测试异常终止时，测试结果可能不可靠。必须确定、更正终止的起因，并重新执行测试，然后执行其他的测试任务。 </a:t>
            </a:r>
          </a:p>
          <a:p>
            <a:pPr>
              <a:defRPr/>
            </a:pPr>
            <a:r>
              <a:rPr lang="zh-CN" altLang="en-US" dirty="0">
                <a:solidFill>
                  <a:schemeClr val="bg1"/>
                </a:solidFill>
                <a:latin typeface="+mn-ea"/>
              </a:rPr>
              <a:t>如果测试正常终止，则继续执行步骤（</a:t>
            </a:r>
            <a:r>
              <a:rPr lang="en-US" altLang="zh-CN" dirty="0">
                <a:solidFill>
                  <a:schemeClr val="bg1"/>
                </a:solidFill>
                <a:latin typeface="+mn-ea"/>
              </a:rPr>
              <a:t>4</a:t>
            </a:r>
            <a:r>
              <a:rPr lang="zh-CN" altLang="en-US" dirty="0">
                <a:solidFill>
                  <a:schemeClr val="bg1"/>
                </a:solidFill>
                <a:latin typeface="+mn-ea"/>
              </a:rPr>
              <a:t>）“验证测试结果”。 </a:t>
            </a:r>
          </a:p>
          <a:p>
            <a:pPr>
              <a:defRPr/>
            </a:pPr>
            <a:r>
              <a:rPr lang="zh-CN" altLang="en-US" dirty="0">
                <a:solidFill>
                  <a:schemeClr val="bg1"/>
                </a:solidFill>
                <a:latin typeface="+mn-ea"/>
              </a:rPr>
              <a:t>如果测试异常终止，则继续执行步骤（</a:t>
            </a:r>
            <a:r>
              <a:rPr lang="en-US" altLang="zh-CN" dirty="0">
                <a:solidFill>
                  <a:schemeClr val="bg1"/>
                </a:solidFill>
                <a:latin typeface="+mn-ea"/>
              </a:rPr>
              <a:t>5</a:t>
            </a:r>
            <a:r>
              <a:rPr lang="zh-CN" altLang="en-US" dirty="0">
                <a:solidFill>
                  <a:schemeClr val="bg1"/>
                </a:solidFill>
                <a:latin typeface="+mn-ea"/>
              </a:rPr>
              <a:t>）“从中断的测试恢复”。 </a:t>
            </a:r>
          </a:p>
          <a:p>
            <a:pPr>
              <a:defRPr/>
            </a:pPr>
            <a:endParaRPr lang="zh-CN" altLang="en-US" dirty="0">
              <a:solidFill>
                <a:schemeClr val="bg1"/>
              </a:solidFill>
              <a:latin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4</a:t>
            </a:r>
            <a:r>
              <a:rPr lang="zh-CN" altLang="en-US" smtClean="0">
                <a:latin typeface="Times New Roman" pitchFamily="18" charset="0"/>
              </a:rPr>
              <a:t>）验证测试结果</a:t>
            </a:r>
          </a:p>
        </p:txBody>
      </p:sp>
      <p:sp>
        <p:nvSpPr>
          <p:cNvPr id="110595" name="Freeform 7"/>
          <p:cNvSpPr>
            <a:spLocks/>
          </p:cNvSpPr>
          <p:nvPr/>
        </p:nvSpPr>
        <p:spPr bwMode="gray">
          <a:xfrm>
            <a:off x="382588" y="17129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96" name="Freeform 8"/>
          <p:cNvSpPr>
            <a:spLocks/>
          </p:cNvSpPr>
          <p:nvPr/>
        </p:nvSpPr>
        <p:spPr bwMode="gray">
          <a:xfrm rot="10800000">
            <a:off x="6804025" y="14128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52463" y="1778000"/>
            <a:ext cx="7743825" cy="669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96913" y="1801813"/>
            <a:ext cx="7699375" cy="646112"/>
          </a:xfrm>
          <a:prstGeom prst="rect">
            <a:avLst/>
          </a:prstGeom>
          <a:noFill/>
        </p:spPr>
        <p:txBody>
          <a:bodyPr>
            <a:spAutoFit/>
          </a:bodyPr>
          <a:lstStyle/>
          <a:p>
            <a:pPr>
              <a:defRPr/>
            </a:pPr>
            <a:r>
              <a:rPr lang="zh-CN" altLang="en-US" dirty="0">
                <a:solidFill>
                  <a:schemeClr val="bg1"/>
                </a:solidFill>
                <a:latin typeface="+mn-ea"/>
              </a:rPr>
              <a:t>目的：确定</a:t>
            </a:r>
            <a:r>
              <a:rPr lang="zh-CN" altLang="en-US" dirty="0">
                <a:solidFill>
                  <a:schemeClr val="bg1"/>
                </a:solidFill>
                <a:latin typeface="+mn-ea"/>
              </a:rPr>
              <a:t>测试结果是否可靠。如果测试结果表明测试工作或工作产品中存在缺陷，则确定适当的纠正行动。</a:t>
            </a:r>
          </a:p>
        </p:txBody>
      </p:sp>
      <p:sp>
        <p:nvSpPr>
          <p:cNvPr id="110599" name="Freeform 7"/>
          <p:cNvSpPr>
            <a:spLocks/>
          </p:cNvSpPr>
          <p:nvPr/>
        </p:nvSpPr>
        <p:spPr bwMode="gray">
          <a:xfrm>
            <a:off x="390525" y="5157788"/>
            <a:ext cx="20383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600" name="Freeform 8"/>
          <p:cNvSpPr>
            <a:spLocks/>
          </p:cNvSpPr>
          <p:nvPr/>
        </p:nvSpPr>
        <p:spPr bwMode="gray">
          <a:xfrm rot="10800000">
            <a:off x="6804025" y="29606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52463" y="3325813"/>
            <a:ext cx="7743825" cy="2609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96913" y="3349625"/>
            <a:ext cx="7699375" cy="2586038"/>
          </a:xfrm>
          <a:prstGeom prst="rect">
            <a:avLst/>
          </a:prstGeom>
          <a:noFill/>
        </p:spPr>
        <p:txBody>
          <a:bodyPr>
            <a:spAutoFit/>
          </a:bodyPr>
          <a:lstStyle/>
          <a:p>
            <a:pPr>
              <a:defRPr/>
            </a:pPr>
            <a:r>
              <a:rPr lang="zh-CN" altLang="en-US" dirty="0">
                <a:solidFill>
                  <a:schemeClr val="bg1"/>
                </a:solidFill>
                <a:latin typeface="+mn-ea"/>
              </a:rPr>
              <a:t>    测试完成后，复审测试结果以确保测试结果可靠，并且报告的故障、警告或意外结果并非由外部影响（对测试目标而言）引起，例如不当的设置或数据。 </a:t>
            </a:r>
          </a:p>
          <a:p>
            <a:pPr>
              <a:defRPr/>
            </a:pPr>
            <a:r>
              <a:rPr lang="zh-CN" altLang="en-US" dirty="0">
                <a:solidFill>
                  <a:schemeClr val="bg1"/>
                </a:solidFill>
                <a:latin typeface="+mn-ea"/>
              </a:rPr>
              <a:t>    如果报告的故障是由于测试工作产品中确定的错误或测试环境的问题引起的，则采取适当的更正性操作以从中断的测试恢复，然后再次执行测试。 </a:t>
            </a:r>
          </a:p>
          <a:p>
            <a:pPr>
              <a:defRPr/>
            </a:pPr>
            <a:r>
              <a:rPr lang="zh-CN" altLang="en-US" dirty="0">
                <a:solidFill>
                  <a:schemeClr val="bg1"/>
                </a:solidFill>
                <a:latin typeface="+mn-ea"/>
              </a:rPr>
              <a:t>    如果测试结果表明故障确实是由于测试目标而引起的，则该任务基本上已完成，通常情况下，现在应执行“提交变更请求”或“分析运行时行为”。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5</a:t>
            </a:r>
            <a:r>
              <a:rPr lang="zh-CN" altLang="en-US" smtClean="0">
                <a:latin typeface="Times New Roman" pitchFamily="18" charset="0"/>
              </a:rPr>
              <a:t>）从中断的测试恢复</a:t>
            </a:r>
          </a:p>
        </p:txBody>
      </p:sp>
      <p:sp>
        <p:nvSpPr>
          <p:cNvPr id="112643" name="Freeform 7"/>
          <p:cNvSpPr>
            <a:spLocks/>
          </p:cNvSpPr>
          <p:nvPr/>
        </p:nvSpPr>
        <p:spPr bwMode="gray">
          <a:xfrm>
            <a:off x="382588" y="18573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44" name="Freeform 8"/>
          <p:cNvSpPr>
            <a:spLocks/>
          </p:cNvSpPr>
          <p:nvPr/>
        </p:nvSpPr>
        <p:spPr bwMode="gray">
          <a:xfrm rot="10800000">
            <a:off x="6804025"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52463" y="1922463"/>
            <a:ext cx="7743825" cy="669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96913" y="1946275"/>
            <a:ext cx="7699375" cy="646113"/>
          </a:xfrm>
          <a:prstGeom prst="rect">
            <a:avLst/>
          </a:prstGeom>
          <a:noFill/>
        </p:spPr>
        <p:txBody>
          <a:bodyPr>
            <a:spAutoFit/>
          </a:bodyPr>
          <a:lstStyle/>
          <a:p>
            <a:pPr>
              <a:defRPr/>
            </a:pPr>
            <a:r>
              <a:rPr lang="zh-CN" altLang="en-US" dirty="0">
                <a:solidFill>
                  <a:schemeClr val="bg1"/>
                </a:solidFill>
                <a:latin typeface="+mn-ea"/>
              </a:rPr>
              <a:t>目的</a:t>
            </a:r>
            <a:r>
              <a:rPr lang="zh-CN" altLang="en-US" dirty="0">
                <a:solidFill>
                  <a:schemeClr val="bg1"/>
                </a:solidFill>
                <a:latin typeface="+mn-ea"/>
              </a:rPr>
              <a:t>：</a:t>
            </a:r>
            <a:r>
              <a:rPr lang="zh-CN" altLang="en-US" dirty="0">
                <a:solidFill>
                  <a:schemeClr val="bg1"/>
                </a:solidFill>
                <a:latin typeface="+mn-ea"/>
              </a:rPr>
              <a:t>确定</a:t>
            </a:r>
            <a:r>
              <a:rPr lang="zh-CN" altLang="en-US" dirty="0">
                <a:solidFill>
                  <a:schemeClr val="bg1"/>
                </a:solidFill>
                <a:latin typeface="+mn-ea"/>
              </a:rPr>
              <a:t>适当的纠正行动，以从中断的测试恢复。更正问题、恢复并再次执行测试。 </a:t>
            </a:r>
          </a:p>
        </p:txBody>
      </p:sp>
      <p:sp>
        <p:nvSpPr>
          <p:cNvPr id="112647" name="Freeform 7"/>
          <p:cNvSpPr>
            <a:spLocks/>
          </p:cNvSpPr>
          <p:nvPr/>
        </p:nvSpPr>
        <p:spPr bwMode="gray">
          <a:xfrm>
            <a:off x="382588" y="4533900"/>
            <a:ext cx="20383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48" name="Freeform 8"/>
          <p:cNvSpPr>
            <a:spLocks/>
          </p:cNvSpPr>
          <p:nvPr/>
        </p:nvSpPr>
        <p:spPr bwMode="gray">
          <a:xfrm rot="10800000">
            <a:off x="6804025" y="31051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52463" y="3470275"/>
            <a:ext cx="7743825" cy="1758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696913" y="3494088"/>
            <a:ext cx="7699375" cy="2032000"/>
          </a:xfrm>
          <a:prstGeom prst="rect">
            <a:avLst/>
          </a:prstGeom>
          <a:noFill/>
        </p:spPr>
        <p:txBody>
          <a:bodyPr>
            <a:spAutoFit/>
          </a:bodyPr>
          <a:lstStyle/>
          <a:p>
            <a:pPr>
              <a:defRPr/>
            </a:pPr>
            <a:r>
              <a:rPr lang="zh-CN" altLang="en-US" dirty="0">
                <a:solidFill>
                  <a:schemeClr val="bg1"/>
                </a:solidFill>
                <a:latin typeface="+mn-ea"/>
              </a:rPr>
              <a:t>    有两种主要的中断测试： </a:t>
            </a:r>
          </a:p>
          <a:p>
            <a:pPr>
              <a:defRPr/>
            </a:pPr>
            <a:r>
              <a:rPr lang="zh-CN" altLang="en-US" dirty="0">
                <a:solidFill>
                  <a:schemeClr val="bg1"/>
                </a:solidFill>
                <a:latin typeface="+mn-ea"/>
              </a:rPr>
              <a:t>    致命错误－系统失败；例如，网络故障、硬件崩溃等等。 </a:t>
            </a:r>
          </a:p>
          <a:p>
            <a:pPr>
              <a:defRPr/>
            </a:pPr>
            <a:r>
              <a:rPr lang="zh-CN" altLang="en-US" dirty="0">
                <a:solidFill>
                  <a:schemeClr val="bg1"/>
                </a:solidFill>
                <a:latin typeface="+mn-ea"/>
              </a:rPr>
              <a:t>    测试脚本命令故障－特定于自动测试，这是在测试脚本无法执行某条命令或某一行代码时的情况。 </a:t>
            </a:r>
          </a:p>
          <a:p>
            <a:pPr>
              <a:defRPr/>
            </a:pPr>
            <a:r>
              <a:rPr lang="zh-CN" altLang="en-US" dirty="0">
                <a:solidFill>
                  <a:schemeClr val="bg1"/>
                </a:solidFill>
                <a:latin typeface="+mn-ea"/>
              </a:rPr>
              <a:t>    两种测试异常终止可能表现出相同的症状： </a:t>
            </a:r>
          </a:p>
          <a:p>
            <a:pPr>
              <a:defRPr/>
            </a:pPr>
            <a:r>
              <a:rPr lang="zh-CN" altLang="en-US" dirty="0">
                <a:solidFill>
                  <a:schemeClr val="bg1"/>
                </a:solidFill>
                <a:latin typeface="+mn-ea"/>
              </a:rPr>
              <a:t>    执行测试脚本时，出现意外操作、窗口或事件。 </a:t>
            </a:r>
          </a:p>
          <a:p>
            <a:pPr>
              <a:defRPr/>
            </a:pPr>
            <a:endParaRPr lang="zh-CN" altLang="en-US" dirty="0">
              <a:solidFill>
                <a:schemeClr val="bg1"/>
              </a:solidFill>
              <a:latin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en-US" altLang="zh-CN" sz="2800" smtClean="0">
                <a:latin typeface="Times New Roman" panose="02020603050405020304" pitchFamily="18" charset="0"/>
              </a:rPr>
              <a:t>6.2.6	</a:t>
            </a:r>
            <a:r>
              <a:rPr lang="zh-CN" altLang="en-US" sz="2800" smtClean="0">
                <a:latin typeface="Times New Roman" panose="02020603050405020304" pitchFamily="18" charset="0"/>
              </a:rPr>
              <a:t>实现可测性元素</a:t>
            </a:r>
            <a:r>
              <a:rPr lang="en-US" altLang="zh-CN" sz="2800" smtClean="0">
                <a:latin typeface="Times New Roman" panose="02020603050405020304" pitchFamily="18" charset="0"/>
              </a:rPr>
              <a:t>Implement Testability Elements</a:t>
            </a:r>
          </a:p>
        </p:txBody>
      </p:sp>
      <p:sp>
        <p:nvSpPr>
          <p:cNvPr id="114691" name="Freeform 7"/>
          <p:cNvSpPr>
            <a:spLocks/>
          </p:cNvSpPr>
          <p:nvPr/>
        </p:nvSpPr>
        <p:spPr bwMode="gray">
          <a:xfrm>
            <a:off x="401638" y="21431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92" name="Freeform 8"/>
          <p:cNvSpPr>
            <a:spLocks/>
          </p:cNvSpPr>
          <p:nvPr/>
        </p:nvSpPr>
        <p:spPr bwMode="gray">
          <a:xfrm rot="10800000">
            <a:off x="6804025"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52463" y="1922463"/>
            <a:ext cx="7743825" cy="962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96913" y="1946275"/>
            <a:ext cx="7699375" cy="922338"/>
          </a:xfrm>
          <a:prstGeom prst="rect">
            <a:avLst/>
          </a:prstGeom>
          <a:noFill/>
        </p:spPr>
        <p:txBody>
          <a:bodyPr>
            <a:spAutoFit/>
          </a:bodyPr>
          <a:lstStyle/>
          <a:p>
            <a:pPr>
              <a:defRPr/>
            </a:pPr>
            <a:r>
              <a:rPr lang="zh-CN" altLang="en-US" dirty="0">
                <a:solidFill>
                  <a:schemeClr val="bg1"/>
                </a:solidFill>
                <a:latin typeface="+mn-ea"/>
              </a:rPr>
              <a:t>    此任务描述了如何实施专门功能，以支持特定于测试的需求。</a:t>
            </a:r>
          </a:p>
          <a:p>
            <a:pPr>
              <a:defRPr/>
            </a:pPr>
            <a:r>
              <a:rPr lang="zh-CN" altLang="en-US" dirty="0">
                <a:solidFill>
                  <a:schemeClr val="bg1"/>
                </a:solidFill>
                <a:latin typeface="+mn-ea"/>
              </a:rPr>
              <a:t>    可测性元素（</a:t>
            </a:r>
            <a:r>
              <a:rPr lang="en-US" altLang="zh-CN" dirty="0">
                <a:solidFill>
                  <a:schemeClr val="bg1"/>
                </a:solidFill>
                <a:latin typeface="+mn-ea"/>
              </a:rPr>
              <a:t>Testability Elements</a:t>
            </a:r>
            <a:r>
              <a:rPr lang="zh-CN" altLang="en-US" dirty="0">
                <a:solidFill>
                  <a:schemeClr val="bg1"/>
                </a:solidFill>
                <a:latin typeface="+mn-ea"/>
              </a:rPr>
              <a:t>）是一种专门的实现元素，用来实现软件支持的特定于测试的行为。</a:t>
            </a:r>
          </a:p>
        </p:txBody>
      </p:sp>
      <p:sp>
        <p:nvSpPr>
          <p:cNvPr id="114695" name="Freeform 7"/>
          <p:cNvSpPr>
            <a:spLocks/>
          </p:cNvSpPr>
          <p:nvPr/>
        </p:nvSpPr>
        <p:spPr bwMode="gray">
          <a:xfrm>
            <a:off x="438150" y="4730750"/>
            <a:ext cx="2036763"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96" name="Freeform 8"/>
          <p:cNvSpPr>
            <a:spLocks/>
          </p:cNvSpPr>
          <p:nvPr/>
        </p:nvSpPr>
        <p:spPr bwMode="gray">
          <a:xfrm rot="10800000">
            <a:off x="6858000" y="33020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08025" y="3667125"/>
            <a:ext cx="7742238" cy="1758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750888" y="3690938"/>
            <a:ext cx="7699375" cy="1755775"/>
          </a:xfrm>
          <a:prstGeom prst="rect">
            <a:avLst/>
          </a:prstGeom>
          <a:noFill/>
        </p:spPr>
        <p:txBody>
          <a:bodyPr>
            <a:spAutoFit/>
          </a:bodyPr>
          <a:lstStyle/>
          <a:p>
            <a:pPr>
              <a:defRPr/>
            </a:pPr>
            <a:r>
              <a:rPr lang="zh-CN" altLang="en-US" dirty="0">
                <a:solidFill>
                  <a:schemeClr val="bg1"/>
                </a:solidFill>
                <a:latin typeface="+mn-ea"/>
              </a:rPr>
              <a:t>    可测性元素目的是用于那些协助测试（可以手动或自动）的特定于测试的功能实现。</a:t>
            </a:r>
            <a:endParaRPr lang="en-US" altLang="zh-CN" dirty="0">
              <a:solidFill>
                <a:schemeClr val="bg1"/>
              </a:solidFill>
              <a:latin typeface="+mn-ea"/>
            </a:endParaRPr>
          </a:p>
          <a:p>
            <a:pPr>
              <a:defRPr/>
            </a:pPr>
            <a:r>
              <a:rPr lang="zh-CN" altLang="en-US" dirty="0">
                <a:solidFill>
                  <a:schemeClr val="bg1"/>
                </a:solidFill>
                <a:latin typeface="+mn-ea"/>
              </a:rPr>
              <a:t>    有几类特定于测试的行为，下面是其中的两类： </a:t>
            </a:r>
          </a:p>
          <a:p>
            <a:pPr marL="285750" indent="-285750">
              <a:buFont typeface="Arial" panose="020B0604020202020204" pitchFamily="34" charset="0"/>
              <a:buChar char="•"/>
              <a:defRPr/>
            </a:pPr>
            <a:r>
              <a:rPr lang="zh-CN" altLang="en-US" dirty="0">
                <a:solidFill>
                  <a:schemeClr val="bg1"/>
                </a:solidFill>
                <a:latin typeface="+mn-ea"/>
              </a:rPr>
              <a:t>“桩”（</a:t>
            </a:r>
            <a:r>
              <a:rPr lang="en-US" altLang="zh-CN" dirty="0">
                <a:solidFill>
                  <a:schemeClr val="bg1"/>
                </a:solidFill>
                <a:latin typeface="+mn-ea"/>
              </a:rPr>
              <a:t>Stub</a:t>
            </a:r>
            <a:r>
              <a:rPr lang="zh-CN" altLang="en-US" dirty="0">
                <a:solidFill>
                  <a:schemeClr val="bg1"/>
                </a:solidFill>
                <a:latin typeface="+mn-ea"/>
              </a:rPr>
              <a:t>），为了需要仿真和决定不完全包括在一个测试目标的实现元素。</a:t>
            </a:r>
          </a:p>
          <a:p>
            <a:pPr marL="285750" indent="-285750">
              <a:buFont typeface="Arial" panose="020B0604020202020204" pitchFamily="34" charset="0"/>
              <a:buChar char="•"/>
              <a:defRPr/>
            </a:pPr>
            <a:r>
              <a:rPr lang="zh-CN" altLang="en-US" dirty="0">
                <a:solidFill>
                  <a:schemeClr val="bg1"/>
                </a:solidFill>
                <a:latin typeface="+mn-ea"/>
              </a:rPr>
              <a:t>提供专门接口或输出的元素。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该任务包括以下步骤：</a:t>
            </a:r>
          </a:p>
        </p:txBody>
      </p:sp>
      <p:sp>
        <p:nvSpPr>
          <p:cNvPr id="116739" name="Freeform 7"/>
          <p:cNvSpPr>
            <a:spLocks/>
          </p:cNvSpPr>
          <p:nvPr/>
        </p:nvSpPr>
        <p:spPr bwMode="gray">
          <a:xfrm>
            <a:off x="438150" y="21621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40" name="Freeform 8"/>
          <p:cNvSpPr>
            <a:spLocks/>
          </p:cNvSpPr>
          <p:nvPr/>
        </p:nvSpPr>
        <p:spPr bwMode="gray">
          <a:xfrm rot="10800000">
            <a:off x="6843713" y="17732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92150" y="2138363"/>
            <a:ext cx="7742238" cy="669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735013" y="2162175"/>
            <a:ext cx="7699375" cy="646113"/>
          </a:xfrm>
          <a:prstGeom prst="rect">
            <a:avLst/>
          </a:prstGeom>
          <a:noFill/>
        </p:spPr>
        <p:txBody>
          <a:bodyPr>
            <a:spAutoFit/>
          </a:bodyPr>
          <a:lstStyle/>
          <a:p>
            <a:pPr>
              <a:defRPr/>
            </a:pPr>
            <a:r>
              <a:rPr lang="zh-CN" altLang="en-US" dirty="0">
                <a:solidFill>
                  <a:schemeClr val="bg1"/>
                </a:solidFill>
                <a:latin typeface="+mn-ea"/>
              </a:rPr>
              <a:t>（</a:t>
            </a:r>
            <a:r>
              <a:rPr lang="en-US" altLang="zh-CN" dirty="0">
                <a:solidFill>
                  <a:schemeClr val="bg1"/>
                </a:solidFill>
                <a:latin typeface="+mn-ea"/>
              </a:rPr>
              <a:t>1</a:t>
            </a:r>
            <a:r>
              <a:rPr lang="zh-CN" altLang="en-US" dirty="0">
                <a:solidFill>
                  <a:schemeClr val="bg1"/>
                </a:solidFill>
                <a:latin typeface="+mn-ea"/>
              </a:rPr>
              <a:t>）实现驱动程序／桩模块并进行单元测试</a:t>
            </a:r>
          </a:p>
          <a:p>
            <a:pPr>
              <a:defRPr/>
            </a:pPr>
            <a:r>
              <a:rPr lang="zh-CN" altLang="en-US" dirty="0">
                <a:solidFill>
                  <a:schemeClr val="bg1"/>
                </a:solidFill>
                <a:latin typeface="+mn-ea"/>
              </a:rPr>
              <a:t>    目的是确定并实施将提供所需的特定于测试的功能的构件和子系统。</a:t>
            </a:r>
          </a:p>
        </p:txBody>
      </p:sp>
      <p:sp>
        <p:nvSpPr>
          <p:cNvPr id="116743" name="Freeform 7"/>
          <p:cNvSpPr>
            <a:spLocks/>
          </p:cNvSpPr>
          <p:nvPr/>
        </p:nvSpPr>
        <p:spPr bwMode="gray">
          <a:xfrm>
            <a:off x="557213" y="3848100"/>
            <a:ext cx="2036762"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44" name="Freeform 8"/>
          <p:cNvSpPr>
            <a:spLocks/>
          </p:cNvSpPr>
          <p:nvPr/>
        </p:nvSpPr>
        <p:spPr bwMode="gray">
          <a:xfrm rot="10800000">
            <a:off x="6897688" y="35179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46125" y="3883025"/>
            <a:ext cx="7743825" cy="6715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788988" y="3908425"/>
            <a:ext cx="7700962" cy="646113"/>
          </a:xfrm>
          <a:prstGeom prst="rect">
            <a:avLst/>
          </a:prstGeom>
          <a:noFill/>
        </p:spPr>
        <p:txBody>
          <a:bodyPr>
            <a:spAutoFit/>
          </a:bodyPr>
          <a:lstStyle/>
          <a:p>
            <a:pPr>
              <a:defRPr/>
            </a:pPr>
            <a:r>
              <a:rPr lang="zh-CN" altLang="en-US" dirty="0">
                <a:solidFill>
                  <a:schemeClr val="bg1"/>
                </a:solidFill>
                <a:latin typeface="+mn-ea"/>
              </a:rPr>
              <a:t>（</a:t>
            </a:r>
            <a:r>
              <a:rPr lang="en-US" altLang="zh-CN" dirty="0">
                <a:solidFill>
                  <a:schemeClr val="bg1"/>
                </a:solidFill>
                <a:latin typeface="+mn-ea"/>
              </a:rPr>
              <a:t>2</a:t>
            </a:r>
            <a:r>
              <a:rPr lang="zh-CN" altLang="en-US" dirty="0">
                <a:solidFill>
                  <a:schemeClr val="bg1"/>
                </a:solidFill>
                <a:latin typeface="+mn-ea"/>
              </a:rPr>
              <a:t>）实施自动化测试工具的接口并进行单元测试  </a:t>
            </a:r>
          </a:p>
          <a:p>
            <a:pPr>
              <a:defRPr/>
            </a:pPr>
            <a:r>
              <a:rPr lang="zh-CN" altLang="en-US" dirty="0">
                <a:solidFill>
                  <a:schemeClr val="bg1"/>
                </a:solidFill>
                <a:latin typeface="+mn-ea"/>
              </a:rPr>
              <a:t>    目的是确定集成自动化测试工具和特定于测试的功能所必需的接口。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188913"/>
            <a:ext cx="8461127" cy="503237"/>
          </a:xfrm>
        </p:spPr>
        <p:txBody>
          <a:bodyPr rtlCol="0">
            <a:normAutofit fontScale="90000"/>
          </a:bodyPr>
          <a:lstStyle/>
          <a:p>
            <a:pPr eaLnBrk="1" fontAlgn="auto" hangingPunct="1">
              <a:spcAft>
                <a:spcPts val="0"/>
              </a:spcAft>
              <a:defRPr/>
            </a:pPr>
            <a:r>
              <a:rPr lang="en-US" altLang="zh-CN" sz="2800" smtClean="0">
                <a:latin typeface="Times New Roman" panose="02020603050405020304" pitchFamily="18" charset="0"/>
              </a:rPr>
              <a:t>6.1.1	</a:t>
            </a:r>
            <a:r>
              <a:rPr lang="zh-CN" altLang="en-US" sz="2800" smtClean="0">
                <a:latin typeface="Times New Roman" panose="02020603050405020304" pitchFamily="18" charset="0"/>
              </a:rPr>
              <a:t>结构化实现模型</a:t>
            </a:r>
            <a:r>
              <a:rPr lang="en-US" altLang="zh-CN" sz="2800" smtClean="0">
                <a:latin typeface="Times New Roman" panose="02020603050405020304" pitchFamily="18" charset="0"/>
              </a:rPr>
              <a:t>Structure the Implementation Model</a:t>
            </a:r>
          </a:p>
        </p:txBody>
      </p:sp>
      <p:sp>
        <p:nvSpPr>
          <p:cNvPr id="14339" name="Freeform 3"/>
          <p:cNvSpPr>
            <a:spLocks/>
          </p:cNvSpPr>
          <p:nvPr/>
        </p:nvSpPr>
        <p:spPr bwMode="gray">
          <a:xfrm>
            <a:off x="990600" y="43386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340" name="Freeform 4"/>
          <p:cNvSpPr>
            <a:spLocks/>
          </p:cNvSpPr>
          <p:nvPr/>
        </p:nvSpPr>
        <p:spPr bwMode="gray">
          <a:xfrm rot="10800000">
            <a:off x="6076950" y="3416301"/>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341" name="Freeform 7"/>
          <p:cNvSpPr>
            <a:spLocks/>
          </p:cNvSpPr>
          <p:nvPr/>
        </p:nvSpPr>
        <p:spPr bwMode="gray">
          <a:xfrm>
            <a:off x="1150938" y="2022476"/>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342" name="Freeform 8"/>
          <p:cNvSpPr>
            <a:spLocks/>
          </p:cNvSpPr>
          <p:nvPr/>
        </p:nvSpPr>
        <p:spPr bwMode="gray">
          <a:xfrm rot="10800000">
            <a:off x="6076950" y="17573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9" name="AutoShape 9"/>
          <p:cNvSpPr>
            <a:spLocks noChangeArrowheads="1"/>
          </p:cNvSpPr>
          <p:nvPr/>
        </p:nvSpPr>
        <p:spPr bwMode="gray">
          <a:xfrm>
            <a:off x="1352550" y="2076451"/>
            <a:ext cx="6353175" cy="6715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0" name="AutoShape 10"/>
          <p:cNvSpPr>
            <a:spLocks noChangeArrowheads="1"/>
          </p:cNvSpPr>
          <p:nvPr/>
        </p:nvSpPr>
        <p:spPr bwMode="gray">
          <a:xfrm>
            <a:off x="1266825" y="3805238"/>
            <a:ext cx="6429375" cy="1295400"/>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solidFill>
                <a:schemeClr val="bg1"/>
              </a:solidFill>
            </a:endParaRPr>
          </a:p>
        </p:txBody>
      </p:sp>
      <p:sp>
        <p:nvSpPr>
          <p:cNvPr id="2" name="文本框 1"/>
          <p:cNvSpPr txBox="1"/>
          <p:nvPr/>
        </p:nvSpPr>
        <p:spPr>
          <a:xfrm>
            <a:off x="1309688" y="2092326"/>
            <a:ext cx="6429375" cy="646112"/>
          </a:xfrm>
          <a:prstGeom prst="rect">
            <a:avLst/>
          </a:prstGeom>
          <a:noFill/>
        </p:spPr>
        <p:txBody>
          <a:bodyPr>
            <a:spAutoFit/>
          </a:bodyPr>
          <a:lstStyle/>
          <a:p>
            <a:pPr>
              <a:defRPr/>
            </a:pPr>
            <a:r>
              <a:rPr lang="zh-CN" altLang="en-US" dirty="0">
                <a:solidFill>
                  <a:schemeClr val="bg1"/>
                </a:solidFill>
                <a:latin typeface="+mn-ea"/>
              </a:rPr>
              <a:t>    实现模型代表实现的物理组成，包括实现子系统和实现元素（目录和文件，包括源代码、数据和可执行文件）。</a:t>
            </a:r>
          </a:p>
        </p:txBody>
      </p:sp>
      <p:sp>
        <p:nvSpPr>
          <p:cNvPr id="14346" name="文本框 2"/>
          <p:cNvSpPr txBox="1">
            <a:spLocks noChangeArrowheads="1"/>
          </p:cNvSpPr>
          <p:nvPr/>
        </p:nvSpPr>
        <p:spPr bwMode="auto">
          <a:xfrm>
            <a:off x="1266825" y="3852863"/>
            <a:ext cx="655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latin typeface="Times New Roman" pitchFamily="18" charset="0"/>
              </a:rPr>
              <a:t>       结构化实现模型通常会产生一个实现子系统的集合，这样可以对这些子系统进行相对独立开发。一个组织良好的模型将可以防止配置管理问题，并将允许产品从相继增大的集成块中合成。</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6.2.7	</a:t>
            </a:r>
            <a:r>
              <a:rPr lang="zh-CN" altLang="en-US" smtClean="0">
                <a:latin typeface="Times New Roman" pitchFamily="18" charset="0"/>
              </a:rPr>
              <a:t>子系统集成</a:t>
            </a:r>
          </a:p>
        </p:txBody>
      </p:sp>
      <p:graphicFrame>
        <p:nvGraphicFramePr>
          <p:cNvPr id="4" name="图示 3"/>
          <p:cNvGraphicFramePr/>
          <p:nvPr/>
        </p:nvGraphicFramePr>
        <p:xfrm>
          <a:off x="1043608" y="1916832"/>
          <a:ext cx="6984776" cy="108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1.	</a:t>
            </a:r>
            <a:r>
              <a:rPr lang="zh-CN" altLang="en-US" smtClean="0">
                <a:latin typeface="Times New Roman" pitchFamily="18" charset="0"/>
              </a:rPr>
              <a:t>计划子系统集成</a:t>
            </a:r>
          </a:p>
        </p:txBody>
      </p:sp>
      <p:sp>
        <p:nvSpPr>
          <p:cNvPr id="119811" name="Freeform 7"/>
          <p:cNvSpPr>
            <a:spLocks/>
          </p:cNvSpPr>
          <p:nvPr/>
        </p:nvSpPr>
        <p:spPr bwMode="gray">
          <a:xfrm>
            <a:off x="365125" y="27225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12" name="Freeform 8"/>
          <p:cNvSpPr>
            <a:spLocks/>
          </p:cNvSpPr>
          <p:nvPr/>
        </p:nvSpPr>
        <p:spPr bwMode="gray">
          <a:xfrm rot="10800000">
            <a:off x="6804025" y="1628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52463" y="1993900"/>
            <a:ext cx="7743825" cy="15017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96913" y="2017713"/>
            <a:ext cx="7699375" cy="1477962"/>
          </a:xfrm>
          <a:prstGeom prst="rect">
            <a:avLst/>
          </a:prstGeom>
          <a:noFill/>
        </p:spPr>
        <p:txBody>
          <a:bodyPr>
            <a:spAutoFit/>
          </a:bodyPr>
          <a:lstStyle/>
          <a:p>
            <a:pPr>
              <a:defRPr/>
            </a:pPr>
            <a:r>
              <a:rPr lang="zh-CN" altLang="en-US" dirty="0">
                <a:solidFill>
                  <a:schemeClr val="bg1"/>
                </a:solidFill>
                <a:latin typeface="+mn-ea"/>
              </a:rPr>
              <a:t>    此任务描述了如何计划包含在实现子系统中的元素的集成顺序。</a:t>
            </a:r>
          </a:p>
          <a:p>
            <a:pPr>
              <a:defRPr/>
            </a:pPr>
            <a:r>
              <a:rPr lang="zh-CN" altLang="en-US" dirty="0">
                <a:solidFill>
                  <a:schemeClr val="bg1"/>
                </a:solidFill>
                <a:latin typeface="+mn-ea"/>
              </a:rPr>
              <a:t>包括以下三个步骤：</a:t>
            </a:r>
          </a:p>
          <a:p>
            <a:pPr>
              <a:defRPr/>
            </a:pPr>
            <a:r>
              <a:rPr lang="zh-CN" altLang="en-US" dirty="0">
                <a:solidFill>
                  <a:schemeClr val="bg1"/>
                </a:solidFill>
                <a:latin typeface="+mn-ea"/>
              </a:rPr>
              <a:t>（</a:t>
            </a:r>
            <a:r>
              <a:rPr lang="en-US" altLang="zh-CN" dirty="0">
                <a:solidFill>
                  <a:schemeClr val="bg1"/>
                </a:solidFill>
                <a:latin typeface="+mn-ea"/>
              </a:rPr>
              <a:t>1</a:t>
            </a:r>
            <a:r>
              <a:rPr lang="zh-CN" altLang="en-US" dirty="0">
                <a:solidFill>
                  <a:schemeClr val="bg1"/>
                </a:solidFill>
                <a:latin typeface="+mn-ea"/>
              </a:rPr>
              <a:t>）定义构建块</a:t>
            </a:r>
            <a:endParaRPr lang="en-US" altLang="zh-CN" dirty="0">
              <a:solidFill>
                <a:schemeClr val="bg1"/>
              </a:solidFill>
              <a:latin typeface="+mn-ea"/>
            </a:endParaRPr>
          </a:p>
          <a:p>
            <a:pPr>
              <a:defRPr/>
            </a:pPr>
            <a:r>
              <a:rPr lang="zh-CN" altLang="en-US" dirty="0">
                <a:solidFill>
                  <a:schemeClr val="bg1"/>
                </a:solidFill>
                <a:latin typeface="+mn-ea"/>
              </a:rPr>
              <a:t>（</a:t>
            </a:r>
            <a:r>
              <a:rPr lang="en-US" altLang="zh-CN" dirty="0">
                <a:solidFill>
                  <a:schemeClr val="bg1"/>
                </a:solidFill>
                <a:latin typeface="+mn-ea"/>
              </a:rPr>
              <a:t>2</a:t>
            </a:r>
            <a:r>
              <a:rPr lang="zh-CN" altLang="en-US" dirty="0">
                <a:solidFill>
                  <a:schemeClr val="bg1"/>
                </a:solidFill>
                <a:latin typeface="+mn-ea"/>
              </a:rPr>
              <a:t>）识别类</a:t>
            </a:r>
          </a:p>
          <a:p>
            <a:pPr>
              <a:defRPr/>
            </a:pPr>
            <a:r>
              <a:rPr lang="zh-CN" altLang="en-US" dirty="0">
                <a:solidFill>
                  <a:schemeClr val="bg1"/>
                </a:solidFill>
                <a:latin typeface="+mn-ea"/>
              </a:rPr>
              <a:t>（</a:t>
            </a:r>
            <a:r>
              <a:rPr lang="en-US" altLang="zh-CN" dirty="0">
                <a:solidFill>
                  <a:schemeClr val="bg1"/>
                </a:solidFill>
                <a:latin typeface="+mn-ea"/>
              </a:rPr>
              <a:t>3</a:t>
            </a:r>
            <a:r>
              <a:rPr lang="zh-CN" altLang="en-US" dirty="0">
                <a:solidFill>
                  <a:schemeClr val="bg1"/>
                </a:solidFill>
                <a:latin typeface="+mn-ea"/>
              </a:rPr>
              <a:t>）更新子系统的引入</a:t>
            </a:r>
            <a:endParaRPr lang="en-US" altLang="zh-CN" dirty="0">
              <a:solidFill>
                <a:schemeClr val="bg1"/>
              </a:solidFill>
              <a:latin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）定义构建块</a:t>
            </a:r>
            <a:r>
              <a:rPr lang="en-US" altLang="zh-CN" smtClean="0">
                <a:latin typeface="Times New Roman" pitchFamily="18" charset="0"/>
              </a:rPr>
              <a:t>Define the Builds</a:t>
            </a:r>
          </a:p>
        </p:txBody>
      </p:sp>
      <p:sp>
        <p:nvSpPr>
          <p:cNvPr id="120835" name="Freeform 7"/>
          <p:cNvSpPr>
            <a:spLocks/>
          </p:cNvSpPr>
          <p:nvPr/>
        </p:nvSpPr>
        <p:spPr bwMode="gray">
          <a:xfrm>
            <a:off x="428625" y="275113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36" name="Freeform 8"/>
          <p:cNvSpPr>
            <a:spLocks/>
          </p:cNvSpPr>
          <p:nvPr/>
        </p:nvSpPr>
        <p:spPr bwMode="gray">
          <a:xfrm rot="10800000">
            <a:off x="6835775" y="16240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84213" y="1989138"/>
            <a:ext cx="7742237" cy="15382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727075" y="2012950"/>
            <a:ext cx="7699375" cy="1477963"/>
          </a:xfrm>
          <a:prstGeom prst="rect">
            <a:avLst/>
          </a:prstGeom>
          <a:noFill/>
        </p:spPr>
        <p:txBody>
          <a:bodyPr>
            <a:spAutoFit/>
          </a:bodyPr>
          <a:lstStyle/>
          <a:p>
            <a:pPr>
              <a:defRPr/>
            </a:pPr>
            <a:r>
              <a:rPr lang="zh-CN" altLang="en-US" dirty="0">
                <a:solidFill>
                  <a:schemeClr val="bg1"/>
                </a:solidFill>
                <a:latin typeface="+mn-ea"/>
              </a:rPr>
              <a:t>    研究当前迭代中已选的用例和场景。选择一个或几个场景，它们将成为每个集成增量的目标。可能有必要只选择涉及该子系统的部分场景。 </a:t>
            </a:r>
          </a:p>
          <a:p>
            <a:pPr>
              <a:defRPr/>
            </a:pPr>
            <a:endParaRPr lang="en-US" altLang="zh-CN" dirty="0">
              <a:solidFill>
                <a:schemeClr val="bg1"/>
              </a:solidFill>
              <a:latin typeface="+mn-ea"/>
            </a:endParaRPr>
          </a:p>
          <a:p>
            <a:pPr>
              <a:defRPr/>
            </a:pPr>
            <a:r>
              <a:rPr lang="zh-CN" altLang="en-US" dirty="0">
                <a:solidFill>
                  <a:schemeClr val="bg1"/>
                </a:solidFill>
                <a:latin typeface="+mn-ea"/>
              </a:rPr>
              <a:t>    在项目的集成构建计划中或子系统本地的集成构建计划中捕获集成子系统的计划。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）识别类</a:t>
            </a:r>
          </a:p>
        </p:txBody>
      </p:sp>
      <p:graphicFrame>
        <p:nvGraphicFramePr>
          <p:cNvPr id="121859" name="Object 5"/>
          <p:cNvGraphicFramePr>
            <a:graphicFrameLocks noChangeAspect="1"/>
          </p:cNvGraphicFramePr>
          <p:nvPr/>
        </p:nvGraphicFramePr>
        <p:xfrm>
          <a:off x="1219200" y="3141663"/>
          <a:ext cx="7102475" cy="3232150"/>
        </p:xfrm>
        <a:graphic>
          <a:graphicData uri="http://schemas.openxmlformats.org/presentationml/2006/ole">
            <mc:AlternateContent xmlns:mc="http://schemas.openxmlformats.org/markup-compatibility/2006">
              <mc:Choice xmlns:v="urn:schemas-microsoft-com:vml" Requires="v">
                <p:oleObj spid="_x0000_s121865" name="文档" r:id="rId4" imgW="3410151" imgH="1552876" progId="Word.Document.8">
                  <p:embed/>
                </p:oleObj>
              </mc:Choice>
              <mc:Fallback>
                <p:oleObj name="文档" r:id="rId4" imgW="3410151" imgH="155287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41663"/>
                        <a:ext cx="71024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60" name="Freeform 7"/>
          <p:cNvSpPr>
            <a:spLocks/>
          </p:cNvSpPr>
          <p:nvPr/>
        </p:nvSpPr>
        <p:spPr bwMode="gray">
          <a:xfrm>
            <a:off x="492125" y="20605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61" name="Freeform 8"/>
          <p:cNvSpPr>
            <a:spLocks/>
          </p:cNvSpPr>
          <p:nvPr/>
        </p:nvSpPr>
        <p:spPr bwMode="gray">
          <a:xfrm rot="10800000">
            <a:off x="6932613" y="14843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781050" y="1849438"/>
            <a:ext cx="7743825" cy="9477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8" name="文本框 7"/>
          <p:cNvSpPr txBox="1"/>
          <p:nvPr/>
        </p:nvSpPr>
        <p:spPr>
          <a:xfrm>
            <a:off x="825500" y="1873250"/>
            <a:ext cx="7699375" cy="923925"/>
          </a:xfrm>
          <a:prstGeom prst="rect">
            <a:avLst/>
          </a:prstGeom>
          <a:noFill/>
        </p:spPr>
        <p:txBody>
          <a:bodyPr>
            <a:spAutoFit/>
          </a:bodyPr>
          <a:lstStyle/>
          <a:p>
            <a:pPr>
              <a:defRPr/>
            </a:pPr>
            <a:r>
              <a:rPr lang="zh-CN" altLang="en-US" dirty="0">
                <a:solidFill>
                  <a:schemeClr val="bg1"/>
                </a:solidFill>
                <a:latin typeface="+mn-ea"/>
              </a:rPr>
              <a:t>    识别参与选中场景的类。在设计用例实现的顺序图、通信图或类图中描述每个场景。确定需要实现的类和已经实现的类。也识别不参与场景但需要作为桩模块的类。</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71438"/>
            <a:ext cx="9577388" cy="692150"/>
          </a:xfrm>
        </p:spPr>
        <p:txBody>
          <a:bodyPr rtlCol="0">
            <a:normAutofit fontScale="90000"/>
          </a:bodyPr>
          <a:lstStyle/>
          <a:p>
            <a:pPr eaLnBrk="1" fontAlgn="auto" hangingPunct="1">
              <a:spcAft>
                <a:spcPts val="0"/>
              </a:spcAft>
              <a:defRPr/>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）更新子系统的引入</a:t>
            </a:r>
            <a:r>
              <a:rPr lang="en-US" altLang="zh-CN" dirty="0" smtClean="0">
                <a:latin typeface="Times New Roman" panose="02020603050405020304" pitchFamily="18" charset="0"/>
              </a:rPr>
              <a:t>Update the Subsystem's Imports</a:t>
            </a:r>
          </a:p>
        </p:txBody>
      </p:sp>
      <p:sp>
        <p:nvSpPr>
          <p:cNvPr id="123907" name="Freeform 7"/>
          <p:cNvSpPr>
            <a:spLocks/>
          </p:cNvSpPr>
          <p:nvPr/>
        </p:nvSpPr>
        <p:spPr bwMode="gray">
          <a:xfrm>
            <a:off x="493713" y="34290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08" name="Freeform 8"/>
          <p:cNvSpPr>
            <a:spLocks/>
          </p:cNvSpPr>
          <p:nvPr/>
        </p:nvSpPr>
        <p:spPr bwMode="gray">
          <a:xfrm rot="10800000">
            <a:off x="6896100" y="14843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44538" y="1849438"/>
            <a:ext cx="7743825" cy="23320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788988" y="1873250"/>
            <a:ext cx="7699375" cy="2308225"/>
          </a:xfrm>
          <a:prstGeom prst="rect">
            <a:avLst/>
          </a:prstGeom>
          <a:noFill/>
        </p:spPr>
        <p:txBody>
          <a:bodyPr>
            <a:spAutoFit/>
          </a:bodyPr>
          <a:lstStyle/>
          <a:p>
            <a:pPr>
              <a:defRPr/>
            </a:pPr>
            <a:r>
              <a:rPr lang="zh-CN" altLang="en-US" dirty="0">
                <a:solidFill>
                  <a:schemeClr val="bg1"/>
                </a:solidFill>
                <a:latin typeface="+mn-ea"/>
              </a:rPr>
              <a:t>    识别为本构建块需要的其他实现子系统。确定每个子系统要使用的版本。更新此子系统与其他子系统的正确版本的引入依赖关系。 </a:t>
            </a:r>
          </a:p>
          <a:p>
            <a:pPr>
              <a:defRPr/>
            </a:pPr>
            <a:r>
              <a:rPr lang="zh-CN" altLang="en-US" dirty="0">
                <a:solidFill>
                  <a:schemeClr val="bg1"/>
                </a:solidFill>
                <a:latin typeface="+mn-ea"/>
              </a:rPr>
              <a:t>    如果新系统基线最近已提升，那么集成人员也将必须决定何时更新（重定基线）子系统集成工作空间。这个决定是基于子系统在开发周期中所处的位置。如果子系统开发在某个关键区域不稳定，则可能决定延迟重定基线。 </a:t>
            </a:r>
          </a:p>
          <a:p>
            <a:pPr>
              <a:defRPr/>
            </a:pPr>
            <a:r>
              <a:rPr lang="zh-CN" altLang="en-US" dirty="0">
                <a:solidFill>
                  <a:schemeClr val="bg1"/>
                </a:solidFill>
                <a:latin typeface="+mn-ea"/>
              </a:rPr>
              <a:t>    当到了项目后期并接近发行（无论内部或外部）时，子系统具有一致的引入集合是至关重要的。越来越紧迫的是跟上系统基线，保持同步。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2.	</a:t>
            </a:r>
            <a:r>
              <a:rPr lang="zh-CN" altLang="en-US" smtClean="0">
                <a:latin typeface="Times New Roman" pitchFamily="18" charset="0"/>
              </a:rPr>
              <a:t>集成子系统</a:t>
            </a:r>
          </a:p>
        </p:txBody>
      </p:sp>
      <p:sp>
        <p:nvSpPr>
          <p:cNvPr id="124931" name="Freeform 7"/>
          <p:cNvSpPr>
            <a:spLocks/>
          </p:cNvSpPr>
          <p:nvPr/>
        </p:nvSpPr>
        <p:spPr bwMode="gray">
          <a:xfrm>
            <a:off x="365125" y="28289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32" name="Freeform 8"/>
          <p:cNvSpPr>
            <a:spLocks/>
          </p:cNvSpPr>
          <p:nvPr/>
        </p:nvSpPr>
        <p:spPr bwMode="gray">
          <a:xfrm rot="10800000">
            <a:off x="6804025" y="17002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52463" y="2065338"/>
            <a:ext cx="7743825" cy="15017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96913" y="2090738"/>
            <a:ext cx="7699375" cy="1476375"/>
          </a:xfrm>
          <a:prstGeom prst="rect">
            <a:avLst/>
          </a:prstGeom>
          <a:noFill/>
        </p:spPr>
        <p:txBody>
          <a:bodyPr>
            <a:spAutoFit/>
          </a:bodyPr>
          <a:lstStyle/>
          <a:p>
            <a:pPr>
              <a:defRPr/>
            </a:pPr>
            <a:r>
              <a:rPr lang="zh-CN" altLang="en-US" dirty="0">
                <a:solidFill>
                  <a:schemeClr val="bg1"/>
                </a:solidFill>
                <a:latin typeface="+mn-ea"/>
              </a:rPr>
              <a:t>    此任务描述了如何集成实现子系统中的元素，然后提交实现子系统用于系统集成。</a:t>
            </a:r>
            <a:endParaRPr lang="en-US" altLang="zh-CN" dirty="0">
              <a:solidFill>
                <a:schemeClr val="bg1"/>
              </a:solidFill>
              <a:latin typeface="+mn-ea"/>
            </a:endParaRPr>
          </a:p>
          <a:p>
            <a:pPr>
              <a:defRPr/>
            </a:pPr>
            <a:r>
              <a:rPr lang="zh-CN" altLang="en-US" dirty="0">
                <a:solidFill>
                  <a:schemeClr val="bg1"/>
                </a:solidFill>
                <a:latin typeface="+mn-ea"/>
              </a:rPr>
              <a:t>    包括以下两个步骤：</a:t>
            </a:r>
            <a:endParaRPr lang="en-US" altLang="zh-CN" dirty="0">
              <a:solidFill>
                <a:schemeClr val="bg1"/>
              </a:solidFill>
              <a:latin typeface="+mn-ea"/>
            </a:endParaRPr>
          </a:p>
          <a:p>
            <a:pPr>
              <a:defRPr/>
            </a:pPr>
            <a:r>
              <a:rPr lang="zh-CN" altLang="en-US" dirty="0">
                <a:solidFill>
                  <a:schemeClr val="bg1"/>
                </a:solidFill>
                <a:latin typeface="+mn-ea"/>
              </a:rPr>
              <a:t>   （</a:t>
            </a:r>
            <a:r>
              <a:rPr lang="en-US" altLang="zh-CN" dirty="0">
                <a:solidFill>
                  <a:schemeClr val="bg1"/>
                </a:solidFill>
                <a:latin typeface="+mn-ea"/>
              </a:rPr>
              <a:t>1</a:t>
            </a:r>
            <a:r>
              <a:rPr lang="zh-CN" altLang="en-US" dirty="0">
                <a:solidFill>
                  <a:schemeClr val="bg1"/>
                </a:solidFill>
                <a:latin typeface="+mn-ea"/>
              </a:rPr>
              <a:t>）集成实现元素</a:t>
            </a:r>
            <a:r>
              <a:rPr lang="en-US" altLang="zh-CN" dirty="0">
                <a:solidFill>
                  <a:schemeClr val="bg1"/>
                </a:solidFill>
                <a:latin typeface="+mn-ea"/>
              </a:rPr>
              <a:t>Integrate Implementation Elements</a:t>
            </a:r>
          </a:p>
          <a:p>
            <a:pPr>
              <a:defRPr/>
            </a:pPr>
            <a:r>
              <a:rPr lang="zh-CN" altLang="en-US" dirty="0">
                <a:solidFill>
                  <a:schemeClr val="bg1"/>
                </a:solidFill>
                <a:latin typeface="+mn-ea"/>
              </a:rPr>
              <a:t>   （</a:t>
            </a:r>
            <a:r>
              <a:rPr lang="en-US" altLang="zh-CN" dirty="0">
                <a:solidFill>
                  <a:schemeClr val="bg1"/>
                </a:solidFill>
                <a:latin typeface="+mn-ea"/>
              </a:rPr>
              <a:t>2</a:t>
            </a:r>
            <a:r>
              <a:rPr lang="zh-CN" altLang="en-US" dirty="0">
                <a:solidFill>
                  <a:schemeClr val="bg1"/>
                </a:solidFill>
                <a:latin typeface="+mn-ea"/>
              </a:rPr>
              <a:t>）交付实现子系统</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3988" y="76200"/>
            <a:ext cx="9001125" cy="692150"/>
          </a:xfrm>
        </p:spPr>
        <p:txBody>
          <a:bodyPr rtlCol="0">
            <a:normAutofit fontScale="90000"/>
          </a:bodyPr>
          <a:lstStyle/>
          <a:p>
            <a:pPr eaLnBrk="1" fontAlgn="auto" hangingPunct="1">
              <a:spcAft>
                <a:spcPts val="0"/>
              </a:spcAft>
              <a:defRPr/>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）集成实现元素</a:t>
            </a:r>
            <a:r>
              <a:rPr lang="en-US" altLang="zh-CN" dirty="0" smtClean="0">
                <a:latin typeface="Times New Roman" panose="02020603050405020304" pitchFamily="18" charset="0"/>
              </a:rPr>
              <a:t>Integrate Implementation Elements</a:t>
            </a:r>
          </a:p>
        </p:txBody>
      </p:sp>
      <p:sp>
        <p:nvSpPr>
          <p:cNvPr id="125955" name="Freeform 7"/>
          <p:cNvSpPr>
            <a:spLocks/>
          </p:cNvSpPr>
          <p:nvPr/>
        </p:nvSpPr>
        <p:spPr bwMode="gray">
          <a:xfrm>
            <a:off x="498475" y="55610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56" name="Freeform 8"/>
          <p:cNvSpPr>
            <a:spLocks/>
          </p:cNvSpPr>
          <p:nvPr/>
        </p:nvSpPr>
        <p:spPr bwMode="gray">
          <a:xfrm rot="10800000">
            <a:off x="6700838" y="1049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11188" y="1412875"/>
            <a:ext cx="7743825" cy="49736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633413" y="1587500"/>
            <a:ext cx="7839075" cy="4802188"/>
          </a:xfrm>
          <a:prstGeom prst="rect">
            <a:avLst/>
          </a:prstGeom>
          <a:noFill/>
        </p:spPr>
        <p:txBody>
          <a:bodyPr>
            <a:spAutoFit/>
          </a:bodyPr>
          <a:lstStyle/>
          <a:p>
            <a:pPr>
              <a:defRPr/>
            </a:pPr>
            <a:r>
              <a:rPr lang="zh-CN" altLang="en-US" dirty="0">
                <a:solidFill>
                  <a:schemeClr val="bg1"/>
                </a:solidFill>
                <a:latin typeface="+mn-ea"/>
              </a:rPr>
              <a:t>    实现元素（</a:t>
            </a:r>
            <a:r>
              <a:rPr lang="en-US" altLang="zh-CN" dirty="0">
                <a:solidFill>
                  <a:schemeClr val="bg1"/>
                </a:solidFill>
                <a:latin typeface="+mn-ea"/>
              </a:rPr>
              <a:t>Implementation Elements</a:t>
            </a:r>
            <a:r>
              <a:rPr lang="zh-CN" altLang="en-US" dirty="0">
                <a:solidFill>
                  <a:schemeClr val="bg1"/>
                </a:solidFill>
                <a:latin typeface="+mn-ea"/>
              </a:rPr>
              <a:t>）是组成实现的物理部件，包括文件和目录。它们包括软件代码文件（源代码、二进制或可执行文件）、数据文件和文档文件（例如联机帮助文件）。</a:t>
            </a:r>
          </a:p>
          <a:p>
            <a:pPr>
              <a:defRPr/>
            </a:pPr>
            <a:r>
              <a:rPr lang="zh-CN" altLang="en-US" dirty="0">
                <a:solidFill>
                  <a:schemeClr val="bg1"/>
                </a:solidFill>
                <a:latin typeface="+mn-ea"/>
              </a:rPr>
              <a:t>    子系统集成按照“集成构建计划”（</a:t>
            </a:r>
            <a:r>
              <a:rPr lang="en-US" altLang="zh-CN" dirty="0">
                <a:solidFill>
                  <a:schemeClr val="bg1"/>
                </a:solidFill>
                <a:latin typeface="+mn-ea"/>
              </a:rPr>
              <a:t>Integration Build Plan</a:t>
            </a:r>
            <a:r>
              <a:rPr lang="zh-CN" altLang="en-US" dirty="0">
                <a:solidFill>
                  <a:schemeClr val="bg1"/>
                </a:solidFill>
                <a:latin typeface="+mn-ea"/>
              </a:rPr>
              <a:t>）进行，其中计划了实现元素和实现子系统集成的顺序。如果子系统很大，会为该子系统专门创建辅助的集成构建计划。 “集成构建计划”（</a:t>
            </a:r>
            <a:r>
              <a:rPr lang="en-US" altLang="zh-CN" dirty="0">
                <a:solidFill>
                  <a:schemeClr val="bg1"/>
                </a:solidFill>
                <a:latin typeface="+mn-ea"/>
              </a:rPr>
              <a:t>Integration Build Plan</a:t>
            </a:r>
            <a:r>
              <a:rPr lang="zh-CN" altLang="en-US" dirty="0">
                <a:solidFill>
                  <a:schemeClr val="bg1"/>
                </a:solidFill>
                <a:latin typeface="+mn-ea"/>
              </a:rPr>
              <a:t>）为在迭代中的集成提供详细计划，定义构件的实施顺序、当集成系统时创建哪些构建块，以及如何评估这些构建块。</a:t>
            </a:r>
          </a:p>
          <a:p>
            <a:pPr>
              <a:defRPr/>
            </a:pPr>
            <a:r>
              <a:rPr lang="zh-CN" altLang="en-US" dirty="0">
                <a:solidFill>
                  <a:schemeClr val="bg1"/>
                </a:solidFill>
                <a:latin typeface="+mn-ea"/>
              </a:rPr>
              <a:t>    推荐在编译相关的层次结构中，自底向上增量式集成实现的类（实现元素）。在每个增量中，向系统添加一个或几个元素。 </a:t>
            </a:r>
          </a:p>
          <a:p>
            <a:pPr>
              <a:defRPr/>
            </a:pPr>
            <a:r>
              <a:rPr lang="zh-CN" altLang="en-US" dirty="0">
                <a:solidFill>
                  <a:schemeClr val="bg1"/>
                </a:solidFill>
                <a:latin typeface="+mn-ea"/>
              </a:rPr>
              <a:t>    如果两个或多个实现者在同一个子系统上并行工作，则通过“子系统集成工作空间”集成他们的工作，其中实现者从各自专用开发工作空间递交元素放进子系统集成工作空间，而集成人员将从子系统集成工作空间中构造构建块。 </a:t>
            </a:r>
          </a:p>
          <a:p>
            <a:pPr>
              <a:defRPr/>
            </a:pPr>
            <a:r>
              <a:rPr lang="zh-CN" altLang="en-US" dirty="0">
                <a:solidFill>
                  <a:schemeClr val="bg1"/>
                </a:solidFill>
                <a:latin typeface="+mn-ea"/>
              </a:rPr>
              <a:t>    如果几个人的团队在同一个子系统中并行工作，那么团队成员频繁共享成果是很重要的，不要等到流程后期再集成团队工作。 </a:t>
            </a:r>
          </a:p>
          <a:p>
            <a:pPr>
              <a:defRPr/>
            </a:pPr>
            <a:endParaRPr lang="zh-CN" altLang="en-US" dirty="0">
              <a:solidFill>
                <a:schemeClr val="bg1"/>
              </a:solidFill>
              <a:latin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）交付实现子系统</a:t>
            </a:r>
          </a:p>
        </p:txBody>
      </p:sp>
      <p:sp>
        <p:nvSpPr>
          <p:cNvPr id="128003" name="Freeform 7"/>
          <p:cNvSpPr>
            <a:spLocks/>
          </p:cNvSpPr>
          <p:nvPr/>
        </p:nvSpPr>
        <p:spPr bwMode="gray">
          <a:xfrm>
            <a:off x="581025" y="2105025"/>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8004" name="Freeform 8"/>
          <p:cNvSpPr>
            <a:spLocks/>
          </p:cNvSpPr>
          <p:nvPr/>
        </p:nvSpPr>
        <p:spPr bwMode="gray">
          <a:xfrm rot="10800000">
            <a:off x="6732588" y="177323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869950" y="2105025"/>
            <a:ext cx="7243763" cy="6889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12813" y="2128838"/>
            <a:ext cx="7204075" cy="647700"/>
          </a:xfrm>
          <a:prstGeom prst="rect">
            <a:avLst/>
          </a:prstGeom>
          <a:noFill/>
        </p:spPr>
        <p:txBody>
          <a:bodyPr>
            <a:spAutoFit/>
          </a:bodyPr>
          <a:lstStyle/>
          <a:p>
            <a:pPr>
              <a:defRPr/>
            </a:pPr>
            <a:r>
              <a:rPr lang="zh-CN" altLang="en-US" dirty="0">
                <a:solidFill>
                  <a:schemeClr val="bg1"/>
                </a:solidFill>
                <a:latin typeface="+mn-ea"/>
              </a:rPr>
              <a:t>    在最后一个增量之后，当实现子系统准备就绪并且相关构建块已集成测试后，实现子系统交付到系统集成工作空间。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6.2.8	</a:t>
            </a:r>
            <a:r>
              <a:rPr lang="zh-CN" altLang="en-US" smtClean="0">
                <a:latin typeface="Times New Roman" pitchFamily="18" charset="0"/>
              </a:rPr>
              <a:t>系统集成</a:t>
            </a:r>
          </a:p>
        </p:txBody>
      </p:sp>
      <p:graphicFrame>
        <p:nvGraphicFramePr>
          <p:cNvPr id="5" name="图示 4"/>
          <p:cNvGraphicFramePr/>
          <p:nvPr/>
        </p:nvGraphicFramePr>
        <p:xfrm>
          <a:off x="1115616" y="1988840"/>
          <a:ext cx="6984776" cy="108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1.	</a:t>
            </a:r>
            <a:r>
              <a:rPr lang="zh-CN" altLang="en-US" smtClean="0">
                <a:latin typeface="Times New Roman" pitchFamily="18" charset="0"/>
              </a:rPr>
              <a:t>计划系统集成</a:t>
            </a:r>
          </a:p>
        </p:txBody>
      </p:sp>
      <p:sp>
        <p:nvSpPr>
          <p:cNvPr id="130051" name="Freeform 7"/>
          <p:cNvSpPr>
            <a:spLocks/>
          </p:cNvSpPr>
          <p:nvPr/>
        </p:nvSpPr>
        <p:spPr bwMode="gray">
          <a:xfrm>
            <a:off x="503238" y="1908175"/>
            <a:ext cx="1890712"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052" name="Freeform 8"/>
          <p:cNvSpPr>
            <a:spLocks/>
          </p:cNvSpPr>
          <p:nvPr/>
        </p:nvSpPr>
        <p:spPr bwMode="gray">
          <a:xfrm rot="10800000">
            <a:off x="6719888" y="1847850"/>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855663" y="2181225"/>
            <a:ext cx="7245350" cy="393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00113" y="2205038"/>
            <a:ext cx="7204075" cy="369887"/>
          </a:xfrm>
          <a:prstGeom prst="rect">
            <a:avLst/>
          </a:prstGeom>
          <a:noFill/>
        </p:spPr>
        <p:txBody>
          <a:bodyPr>
            <a:spAutoFit/>
          </a:bodyPr>
          <a:lstStyle/>
          <a:p>
            <a:pPr>
              <a:defRPr/>
            </a:pPr>
            <a:r>
              <a:rPr lang="zh-CN" altLang="en-US" dirty="0">
                <a:solidFill>
                  <a:schemeClr val="bg1"/>
                </a:solidFill>
                <a:latin typeface="+mn-ea"/>
              </a:rPr>
              <a:t>    此任务描述了如何计划系统的集成。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0525" y="58738"/>
            <a:ext cx="8277225" cy="638175"/>
          </a:xfrm>
        </p:spPr>
        <p:txBody>
          <a:bodyPr/>
          <a:lstStyle/>
          <a:p>
            <a:pPr eaLnBrk="1" hangingPunct="1"/>
            <a:r>
              <a:rPr lang="en-US" altLang="zh-CN" sz="2800" smtClean="0">
                <a:latin typeface="Times New Roman" pitchFamily="18" charset="0"/>
              </a:rPr>
              <a:t>6.1.2	</a:t>
            </a:r>
            <a:r>
              <a:rPr lang="zh-CN" altLang="en-US" sz="2800" smtClean="0">
                <a:latin typeface="Times New Roman" pitchFamily="18" charset="0"/>
              </a:rPr>
              <a:t>计划集成</a:t>
            </a:r>
            <a:r>
              <a:rPr lang="en-US" altLang="zh-CN" sz="2800" smtClean="0">
                <a:latin typeface="Times New Roman" pitchFamily="18" charset="0"/>
              </a:rPr>
              <a:t>Plan the Integration</a:t>
            </a:r>
          </a:p>
        </p:txBody>
      </p:sp>
      <p:sp>
        <p:nvSpPr>
          <p:cNvPr id="16387" name="Freeform 3"/>
          <p:cNvSpPr>
            <a:spLocks/>
          </p:cNvSpPr>
          <p:nvPr/>
        </p:nvSpPr>
        <p:spPr bwMode="gray">
          <a:xfrm>
            <a:off x="940223" y="30003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88" name="Freeform 4"/>
          <p:cNvSpPr>
            <a:spLocks/>
          </p:cNvSpPr>
          <p:nvPr/>
        </p:nvSpPr>
        <p:spPr bwMode="gray">
          <a:xfrm rot="10800000">
            <a:off x="5966248" y="25987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10"/>
          <p:cNvSpPr>
            <a:spLocks noChangeArrowheads="1"/>
          </p:cNvSpPr>
          <p:nvPr/>
        </p:nvSpPr>
        <p:spPr bwMode="gray">
          <a:xfrm>
            <a:off x="1156123" y="2987675"/>
            <a:ext cx="6429375" cy="693738"/>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p>
        </p:txBody>
      </p:sp>
      <p:sp>
        <p:nvSpPr>
          <p:cNvPr id="16390" name="文本框 6"/>
          <p:cNvSpPr txBox="1">
            <a:spLocks noChangeArrowheads="1"/>
          </p:cNvSpPr>
          <p:nvPr/>
        </p:nvSpPr>
        <p:spPr bwMode="auto">
          <a:xfrm>
            <a:off x="1156123" y="303530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latin typeface="Times New Roman" pitchFamily="18" charset="0"/>
              </a:rPr>
              <a:t>       计划集成关注要实现哪些实现子系统，以及在当前迭代中各实现子系统的集成顺序。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）识别子系统</a:t>
            </a:r>
          </a:p>
        </p:txBody>
      </p:sp>
      <p:sp>
        <p:nvSpPr>
          <p:cNvPr id="131075" name="Freeform 7"/>
          <p:cNvSpPr>
            <a:spLocks/>
          </p:cNvSpPr>
          <p:nvPr/>
        </p:nvSpPr>
        <p:spPr bwMode="gray">
          <a:xfrm>
            <a:off x="485775" y="2636838"/>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076" name="Freeform 8"/>
          <p:cNvSpPr>
            <a:spLocks/>
          </p:cNvSpPr>
          <p:nvPr/>
        </p:nvSpPr>
        <p:spPr bwMode="gray">
          <a:xfrm rot="10800000">
            <a:off x="6719888" y="1847850"/>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855663" y="2181225"/>
            <a:ext cx="7245350" cy="12239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8" name="文本框 7"/>
          <p:cNvSpPr txBox="1"/>
          <p:nvPr/>
        </p:nvSpPr>
        <p:spPr>
          <a:xfrm>
            <a:off x="900113" y="2205038"/>
            <a:ext cx="7204075" cy="1200150"/>
          </a:xfrm>
          <a:prstGeom prst="rect">
            <a:avLst/>
          </a:prstGeom>
          <a:noFill/>
        </p:spPr>
        <p:txBody>
          <a:bodyPr>
            <a:spAutoFit/>
          </a:bodyPr>
          <a:lstStyle/>
          <a:p>
            <a:pPr>
              <a:defRPr/>
            </a:pPr>
            <a:r>
              <a:rPr lang="zh-CN" altLang="en-US" dirty="0">
                <a:solidFill>
                  <a:schemeClr val="bg1"/>
                </a:solidFill>
                <a:latin typeface="+mn-ea"/>
              </a:rPr>
              <a:t>    迭代计划详细说明应该在本次迭代中实现的所有用例和场景。 确定哪些实现子系统参与当前迭代的用例和场景。研究设计用例实现的顺序图、通信图等。 还要识别需要哪些其他实现子系统可能进行编译，即创建构建块。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15616" y="33398"/>
            <a:ext cx="7200900" cy="692150"/>
          </a:xfrm>
        </p:spPr>
        <p:txBody>
          <a:bodyPr/>
          <a:lstStyle/>
          <a:p>
            <a:pPr eaLnBrk="1" hangingPunct="1"/>
            <a:r>
              <a:rPr lang="zh-CN" altLang="en-US" dirty="0" smtClean="0">
                <a:latin typeface="Times New Roman" pitchFamily="18" charset="0"/>
              </a:rPr>
              <a:t>从设计用例实现来识别实现子系统</a:t>
            </a:r>
          </a:p>
        </p:txBody>
      </p:sp>
      <p:sp>
        <p:nvSpPr>
          <p:cNvPr id="13209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endParaRPr lang="zh-CN" altLang="en-US"/>
          </a:p>
        </p:txBody>
      </p:sp>
      <p:graphicFrame>
        <p:nvGraphicFramePr>
          <p:cNvPr id="132100" name="Object 4"/>
          <p:cNvGraphicFramePr>
            <a:graphicFrameLocks noChangeAspect="1"/>
          </p:cNvGraphicFramePr>
          <p:nvPr>
            <p:extLst>
              <p:ext uri="{D42A27DB-BD31-4B8C-83A1-F6EECF244321}">
                <p14:modId xmlns:p14="http://schemas.microsoft.com/office/powerpoint/2010/main" val="2133606587"/>
              </p:ext>
            </p:extLst>
          </p:nvPr>
        </p:nvGraphicFramePr>
        <p:xfrm>
          <a:off x="1" y="764704"/>
          <a:ext cx="9144000" cy="5832648"/>
        </p:xfrm>
        <a:graphic>
          <a:graphicData uri="http://schemas.openxmlformats.org/presentationml/2006/ole">
            <mc:AlternateContent xmlns:mc="http://schemas.openxmlformats.org/markup-compatibility/2006">
              <mc:Choice xmlns:v="urn:schemas-microsoft-com:vml" Requires="v">
                <p:oleObj spid="_x0000_s132102" name="Visio" r:id="rId4" imgW="5176970" imgH="3409268" progId="Visio.Drawing.11">
                  <p:embed/>
                </p:oleObj>
              </mc:Choice>
              <mc:Fallback>
                <p:oleObj name="Visio" r:id="rId4" imgW="5176970" imgH="340926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764704"/>
                        <a:ext cx="9144000" cy="5832648"/>
                      </a:xfrm>
                      <a:prstGeom prst="rect">
                        <a:avLst/>
                      </a:prstGeom>
                      <a:solidFill>
                        <a:schemeClr val="bg1"/>
                      </a:solidFill>
                      <a:ln>
                        <a:noFill/>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）定义构建块集</a:t>
            </a:r>
            <a:r>
              <a:rPr lang="en-US" altLang="zh-CN" smtClean="0">
                <a:latin typeface="Times New Roman" pitchFamily="18" charset="0"/>
              </a:rPr>
              <a:t>Define Build Sets</a:t>
            </a:r>
          </a:p>
        </p:txBody>
      </p:sp>
      <p:sp>
        <p:nvSpPr>
          <p:cNvPr id="133123" name="Freeform 7"/>
          <p:cNvSpPr>
            <a:spLocks/>
          </p:cNvSpPr>
          <p:nvPr/>
        </p:nvSpPr>
        <p:spPr bwMode="gray">
          <a:xfrm>
            <a:off x="655638" y="4003675"/>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124" name="Freeform 8"/>
          <p:cNvSpPr>
            <a:spLocks/>
          </p:cNvSpPr>
          <p:nvPr/>
        </p:nvSpPr>
        <p:spPr bwMode="gray">
          <a:xfrm rot="10800000">
            <a:off x="6762750" y="194468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900113" y="2276475"/>
            <a:ext cx="7243762" cy="24733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42975" y="2301875"/>
            <a:ext cx="7204075" cy="2308225"/>
          </a:xfrm>
          <a:prstGeom prst="rect">
            <a:avLst/>
          </a:prstGeom>
          <a:noFill/>
        </p:spPr>
        <p:txBody>
          <a:bodyPr>
            <a:spAutoFit/>
          </a:bodyPr>
          <a:lstStyle/>
          <a:p>
            <a:pPr>
              <a:defRPr/>
            </a:pPr>
            <a:r>
              <a:rPr lang="zh-CN" altLang="en-US" dirty="0">
                <a:solidFill>
                  <a:schemeClr val="bg1"/>
                </a:solidFill>
                <a:latin typeface="+mn-ea"/>
              </a:rPr>
              <a:t>    在可能有近百个实现子系统的大型系统中，计划集成变成了一项复杂的任务。 </a:t>
            </a:r>
          </a:p>
          <a:p>
            <a:pPr>
              <a:defRPr/>
            </a:pPr>
            <a:r>
              <a:rPr lang="zh-CN" altLang="en-US" dirty="0">
                <a:solidFill>
                  <a:schemeClr val="bg1"/>
                </a:solidFill>
                <a:latin typeface="+mn-ea"/>
              </a:rPr>
              <a:t>    为了帮助集成计划和管理复杂性，需要减少要考虑的事项。建议定义多组有意义的子系统（构建块集合或塔</a:t>
            </a:r>
            <a:r>
              <a:rPr lang="en-US" altLang="zh-CN" dirty="0">
                <a:solidFill>
                  <a:schemeClr val="bg1"/>
                </a:solidFill>
                <a:latin typeface="+mn-ea"/>
              </a:rPr>
              <a:t>tower</a:t>
            </a:r>
            <a:r>
              <a:rPr lang="zh-CN" altLang="en-US" dirty="0">
                <a:solidFill>
                  <a:schemeClr val="bg1"/>
                </a:solidFill>
                <a:latin typeface="+mn-ea"/>
              </a:rPr>
              <a:t>），从集成的观点来看，这些子系统属于一起的。“属于一起”表示这些子系统有时作为一个组集成；只集成其中一个子系统并无意义。</a:t>
            </a:r>
            <a:endParaRPr lang="en-US" altLang="zh-CN" dirty="0">
              <a:solidFill>
                <a:schemeClr val="bg1"/>
              </a:solidFill>
              <a:latin typeface="+mn-ea"/>
            </a:endParaRPr>
          </a:p>
          <a:p>
            <a:pPr>
              <a:defRPr/>
            </a:pPr>
            <a:r>
              <a:rPr lang="zh-CN" altLang="en-US" dirty="0">
                <a:solidFill>
                  <a:schemeClr val="bg1"/>
                </a:solidFill>
                <a:latin typeface="+mn-ea"/>
              </a:rPr>
              <a:t>    例如，一个子系统需要（直接或间接引入）执行的所有低层子系统可以是一个有意义的构建块集合（</a:t>
            </a:r>
            <a:r>
              <a:rPr lang="en-US" altLang="zh-CN" dirty="0">
                <a:solidFill>
                  <a:schemeClr val="bg1"/>
                </a:solidFill>
                <a:latin typeface="+mn-ea"/>
              </a:rPr>
              <a:t>build set</a:t>
            </a:r>
            <a:r>
              <a:rPr lang="zh-CN" altLang="en-US" dirty="0">
                <a:solidFill>
                  <a:schemeClr val="bg1"/>
                </a:solidFill>
                <a:latin typeface="+mn-ea"/>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 </a:t>
            </a:r>
            <a:r>
              <a:rPr lang="zh-CN" altLang="en-US" smtClean="0">
                <a:latin typeface="Times New Roman" pitchFamily="18" charset="0"/>
              </a:rPr>
              <a:t>构建块集</a:t>
            </a:r>
          </a:p>
        </p:txBody>
      </p:sp>
      <p:pic>
        <p:nvPicPr>
          <p:cNvPr id="134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3430588"/>
            <a:ext cx="4778375" cy="3090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148" name="Freeform 7"/>
          <p:cNvSpPr>
            <a:spLocks/>
          </p:cNvSpPr>
          <p:nvPr/>
        </p:nvSpPr>
        <p:spPr bwMode="gray">
          <a:xfrm>
            <a:off x="603250" y="2400300"/>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149" name="Freeform 8"/>
          <p:cNvSpPr>
            <a:spLocks/>
          </p:cNvSpPr>
          <p:nvPr/>
        </p:nvSpPr>
        <p:spPr bwMode="gray">
          <a:xfrm rot="10800000">
            <a:off x="6761163" y="7651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898525" y="1096963"/>
            <a:ext cx="7245350" cy="20542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8" name="文本框 7"/>
          <p:cNvSpPr txBox="1"/>
          <p:nvPr/>
        </p:nvSpPr>
        <p:spPr>
          <a:xfrm>
            <a:off x="942975" y="1120775"/>
            <a:ext cx="7202488" cy="2030413"/>
          </a:xfrm>
          <a:prstGeom prst="rect">
            <a:avLst/>
          </a:prstGeom>
          <a:noFill/>
        </p:spPr>
        <p:txBody>
          <a:bodyPr>
            <a:spAutoFit/>
          </a:bodyPr>
          <a:lstStyle/>
          <a:p>
            <a:pPr>
              <a:defRPr/>
            </a:pPr>
            <a:r>
              <a:rPr lang="zh-CN" altLang="en-US" dirty="0">
                <a:solidFill>
                  <a:schemeClr val="bg1"/>
                </a:solidFill>
                <a:latin typeface="+mn-ea"/>
              </a:rPr>
              <a:t>    如果这两个子系统通常是作为组来集成的，则构建块集合是为最低层定义的。对编译和执行子系统 </a:t>
            </a:r>
            <a:r>
              <a:rPr lang="en-US" altLang="zh-CN" dirty="0">
                <a:solidFill>
                  <a:schemeClr val="bg1"/>
                </a:solidFill>
                <a:latin typeface="+mn-ea"/>
              </a:rPr>
              <a:t>A </a:t>
            </a:r>
            <a:r>
              <a:rPr lang="zh-CN" altLang="en-US" dirty="0">
                <a:solidFill>
                  <a:schemeClr val="bg1"/>
                </a:solidFill>
                <a:latin typeface="+mn-ea"/>
              </a:rPr>
              <a:t>所需的所有子系统定义构建块集合。 </a:t>
            </a:r>
          </a:p>
          <a:p>
            <a:pPr>
              <a:defRPr/>
            </a:pPr>
            <a:r>
              <a:rPr lang="zh-CN" altLang="en-US" dirty="0">
                <a:solidFill>
                  <a:schemeClr val="bg1"/>
                </a:solidFill>
                <a:latin typeface="+mn-ea"/>
              </a:rPr>
              <a:t>    请注意，构建块集合可以并将会有重叠。在项目期限内，拥有的构建块集合及其内容会有变化。 </a:t>
            </a:r>
          </a:p>
          <a:p>
            <a:pPr>
              <a:defRPr/>
            </a:pPr>
            <a:r>
              <a:rPr lang="zh-CN" altLang="en-US" dirty="0">
                <a:solidFill>
                  <a:schemeClr val="bg1"/>
                </a:solidFill>
                <a:latin typeface="+mn-ea"/>
              </a:rPr>
              <a:t>    定义这些构建块集合的目的是更易执行集成计划。不必考虑单个的子系统，可以只考虑各组子系统。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9409" y="0"/>
            <a:ext cx="8820150" cy="692150"/>
          </a:xfrm>
        </p:spPr>
        <p:txBody>
          <a:bodyPr rtlCol="0">
            <a:normAutofit/>
          </a:bodyPr>
          <a:lstStyle/>
          <a:p>
            <a:pPr eaLnBrk="1" fontAlgn="auto" hangingPunct="1">
              <a:spcAft>
                <a:spcPts val="0"/>
              </a:spcAft>
              <a:defRPr/>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）定义一系列构建块</a:t>
            </a:r>
            <a:r>
              <a:rPr lang="en-US" altLang="zh-CN" dirty="0" smtClean="0">
                <a:latin typeface="Times New Roman" panose="02020603050405020304" pitchFamily="18" charset="0"/>
              </a:rPr>
              <a:t>Define a Series of Builds</a:t>
            </a:r>
          </a:p>
        </p:txBody>
      </p:sp>
      <p:sp>
        <p:nvSpPr>
          <p:cNvPr id="136195" name="Freeform 7"/>
          <p:cNvSpPr>
            <a:spLocks/>
          </p:cNvSpPr>
          <p:nvPr/>
        </p:nvSpPr>
        <p:spPr bwMode="gray">
          <a:xfrm>
            <a:off x="539750" y="2411413"/>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196" name="Freeform 8"/>
          <p:cNvSpPr>
            <a:spLocks/>
          </p:cNvSpPr>
          <p:nvPr/>
        </p:nvSpPr>
        <p:spPr bwMode="gray">
          <a:xfrm rot="10800000">
            <a:off x="6659563" y="18446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96925" y="2176463"/>
            <a:ext cx="7245350" cy="9477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841375" y="2201863"/>
            <a:ext cx="7202488" cy="922337"/>
          </a:xfrm>
          <a:prstGeom prst="rect">
            <a:avLst/>
          </a:prstGeom>
          <a:noFill/>
        </p:spPr>
        <p:txBody>
          <a:bodyPr>
            <a:spAutoFit/>
          </a:bodyPr>
          <a:lstStyle/>
          <a:p>
            <a:pPr>
              <a:defRPr/>
            </a:pPr>
            <a:r>
              <a:rPr lang="zh-CN" altLang="en-US" dirty="0">
                <a:solidFill>
                  <a:schemeClr val="bg1"/>
                </a:solidFill>
                <a:latin typeface="+mn-ea"/>
              </a:rPr>
              <a:t>    定义一系列构建块以增量式集成系统。在实现模型中的子系统的分层结构中，这通常以自下而上的方式进行。对于每个构建块，定义应加入的子系统和必须可用作桩模块的其他子系统。</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 </a:t>
            </a:r>
            <a:r>
              <a:rPr lang="zh-CN" altLang="en-US" smtClean="0">
                <a:latin typeface="Times New Roman" pitchFamily="18" charset="0"/>
              </a:rPr>
              <a:t>在三个构建块版本中进行的集成计划</a:t>
            </a:r>
          </a:p>
        </p:txBody>
      </p:sp>
      <p:pic>
        <p:nvPicPr>
          <p:cNvPr id="137219" name="Picture 4" descr="三个工作版本集成计划图"/>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764704"/>
            <a:ext cx="9144000" cy="576064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58738"/>
            <a:ext cx="9143999" cy="638175"/>
          </a:xfrm>
        </p:spPr>
        <p:txBody>
          <a:bodyPr rtlCol="0">
            <a:normAutofit fontScale="90000"/>
          </a:bodyPr>
          <a:lstStyle/>
          <a:p>
            <a:pPr eaLnBrk="1" fontAlgn="auto" hangingPunct="1">
              <a:spcAft>
                <a:spcPts val="0"/>
              </a:spcAft>
              <a:defRPr/>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4</a:t>
            </a:r>
            <a:r>
              <a:rPr lang="zh-CN" altLang="en-US" dirty="0" smtClean="0">
                <a:latin typeface="Times New Roman" panose="02020603050405020304" pitchFamily="18" charset="0"/>
              </a:rPr>
              <a:t>）评估集成构建计划</a:t>
            </a:r>
            <a:r>
              <a:rPr lang="en-US" altLang="zh-CN" dirty="0" smtClean="0">
                <a:latin typeface="Times New Roman" panose="02020603050405020304" pitchFamily="18" charset="0"/>
              </a:rPr>
              <a:t>Evaluate the Integration Build Plan </a:t>
            </a:r>
          </a:p>
        </p:txBody>
      </p:sp>
      <p:sp>
        <p:nvSpPr>
          <p:cNvPr id="139267" name="Freeform 7"/>
          <p:cNvSpPr>
            <a:spLocks/>
          </p:cNvSpPr>
          <p:nvPr/>
        </p:nvSpPr>
        <p:spPr bwMode="gray">
          <a:xfrm>
            <a:off x="598488" y="2759075"/>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268" name="Freeform 8"/>
          <p:cNvSpPr>
            <a:spLocks/>
          </p:cNvSpPr>
          <p:nvPr/>
        </p:nvSpPr>
        <p:spPr bwMode="gray">
          <a:xfrm rot="10800000">
            <a:off x="6719888" y="199231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855663" y="2324100"/>
            <a:ext cx="7245350" cy="11969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00113" y="2349500"/>
            <a:ext cx="7204075" cy="1200150"/>
          </a:xfrm>
          <a:prstGeom prst="rect">
            <a:avLst/>
          </a:prstGeom>
          <a:noFill/>
        </p:spPr>
        <p:txBody>
          <a:bodyPr>
            <a:spAutoFit/>
          </a:bodyPr>
          <a:lstStyle/>
          <a:p>
            <a:pPr>
              <a:defRPr/>
            </a:pPr>
            <a:r>
              <a:rPr lang="zh-CN" altLang="en-US" dirty="0">
                <a:solidFill>
                  <a:schemeClr val="bg1"/>
                </a:solidFill>
                <a:latin typeface="+mn-ea"/>
              </a:rPr>
              <a:t>   要评估集成构建计划，请考虑以下检查表：</a:t>
            </a:r>
          </a:p>
          <a:p>
            <a:pPr>
              <a:defRPr/>
            </a:pPr>
            <a:r>
              <a:rPr lang="zh-CN" altLang="en-US" dirty="0">
                <a:solidFill>
                  <a:schemeClr val="bg1"/>
                </a:solidFill>
                <a:latin typeface="+mn-ea"/>
              </a:rPr>
              <a:t>   集成顺序易于查找错误吗？ </a:t>
            </a:r>
          </a:p>
          <a:p>
            <a:pPr>
              <a:defRPr/>
            </a:pPr>
            <a:r>
              <a:rPr lang="zh-CN" altLang="en-US" dirty="0">
                <a:solidFill>
                  <a:schemeClr val="bg1"/>
                </a:solidFill>
                <a:latin typeface="+mn-ea"/>
              </a:rPr>
              <a:t>   集成顺序对桩模块的需要降到最低吗？ </a:t>
            </a:r>
          </a:p>
          <a:p>
            <a:pPr>
              <a:defRPr/>
            </a:pPr>
            <a:r>
              <a:rPr lang="zh-CN" altLang="en-US" dirty="0">
                <a:solidFill>
                  <a:schemeClr val="bg1"/>
                </a:solidFill>
                <a:latin typeface="+mn-ea"/>
              </a:rPr>
              <a:t>   集成顺序与开发构件的顺序协调吗？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2.	</a:t>
            </a:r>
            <a:r>
              <a:rPr lang="zh-CN" altLang="en-US" smtClean="0">
                <a:latin typeface="Times New Roman" pitchFamily="18" charset="0"/>
              </a:rPr>
              <a:t>集成系统</a:t>
            </a:r>
          </a:p>
        </p:txBody>
      </p:sp>
      <p:sp>
        <p:nvSpPr>
          <p:cNvPr id="140291" name="Freeform 7"/>
          <p:cNvSpPr>
            <a:spLocks/>
          </p:cNvSpPr>
          <p:nvPr/>
        </p:nvSpPr>
        <p:spPr bwMode="gray">
          <a:xfrm>
            <a:off x="625475" y="2128838"/>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0292" name="Freeform 8"/>
          <p:cNvSpPr>
            <a:spLocks/>
          </p:cNvSpPr>
          <p:nvPr/>
        </p:nvSpPr>
        <p:spPr bwMode="gray">
          <a:xfrm rot="10800000">
            <a:off x="6732588" y="20605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869950" y="2393950"/>
            <a:ext cx="7243763" cy="4333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12813" y="2417763"/>
            <a:ext cx="7204075" cy="368300"/>
          </a:xfrm>
          <a:prstGeom prst="rect">
            <a:avLst/>
          </a:prstGeom>
          <a:noFill/>
        </p:spPr>
        <p:txBody>
          <a:bodyPr>
            <a:spAutoFit/>
          </a:bodyPr>
          <a:lstStyle/>
          <a:p>
            <a:pPr>
              <a:defRPr/>
            </a:pPr>
            <a:r>
              <a:rPr lang="zh-CN" altLang="en-US" dirty="0">
                <a:solidFill>
                  <a:schemeClr val="bg1"/>
                </a:solidFill>
                <a:latin typeface="+mn-ea"/>
              </a:rPr>
              <a:t>    此任务描述了如何将实现子系统分段集成到一个构建块中。</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82600" y="44450"/>
            <a:ext cx="8642350" cy="692150"/>
          </a:xfrm>
        </p:spPr>
        <p:txBody>
          <a:bodyPr rtlCol="0">
            <a:normAutofit fontScale="90000"/>
          </a:bodyPr>
          <a:lstStyle/>
          <a:p>
            <a:pPr eaLnBrk="1" fontAlgn="auto" hangingPunct="1">
              <a:spcAft>
                <a:spcPts val="0"/>
              </a:spcAft>
              <a:defRPr/>
            </a:pP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1</a:t>
            </a:r>
            <a:r>
              <a:rPr lang="zh-CN" altLang="en-US" sz="2800" dirty="0" smtClean="0">
                <a:latin typeface="Times New Roman" panose="02020603050405020304" pitchFamily="18" charset="0"/>
              </a:rPr>
              <a:t>）验收子系统并产生中间构建块</a:t>
            </a:r>
            <a:r>
              <a:rPr lang="en-US" altLang="zh-CN" sz="2800" dirty="0" smtClean="0">
                <a:latin typeface="Times New Roman" panose="02020603050405020304" pitchFamily="18" charset="0"/>
              </a:rPr>
              <a:t>Accept Subsystems and Produce Intermediate Builds</a:t>
            </a:r>
          </a:p>
        </p:txBody>
      </p:sp>
      <p:sp>
        <p:nvSpPr>
          <p:cNvPr id="141315" name="Freeform 7"/>
          <p:cNvSpPr>
            <a:spLocks/>
          </p:cNvSpPr>
          <p:nvPr/>
        </p:nvSpPr>
        <p:spPr bwMode="gray">
          <a:xfrm>
            <a:off x="688975" y="3425825"/>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1316" name="Freeform 8"/>
          <p:cNvSpPr>
            <a:spLocks/>
          </p:cNvSpPr>
          <p:nvPr/>
        </p:nvSpPr>
        <p:spPr bwMode="gray">
          <a:xfrm rot="10800000">
            <a:off x="6659563" y="9810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96925" y="1312863"/>
            <a:ext cx="7245350" cy="28876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841375" y="1336675"/>
            <a:ext cx="7202488" cy="2863850"/>
          </a:xfrm>
          <a:prstGeom prst="rect">
            <a:avLst/>
          </a:prstGeom>
          <a:noFill/>
        </p:spPr>
        <p:txBody>
          <a:bodyPr>
            <a:spAutoFit/>
          </a:bodyPr>
          <a:lstStyle/>
          <a:p>
            <a:pPr>
              <a:defRPr/>
            </a:pPr>
            <a:r>
              <a:rPr lang="zh-CN" altLang="en-US" dirty="0">
                <a:solidFill>
                  <a:schemeClr val="bg1"/>
                </a:solidFill>
                <a:latin typeface="+mn-ea"/>
              </a:rPr>
              <a:t>    当此项任务开始时，已经交付了实现子系统，来满足在“集成构建计划”中描述的下一个（“目标”）构建块的需求；集成构建计划中可能定义了在一个迭代中需要产生若干个构建块。根据要集成的子系统的复杂性和数量，分几个步骤产生目标构建块通常更高效，在每一步中添加更多的子子系统并产生一系列中间“微型”构建块 －这样，为迭代计划的每个构建块可依次拥有自己的一系列临时中间构建块。这些构建块服从最小限度的集成测试（通常是在此目标构建块的集成构建计划中描述的测试的子集），以确保添加的子系统与系统集成工作空间中已存在的子系统相兼容。使用此方法，应该更容易隔离和诊断问题。</a:t>
            </a:r>
          </a:p>
        </p:txBody>
      </p:sp>
      <p:sp>
        <p:nvSpPr>
          <p:cNvPr id="141319" name="Freeform 7"/>
          <p:cNvSpPr>
            <a:spLocks/>
          </p:cNvSpPr>
          <p:nvPr/>
        </p:nvSpPr>
        <p:spPr bwMode="gray">
          <a:xfrm>
            <a:off x="655638" y="5526088"/>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1320" name="Freeform 8"/>
          <p:cNvSpPr>
            <a:spLocks/>
          </p:cNvSpPr>
          <p:nvPr/>
        </p:nvSpPr>
        <p:spPr bwMode="gray">
          <a:xfrm rot="10800000">
            <a:off x="6667500" y="453231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804863" y="4864100"/>
            <a:ext cx="7245350" cy="14255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849313" y="4889500"/>
            <a:ext cx="7202487" cy="1476375"/>
          </a:xfrm>
          <a:prstGeom prst="rect">
            <a:avLst/>
          </a:prstGeom>
          <a:noFill/>
        </p:spPr>
        <p:txBody>
          <a:bodyPr>
            <a:spAutoFit/>
          </a:bodyPr>
          <a:lstStyle/>
          <a:p>
            <a:pPr>
              <a:defRPr/>
            </a:pPr>
            <a:r>
              <a:rPr lang="zh-CN" altLang="en-US" dirty="0">
                <a:solidFill>
                  <a:schemeClr val="bg1"/>
                </a:solidFill>
                <a:latin typeface="+mn-ea"/>
              </a:rPr>
              <a:t>    在解决任何合并冲突的流程中，集成人员对交付的子系统增量式进行验收并放入系统集成工作空间。对于分层结构，建议以自下而上的方式进行，在考虑引入的情况下，确保子系统版本是一致的。 编译子系统增量并链接到中间构建块，然后将该构建块提供给测试人员，来执行最小限度的系统集成测试。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显示了用三个增量产生的构建块。</a:t>
            </a:r>
          </a:p>
        </p:txBody>
      </p:sp>
      <p:sp>
        <p:nvSpPr>
          <p:cNvPr id="143363" name="Rectangle 5"/>
          <p:cNvSpPr>
            <a:spLocks noChangeArrowheads="1"/>
          </p:cNvSpPr>
          <p:nvPr/>
        </p:nvSpPr>
        <p:spPr bwMode="auto">
          <a:xfrm>
            <a:off x="4479925" y="2197100"/>
            <a:ext cx="184150" cy="36830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143364" name="Object 4"/>
          <p:cNvGraphicFramePr>
            <a:graphicFrameLocks noChangeAspect="1"/>
          </p:cNvGraphicFramePr>
          <p:nvPr/>
        </p:nvGraphicFramePr>
        <p:xfrm>
          <a:off x="1258888" y="2933700"/>
          <a:ext cx="6624637" cy="3452813"/>
        </p:xfrm>
        <a:graphic>
          <a:graphicData uri="http://schemas.openxmlformats.org/presentationml/2006/ole">
            <mc:AlternateContent xmlns:mc="http://schemas.openxmlformats.org/markup-compatibility/2006">
              <mc:Choice xmlns:v="urn:schemas-microsoft-com:vml" Requires="v">
                <p:oleObj spid="_x0000_s143370" name="Visio" r:id="rId5" imgW="7455639" imgH="4010270" progId="Visio.Drawing.11">
                  <p:embed/>
                </p:oleObj>
              </mc:Choice>
              <mc:Fallback>
                <p:oleObj name="Visio" r:id="rId5" imgW="7455639" imgH="401027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49" b="3322"/>
                      <a:stretch>
                        <a:fillRect/>
                      </a:stretch>
                    </p:blipFill>
                    <p:spPr bwMode="auto">
                      <a:xfrm>
                        <a:off x="1258888" y="2933700"/>
                        <a:ext cx="6624637" cy="3452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65" name="Freeform 7"/>
          <p:cNvSpPr>
            <a:spLocks/>
          </p:cNvSpPr>
          <p:nvPr/>
        </p:nvSpPr>
        <p:spPr bwMode="gray">
          <a:xfrm>
            <a:off x="603250" y="1639888"/>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366" name="Freeform 8"/>
          <p:cNvSpPr>
            <a:spLocks/>
          </p:cNvSpPr>
          <p:nvPr/>
        </p:nvSpPr>
        <p:spPr bwMode="gray">
          <a:xfrm rot="10800000">
            <a:off x="6732588" y="141922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AutoShape 9"/>
          <p:cNvSpPr>
            <a:spLocks noChangeArrowheads="1"/>
          </p:cNvSpPr>
          <p:nvPr/>
        </p:nvSpPr>
        <p:spPr bwMode="gray">
          <a:xfrm>
            <a:off x="869950" y="1751013"/>
            <a:ext cx="7243763" cy="6302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9" name="文本框 8"/>
          <p:cNvSpPr txBox="1"/>
          <p:nvPr/>
        </p:nvSpPr>
        <p:spPr>
          <a:xfrm>
            <a:off x="912813" y="1776413"/>
            <a:ext cx="7204075" cy="646112"/>
          </a:xfrm>
          <a:prstGeom prst="rect">
            <a:avLst/>
          </a:prstGeom>
          <a:noFill/>
        </p:spPr>
        <p:txBody>
          <a:bodyPr>
            <a:spAutoFit/>
          </a:bodyPr>
          <a:lstStyle/>
          <a:p>
            <a:pPr>
              <a:defRPr/>
            </a:pPr>
            <a:r>
              <a:rPr lang="zh-CN" altLang="en-US" dirty="0">
                <a:solidFill>
                  <a:schemeClr val="bg1"/>
                </a:solidFill>
                <a:latin typeface="+mn-ea"/>
              </a:rPr>
              <a:t>    某些子系统只需用作桩模块，以使编译和链接其他子系统成为可能，并提供基本的最小限度的运行时行为。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0525" y="58738"/>
            <a:ext cx="8277225" cy="638175"/>
          </a:xfrm>
        </p:spPr>
        <p:txBody>
          <a:bodyPr/>
          <a:lstStyle/>
          <a:p>
            <a:pPr eaLnBrk="1" hangingPunct="1"/>
            <a:r>
              <a:rPr lang="en-US" altLang="zh-CN" sz="2800" smtClean="0">
                <a:latin typeface="Times New Roman" pitchFamily="18" charset="0"/>
              </a:rPr>
              <a:t>6.1.3	</a:t>
            </a:r>
            <a:r>
              <a:rPr lang="zh-CN" altLang="en-US" sz="2800" smtClean="0">
                <a:latin typeface="Times New Roman" pitchFamily="18" charset="0"/>
              </a:rPr>
              <a:t>服务实现</a:t>
            </a:r>
            <a:r>
              <a:rPr lang="en-US" altLang="zh-CN" sz="2800" smtClean="0">
                <a:latin typeface="Times New Roman" pitchFamily="18" charset="0"/>
              </a:rPr>
              <a:t>Service Realization</a:t>
            </a:r>
          </a:p>
        </p:txBody>
      </p:sp>
      <p:sp>
        <p:nvSpPr>
          <p:cNvPr id="18435" name="Freeform 3"/>
          <p:cNvSpPr>
            <a:spLocks/>
          </p:cNvSpPr>
          <p:nvPr/>
        </p:nvSpPr>
        <p:spPr bwMode="gray">
          <a:xfrm>
            <a:off x="1112838" y="46529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8436" name="Freeform 4"/>
          <p:cNvSpPr>
            <a:spLocks/>
          </p:cNvSpPr>
          <p:nvPr/>
        </p:nvSpPr>
        <p:spPr bwMode="gray">
          <a:xfrm rot="10800000">
            <a:off x="6076950" y="39338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8437" name="Freeform 7"/>
          <p:cNvSpPr>
            <a:spLocks/>
          </p:cNvSpPr>
          <p:nvPr/>
        </p:nvSpPr>
        <p:spPr bwMode="gray">
          <a:xfrm>
            <a:off x="1090613" y="23399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8438" name="Freeform 8"/>
          <p:cNvSpPr>
            <a:spLocks/>
          </p:cNvSpPr>
          <p:nvPr/>
        </p:nvSpPr>
        <p:spPr bwMode="gray">
          <a:xfrm rot="10800000">
            <a:off x="6076950" y="15208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8" name="AutoShape 9"/>
          <p:cNvSpPr>
            <a:spLocks noChangeArrowheads="1"/>
          </p:cNvSpPr>
          <p:nvPr/>
        </p:nvSpPr>
        <p:spPr bwMode="gray">
          <a:xfrm>
            <a:off x="1266825" y="1839913"/>
            <a:ext cx="6438900" cy="1216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9" name="AutoShape 10"/>
          <p:cNvSpPr>
            <a:spLocks noChangeArrowheads="1"/>
          </p:cNvSpPr>
          <p:nvPr/>
        </p:nvSpPr>
        <p:spPr bwMode="gray">
          <a:xfrm>
            <a:off x="1266825" y="4303713"/>
            <a:ext cx="6429375" cy="1055687"/>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solidFill>
                <a:schemeClr val="bg1"/>
              </a:solidFill>
            </a:endParaRPr>
          </a:p>
        </p:txBody>
      </p:sp>
      <p:sp>
        <p:nvSpPr>
          <p:cNvPr id="10" name="文本框 9"/>
          <p:cNvSpPr txBox="1"/>
          <p:nvPr/>
        </p:nvSpPr>
        <p:spPr>
          <a:xfrm>
            <a:off x="1266825" y="1855788"/>
            <a:ext cx="6472238" cy="1200150"/>
          </a:xfrm>
          <a:prstGeom prst="rect">
            <a:avLst/>
          </a:prstGeom>
          <a:noFill/>
        </p:spPr>
        <p:txBody>
          <a:bodyPr>
            <a:spAutoFit/>
          </a:bodyPr>
          <a:lstStyle/>
          <a:p>
            <a:pPr>
              <a:defRPr/>
            </a:pPr>
            <a:r>
              <a:rPr lang="zh-CN" altLang="en-US" dirty="0">
                <a:solidFill>
                  <a:schemeClr val="bg1"/>
                </a:solidFill>
                <a:latin typeface="+mn-ea"/>
              </a:rPr>
              <a:t>    服务最终都将由不同的服务构件来实现。因此服务实现是衔接服务建模和构件详细设计的关键步骤。服务实现首先将服务分配到相应的服务构件，然后逐个分析服务实现方式并进行技术可行性的验证。</a:t>
            </a:r>
          </a:p>
        </p:txBody>
      </p:sp>
      <p:sp>
        <p:nvSpPr>
          <p:cNvPr id="18442" name="文本框 10"/>
          <p:cNvSpPr txBox="1">
            <a:spLocks noChangeArrowheads="1"/>
          </p:cNvSpPr>
          <p:nvPr/>
        </p:nvSpPr>
        <p:spPr bwMode="auto">
          <a:xfrm>
            <a:off x="1266825" y="4351338"/>
            <a:ext cx="6553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a:solidFill>
                  <a:schemeClr val="bg1"/>
                </a:solidFill>
                <a:latin typeface="Times New Roman" pitchFamily="18" charset="0"/>
              </a:rPr>
              <a:t>       在服务发现的过程中，我们根据业务领域的分析结果将服务按照业务范围进行分类。在服务实现的过程中，将业务范围直接映射到服务构件，从而实现业务与</a:t>
            </a:r>
            <a:r>
              <a:rPr lang="en-US" altLang="zh-CN">
                <a:solidFill>
                  <a:schemeClr val="bg1"/>
                </a:solidFill>
                <a:latin typeface="Times New Roman" pitchFamily="18" charset="0"/>
              </a:rPr>
              <a:t>IT</a:t>
            </a:r>
            <a:r>
              <a:rPr lang="zh-CN" altLang="en-US">
                <a:solidFill>
                  <a:schemeClr val="bg1"/>
                </a:solidFill>
                <a:latin typeface="Times New Roman" pitchFamily="18" charset="0"/>
              </a:rPr>
              <a:t>的一致性。</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reeform 7"/>
          <p:cNvSpPr>
            <a:spLocks/>
          </p:cNvSpPr>
          <p:nvPr/>
        </p:nvSpPr>
        <p:spPr bwMode="gray">
          <a:xfrm>
            <a:off x="612775" y="3213100"/>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411" name="Freeform 8"/>
          <p:cNvSpPr>
            <a:spLocks/>
          </p:cNvSpPr>
          <p:nvPr/>
        </p:nvSpPr>
        <p:spPr bwMode="gray">
          <a:xfrm rot="10800000">
            <a:off x="6732588" y="18446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869950" y="2176463"/>
            <a:ext cx="7243763" cy="17795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1" name="文本框 10"/>
          <p:cNvSpPr txBox="1"/>
          <p:nvPr/>
        </p:nvSpPr>
        <p:spPr>
          <a:xfrm>
            <a:off x="912813" y="2201863"/>
            <a:ext cx="7204075" cy="1754187"/>
          </a:xfrm>
          <a:prstGeom prst="rect">
            <a:avLst/>
          </a:prstGeom>
          <a:noFill/>
        </p:spPr>
        <p:txBody>
          <a:bodyPr>
            <a:spAutoFit/>
          </a:bodyPr>
          <a:lstStyle/>
          <a:p>
            <a:pPr>
              <a:defRPr/>
            </a:pPr>
            <a:r>
              <a:rPr lang="zh-CN" altLang="en-US" dirty="0">
                <a:solidFill>
                  <a:schemeClr val="bg1"/>
                </a:solidFill>
                <a:latin typeface="+mn-ea"/>
              </a:rPr>
              <a:t>    最后的一系列增量产生目标构建块，正如集成构建计划中所计划的。当对此构建块完成最小限度的测试时，就为此构建块创建了初始或临时基线（调用在“配置管理”规程中任务“创建基线”）。 现在，此构建块可用于测试人员来完成系统测试。此测试的性质和深度将与集成构建计划中计划的一致，迭代的最终构建块服从迭代测试计划中定义的所有测试。</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）提升基线</a:t>
            </a:r>
            <a:r>
              <a:rPr lang="en-US" altLang="zh-CN" smtClean="0">
                <a:latin typeface="Times New Roman" pitchFamily="18" charset="0"/>
              </a:rPr>
              <a:t>Promote Baselines</a:t>
            </a:r>
          </a:p>
        </p:txBody>
      </p:sp>
      <p:sp>
        <p:nvSpPr>
          <p:cNvPr id="146435" name="Freeform 7"/>
          <p:cNvSpPr>
            <a:spLocks/>
          </p:cNvSpPr>
          <p:nvPr/>
        </p:nvSpPr>
        <p:spPr bwMode="gray">
          <a:xfrm>
            <a:off x="611188" y="3475038"/>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436" name="Freeform 8"/>
          <p:cNvSpPr>
            <a:spLocks/>
          </p:cNvSpPr>
          <p:nvPr/>
        </p:nvSpPr>
        <p:spPr bwMode="gray">
          <a:xfrm rot="10800000">
            <a:off x="6732588" y="18446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869950" y="2176463"/>
            <a:ext cx="7243763" cy="20558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912813" y="2201863"/>
            <a:ext cx="7204075" cy="2030412"/>
          </a:xfrm>
          <a:prstGeom prst="rect">
            <a:avLst/>
          </a:prstGeom>
          <a:noFill/>
        </p:spPr>
        <p:txBody>
          <a:bodyPr>
            <a:spAutoFit/>
          </a:bodyPr>
          <a:lstStyle/>
          <a:p>
            <a:pPr>
              <a:defRPr/>
            </a:pPr>
            <a:r>
              <a:rPr lang="zh-CN" altLang="en-US" dirty="0">
                <a:solidFill>
                  <a:schemeClr val="bg1"/>
                </a:solidFill>
                <a:latin typeface="+mn-ea"/>
              </a:rPr>
              <a:t>    当构建块通过各种级别的测试时，相应提升关联基线。这通过调用“配置管理”规程中的任务“提升基线”来进行。提升是标志基线已通过或未通过某个测试级别的一种方法。提升级别的名称由配置管理员作为定义项目配置策略的一部分来定义。</a:t>
            </a:r>
            <a:endParaRPr lang="en-US" altLang="zh-CN" dirty="0">
              <a:solidFill>
                <a:schemeClr val="bg1"/>
              </a:solidFill>
              <a:latin typeface="+mn-ea"/>
            </a:endParaRPr>
          </a:p>
          <a:p>
            <a:pPr>
              <a:defRPr/>
            </a:pPr>
            <a:r>
              <a:rPr lang="zh-CN" altLang="en-US" dirty="0">
                <a:solidFill>
                  <a:schemeClr val="bg1"/>
                </a:solidFill>
                <a:latin typeface="+mn-ea"/>
              </a:rPr>
              <a:t>    提升级别对于基线使用者很重要：例如，在更新（或“重定基线”）专用开发工作空间以便与系统集成工作空间中的基线保持一致之前，实现者想知道基线是稳定的并经过了测试。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6.2.9	</a:t>
            </a:r>
            <a:r>
              <a:rPr lang="zh-CN" altLang="en-US" smtClean="0">
                <a:latin typeface="Times New Roman" pitchFamily="18" charset="0"/>
              </a:rPr>
              <a:t>记录服务实现决策</a:t>
            </a:r>
          </a:p>
        </p:txBody>
      </p:sp>
      <p:sp>
        <p:nvSpPr>
          <p:cNvPr id="147459" name="Freeform 7"/>
          <p:cNvSpPr>
            <a:spLocks/>
          </p:cNvSpPr>
          <p:nvPr/>
        </p:nvSpPr>
        <p:spPr bwMode="gray">
          <a:xfrm>
            <a:off x="612775" y="2636838"/>
            <a:ext cx="18891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7460" name="Freeform 8"/>
          <p:cNvSpPr>
            <a:spLocks/>
          </p:cNvSpPr>
          <p:nvPr/>
        </p:nvSpPr>
        <p:spPr bwMode="gray">
          <a:xfrm rot="10800000">
            <a:off x="6732588" y="18446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869950" y="2176463"/>
            <a:ext cx="7243763"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7" name="文本框 6"/>
          <p:cNvSpPr txBox="1"/>
          <p:nvPr/>
        </p:nvSpPr>
        <p:spPr>
          <a:xfrm>
            <a:off x="912813" y="2201863"/>
            <a:ext cx="7204075" cy="1200150"/>
          </a:xfrm>
          <a:prstGeom prst="rect">
            <a:avLst/>
          </a:prstGeom>
          <a:noFill/>
        </p:spPr>
        <p:txBody>
          <a:bodyPr>
            <a:spAutoFit/>
          </a:bodyPr>
          <a:lstStyle/>
          <a:p>
            <a:pPr>
              <a:defRPr/>
            </a:pPr>
            <a:r>
              <a:rPr lang="zh-CN" altLang="en-US" dirty="0">
                <a:solidFill>
                  <a:schemeClr val="bg1"/>
                </a:solidFill>
                <a:latin typeface="+mn-ea"/>
              </a:rPr>
              <a:t>    本任务的重点在于根据现有中间件环境内运行的软件构件来实现服务模型。</a:t>
            </a:r>
          </a:p>
          <a:p>
            <a:pPr>
              <a:defRPr/>
            </a:pPr>
            <a:r>
              <a:rPr lang="zh-CN" altLang="en-US" dirty="0">
                <a:solidFill>
                  <a:schemeClr val="bg1"/>
                </a:solidFill>
                <a:latin typeface="+mn-ea"/>
              </a:rPr>
              <a:t>    本任务的目的是为实现提供设计模型，开发人员可使用该模型来实现服务构件，从而提供必需的服务。</a:t>
            </a:r>
          </a:p>
        </p:txBody>
      </p:sp>
      <p:sp>
        <p:nvSpPr>
          <p:cNvPr id="147463" name="Freeform 7"/>
          <p:cNvSpPr>
            <a:spLocks/>
          </p:cNvSpPr>
          <p:nvPr/>
        </p:nvSpPr>
        <p:spPr bwMode="gray">
          <a:xfrm>
            <a:off x="628650" y="4926013"/>
            <a:ext cx="1890713"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47464" name="Freeform 8"/>
          <p:cNvSpPr>
            <a:spLocks/>
          </p:cNvSpPr>
          <p:nvPr/>
        </p:nvSpPr>
        <p:spPr bwMode="gray">
          <a:xfrm rot="10800000">
            <a:off x="6748463" y="3860800"/>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885825" y="4194175"/>
            <a:ext cx="7243763" cy="14636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solidFill>
                <a:schemeClr val="bg1"/>
              </a:solidFill>
              <a:latin typeface="+mn-ea"/>
            </a:endParaRPr>
          </a:p>
        </p:txBody>
      </p:sp>
      <p:sp>
        <p:nvSpPr>
          <p:cNvPr id="11" name="文本框 10"/>
          <p:cNvSpPr txBox="1"/>
          <p:nvPr/>
        </p:nvSpPr>
        <p:spPr>
          <a:xfrm>
            <a:off x="928688" y="4217988"/>
            <a:ext cx="7204075" cy="1754187"/>
          </a:xfrm>
          <a:prstGeom prst="rect">
            <a:avLst/>
          </a:prstGeom>
          <a:noFill/>
        </p:spPr>
        <p:txBody>
          <a:bodyPr>
            <a:spAutoFit/>
          </a:bodyPr>
          <a:lstStyle/>
          <a:p>
            <a:pPr>
              <a:defRPr/>
            </a:pPr>
            <a:r>
              <a:rPr lang="zh-CN" altLang="en-US" dirty="0">
                <a:solidFill>
                  <a:schemeClr val="bg1"/>
                </a:solidFill>
                <a:latin typeface="+mn-ea"/>
              </a:rPr>
              <a:t>    服务模型的用途主要是确定服务、其组织、协作及其详细和完整的规范。实施的角色被委托给现有的 </a:t>
            </a:r>
            <a:r>
              <a:rPr lang="en-US" altLang="zh-CN" dirty="0">
                <a:solidFill>
                  <a:schemeClr val="bg1"/>
                </a:solidFill>
                <a:latin typeface="+mn-ea"/>
              </a:rPr>
              <a:t>RUP</a:t>
            </a:r>
            <a:r>
              <a:rPr lang="zh-CN" altLang="en-US" dirty="0">
                <a:solidFill>
                  <a:schemeClr val="bg1"/>
                </a:solidFill>
                <a:latin typeface="+mn-ea"/>
              </a:rPr>
              <a:t>设计模型，具体而言是服务构件模型元素。通常，服务模型是由设计模型实现的。但是，也可以从只需要规范的服务模型中直接生成工件。从允许在构造之前进一步描述服务的服务模型中创建用例模型也是很有用的。 </a:t>
            </a:r>
          </a:p>
          <a:p>
            <a:pPr>
              <a:defRPr/>
            </a:pPr>
            <a:endParaRPr lang="zh-CN" altLang="en-US" dirty="0">
              <a:solidFill>
                <a:schemeClr val="bg1"/>
              </a:solidFill>
              <a:latin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）决定来源方法</a:t>
            </a:r>
          </a:p>
        </p:txBody>
      </p:sp>
      <p:graphicFrame>
        <p:nvGraphicFramePr>
          <p:cNvPr id="11" name="图示 10"/>
          <p:cNvGraphicFramePr/>
          <p:nvPr/>
        </p:nvGraphicFramePr>
        <p:xfrm>
          <a:off x="1259632" y="2132856"/>
          <a:ext cx="6224555" cy="3941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）决定开发方法</a:t>
            </a:r>
          </a:p>
        </p:txBody>
      </p:sp>
      <p:pic>
        <p:nvPicPr>
          <p:cNvPr id="151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3135313"/>
            <a:ext cx="6767512" cy="302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6" name="Freeform 7"/>
          <p:cNvSpPr>
            <a:spLocks/>
          </p:cNvSpPr>
          <p:nvPr/>
        </p:nvSpPr>
        <p:spPr bwMode="gray">
          <a:xfrm>
            <a:off x="622300" y="1755775"/>
            <a:ext cx="1890713"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557" name="Freeform 8"/>
          <p:cNvSpPr>
            <a:spLocks/>
          </p:cNvSpPr>
          <p:nvPr/>
        </p:nvSpPr>
        <p:spPr bwMode="gray">
          <a:xfrm rot="10800000">
            <a:off x="6804025" y="148431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41388" y="1817688"/>
            <a:ext cx="7243762" cy="6286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8" name="文本框 7"/>
          <p:cNvSpPr txBox="1"/>
          <p:nvPr/>
        </p:nvSpPr>
        <p:spPr>
          <a:xfrm>
            <a:off x="984250" y="1841500"/>
            <a:ext cx="7204075" cy="646113"/>
          </a:xfrm>
          <a:prstGeom prst="rect">
            <a:avLst/>
          </a:prstGeom>
          <a:noFill/>
        </p:spPr>
        <p:txBody>
          <a:bodyPr>
            <a:spAutoFit/>
          </a:bodyPr>
          <a:lstStyle/>
          <a:p>
            <a:pPr>
              <a:defRPr/>
            </a:pPr>
            <a:r>
              <a:rPr lang="zh-CN" altLang="en-US" dirty="0">
                <a:solidFill>
                  <a:schemeClr val="bg1"/>
                </a:solidFill>
                <a:latin typeface="+mn-ea"/>
              </a:rPr>
              <a:t>    所描述选项的优点是无论您选择哪个选项，可跟踪性方面，从用例模型到设计模型，然后再到实现之间有一条连接。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 </a:t>
            </a:r>
          </a:p>
        </p:txBody>
      </p:sp>
      <p:sp>
        <p:nvSpPr>
          <p:cNvPr id="153603" name="Freeform 7"/>
          <p:cNvSpPr>
            <a:spLocks/>
          </p:cNvSpPr>
          <p:nvPr/>
        </p:nvSpPr>
        <p:spPr bwMode="gray">
          <a:xfrm>
            <a:off x="655638" y="2181225"/>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3604" name="Freeform 8"/>
          <p:cNvSpPr>
            <a:spLocks/>
          </p:cNvSpPr>
          <p:nvPr/>
        </p:nvSpPr>
        <p:spPr bwMode="gray">
          <a:xfrm rot="10800000">
            <a:off x="6804025" y="170021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941388" y="2033588"/>
            <a:ext cx="7243762" cy="901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7" name="文本框 6"/>
          <p:cNvSpPr txBox="1"/>
          <p:nvPr/>
        </p:nvSpPr>
        <p:spPr>
          <a:xfrm>
            <a:off x="984250" y="2057400"/>
            <a:ext cx="7204075" cy="923925"/>
          </a:xfrm>
          <a:prstGeom prst="rect">
            <a:avLst/>
          </a:prstGeom>
          <a:noFill/>
        </p:spPr>
        <p:txBody>
          <a:bodyPr>
            <a:spAutoFit/>
          </a:bodyPr>
          <a:lstStyle/>
          <a:p>
            <a:pPr>
              <a:defRPr/>
            </a:pPr>
            <a:r>
              <a:rPr lang="zh-CN" altLang="en-US" dirty="0">
                <a:solidFill>
                  <a:schemeClr val="bg1"/>
                </a:solidFill>
                <a:latin typeface="+mn-ea"/>
              </a:rPr>
              <a:t>    我们建议使用设计模型来实现服务模型。这使设计人员和实现者能够在生成实现工件之前将模式应用于设计模型以及模型的其他功能和结构。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）现有资产的精细型映射</a:t>
            </a:r>
          </a:p>
        </p:txBody>
      </p:sp>
      <p:graphicFrame>
        <p:nvGraphicFramePr>
          <p:cNvPr id="21" name="图示 20"/>
          <p:cNvGraphicFramePr/>
          <p:nvPr>
            <p:extLst>
              <p:ext uri="{D42A27DB-BD31-4B8C-83A1-F6EECF244321}">
                <p14:modId xmlns:p14="http://schemas.microsoft.com/office/powerpoint/2010/main" val="3587629152"/>
              </p:ext>
            </p:extLst>
          </p:nvPr>
        </p:nvGraphicFramePr>
        <p:xfrm>
          <a:off x="1072753" y="1124744"/>
          <a:ext cx="6912768"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51520" y="115888"/>
            <a:ext cx="8641655" cy="692150"/>
          </a:xfrm>
        </p:spPr>
        <p:txBody>
          <a:bodyPr rtlCol="0">
            <a:normAutofit/>
          </a:bodyPr>
          <a:lstStyle/>
          <a:p>
            <a:pPr eaLnBrk="1" fontAlgn="auto" hangingPunct="1">
              <a:spcAft>
                <a:spcPts val="0"/>
              </a:spcAft>
              <a:defRPr/>
            </a:pPr>
            <a:r>
              <a:rPr lang="zh-CN" altLang="en-US" dirty="0" smtClean="0">
                <a:latin typeface="Times New Roman" panose="02020603050405020304" pitchFamily="18" charset="0"/>
              </a:rPr>
              <a:t>将新的服务与现有的功能进行集成的方法</a:t>
            </a:r>
          </a:p>
        </p:txBody>
      </p:sp>
      <p:pic>
        <p:nvPicPr>
          <p:cNvPr id="156675" name="Picture 5" descr="文本内容中所述的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92696"/>
            <a:ext cx="9144000" cy="590465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Times New Roman" pitchFamily="18" charset="0"/>
              </a:rPr>
              <a:t>6.3 	JSP</a:t>
            </a:r>
            <a:r>
              <a:rPr lang="zh-CN" altLang="en-US" smtClean="0">
                <a:latin typeface="Times New Roman" pitchFamily="18" charset="0"/>
              </a:rPr>
              <a:t>代码实现案例</a:t>
            </a:r>
          </a:p>
        </p:txBody>
      </p:sp>
      <p:graphicFrame>
        <p:nvGraphicFramePr>
          <p:cNvPr id="4" name="图示 3"/>
          <p:cNvGraphicFramePr/>
          <p:nvPr/>
        </p:nvGraphicFramePr>
        <p:xfrm>
          <a:off x="1115616" y="2132856"/>
          <a:ext cx="6984776" cy="108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90525" y="58738"/>
            <a:ext cx="8277225" cy="638175"/>
          </a:xfrm>
        </p:spPr>
        <p:txBody>
          <a:bodyPr/>
          <a:lstStyle/>
          <a:p>
            <a:pPr eaLnBrk="1" hangingPunct="1"/>
            <a:r>
              <a:rPr lang="zh-CN" altLang="en-US" sz="2800" smtClean="0">
                <a:latin typeface="Times New Roman" pitchFamily="18" charset="0"/>
              </a:rPr>
              <a:t>案例分析：门户网站用户管理功能实现</a:t>
            </a:r>
          </a:p>
        </p:txBody>
      </p:sp>
      <p:sp>
        <p:nvSpPr>
          <p:cNvPr id="158723" name="Freeform 7"/>
          <p:cNvSpPr>
            <a:spLocks/>
          </p:cNvSpPr>
          <p:nvPr/>
        </p:nvSpPr>
        <p:spPr bwMode="gray">
          <a:xfrm>
            <a:off x="630238" y="2106613"/>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724" name="Freeform 8"/>
          <p:cNvSpPr>
            <a:spLocks/>
          </p:cNvSpPr>
          <p:nvPr/>
        </p:nvSpPr>
        <p:spPr bwMode="gray">
          <a:xfrm rot="10800000">
            <a:off x="6588125" y="198913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857250" y="2276475"/>
            <a:ext cx="7243763" cy="6683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58726" name="文本框 1"/>
          <p:cNvSpPr txBox="1">
            <a:spLocks noChangeArrowheads="1"/>
          </p:cNvSpPr>
          <p:nvPr/>
        </p:nvSpPr>
        <p:spPr bwMode="auto">
          <a:xfrm>
            <a:off x="850900" y="2263775"/>
            <a:ext cx="7346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下面就以一个用户管理模块为例来说明系统的开发实现过程，并将按照数据持久层、业务逻辑层、表示层的顺序说明系统构建过程。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0525" y="58738"/>
            <a:ext cx="8277225" cy="638175"/>
          </a:xfrm>
        </p:spPr>
        <p:txBody>
          <a:bodyPr/>
          <a:lstStyle/>
          <a:p>
            <a:pPr eaLnBrk="1" hangingPunct="1"/>
            <a:r>
              <a:rPr lang="en-US" altLang="zh-CN" sz="2800" smtClean="0">
                <a:latin typeface="Times New Roman" pitchFamily="18" charset="0"/>
              </a:rPr>
              <a:t>6.1.4	</a:t>
            </a:r>
            <a:r>
              <a:rPr lang="zh-CN" altLang="en-US" sz="2800" smtClean="0">
                <a:latin typeface="Times New Roman" pitchFamily="18" charset="0"/>
              </a:rPr>
              <a:t>实现构件</a:t>
            </a:r>
            <a:r>
              <a:rPr lang="en-US" altLang="zh-CN" sz="2800" smtClean="0">
                <a:latin typeface="Times New Roman" pitchFamily="18" charset="0"/>
              </a:rPr>
              <a:t>Implement Components</a:t>
            </a:r>
          </a:p>
        </p:txBody>
      </p:sp>
      <p:sp>
        <p:nvSpPr>
          <p:cNvPr id="20483" name="Freeform 3"/>
          <p:cNvSpPr>
            <a:spLocks/>
          </p:cNvSpPr>
          <p:nvPr/>
        </p:nvSpPr>
        <p:spPr bwMode="gray">
          <a:xfrm>
            <a:off x="973138" y="405035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20484" name="Freeform 4"/>
          <p:cNvSpPr>
            <a:spLocks/>
          </p:cNvSpPr>
          <p:nvPr/>
        </p:nvSpPr>
        <p:spPr bwMode="gray">
          <a:xfrm rot="10800000">
            <a:off x="5999163" y="227077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solidFill>
                <a:schemeClr val="bg1"/>
              </a:solidFill>
            </a:endParaRPr>
          </a:p>
        </p:txBody>
      </p:sp>
      <p:sp>
        <p:nvSpPr>
          <p:cNvPr id="7" name="AutoShape 10"/>
          <p:cNvSpPr>
            <a:spLocks noChangeArrowheads="1"/>
          </p:cNvSpPr>
          <p:nvPr/>
        </p:nvSpPr>
        <p:spPr bwMode="gray">
          <a:xfrm>
            <a:off x="1189038" y="2659707"/>
            <a:ext cx="6429375" cy="2130425"/>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solidFill>
                <a:schemeClr val="bg1"/>
              </a:solidFill>
            </a:endParaRPr>
          </a:p>
        </p:txBody>
      </p:sp>
      <p:sp>
        <p:nvSpPr>
          <p:cNvPr id="8" name="文本框 7"/>
          <p:cNvSpPr txBox="1"/>
          <p:nvPr/>
        </p:nvSpPr>
        <p:spPr>
          <a:xfrm>
            <a:off x="1116013" y="2708920"/>
            <a:ext cx="6664325" cy="2032000"/>
          </a:xfrm>
          <a:prstGeom prst="rect">
            <a:avLst/>
          </a:prstGeom>
          <a:noFill/>
        </p:spPr>
        <p:txBody>
          <a:bodyPr>
            <a:spAutoFit/>
          </a:bodyPr>
          <a:lstStyle/>
          <a:p>
            <a:pPr>
              <a:defRPr/>
            </a:pPr>
            <a:r>
              <a:rPr lang="zh-CN" altLang="en-US" dirty="0">
                <a:solidFill>
                  <a:schemeClr val="bg1"/>
                </a:solidFill>
                <a:latin typeface="Times New Roman" panose="02020603050405020304" pitchFamily="18" charset="0"/>
              </a:rPr>
              <a:t>        此活动的目的是完成一部分实现，以便可以将其交付进行集成。</a:t>
            </a:r>
          </a:p>
          <a:p>
            <a:pPr marL="285750" indent="-285750">
              <a:buFont typeface="Arial" panose="020B0604020202020204" pitchFamily="34" charset="0"/>
              <a:buChar char="•"/>
              <a:defRPr/>
            </a:pPr>
            <a:r>
              <a:rPr lang="zh-CN" altLang="en-US" dirty="0">
                <a:solidFill>
                  <a:schemeClr val="bg1"/>
                </a:solidFill>
                <a:latin typeface="Times New Roman" panose="02020603050405020304" pitchFamily="18" charset="0"/>
              </a:rPr>
              <a:t>当实现者实现设计模型中的元素时，他们编写源代码、更改现有源代码、编译、链接并执行单元测试。如果发现设计中的缺陷，实现者将对该设计提交返工回馈。 </a:t>
            </a:r>
          </a:p>
          <a:p>
            <a:pPr marL="285750" indent="-285750">
              <a:buFont typeface="Arial" panose="020B0604020202020204" pitchFamily="34" charset="0"/>
              <a:buChar char="•"/>
              <a:defRPr/>
            </a:pPr>
            <a:r>
              <a:rPr lang="zh-CN" altLang="en-US" dirty="0">
                <a:solidFill>
                  <a:schemeClr val="bg1"/>
                </a:solidFill>
                <a:latin typeface="Times New Roman" panose="02020603050405020304" pitchFamily="18" charset="0"/>
              </a:rPr>
              <a:t>实现者还修订代码缺陷并执行单元测试以验证更改。最后，复审代码以评估质量以及与编程准则的一致性。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）数据持久层</a:t>
            </a:r>
          </a:p>
        </p:txBody>
      </p:sp>
      <p:sp>
        <p:nvSpPr>
          <p:cNvPr id="159747" name="Freeform 7"/>
          <p:cNvSpPr>
            <a:spLocks/>
          </p:cNvSpPr>
          <p:nvPr/>
        </p:nvSpPr>
        <p:spPr bwMode="gray">
          <a:xfrm>
            <a:off x="666750" y="2322513"/>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748" name="Freeform 8"/>
          <p:cNvSpPr>
            <a:spLocks/>
          </p:cNvSpPr>
          <p:nvPr/>
        </p:nvSpPr>
        <p:spPr bwMode="gray">
          <a:xfrm rot="10800000">
            <a:off x="6588125" y="16287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857250" y="1917700"/>
            <a:ext cx="7243763" cy="1177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59750" name="文本框 7"/>
          <p:cNvSpPr txBox="1">
            <a:spLocks noChangeArrowheads="1"/>
          </p:cNvSpPr>
          <p:nvPr/>
        </p:nvSpPr>
        <p:spPr bwMode="auto">
          <a:xfrm>
            <a:off x="850900" y="1903413"/>
            <a:ext cx="7346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数据持久层由</a:t>
            </a:r>
            <a:r>
              <a:rPr lang="en-US" altLang="zh-CN" dirty="0">
                <a:solidFill>
                  <a:schemeClr val="bg1"/>
                </a:solidFill>
              </a:rPr>
              <a:t>Java</a:t>
            </a:r>
            <a:r>
              <a:rPr lang="zh-CN" altLang="en-US" dirty="0">
                <a:solidFill>
                  <a:schemeClr val="bg1"/>
                </a:solidFill>
              </a:rPr>
              <a:t>对象持久化类和数据访问对象</a:t>
            </a:r>
            <a:r>
              <a:rPr lang="en-US" altLang="zh-CN" dirty="0">
                <a:solidFill>
                  <a:schemeClr val="bg1"/>
                </a:solidFill>
              </a:rPr>
              <a:t>(DAO)</a:t>
            </a:r>
            <a:r>
              <a:rPr lang="zh-CN" altLang="en-US" dirty="0">
                <a:solidFill>
                  <a:schemeClr val="bg1"/>
                </a:solidFill>
              </a:rPr>
              <a:t>组成。每个数据库表都对应着一个持久化对象，这样就给予了开发者使用</a:t>
            </a:r>
            <a:r>
              <a:rPr lang="en-US" altLang="zh-CN" dirty="0">
                <a:solidFill>
                  <a:schemeClr val="bg1"/>
                </a:solidFill>
              </a:rPr>
              <a:t>OO</a:t>
            </a:r>
            <a:r>
              <a:rPr lang="zh-CN" altLang="en-US" dirty="0">
                <a:solidFill>
                  <a:schemeClr val="bg1"/>
                </a:solidFill>
              </a:rPr>
              <a:t>思想设计和开发的便利，同时也屏蔽了具体的数据库和具体的数据表、字段，消除了对数据库操作的硬编码在重用性上的弊端。</a:t>
            </a:r>
          </a:p>
        </p:txBody>
      </p:sp>
      <p:graphicFrame>
        <p:nvGraphicFramePr>
          <p:cNvPr id="3" name="表格 2"/>
          <p:cNvGraphicFramePr>
            <a:graphicFrameLocks noGrp="1"/>
          </p:cNvGraphicFramePr>
          <p:nvPr/>
        </p:nvGraphicFramePr>
        <p:xfrm>
          <a:off x="666750" y="4005263"/>
          <a:ext cx="7937500" cy="1482724"/>
        </p:xfrm>
        <a:graphic>
          <a:graphicData uri="http://schemas.openxmlformats.org/drawingml/2006/table">
            <a:tbl>
              <a:tblPr firstRow="1" bandRow="1">
                <a:tableStyleId>{5C22544A-7EE6-4342-B048-85BDC9FD1C3A}</a:tableStyleId>
              </a:tblPr>
              <a:tblGrid>
                <a:gridCol w="1984375">
                  <a:extLst>
                    <a:ext uri="{9D8B030D-6E8A-4147-A177-3AD203B41FA5}">
                      <a16:colId xmlns:a16="http://schemas.microsoft.com/office/drawing/2014/main" xmlns="" val="1633970467"/>
                    </a:ext>
                  </a:extLst>
                </a:gridCol>
                <a:gridCol w="1984375">
                  <a:extLst>
                    <a:ext uri="{9D8B030D-6E8A-4147-A177-3AD203B41FA5}">
                      <a16:colId xmlns:a16="http://schemas.microsoft.com/office/drawing/2014/main" xmlns="" val="1071234553"/>
                    </a:ext>
                  </a:extLst>
                </a:gridCol>
                <a:gridCol w="1984375">
                  <a:extLst>
                    <a:ext uri="{9D8B030D-6E8A-4147-A177-3AD203B41FA5}">
                      <a16:colId xmlns:a16="http://schemas.microsoft.com/office/drawing/2014/main" xmlns="" val="550291144"/>
                    </a:ext>
                  </a:extLst>
                </a:gridCol>
                <a:gridCol w="1984375">
                  <a:extLst>
                    <a:ext uri="{9D8B030D-6E8A-4147-A177-3AD203B41FA5}">
                      <a16:colId xmlns:a16="http://schemas.microsoft.com/office/drawing/2014/main" xmlns="" val="2682037655"/>
                    </a:ext>
                  </a:extLst>
                </a:gridCol>
              </a:tblGrid>
              <a:tr h="370681">
                <a:tc>
                  <a:txBody>
                    <a:bodyPr/>
                    <a:lstStyle/>
                    <a:p>
                      <a:r>
                        <a:rPr lang="zh-CN" altLang="en-US" sz="1800" dirty="0" smtClean="0">
                          <a:solidFill>
                            <a:schemeClr val="tx1"/>
                          </a:solidFill>
                        </a:rPr>
                        <a:t>字段</a:t>
                      </a:r>
                      <a:endParaRPr lang="zh-CN" altLang="en-US" sz="1800" dirty="0">
                        <a:solidFill>
                          <a:schemeClr val="tx1"/>
                        </a:solidFill>
                      </a:endParaRPr>
                    </a:p>
                  </a:txBody>
                  <a:tcPr marL="91438" marR="91438" marT="45700" marB="45700">
                    <a:lnB w="12700" cap="flat" cmpd="sng" algn="ctr">
                      <a:solidFill>
                        <a:schemeClr val="tx1"/>
                      </a:solidFill>
                      <a:prstDash val="solid"/>
                      <a:round/>
                      <a:headEnd type="none" w="med" len="med"/>
                      <a:tailEnd type="none" w="med" len="med"/>
                    </a:lnB>
                  </a:tcPr>
                </a:tc>
                <a:tc>
                  <a:txBody>
                    <a:bodyPr/>
                    <a:lstStyle/>
                    <a:p>
                      <a:r>
                        <a:rPr lang="zh-CN" altLang="en-US" sz="1800" dirty="0" smtClean="0">
                          <a:solidFill>
                            <a:schemeClr val="tx1"/>
                          </a:solidFill>
                        </a:rPr>
                        <a:t>类型长度</a:t>
                      </a:r>
                      <a:endParaRPr lang="zh-CN" altLang="en-US" sz="1800" dirty="0">
                        <a:solidFill>
                          <a:schemeClr val="tx1"/>
                        </a:solidFill>
                      </a:endParaRPr>
                    </a:p>
                  </a:txBody>
                  <a:tcPr marL="91438" marR="91438" marT="45700" marB="45700">
                    <a:lnB w="12700" cap="flat" cmpd="sng" algn="ctr">
                      <a:solidFill>
                        <a:schemeClr val="tx1"/>
                      </a:solidFill>
                      <a:prstDash val="solid"/>
                      <a:round/>
                      <a:headEnd type="none" w="med" len="med"/>
                      <a:tailEnd type="none" w="med" len="med"/>
                    </a:lnB>
                  </a:tcPr>
                </a:tc>
                <a:tc>
                  <a:txBody>
                    <a:bodyPr/>
                    <a:lstStyle/>
                    <a:p>
                      <a:r>
                        <a:rPr lang="zh-CN" altLang="en-US" sz="1800" dirty="0" smtClean="0">
                          <a:solidFill>
                            <a:schemeClr val="tx1"/>
                          </a:solidFill>
                        </a:rPr>
                        <a:t>是否主键</a:t>
                      </a:r>
                      <a:endParaRPr lang="zh-CN" altLang="en-US" sz="1800" dirty="0">
                        <a:solidFill>
                          <a:schemeClr val="tx1"/>
                        </a:solidFill>
                      </a:endParaRPr>
                    </a:p>
                  </a:txBody>
                  <a:tcPr marL="91438" marR="91438" marT="45700" marB="45700">
                    <a:lnB w="12700" cap="flat" cmpd="sng" algn="ctr">
                      <a:solidFill>
                        <a:schemeClr val="tx1"/>
                      </a:solidFill>
                      <a:prstDash val="solid"/>
                      <a:round/>
                      <a:headEnd type="none" w="med" len="med"/>
                      <a:tailEnd type="none" w="med" len="med"/>
                    </a:lnB>
                  </a:tcPr>
                </a:tc>
                <a:tc>
                  <a:txBody>
                    <a:bodyPr/>
                    <a:lstStyle/>
                    <a:p>
                      <a:r>
                        <a:rPr lang="zh-CN" altLang="en-US" sz="1800" dirty="0" smtClean="0">
                          <a:solidFill>
                            <a:schemeClr val="tx1"/>
                          </a:solidFill>
                        </a:rPr>
                        <a:t>描述</a:t>
                      </a:r>
                      <a:endParaRPr lang="zh-CN" altLang="en-US" sz="1800" dirty="0">
                        <a:solidFill>
                          <a:schemeClr val="tx1"/>
                        </a:solidFill>
                      </a:endParaRPr>
                    </a:p>
                  </a:txBody>
                  <a:tcPr marL="91438" marR="91438" marT="45700" marB="4570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830306"/>
                  </a:ext>
                </a:extLst>
              </a:tr>
              <a:tr h="370681">
                <a:tc>
                  <a:txBody>
                    <a:bodyPr/>
                    <a:lstStyle/>
                    <a:p>
                      <a:r>
                        <a:rPr lang="en-US" altLang="zh-CN" sz="1800" dirty="0" smtClean="0">
                          <a:solidFill>
                            <a:schemeClr val="tx1"/>
                          </a:solidFill>
                        </a:rPr>
                        <a:t>USER_ID</a:t>
                      </a:r>
                      <a:endParaRPr lang="zh-CN" altLang="en-US"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chemeClr val="tx1"/>
                          </a:solidFill>
                        </a:rPr>
                        <a:t>VARCHAR2(20)</a:t>
                      </a:r>
                      <a:endParaRPr lang="zh-CN" altLang="en-US" sz="18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smtClean="0">
                          <a:solidFill>
                            <a:schemeClr val="tx1"/>
                          </a:solidFill>
                        </a:rPr>
                        <a:t>X</a:t>
                      </a:r>
                      <a:endParaRPr lang="zh-CN" altLang="en-US" sz="18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smtClean="0">
                          <a:solidFill>
                            <a:schemeClr val="tx1"/>
                          </a:solidFill>
                        </a:rPr>
                        <a:t>编号</a:t>
                      </a:r>
                      <a:endParaRPr lang="zh-CN" altLang="en-US" sz="18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56305510"/>
                  </a:ext>
                </a:extLst>
              </a:tr>
              <a:tr h="370681">
                <a:tc>
                  <a:txBody>
                    <a:bodyPr/>
                    <a:lstStyle/>
                    <a:p>
                      <a:r>
                        <a:rPr lang="en-US" altLang="zh-CN" sz="1800" dirty="0" smtClean="0">
                          <a:solidFill>
                            <a:schemeClr val="tx1"/>
                          </a:solidFill>
                        </a:rPr>
                        <a:t>PASSWD</a:t>
                      </a:r>
                      <a:endParaRPr lang="zh-CN" altLang="en-US"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1435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VARCHAR2(20)</a:t>
                      </a:r>
                      <a:endParaRPr lang="zh-CN" altLang="en-US" sz="1800" dirty="0" smtClean="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smtClean="0">
                          <a:solidFill>
                            <a:schemeClr val="tx1"/>
                          </a:solidFill>
                        </a:rPr>
                        <a:t>密码</a:t>
                      </a:r>
                      <a:endParaRPr lang="zh-CN" altLang="en-US" sz="18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04089430"/>
                  </a:ext>
                </a:extLst>
              </a:tr>
              <a:tr h="370681">
                <a:tc>
                  <a:txBody>
                    <a:bodyPr/>
                    <a:lstStyle/>
                    <a:p>
                      <a:r>
                        <a:rPr lang="en-US" altLang="zh-CN" sz="1800" dirty="0" smtClean="0">
                          <a:solidFill>
                            <a:schemeClr val="tx1"/>
                          </a:solidFill>
                        </a:rPr>
                        <a:t>INFO_TEMPLATE</a:t>
                      </a:r>
                      <a:endParaRPr lang="zh-CN" altLang="en-US"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1435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VARCHAR2(20)</a:t>
                      </a:r>
                      <a:endParaRPr lang="zh-CN" altLang="en-US" sz="1800" dirty="0" smtClean="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smtClean="0">
                          <a:solidFill>
                            <a:schemeClr val="tx1"/>
                          </a:solidFill>
                        </a:rPr>
                        <a:t>信息</a:t>
                      </a:r>
                      <a:endParaRPr lang="zh-CN" altLang="en-US" sz="18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81752396"/>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Times New Roman" pitchFamily="18" charset="0"/>
                <a:ea typeface="宋体" pitchFamily="2" charset="-122"/>
              </a:rPr>
              <a:t>相应的部分代码</a:t>
            </a:r>
          </a:p>
        </p:txBody>
      </p:sp>
      <p:sp>
        <p:nvSpPr>
          <p:cNvPr id="161795" name="Freeform 7"/>
          <p:cNvSpPr>
            <a:spLocks/>
          </p:cNvSpPr>
          <p:nvPr/>
        </p:nvSpPr>
        <p:spPr bwMode="gray">
          <a:xfrm>
            <a:off x="530225" y="2185988"/>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796" name="Freeform 8"/>
          <p:cNvSpPr>
            <a:spLocks/>
          </p:cNvSpPr>
          <p:nvPr/>
        </p:nvSpPr>
        <p:spPr bwMode="gray">
          <a:xfrm rot="10800000">
            <a:off x="6875463" y="11969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74700" y="1511300"/>
            <a:ext cx="7531100" cy="14652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1798" name="文本框 10"/>
          <p:cNvSpPr txBox="1">
            <a:spLocks noChangeArrowheads="1"/>
          </p:cNvSpPr>
          <p:nvPr/>
        </p:nvSpPr>
        <p:spPr bwMode="auto">
          <a:xfrm>
            <a:off x="768350" y="1498600"/>
            <a:ext cx="76819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dirty="0">
                <a:solidFill>
                  <a:schemeClr val="bg1"/>
                </a:solidFill>
              </a:rPr>
              <a:t>      Hibernate</a:t>
            </a:r>
            <a:r>
              <a:rPr lang="zh-CN" altLang="en-US" dirty="0">
                <a:solidFill>
                  <a:schemeClr val="bg1"/>
                </a:solidFill>
              </a:rPr>
              <a:t>通过映射</a:t>
            </a:r>
            <a:r>
              <a:rPr lang="en-US" altLang="zh-CN" dirty="0">
                <a:solidFill>
                  <a:schemeClr val="bg1"/>
                </a:solidFill>
              </a:rPr>
              <a:t>(Mapping)</a:t>
            </a:r>
            <a:r>
              <a:rPr lang="zh-CN" altLang="en-US" dirty="0">
                <a:solidFill>
                  <a:schemeClr val="bg1"/>
                </a:solidFill>
              </a:rPr>
              <a:t>文件将对象</a:t>
            </a:r>
            <a:r>
              <a:rPr lang="en-US" altLang="zh-CN" dirty="0">
                <a:solidFill>
                  <a:schemeClr val="bg1"/>
                </a:solidFill>
              </a:rPr>
              <a:t>(Object)</a:t>
            </a:r>
            <a:r>
              <a:rPr lang="zh-CN" altLang="en-US" dirty="0">
                <a:solidFill>
                  <a:schemeClr val="bg1"/>
                </a:solidFill>
              </a:rPr>
              <a:t>与关系型数据</a:t>
            </a:r>
            <a:r>
              <a:rPr lang="en-US" altLang="zh-CN" dirty="0">
                <a:solidFill>
                  <a:schemeClr val="bg1"/>
                </a:solidFill>
              </a:rPr>
              <a:t>(Relational)</a:t>
            </a:r>
            <a:r>
              <a:rPr lang="zh-CN" altLang="en-US" dirty="0">
                <a:solidFill>
                  <a:schemeClr val="bg1"/>
                </a:solidFill>
              </a:rPr>
              <a:t>相关联，因此需要编写和数据库表相对应的</a:t>
            </a:r>
            <a:r>
              <a:rPr lang="en-US" altLang="zh-CN" dirty="0">
                <a:solidFill>
                  <a:schemeClr val="bg1"/>
                </a:solidFill>
              </a:rPr>
              <a:t>Java</a:t>
            </a:r>
            <a:r>
              <a:rPr lang="zh-CN" altLang="en-US" dirty="0">
                <a:solidFill>
                  <a:schemeClr val="bg1"/>
                </a:solidFill>
              </a:rPr>
              <a:t>持久化类以及对应的映射文件。有了</a:t>
            </a:r>
            <a:r>
              <a:rPr lang="en-US" altLang="zh-CN" dirty="0">
                <a:solidFill>
                  <a:schemeClr val="bg1"/>
                </a:solidFill>
              </a:rPr>
              <a:t>Java</a:t>
            </a:r>
            <a:r>
              <a:rPr lang="zh-CN" altLang="en-US" dirty="0">
                <a:solidFill>
                  <a:schemeClr val="bg1"/>
                </a:solidFill>
              </a:rPr>
              <a:t>持久化类后就可以在此基础上实现数据访问类。在</a:t>
            </a:r>
            <a:r>
              <a:rPr lang="en-US" altLang="zh-CN" dirty="0">
                <a:solidFill>
                  <a:schemeClr val="bg1"/>
                </a:solidFill>
              </a:rPr>
              <a:t>Spring</a:t>
            </a:r>
            <a:r>
              <a:rPr lang="zh-CN" altLang="en-US" dirty="0">
                <a:solidFill>
                  <a:schemeClr val="bg1"/>
                </a:solidFill>
              </a:rPr>
              <a:t>框架中，数据访问类可以从辅助类</a:t>
            </a:r>
            <a:r>
              <a:rPr lang="en-US" altLang="zh-CN" dirty="0" err="1">
                <a:solidFill>
                  <a:schemeClr val="bg1"/>
                </a:solidFill>
              </a:rPr>
              <a:t>HibernateDaoSupport</a:t>
            </a:r>
            <a:r>
              <a:rPr lang="zh-CN" altLang="en-US" dirty="0">
                <a:solidFill>
                  <a:schemeClr val="bg1"/>
                </a:solidFill>
              </a:rPr>
              <a:t>继承，这极大地方便了</a:t>
            </a:r>
            <a:r>
              <a:rPr lang="en-US" altLang="zh-CN" dirty="0">
                <a:solidFill>
                  <a:schemeClr val="bg1"/>
                </a:solidFill>
              </a:rPr>
              <a:t>Hibernate</a:t>
            </a:r>
            <a:r>
              <a:rPr lang="zh-CN" altLang="en-US" dirty="0">
                <a:solidFill>
                  <a:schemeClr val="bg1"/>
                </a:solidFill>
              </a:rPr>
              <a:t>框架在</a:t>
            </a:r>
            <a:r>
              <a:rPr lang="en-US" altLang="zh-CN" dirty="0">
                <a:solidFill>
                  <a:schemeClr val="bg1"/>
                </a:solidFill>
              </a:rPr>
              <a:t>Spring</a:t>
            </a:r>
            <a:r>
              <a:rPr lang="zh-CN" altLang="en-US" dirty="0">
                <a:solidFill>
                  <a:schemeClr val="bg1"/>
                </a:solidFill>
              </a:rPr>
              <a:t>中的使用，</a:t>
            </a:r>
          </a:p>
        </p:txBody>
      </p:sp>
      <p:sp>
        <p:nvSpPr>
          <p:cNvPr id="161799" name="Freeform 7"/>
          <p:cNvSpPr>
            <a:spLocks/>
          </p:cNvSpPr>
          <p:nvPr/>
        </p:nvSpPr>
        <p:spPr bwMode="gray">
          <a:xfrm>
            <a:off x="530225" y="5403850"/>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800" name="Freeform 8"/>
          <p:cNvSpPr>
            <a:spLocks/>
          </p:cNvSpPr>
          <p:nvPr/>
        </p:nvSpPr>
        <p:spPr bwMode="gray">
          <a:xfrm rot="10800000">
            <a:off x="6840538" y="3194050"/>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AutoShape 9"/>
          <p:cNvSpPr>
            <a:spLocks noChangeArrowheads="1"/>
          </p:cNvSpPr>
          <p:nvPr/>
        </p:nvSpPr>
        <p:spPr bwMode="gray">
          <a:xfrm>
            <a:off x="768350" y="3549650"/>
            <a:ext cx="7531100" cy="274796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1802" name="文本框 18"/>
          <p:cNvSpPr txBox="1">
            <a:spLocks noChangeArrowheads="1"/>
          </p:cNvSpPr>
          <p:nvPr/>
        </p:nvSpPr>
        <p:spPr bwMode="auto">
          <a:xfrm>
            <a:off x="788988" y="3549650"/>
            <a:ext cx="7537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sz="1400" dirty="0">
                <a:solidFill>
                  <a:schemeClr val="bg1"/>
                </a:solidFill>
              </a:rPr>
              <a:t>public class </a:t>
            </a:r>
            <a:r>
              <a:rPr lang="en-US" altLang="zh-CN" sz="1400" dirty="0" err="1">
                <a:solidFill>
                  <a:schemeClr val="bg1"/>
                </a:solidFill>
              </a:rPr>
              <a:t>UserDao</a:t>
            </a:r>
            <a:endParaRPr lang="en-US" altLang="zh-CN" sz="1400" dirty="0">
              <a:solidFill>
                <a:schemeClr val="bg1"/>
              </a:solidFill>
            </a:endParaRPr>
          </a:p>
          <a:p>
            <a:r>
              <a:rPr lang="en-US" altLang="zh-CN" sz="1400" dirty="0">
                <a:solidFill>
                  <a:schemeClr val="bg1"/>
                </a:solidFill>
              </a:rPr>
              <a:t>extends </a:t>
            </a:r>
            <a:r>
              <a:rPr lang="en-US" altLang="zh-CN" sz="1400" dirty="0" err="1">
                <a:solidFill>
                  <a:schemeClr val="bg1"/>
                </a:solidFill>
              </a:rPr>
              <a:t>HibernateDaoSupport</a:t>
            </a:r>
            <a:r>
              <a:rPr lang="en-US" altLang="zh-CN" sz="1400" dirty="0">
                <a:solidFill>
                  <a:schemeClr val="bg1"/>
                </a:solidFill>
              </a:rPr>
              <a:t> {</a:t>
            </a:r>
          </a:p>
          <a:p>
            <a:r>
              <a:rPr lang="en-US" altLang="zh-CN" sz="1400" dirty="0">
                <a:solidFill>
                  <a:schemeClr val="bg1"/>
                </a:solidFill>
              </a:rPr>
              <a:t>public </a:t>
            </a:r>
            <a:r>
              <a:rPr lang="en-US" altLang="zh-CN" sz="1400" dirty="0" err="1">
                <a:solidFill>
                  <a:schemeClr val="bg1"/>
                </a:solidFill>
              </a:rPr>
              <a:t>int</a:t>
            </a:r>
            <a:r>
              <a:rPr lang="en-US" altLang="zh-CN" sz="1400" dirty="0">
                <a:solidFill>
                  <a:schemeClr val="bg1"/>
                </a:solidFill>
              </a:rPr>
              <a:t> add(User user) {</a:t>
            </a:r>
          </a:p>
          <a:p>
            <a:r>
              <a:rPr lang="en-US" altLang="zh-CN" sz="1400" dirty="0">
                <a:solidFill>
                  <a:schemeClr val="bg1"/>
                </a:solidFill>
              </a:rPr>
              <a:t>return </a:t>
            </a:r>
            <a:r>
              <a:rPr lang="en-US" altLang="zh-CN" sz="1400" dirty="0" err="1">
                <a:solidFill>
                  <a:schemeClr val="bg1"/>
                </a:solidFill>
              </a:rPr>
              <a:t>Integer.ParseInt</a:t>
            </a:r>
            <a:r>
              <a:rPr lang="en-US" altLang="zh-CN" sz="1400" dirty="0">
                <a:solidFill>
                  <a:schemeClr val="bg1"/>
                </a:solidFill>
              </a:rPr>
              <a:t>(</a:t>
            </a:r>
            <a:r>
              <a:rPr lang="en-US" altLang="zh-CN" sz="1400" dirty="0" err="1">
                <a:solidFill>
                  <a:schemeClr val="bg1"/>
                </a:solidFill>
              </a:rPr>
              <a:t>this.getHibernateTemplate</a:t>
            </a:r>
            <a:r>
              <a:rPr lang="en-US" altLang="zh-CN" sz="1400" dirty="0">
                <a:solidFill>
                  <a:schemeClr val="bg1"/>
                </a:solidFill>
              </a:rPr>
              <a:t>().save(user).</a:t>
            </a:r>
            <a:r>
              <a:rPr lang="en-US" altLang="zh-CN" sz="1400" dirty="0" err="1">
                <a:solidFill>
                  <a:schemeClr val="bg1"/>
                </a:solidFill>
              </a:rPr>
              <a:t>toString</a:t>
            </a:r>
            <a:r>
              <a:rPr lang="en-US" altLang="zh-CN" sz="1400" dirty="0">
                <a:solidFill>
                  <a:schemeClr val="bg1"/>
                </a:solidFill>
              </a:rPr>
              <a:t>());</a:t>
            </a:r>
          </a:p>
          <a:p>
            <a:r>
              <a:rPr lang="en-US" altLang="zh-CN" sz="1400" dirty="0">
                <a:solidFill>
                  <a:schemeClr val="bg1"/>
                </a:solidFill>
              </a:rPr>
              <a:t>}</a:t>
            </a:r>
          </a:p>
          <a:p>
            <a:r>
              <a:rPr lang="en-US" altLang="zh-CN" sz="1400" dirty="0">
                <a:solidFill>
                  <a:schemeClr val="bg1"/>
                </a:solidFill>
              </a:rPr>
              <a:t>public List </a:t>
            </a:r>
            <a:r>
              <a:rPr lang="en-US" altLang="zh-CN" sz="1400" dirty="0" err="1">
                <a:solidFill>
                  <a:schemeClr val="bg1"/>
                </a:solidFill>
              </a:rPr>
              <a:t>findAll</a:t>
            </a:r>
            <a:r>
              <a:rPr lang="en-US" altLang="zh-CN" sz="1400" dirty="0">
                <a:solidFill>
                  <a:schemeClr val="bg1"/>
                </a:solidFill>
              </a:rPr>
              <a:t>() {</a:t>
            </a:r>
          </a:p>
          <a:p>
            <a:r>
              <a:rPr lang="en-US" altLang="zh-CN" sz="1400" dirty="0">
                <a:solidFill>
                  <a:schemeClr val="bg1"/>
                </a:solidFill>
              </a:rPr>
              <a:t>return </a:t>
            </a:r>
            <a:r>
              <a:rPr lang="en-US" altLang="zh-CN" sz="1400" dirty="0" err="1">
                <a:solidFill>
                  <a:schemeClr val="bg1"/>
                </a:solidFill>
              </a:rPr>
              <a:t>this.getHibernateTemplate</a:t>
            </a:r>
            <a:r>
              <a:rPr lang="en-US" altLang="zh-CN" sz="1400" dirty="0">
                <a:solidFill>
                  <a:schemeClr val="bg1"/>
                </a:solidFill>
              </a:rPr>
              <a:t>().</a:t>
            </a:r>
            <a:r>
              <a:rPr lang="en-US" altLang="zh-CN" sz="1400" dirty="0" err="1">
                <a:solidFill>
                  <a:schemeClr val="bg1"/>
                </a:solidFill>
              </a:rPr>
              <a:t>loadAll</a:t>
            </a:r>
            <a:r>
              <a:rPr lang="en-US" altLang="zh-CN" sz="1400" dirty="0">
                <a:solidFill>
                  <a:schemeClr val="bg1"/>
                </a:solidFill>
              </a:rPr>
              <a:t>(</a:t>
            </a:r>
            <a:r>
              <a:rPr lang="en-US" altLang="zh-CN" sz="1400" dirty="0" err="1">
                <a:solidFill>
                  <a:schemeClr val="bg1"/>
                </a:solidFill>
              </a:rPr>
              <a:t>User.class</a:t>
            </a:r>
            <a:r>
              <a:rPr lang="en-US" altLang="zh-CN" sz="1400" dirty="0">
                <a:solidFill>
                  <a:schemeClr val="bg1"/>
                </a:solidFill>
              </a:rPr>
              <a:t>);</a:t>
            </a:r>
          </a:p>
          <a:p>
            <a:r>
              <a:rPr lang="en-US" altLang="zh-CN" sz="1400" dirty="0">
                <a:solidFill>
                  <a:schemeClr val="bg1"/>
                </a:solidFill>
              </a:rPr>
              <a:t>}</a:t>
            </a:r>
          </a:p>
          <a:p>
            <a:r>
              <a:rPr lang="en-US" altLang="zh-CN" sz="1400" dirty="0">
                <a:solidFill>
                  <a:schemeClr val="bg1"/>
                </a:solidFill>
              </a:rPr>
              <a:t>}</a:t>
            </a:r>
          </a:p>
          <a:p>
            <a:r>
              <a:rPr lang="zh-CN" altLang="en-US" dirty="0">
                <a:solidFill>
                  <a:schemeClr val="bg1"/>
                </a:solidFill>
              </a:rPr>
              <a:t>具体的</a:t>
            </a:r>
            <a:r>
              <a:rPr lang="en-US" altLang="zh-CN" dirty="0">
                <a:solidFill>
                  <a:schemeClr val="bg1"/>
                </a:solidFill>
              </a:rPr>
              <a:t>Hibernate</a:t>
            </a:r>
            <a:r>
              <a:rPr lang="zh-CN" altLang="en-US" dirty="0">
                <a:solidFill>
                  <a:schemeClr val="bg1"/>
                </a:solidFill>
              </a:rPr>
              <a:t>数据源、</a:t>
            </a:r>
            <a:r>
              <a:rPr lang="en-US" altLang="zh-CN" dirty="0">
                <a:solidFill>
                  <a:schemeClr val="bg1"/>
                </a:solidFill>
              </a:rPr>
              <a:t>session</a:t>
            </a:r>
            <a:r>
              <a:rPr lang="zh-CN" altLang="en-US" dirty="0">
                <a:solidFill>
                  <a:schemeClr val="bg1"/>
                </a:solidFill>
              </a:rPr>
              <a:t>工厂、事务管理、缓冲连接池等功能都由业务层的</a:t>
            </a:r>
            <a:r>
              <a:rPr lang="en-US" altLang="zh-CN" dirty="0">
                <a:solidFill>
                  <a:schemeClr val="bg1"/>
                </a:solidFill>
              </a:rPr>
              <a:t>Spring</a:t>
            </a:r>
            <a:r>
              <a:rPr lang="zh-CN" altLang="en-US" dirty="0">
                <a:solidFill>
                  <a:schemeClr val="bg1"/>
                </a:solidFill>
              </a:rPr>
              <a:t>容器提供。</a:t>
            </a:r>
          </a:p>
          <a:p>
            <a:endParaRPr lang="zh-CN" altLang="en-US" dirty="0">
              <a:solidFill>
                <a:schemeClr val="bg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）业务逻辑层</a:t>
            </a:r>
          </a:p>
        </p:txBody>
      </p:sp>
      <p:sp>
        <p:nvSpPr>
          <p:cNvPr id="163843" name="Freeform 7"/>
          <p:cNvSpPr>
            <a:spLocks/>
          </p:cNvSpPr>
          <p:nvPr/>
        </p:nvSpPr>
        <p:spPr bwMode="gray">
          <a:xfrm>
            <a:off x="541338" y="3068638"/>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844" name="Freeform 8"/>
          <p:cNvSpPr>
            <a:spLocks/>
          </p:cNvSpPr>
          <p:nvPr/>
        </p:nvSpPr>
        <p:spPr bwMode="gray">
          <a:xfrm rot="10800000">
            <a:off x="6875463" y="177323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74700" y="2087563"/>
            <a:ext cx="7531100" cy="17399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3846" name="文本框 10"/>
          <p:cNvSpPr txBox="1">
            <a:spLocks noChangeArrowheads="1"/>
          </p:cNvSpPr>
          <p:nvPr/>
        </p:nvSpPr>
        <p:spPr bwMode="auto">
          <a:xfrm>
            <a:off x="768350" y="2073275"/>
            <a:ext cx="76819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业务逻辑层由</a:t>
            </a:r>
            <a:r>
              <a:rPr lang="en-US" altLang="zh-CN" dirty="0">
                <a:solidFill>
                  <a:schemeClr val="bg1"/>
                </a:solidFill>
              </a:rPr>
              <a:t>Spring</a:t>
            </a:r>
            <a:r>
              <a:rPr lang="zh-CN" altLang="en-US" dirty="0">
                <a:solidFill>
                  <a:schemeClr val="bg1"/>
                </a:solidFill>
              </a:rPr>
              <a:t>框架支持，提供了处理业务逻辑的服务构件。开发者需要对业务对象建模，抽象出业务模型并封装在</a:t>
            </a:r>
            <a:r>
              <a:rPr lang="en-US" altLang="zh-CN" dirty="0">
                <a:solidFill>
                  <a:schemeClr val="bg1"/>
                </a:solidFill>
              </a:rPr>
              <a:t>Model</a:t>
            </a:r>
            <a:r>
              <a:rPr lang="zh-CN" altLang="en-US" dirty="0">
                <a:solidFill>
                  <a:schemeClr val="bg1"/>
                </a:solidFill>
              </a:rPr>
              <a:t>构件中。由于数据持久层实现了</a:t>
            </a:r>
            <a:r>
              <a:rPr lang="en-US" altLang="zh-CN" dirty="0">
                <a:solidFill>
                  <a:schemeClr val="bg1"/>
                </a:solidFill>
              </a:rPr>
              <a:t>Java</a:t>
            </a:r>
            <a:r>
              <a:rPr lang="zh-CN" altLang="en-US" dirty="0">
                <a:solidFill>
                  <a:schemeClr val="bg1"/>
                </a:solidFill>
              </a:rPr>
              <a:t>持久化类并且封装了数据访问对象</a:t>
            </a:r>
            <a:r>
              <a:rPr lang="en-US" altLang="zh-CN" dirty="0">
                <a:solidFill>
                  <a:schemeClr val="bg1"/>
                </a:solidFill>
              </a:rPr>
              <a:t>(DAO)</a:t>
            </a:r>
            <a:r>
              <a:rPr lang="zh-CN" altLang="en-US" dirty="0">
                <a:solidFill>
                  <a:schemeClr val="bg1"/>
                </a:solidFill>
              </a:rPr>
              <a:t>，因此可以在</a:t>
            </a:r>
            <a:r>
              <a:rPr lang="en-US" altLang="zh-CN" dirty="0">
                <a:solidFill>
                  <a:schemeClr val="bg1"/>
                </a:solidFill>
              </a:rPr>
              <a:t>Model</a:t>
            </a:r>
            <a:r>
              <a:rPr lang="zh-CN" altLang="en-US" dirty="0">
                <a:solidFill>
                  <a:schemeClr val="bg1"/>
                </a:solidFill>
              </a:rPr>
              <a:t>构件中方便地调用</a:t>
            </a:r>
            <a:r>
              <a:rPr lang="en-US" altLang="zh-CN" dirty="0">
                <a:solidFill>
                  <a:schemeClr val="bg1"/>
                </a:solidFill>
              </a:rPr>
              <a:t>DAO</a:t>
            </a:r>
            <a:r>
              <a:rPr lang="zh-CN" altLang="en-US" dirty="0">
                <a:solidFill>
                  <a:schemeClr val="bg1"/>
                </a:solidFill>
              </a:rPr>
              <a:t>构件来存取数据。</a:t>
            </a:r>
            <a:r>
              <a:rPr lang="en-US" altLang="zh-CN" dirty="0">
                <a:solidFill>
                  <a:schemeClr val="bg1"/>
                </a:solidFill>
              </a:rPr>
              <a:t>Spring</a:t>
            </a:r>
            <a:r>
              <a:rPr lang="zh-CN" altLang="en-US" dirty="0">
                <a:solidFill>
                  <a:schemeClr val="bg1"/>
                </a:solidFill>
              </a:rPr>
              <a:t>的</a:t>
            </a:r>
            <a:r>
              <a:rPr lang="en-US" altLang="zh-CN" dirty="0" err="1">
                <a:solidFill>
                  <a:schemeClr val="bg1"/>
                </a:solidFill>
              </a:rPr>
              <a:t>IoC</a:t>
            </a:r>
            <a:r>
              <a:rPr lang="zh-CN" altLang="en-US" dirty="0">
                <a:solidFill>
                  <a:schemeClr val="bg1"/>
                </a:solidFill>
              </a:rPr>
              <a:t>容器负责统一管理</a:t>
            </a:r>
            <a:r>
              <a:rPr lang="en-US" altLang="zh-CN" dirty="0">
                <a:solidFill>
                  <a:schemeClr val="bg1"/>
                </a:solidFill>
              </a:rPr>
              <a:t>Model</a:t>
            </a:r>
            <a:r>
              <a:rPr lang="zh-CN" altLang="en-US" dirty="0">
                <a:solidFill>
                  <a:schemeClr val="bg1"/>
                </a:solidFill>
              </a:rPr>
              <a:t>构件和</a:t>
            </a:r>
            <a:r>
              <a:rPr lang="en-US" altLang="zh-CN" dirty="0">
                <a:solidFill>
                  <a:schemeClr val="bg1"/>
                </a:solidFill>
              </a:rPr>
              <a:t>DAO</a:t>
            </a:r>
            <a:r>
              <a:rPr lang="zh-CN" altLang="en-US" dirty="0">
                <a:solidFill>
                  <a:schemeClr val="bg1"/>
                </a:solidFill>
              </a:rPr>
              <a:t>构件以及</a:t>
            </a:r>
            <a:r>
              <a:rPr lang="en-US" altLang="zh-CN" dirty="0">
                <a:solidFill>
                  <a:schemeClr val="bg1"/>
                </a:solidFill>
              </a:rPr>
              <a:t>Spring</a:t>
            </a:r>
            <a:r>
              <a:rPr lang="zh-CN" altLang="en-US" dirty="0">
                <a:solidFill>
                  <a:schemeClr val="bg1"/>
                </a:solidFill>
              </a:rPr>
              <a:t>所提供的事务处理、缓冲连接池等服务构件。</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ea typeface="宋体" pitchFamily="2" charset="-122"/>
              </a:rPr>
              <a:t>配置文件</a:t>
            </a:r>
          </a:p>
        </p:txBody>
      </p:sp>
      <p:sp>
        <p:nvSpPr>
          <p:cNvPr id="164867" name="Freeform 7"/>
          <p:cNvSpPr>
            <a:spLocks/>
          </p:cNvSpPr>
          <p:nvPr/>
        </p:nvSpPr>
        <p:spPr bwMode="gray">
          <a:xfrm>
            <a:off x="427038" y="1771650"/>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4868" name="Freeform 8"/>
          <p:cNvSpPr>
            <a:spLocks/>
          </p:cNvSpPr>
          <p:nvPr/>
        </p:nvSpPr>
        <p:spPr bwMode="gray">
          <a:xfrm rot="10800000">
            <a:off x="6753225" y="112236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652463" y="1436688"/>
            <a:ext cx="7531100" cy="11525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4870" name="文本框 10"/>
          <p:cNvSpPr txBox="1">
            <a:spLocks noChangeArrowheads="1"/>
          </p:cNvSpPr>
          <p:nvPr/>
        </p:nvSpPr>
        <p:spPr bwMode="auto">
          <a:xfrm>
            <a:off x="646113" y="1423988"/>
            <a:ext cx="7681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在用户管理模块中，通过业务建模创建了用户模型</a:t>
            </a:r>
            <a:r>
              <a:rPr lang="en-US" altLang="zh-CN" dirty="0" err="1">
                <a:solidFill>
                  <a:schemeClr val="bg1"/>
                </a:solidFill>
              </a:rPr>
              <a:t>UserService</a:t>
            </a:r>
            <a:r>
              <a:rPr lang="zh-CN" altLang="en-US" dirty="0">
                <a:solidFill>
                  <a:schemeClr val="bg1"/>
                </a:solidFill>
              </a:rPr>
              <a:t>类，封装了对用户的权限管理以及积分管理等功能。</a:t>
            </a:r>
            <a:r>
              <a:rPr lang="en-US" altLang="zh-CN" dirty="0" err="1">
                <a:solidFill>
                  <a:schemeClr val="bg1"/>
                </a:solidFill>
              </a:rPr>
              <a:t>UserService</a:t>
            </a:r>
            <a:r>
              <a:rPr lang="zh-CN" altLang="en-US" dirty="0">
                <a:solidFill>
                  <a:schemeClr val="bg1"/>
                </a:solidFill>
              </a:rPr>
              <a:t>类通过调用数据访问类</a:t>
            </a:r>
            <a:r>
              <a:rPr lang="en-US" altLang="zh-CN" dirty="0" err="1">
                <a:solidFill>
                  <a:schemeClr val="bg1"/>
                </a:solidFill>
              </a:rPr>
              <a:t>UserDao</a:t>
            </a:r>
            <a:r>
              <a:rPr lang="zh-CN" altLang="en-US" dirty="0">
                <a:solidFill>
                  <a:schemeClr val="bg1"/>
                </a:solidFill>
              </a:rPr>
              <a:t>实现对用户数据的操作。这些构件的关系将通过配置</a:t>
            </a:r>
            <a:r>
              <a:rPr lang="en-US" altLang="zh-CN" dirty="0">
                <a:solidFill>
                  <a:schemeClr val="bg1"/>
                </a:solidFill>
              </a:rPr>
              <a:t>Spring</a:t>
            </a:r>
            <a:r>
              <a:rPr lang="zh-CN" altLang="en-US" dirty="0">
                <a:solidFill>
                  <a:schemeClr val="bg1"/>
                </a:solidFill>
              </a:rPr>
              <a:t>框架的</a:t>
            </a:r>
            <a:r>
              <a:rPr lang="en-US" altLang="zh-CN" dirty="0">
                <a:solidFill>
                  <a:schemeClr val="bg1"/>
                </a:solidFill>
              </a:rPr>
              <a:t>applicationContext.xml</a:t>
            </a:r>
            <a:r>
              <a:rPr lang="zh-CN" altLang="en-US" dirty="0">
                <a:solidFill>
                  <a:schemeClr val="bg1"/>
                </a:solidFill>
              </a:rPr>
              <a:t>联系起来</a:t>
            </a:r>
          </a:p>
        </p:txBody>
      </p:sp>
      <p:sp>
        <p:nvSpPr>
          <p:cNvPr id="164871" name="Freeform 7"/>
          <p:cNvSpPr>
            <a:spLocks/>
          </p:cNvSpPr>
          <p:nvPr/>
        </p:nvSpPr>
        <p:spPr bwMode="gray">
          <a:xfrm>
            <a:off x="469900" y="5554663"/>
            <a:ext cx="1744663" cy="10033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4872" name="Freeform 8"/>
          <p:cNvSpPr>
            <a:spLocks/>
          </p:cNvSpPr>
          <p:nvPr/>
        </p:nvSpPr>
        <p:spPr bwMode="gray">
          <a:xfrm rot="10800000">
            <a:off x="6726238" y="2698750"/>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639763" y="2971800"/>
            <a:ext cx="7531100" cy="34686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4874" name="文本框 14"/>
          <p:cNvSpPr txBox="1">
            <a:spLocks noChangeArrowheads="1"/>
          </p:cNvSpPr>
          <p:nvPr/>
        </p:nvSpPr>
        <p:spPr bwMode="auto">
          <a:xfrm>
            <a:off x="871538" y="3011488"/>
            <a:ext cx="7681912"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配置文件的主要内容如下：</a:t>
            </a:r>
          </a:p>
          <a:p>
            <a:r>
              <a:rPr lang="en-US" altLang="zh-CN" sz="1400" dirty="0">
                <a:solidFill>
                  <a:schemeClr val="bg1"/>
                </a:solidFill>
              </a:rPr>
              <a:t>&lt;!--</a:t>
            </a:r>
            <a:r>
              <a:rPr lang="zh-CN" altLang="en-US" sz="1400" dirty="0">
                <a:solidFill>
                  <a:schemeClr val="bg1"/>
                </a:solidFill>
              </a:rPr>
              <a:t>创建业务</a:t>
            </a:r>
            <a:r>
              <a:rPr lang="en-US" altLang="zh-CN" sz="1400" dirty="0" err="1">
                <a:solidFill>
                  <a:schemeClr val="bg1"/>
                </a:solidFill>
              </a:rPr>
              <a:t>UserService</a:t>
            </a:r>
            <a:r>
              <a:rPr lang="zh-CN" altLang="en-US" sz="1400" dirty="0">
                <a:solidFill>
                  <a:schemeClr val="bg1"/>
                </a:solidFill>
              </a:rPr>
              <a:t>，并调用数据访问</a:t>
            </a:r>
            <a:r>
              <a:rPr lang="en-US" altLang="zh-CN" sz="1400" dirty="0" err="1">
                <a:solidFill>
                  <a:schemeClr val="bg1"/>
                </a:solidFill>
              </a:rPr>
              <a:t>UserDao</a:t>
            </a:r>
            <a:r>
              <a:rPr lang="zh-CN" altLang="en-US" sz="1400" dirty="0">
                <a:solidFill>
                  <a:schemeClr val="bg1"/>
                </a:solidFill>
              </a:rPr>
              <a:t>作为协作对象</a:t>
            </a:r>
            <a:r>
              <a:rPr lang="en-US" altLang="zh-CN" sz="1400" dirty="0">
                <a:solidFill>
                  <a:schemeClr val="bg1"/>
                </a:solidFill>
              </a:rPr>
              <a:t>--&gt;</a:t>
            </a:r>
          </a:p>
          <a:p>
            <a:r>
              <a:rPr lang="en-US" altLang="zh-CN" sz="1400" dirty="0">
                <a:solidFill>
                  <a:schemeClr val="bg1"/>
                </a:solidFill>
              </a:rPr>
              <a:t>&lt;bean id=”</a:t>
            </a:r>
            <a:r>
              <a:rPr lang="en-US" altLang="zh-CN" sz="1400" dirty="0" err="1">
                <a:solidFill>
                  <a:schemeClr val="bg1"/>
                </a:solidFill>
              </a:rPr>
              <a:t>UserService</a:t>
            </a:r>
            <a:r>
              <a:rPr lang="en-US" altLang="zh-CN" sz="1400" dirty="0">
                <a:solidFill>
                  <a:schemeClr val="bg1"/>
                </a:solidFill>
              </a:rPr>
              <a:t>”</a:t>
            </a:r>
          </a:p>
          <a:p>
            <a:r>
              <a:rPr lang="en-US" altLang="zh-CN" sz="1400" dirty="0">
                <a:solidFill>
                  <a:schemeClr val="bg1"/>
                </a:solidFill>
              </a:rPr>
              <a:t>Class=”</a:t>
            </a:r>
            <a:r>
              <a:rPr lang="en-US" altLang="zh-CN" sz="1400" dirty="0" err="1">
                <a:solidFill>
                  <a:schemeClr val="bg1"/>
                </a:solidFill>
              </a:rPr>
              <a:t>com.sei.service.UserService</a:t>
            </a:r>
            <a:r>
              <a:rPr lang="en-US" altLang="zh-CN" sz="1400" dirty="0">
                <a:solidFill>
                  <a:schemeClr val="bg1"/>
                </a:solidFill>
              </a:rPr>
              <a:t>”&gt;</a:t>
            </a:r>
          </a:p>
          <a:p>
            <a:r>
              <a:rPr lang="en-US" altLang="zh-CN" sz="1400" dirty="0">
                <a:solidFill>
                  <a:schemeClr val="bg1"/>
                </a:solidFill>
              </a:rPr>
              <a:t>&lt;property name=”</a:t>
            </a:r>
            <a:r>
              <a:rPr lang="en-US" altLang="zh-CN" sz="1400" dirty="0" err="1">
                <a:solidFill>
                  <a:schemeClr val="bg1"/>
                </a:solidFill>
              </a:rPr>
              <a:t>UserDao</a:t>
            </a:r>
            <a:r>
              <a:rPr lang="en-US" altLang="zh-CN" sz="1400" dirty="0">
                <a:solidFill>
                  <a:schemeClr val="bg1"/>
                </a:solidFill>
              </a:rPr>
              <a:t>”&gt;</a:t>
            </a:r>
          </a:p>
          <a:p>
            <a:r>
              <a:rPr lang="en-US" altLang="zh-CN" sz="1400" dirty="0">
                <a:solidFill>
                  <a:schemeClr val="bg1"/>
                </a:solidFill>
              </a:rPr>
              <a:t>&lt;ref local=”</a:t>
            </a:r>
            <a:r>
              <a:rPr lang="en-US" altLang="zh-CN" sz="1400" dirty="0" err="1">
                <a:solidFill>
                  <a:schemeClr val="bg1"/>
                </a:solidFill>
              </a:rPr>
              <a:t>UserDao</a:t>
            </a:r>
            <a:r>
              <a:rPr lang="en-US" altLang="zh-CN" sz="1400" dirty="0">
                <a:solidFill>
                  <a:schemeClr val="bg1"/>
                </a:solidFill>
              </a:rPr>
              <a:t>”/&gt;</a:t>
            </a:r>
          </a:p>
          <a:p>
            <a:r>
              <a:rPr lang="en-US" altLang="zh-CN" sz="1400" dirty="0">
                <a:solidFill>
                  <a:schemeClr val="bg1"/>
                </a:solidFill>
              </a:rPr>
              <a:t>&lt;/property&gt;</a:t>
            </a:r>
          </a:p>
          <a:p>
            <a:r>
              <a:rPr lang="en-US" altLang="zh-CN" sz="1400" dirty="0">
                <a:solidFill>
                  <a:schemeClr val="bg1"/>
                </a:solidFill>
              </a:rPr>
              <a:t>&lt;/bean&gt;</a:t>
            </a:r>
          </a:p>
          <a:p>
            <a:r>
              <a:rPr lang="en-US" altLang="zh-CN" sz="1400" dirty="0">
                <a:solidFill>
                  <a:schemeClr val="bg1"/>
                </a:solidFill>
              </a:rPr>
              <a:t>&lt;!--</a:t>
            </a:r>
            <a:r>
              <a:rPr lang="zh-CN" altLang="en-US" sz="1400" dirty="0">
                <a:solidFill>
                  <a:schemeClr val="bg1"/>
                </a:solidFill>
              </a:rPr>
              <a:t>创建数据访问</a:t>
            </a:r>
            <a:r>
              <a:rPr lang="en-US" altLang="zh-CN" sz="1400" dirty="0" err="1">
                <a:solidFill>
                  <a:schemeClr val="bg1"/>
                </a:solidFill>
              </a:rPr>
              <a:t>UserDao</a:t>
            </a:r>
            <a:r>
              <a:rPr lang="zh-CN" altLang="en-US" sz="1400" dirty="0">
                <a:solidFill>
                  <a:schemeClr val="bg1"/>
                </a:solidFill>
              </a:rPr>
              <a:t>，并调用</a:t>
            </a:r>
            <a:r>
              <a:rPr lang="en-US" altLang="zh-CN" sz="1400" dirty="0">
                <a:solidFill>
                  <a:schemeClr val="bg1"/>
                </a:solidFill>
              </a:rPr>
              <a:t>Hibernate</a:t>
            </a:r>
            <a:r>
              <a:rPr lang="zh-CN" altLang="en-US" sz="1400" dirty="0">
                <a:solidFill>
                  <a:schemeClr val="bg1"/>
                </a:solidFill>
              </a:rPr>
              <a:t>的</a:t>
            </a:r>
            <a:r>
              <a:rPr lang="en-US" altLang="zh-CN" sz="1400" dirty="0">
                <a:solidFill>
                  <a:schemeClr val="bg1"/>
                </a:solidFill>
              </a:rPr>
              <a:t>session</a:t>
            </a:r>
            <a:r>
              <a:rPr lang="zh-CN" altLang="en-US" sz="1400" dirty="0">
                <a:solidFill>
                  <a:schemeClr val="bg1"/>
                </a:solidFill>
              </a:rPr>
              <a:t>工厂作为协作对象</a:t>
            </a:r>
            <a:r>
              <a:rPr lang="en-US" altLang="zh-CN" sz="1400" dirty="0">
                <a:solidFill>
                  <a:schemeClr val="bg1"/>
                </a:solidFill>
              </a:rPr>
              <a:t>--&gt;</a:t>
            </a:r>
          </a:p>
          <a:p>
            <a:r>
              <a:rPr lang="en-US" altLang="zh-CN" sz="1400" dirty="0">
                <a:solidFill>
                  <a:schemeClr val="bg1"/>
                </a:solidFill>
              </a:rPr>
              <a:t>&lt;bean id=”</a:t>
            </a:r>
            <a:r>
              <a:rPr lang="en-US" altLang="zh-CN" sz="1400" dirty="0" err="1">
                <a:solidFill>
                  <a:schemeClr val="bg1"/>
                </a:solidFill>
              </a:rPr>
              <a:t>UserDao</a:t>
            </a:r>
            <a:r>
              <a:rPr lang="en-US" altLang="zh-CN" sz="1400" dirty="0">
                <a:solidFill>
                  <a:schemeClr val="bg1"/>
                </a:solidFill>
              </a:rPr>
              <a:t>”</a:t>
            </a:r>
          </a:p>
          <a:p>
            <a:r>
              <a:rPr lang="en-US" altLang="zh-CN" sz="1400" dirty="0">
                <a:solidFill>
                  <a:schemeClr val="bg1"/>
                </a:solidFill>
              </a:rPr>
              <a:t>Class=”</a:t>
            </a:r>
            <a:r>
              <a:rPr lang="en-US" altLang="zh-CN" sz="1400" dirty="0" err="1">
                <a:solidFill>
                  <a:schemeClr val="bg1"/>
                </a:solidFill>
              </a:rPr>
              <a:t>com.sei.Dao.UserDao</a:t>
            </a:r>
            <a:r>
              <a:rPr lang="en-US" altLang="zh-CN" sz="1400" dirty="0">
                <a:solidFill>
                  <a:schemeClr val="bg1"/>
                </a:solidFill>
              </a:rPr>
              <a:t>”&gt;</a:t>
            </a:r>
          </a:p>
          <a:p>
            <a:r>
              <a:rPr lang="en-US" altLang="zh-CN" sz="1400" dirty="0">
                <a:solidFill>
                  <a:schemeClr val="bg1"/>
                </a:solidFill>
              </a:rPr>
              <a:t>&lt;property name=”</a:t>
            </a:r>
            <a:r>
              <a:rPr lang="en-US" altLang="zh-CN" sz="1400" dirty="0" err="1">
                <a:solidFill>
                  <a:schemeClr val="bg1"/>
                </a:solidFill>
              </a:rPr>
              <a:t>sessionFactory</a:t>
            </a:r>
            <a:r>
              <a:rPr lang="en-US" altLang="zh-CN" sz="1400" dirty="0">
                <a:solidFill>
                  <a:schemeClr val="bg1"/>
                </a:solidFill>
              </a:rPr>
              <a:t>”&gt;</a:t>
            </a:r>
          </a:p>
          <a:p>
            <a:r>
              <a:rPr lang="en-US" altLang="zh-CN" sz="1400" dirty="0">
                <a:solidFill>
                  <a:schemeClr val="bg1"/>
                </a:solidFill>
              </a:rPr>
              <a:t>&lt;ref local=” </a:t>
            </a:r>
            <a:r>
              <a:rPr lang="en-US" altLang="zh-CN" sz="1400" dirty="0" err="1">
                <a:solidFill>
                  <a:schemeClr val="bg1"/>
                </a:solidFill>
              </a:rPr>
              <a:t>sessionFactory</a:t>
            </a:r>
            <a:r>
              <a:rPr lang="en-US" altLang="zh-CN" sz="1400" dirty="0">
                <a:solidFill>
                  <a:schemeClr val="bg1"/>
                </a:solidFill>
              </a:rPr>
              <a:t>”/&gt;</a:t>
            </a:r>
          </a:p>
          <a:p>
            <a:r>
              <a:rPr lang="en-US" altLang="zh-CN" sz="1400" dirty="0">
                <a:solidFill>
                  <a:schemeClr val="bg1"/>
                </a:solidFill>
              </a:rPr>
              <a:t>&lt;/property&gt;</a:t>
            </a:r>
          </a:p>
          <a:p>
            <a:r>
              <a:rPr lang="en-US" altLang="zh-CN" sz="1400" dirty="0">
                <a:solidFill>
                  <a:schemeClr val="bg1"/>
                </a:solidFill>
              </a:rPr>
              <a:t>&lt;/bean&gt;</a:t>
            </a:r>
          </a:p>
          <a:p>
            <a:endParaRPr lang="en-US" altLang="zh-CN" dirty="0">
              <a:solidFill>
                <a:schemeClr val="bg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）表示层</a:t>
            </a:r>
          </a:p>
        </p:txBody>
      </p:sp>
      <p:sp>
        <p:nvSpPr>
          <p:cNvPr id="166915" name="Freeform 7"/>
          <p:cNvSpPr>
            <a:spLocks/>
          </p:cNvSpPr>
          <p:nvPr/>
        </p:nvSpPr>
        <p:spPr bwMode="gray">
          <a:xfrm>
            <a:off x="415925" y="2463800"/>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6916" name="Freeform 8"/>
          <p:cNvSpPr>
            <a:spLocks/>
          </p:cNvSpPr>
          <p:nvPr/>
        </p:nvSpPr>
        <p:spPr bwMode="gray">
          <a:xfrm rot="10800000">
            <a:off x="6784975" y="123666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684213" y="1550988"/>
            <a:ext cx="7531100" cy="17414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6918" name="文本框 6"/>
          <p:cNvSpPr txBox="1">
            <a:spLocks noChangeArrowheads="1"/>
          </p:cNvSpPr>
          <p:nvPr/>
        </p:nvSpPr>
        <p:spPr bwMode="auto">
          <a:xfrm>
            <a:off x="676275" y="1538288"/>
            <a:ext cx="76819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表示层结合</a:t>
            </a:r>
            <a:r>
              <a:rPr lang="en-US" altLang="zh-CN" dirty="0">
                <a:solidFill>
                  <a:schemeClr val="bg1"/>
                </a:solidFill>
              </a:rPr>
              <a:t>JSP</a:t>
            </a:r>
            <a:r>
              <a:rPr lang="zh-CN" altLang="en-US" dirty="0">
                <a:solidFill>
                  <a:schemeClr val="bg1"/>
                </a:solidFill>
              </a:rPr>
              <a:t>和</a:t>
            </a:r>
            <a:r>
              <a:rPr lang="en-US" altLang="zh-CN" dirty="0">
                <a:solidFill>
                  <a:schemeClr val="bg1"/>
                </a:solidFill>
              </a:rPr>
              <a:t>Struts</a:t>
            </a:r>
            <a:r>
              <a:rPr lang="zh-CN" altLang="en-US" dirty="0">
                <a:solidFill>
                  <a:schemeClr val="bg1"/>
                </a:solidFill>
              </a:rPr>
              <a:t>的</a:t>
            </a:r>
            <a:r>
              <a:rPr lang="en-US" altLang="zh-CN" dirty="0" err="1">
                <a:solidFill>
                  <a:schemeClr val="bg1"/>
                </a:solidFill>
              </a:rPr>
              <a:t>TagLib</a:t>
            </a:r>
            <a:r>
              <a:rPr lang="zh-CN" altLang="en-US" dirty="0">
                <a:solidFill>
                  <a:schemeClr val="bg1"/>
                </a:solidFill>
              </a:rPr>
              <a:t>库处理显示功能，利用</a:t>
            </a:r>
            <a:r>
              <a:rPr lang="en-US" altLang="zh-CN" dirty="0" err="1">
                <a:solidFill>
                  <a:schemeClr val="bg1"/>
                </a:solidFill>
              </a:rPr>
              <a:t>ActionServlet</a:t>
            </a:r>
            <a:r>
              <a:rPr lang="zh-CN" altLang="en-US" dirty="0">
                <a:solidFill>
                  <a:schemeClr val="bg1"/>
                </a:solidFill>
              </a:rPr>
              <a:t>将请求</a:t>
            </a:r>
            <a:r>
              <a:rPr lang="en-US" altLang="zh-CN" dirty="0">
                <a:solidFill>
                  <a:schemeClr val="bg1"/>
                </a:solidFill>
              </a:rPr>
              <a:t>(*.do)</a:t>
            </a:r>
            <a:r>
              <a:rPr lang="zh-CN" altLang="en-US" dirty="0">
                <a:solidFill>
                  <a:schemeClr val="bg1"/>
                </a:solidFill>
              </a:rPr>
              <a:t>映射到相应的</a:t>
            </a:r>
            <a:r>
              <a:rPr lang="en-US" altLang="zh-CN" dirty="0">
                <a:solidFill>
                  <a:schemeClr val="bg1"/>
                </a:solidFill>
              </a:rPr>
              <a:t>Action</a:t>
            </a:r>
            <a:r>
              <a:rPr lang="zh-CN" altLang="en-US" dirty="0">
                <a:solidFill>
                  <a:schemeClr val="bg1"/>
                </a:solidFill>
              </a:rPr>
              <a:t>，并由</a:t>
            </a:r>
            <a:r>
              <a:rPr lang="en-US" altLang="zh-CN" dirty="0">
                <a:solidFill>
                  <a:schemeClr val="bg1"/>
                </a:solidFill>
              </a:rPr>
              <a:t>Action</a:t>
            </a:r>
            <a:r>
              <a:rPr lang="zh-CN" altLang="en-US" dirty="0">
                <a:solidFill>
                  <a:schemeClr val="bg1"/>
                </a:solidFill>
              </a:rPr>
              <a:t>调用业务逻辑的服务构件，然后根据处理结果跳转到</a:t>
            </a:r>
            <a:r>
              <a:rPr lang="en-US" altLang="zh-CN" dirty="0" err="1">
                <a:solidFill>
                  <a:schemeClr val="bg1"/>
                </a:solidFill>
              </a:rPr>
              <a:t>Forword</a:t>
            </a:r>
            <a:r>
              <a:rPr lang="zh-CN" altLang="en-US" dirty="0">
                <a:solidFill>
                  <a:schemeClr val="bg1"/>
                </a:solidFill>
              </a:rPr>
              <a:t>对象指定的响应页面。</a:t>
            </a:r>
          </a:p>
          <a:p>
            <a:r>
              <a:rPr lang="zh-CN" altLang="en-US" dirty="0">
                <a:solidFill>
                  <a:schemeClr val="bg1"/>
                </a:solidFill>
              </a:rPr>
              <a:t>业务流程的部署由</a:t>
            </a:r>
            <a:r>
              <a:rPr lang="en-US" altLang="zh-CN" dirty="0">
                <a:solidFill>
                  <a:schemeClr val="bg1"/>
                </a:solidFill>
              </a:rPr>
              <a:t>struts-config.xml</a:t>
            </a:r>
            <a:r>
              <a:rPr lang="zh-CN" altLang="en-US" dirty="0">
                <a:solidFill>
                  <a:schemeClr val="bg1"/>
                </a:solidFill>
              </a:rPr>
              <a:t>完成。下面以一个显示所有用户列表的请求</a:t>
            </a:r>
            <a:r>
              <a:rPr lang="en-US" altLang="zh-CN" dirty="0">
                <a:solidFill>
                  <a:schemeClr val="bg1"/>
                </a:solidFill>
              </a:rPr>
              <a:t>(ListUser.do)</a:t>
            </a:r>
            <a:r>
              <a:rPr lang="zh-CN" altLang="en-US" dirty="0">
                <a:solidFill>
                  <a:schemeClr val="bg1"/>
                </a:solidFill>
              </a:rPr>
              <a:t>为例来说明配置文件的使用。</a:t>
            </a:r>
          </a:p>
        </p:txBody>
      </p:sp>
      <p:sp>
        <p:nvSpPr>
          <p:cNvPr id="166919" name="Freeform 7"/>
          <p:cNvSpPr>
            <a:spLocks/>
          </p:cNvSpPr>
          <p:nvPr/>
        </p:nvSpPr>
        <p:spPr bwMode="gray">
          <a:xfrm>
            <a:off x="528638" y="4808538"/>
            <a:ext cx="1744662" cy="10033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6920" name="Freeform 8"/>
          <p:cNvSpPr>
            <a:spLocks/>
          </p:cNvSpPr>
          <p:nvPr/>
        </p:nvSpPr>
        <p:spPr bwMode="gray">
          <a:xfrm rot="10800000">
            <a:off x="6784975" y="362108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AutoShape 9"/>
          <p:cNvSpPr>
            <a:spLocks noChangeArrowheads="1"/>
          </p:cNvSpPr>
          <p:nvPr/>
        </p:nvSpPr>
        <p:spPr bwMode="gray">
          <a:xfrm>
            <a:off x="700088" y="3995738"/>
            <a:ext cx="7531100" cy="15557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6922" name="文本框 10"/>
          <p:cNvSpPr txBox="1">
            <a:spLocks noChangeArrowheads="1"/>
          </p:cNvSpPr>
          <p:nvPr/>
        </p:nvSpPr>
        <p:spPr bwMode="auto">
          <a:xfrm>
            <a:off x="871538" y="3962400"/>
            <a:ext cx="72929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sz="1400" dirty="0">
                <a:solidFill>
                  <a:schemeClr val="bg1"/>
                </a:solidFill>
              </a:rPr>
              <a:t>&lt;!-- ListUser.do</a:t>
            </a:r>
            <a:r>
              <a:rPr lang="zh-CN" altLang="en-US" sz="1400" dirty="0">
                <a:solidFill>
                  <a:schemeClr val="bg1"/>
                </a:solidFill>
              </a:rPr>
              <a:t>调用</a:t>
            </a:r>
            <a:r>
              <a:rPr lang="en-US" altLang="zh-CN" sz="1400" dirty="0" err="1">
                <a:solidFill>
                  <a:schemeClr val="bg1"/>
                </a:solidFill>
              </a:rPr>
              <a:t>ListUserAction</a:t>
            </a:r>
            <a:r>
              <a:rPr lang="zh-CN" altLang="en-US" sz="1400" dirty="0">
                <a:solidFill>
                  <a:schemeClr val="bg1"/>
                </a:solidFill>
              </a:rPr>
              <a:t>对象，并根据返回的</a:t>
            </a:r>
            <a:r>
              <a:rPr lang="en-US" altLang="zh-CN" sz="1400" dirty="0" err="1">
                <a:solidFill>
                  <a:schemeClr val="bg1"/>
                </a:solidFill>
              </a:rPr>
              <a:t>Forword</a:t>
            </a:r>
            <a:r>
              <a:rPr lang="zh-CN" altLang="en-US" sz="1400" dirty="0">
                <a:solidFill>
                  <a:schemeClr val="bg1"/>
                </a:solidFill>
              </a:rPr>
              <a:t>对象的状态来转到相应的页面</a:t>
            </a:r>
            <a:r>
              <a:rPr lang="en-US" altLang="zh-CN" sz="1400" dirty="0">
                <a:solidFill>
                  <a:schemeClr val="bg1"/>
                </a:solidFill>
              </a:rPr>
              <a:t>--&gt;</a:t>
            </a:r>
          </a:p>
          <a:p>
            <a:r>
              <a:rPr lang="en-US" altLang="zh-CN" sz="1400" dirty="0">
                <a:solidFill>
                  <a:schemeClr val="bg1"/>
                </a:solidFill>
              </a:rPr>
              <a:t>&lt;action path=”/ListUser.do”</a:t>
            </a:r>
          </a:p>
          <a:p>
            <a:r>
              <a:rPr lang="en-US" altLang="zh-CN" sz="1400" dirty="0">
                <a:solidFill>
                  <a:schemeClr val="bg1"/>
                </a:solidFill>
              </a:rPr>
              <a:t>Type=”</a:t>
            </a:r>
            <a:r>
              <a:rPr lang="en-US" altLang="zh-CN" sz="1400" dirty="0" err="1">
                <a:solidFill>
                  <a:schemeClr val="bg1"/>
                </a:solidFill>
              </a:rPr>
              <a:t>com.sei.action.ListUserAction</a:t>
            </a:r>
            <a:r>
              <a:rPr lang="en-US" altLang="zh-CN" sz="1400" dirty="0">
                <a:solidFill>
                  <a:schemeClr val="bg1"/>
                </a:solidFill>
              </a:rPr>
              <a:t>”&gt;</a:t>
            </a:r>
          </a:p>
          <a:p>
            <a:r>
              <a:rPr lang="en-US" altLang="zh-CN" sz="1400" dirty="0">
                <a:solidFill>
                  <a:schemeClr val="bg1"/>
                </a:solidFill>
              </a:rPr>
              <a:t>&lt;forward name=”success” path=”/</a:t>
            </a:r>
            <a:r>
              <a:rPr lang="en-US" altLang="zh-CN" sz="1400" dirty="0" err="1">
                <a:solidFill>
                  <a:schemeClr val="bg1"/>
                </a:solidFill>
              </a:rPr>
              <a:t>listuser.jsp</a:t>
            </a:r>
            <a:r>
              <a:rPr lang="en-US" altLang="zh-CN" sz="1400" dirty="0">
                <a:solidFill>
                  <a:schemeClr val="bg1"/>
                </a:solidFill>
              </a:rPr>
              <a:t> /&gt;</a:t>
            </a:r>
          </a:p>
          <a:p>
            <a:r>
              <a:rPr lang="en-US" altLang="zh-CN" sz="1400" dirty="0">
                <a:solidFill>
                  <a:schemeClr val="bg1"/>
                </a:solidFill>
              </a:rPr>
              <a:t>&lt;forward name=”failure” path=”/</a:t>
            </a:r>
            <a:r>
              <a:rPr lang="en-US" altLang="zh-CN" sz="1400" dirty="0" err="1">
                <a:solidFill>
                  <a:schemeClr val="bg1"/>
                </a:solidFill>
              </a:rPr>
              <a:t>error.jsp</a:t>
            </a:r>
            <a:r>
              <a:rPr lang="en-US" altLang="zh-CN" sz="1400" dirty="0">
                <a:solidFill>
                  <a:schemeClr val="bg1"/>
                </a:solidFill>
              </a:rPr>
              <a:t> /&gt;</a:t>
            </a:r>
          </a:p>
          <a:p>
            <a:r>
              <a:rPr lang="en-US" altLang="zh-CN" sz="1400" dirty="0">
                <a:solidFill>
                  <a:schemeClr val="bg1"/>
                </a:solidFill>
              </a:rPr>
              <a:t>&lt;/action&gt;</a:t>
            </a:r>
          </a:p>
          <a:p>
            <a:endParaRPr lang="en-US" altLang="zh-CN" sz="1400" dirty="0">
              <a:solidFill>
                <a:schemeClr val="bg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90525" y="58738"/>
            <a:ext cx="8277225" cy="638175"/>
          </a:xfrm>
        </p:spPr>
        <p:txBody>
          <a:bodyPr/>
          <a:lstStyle/>
          <a:p>
            <a:pPr eaLnBrk="1" hangingPunct="1"/>
            <a:r>
              <a:rPr lang="zh-CN" altLang="en-US" sz="2800" smtClean="0">
                <a:latin typeface="Times New Roman" pitchFamily="18" charset="0"/>
              </a:rPr>
              <a:t>案例分析：教务学分查询功能实现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）权限验证</a:t>
            </a:r>
          </a:p>
        </p:txBody>
      </p:sp>
      <p:sp>
        <p:nvSpPr>
          <p:cNvPr id="169987" name="Freeform 7"/>
          <p:cNvSpPr>
            <a:spLocks/>
          </p:cNvSpPr>
          <p:nvPr/>
        </p:nvSpPr>
        <p:spPr bwMode="gray">
          <a:xfrm>
            <a:off x="515938" y="3800475"/>
            <a:ext cx="1828800" cy="10080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988" name="Freeform 8"/>
          <p:cNvSpPr>
            <a:spLocks/>
          </p:cNvSpPr>
          <p:nvPr/>
        </p:nvSpPr>
        <p:spPr bwMode="gray">
          <a:xfrm rot="10800000">
            <a:off x="6800850" y="1230313"/>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684213" y="1608138"/>
            <a:ext cx="7531100" cy="29972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69990" name="文本框 14"/>
          <p:cNvSpPr txBox="1">
            <a:spLocks noChangeArrowheads="1"/>
          </p:cNvSpPr>
          <p:nvPr/>
        </p:nvSpPr>
        <p:spPr bwMode="auto">
          <a:xfrm>
            <a:off x="844550" y="1711325"/>
            <a:ext cx="753903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教务点击学分查询板块后，执行</a:t>
            </a:r>
            <a:r>
              <a:rPr lang="en-US" altLang="zh-CN" dirty="0" err="1">
                <a:solidFill>
                  <a:schemeClr val="bg1"/>
                </a:solidFill>
              </a:rPr>
              <a:t>xfcx_jw</a:t>
            </a:r>
            <a:r>
              <a:rPr lang="en-US" altLang="zh-CN" dirty="0">
                <a:solidFill>
                  <a:schemeClr val="bg1"/>
                </a:solidFill>
              </a:rPr>
              <a:t> Acton</a:t>
            </a:r>
            <a:r>
              <a:rPr lang="zh-CN" altLang="en-US" dirty="0">
                <a:solidFill>
                  <a:schemeClr val="bg1"/>
                </a:solidFill>
              </a:rPr>
              <a:t>对象的</a:t>
            </a:r>
            <a:r>
              <a:rPr lang="en-US" altLang="zh-CN" dirty="0">
                <a:solidFill>
                  <a:schemeClr val="bg1"/>
                </a:solidFill>
              </a:rPr>
              <a:t>execute()</a:t>
            </a:r>
            <a:r>
              <a:rPr lang="zh-CN" altLang="en-US" dirty="0">
                <a:solidFill>
                  <a:schemeClr val="bg1"/>
                </a:solidFill>
              </a:rPr>
              <a:t>方法，该</a:t>
            </a:r>
            <a:r>
              <a:rPr lang="en-US" altLang="zh-CN" dirty="0">
                <a:solidFill>
                  <a:schemeClr val="bg1"/>
                </a:solidFill>
              </a:rPr>
              <a:t>Action</a:t>
            </a:r>
            <a:r>
              <a:rPr lang="zh-CN" altLang="en-US" dirty="0">
                <a:solidFill>
                  <a:schemeClr val="bg1"/>
                </a:solidFill>
              </a:rPr>
              <a:t>首先要对用户的权限进行判断：</a:t>
            </a:r>
          </a:p>
          <a:p>
            <a:r>
              <a:rPr lang="en-US" altLang="zh-CN" dirty="0">
                <a:solidFill>
                  <a:schemeClr val="bg1"/>
                </a:solidFill>
              </a:rPr>
              <a:t>if(!</a:t>
            </a:r>
            <a:r>
              <a:rPr lang="en-US" altLang="zh-CN" dirty="0" err="1">
                <a:solidFill>
                  <a:schemeClr val="bg1"/>
                </a:solidFill>
              </a:rPr>
              <a:t>getService</a:t>
            </a:r>
            <a:r>
              <a:rPr lang="en-US" altLang="zh-CN" dirty="0">
                <a:solidFill>
                  <a:schemeClr val="bg1"/>
                </a:solidFill>
              </a:rPr>
              <a:t>().</a:t>
            </a:r>
            <a:r>
              <a:rPr lang="en-US" altLang="zh-CN" dirty="0" err="1">
                <a:solidFill>
                  <a:schemeClr val="bg1"/>
                </a:solidFill>
              </a:rPr>
              <a:t>isPermitted</a:t>
            </a:r>
            <a:r>
              <a:rPr lang="en-US" altLang="zh-CN" dirty="0">
                <a:solidFill>
                  <a:schemeClr val="bg1"/>
                </a:solidFill>
              </a:rPr>
              <a:t>(session, SID, </a:t>
            </a:r>
            <a:r>
              <a:rPr lang="en-US" altLang="zh-CN" dirty="0" err="1">
                <a:solidFill>
                  <a:schemeClr val="bg1"/>
                </a:solidFill>
              </a:rPr>
              <a:t>Modules.XFCX_JW</a:t>
            </a:r>
            <a:r>
              <a:rPr lang="en-US" altLang="zh-CN" dirty="0">
                <a:solidFill>
                  <a:schemeClr val="bg1"/>
                </a:solidFill>
              </a:rPr>
              <a:t>))</a:t>
            </a:r>
          </a:p>
          <a:p>
            <a:r>
              <a:rPr lang="en-US" altLang="zh-CN" dirty="0">
                <a:solidFill>
                  <a:schemeClr val="bg1"/>
                </a:solidFill>
              </a:rPr>
              <a:t>{</a:t>
            </a:r>
          </a:p>
          <a:p>
            <a:r>
              <a:rPr lang="en-US" altLang="zh-CN" dirty="0">
                <a:solidFill>
                  <a:schemeClr val="bg1"/>
                </a:solidFill>
              </a:rPr>
              <a:t>return </a:t>
            </a:r>
            <a:r>
              <a:rPr lang="en-US" altLang="zh-CN" dirty="0" err="1">
                <a:solidFill>
                  <a:schemeClr val="bg1"/>
                </a:solidFill>
              </a:rPr>
              <a:t>mapping.findForward</a:t>
            </a:r>
            <a:r>
              <a:rPr lang="en-US" altLang="zh-CN" dirty="0">
                <a:solidFill>
                  <a:schemeClr val="bg1"/>
                </a:solidFill>
              </a:rPr>
              <a:t>("error");</a:t>
            </a:r>
          </a:p>
          <a:p>
            <a:r>
              <a:rPr lang="en-US" altLang="zh-CN" dirty="0">
                <a:solidFill>
                  <a:schemeClr val="bg1"/>
                </a:solidFill>
              </a:rPr>
              <a:t>}</a:t>
            </a:r>
          </a:p>
          <a:p>
            <a:r>
              <a:rPr lang="zh-CN" altLang="en-US" dirty="0">
                <a:solidFill>
                  <a:schemeClr val="bg1"/>
                </a:solidFill>
              </a:rPr>
              <a:t>      这段代码调用了教务系统框架类中</a:t>
            </a:r>
            <a:r>
              <a:rPr lang="en-US" altLang="zh-CN" dirty="0">
                <a:solidFill>
                  <a:schemeClr val="bg1"/>
                </a:solidFill>
              </a:rPr>
              <a:t>Service</a:t>
            </a:r>
            <a:r>
              <a:rPr lang="zh-CN" altLang="en-US" dirty="0">
                <a:solidFill>
                  <a:schemeClr val="bg1"/>
                </a:solidFill>
              </a:rPr>
              <a:t>类里的</a:t>
            </a:r>
            <a:r>
              <a:rPr lang="en-US" altLang="zh-CN" dirty="0" err="1">
                <a:solidFill>
                  <a:schemeClr val="bg1"/>
                </a:solidFill>
              </a:rPr>
              <a:t>isPermitted</a:t>
            </a:r>
            <a:r>
              <a:rPr lang="en-US" altLang="zh-CN" dirty="0">
                <a:solidFill>
                  <a:schemeClr val="bg1"/>
                </a:solidFill>
              </a:rPr>
              <a:t>()</a:t>
            </a:r>
            <a:r>
              <a:rPr lang="zh-CN" altLang="en-US" dirty="0">
                <a:solidFill>
                  <a:schemeClr val="bg1"/>
                </a:solidFill>
              </a:rPr>
              <a:t>方法，输入用户的</a:t>
            </a:r>
            <a:r>
              <a:rPr lang="en-US" altLang="zh-CN" dirty="0">
                <a:solidFill>
                  <a:schemeClr val="bg1"/>
                </a:solidFill>
              </a:rPr>
              <a:t>session</a:t>
            </a:r>
            <a:r>
              <a:rPr lang="zh-CN" altLang="en-US" dirty="0">
                <a:solidFill>
                  <a:schemeClr val="bg1"/>
                </a:solidFill>
              </a:rPr>
              <a:t>对象、子系统的</a:t>
            </a:r>
            <a:r>
              <a:rPr lang="en-US" altLang="zh-CN" dirty="0">
                <a:solidFill>
                  <a:schemeClr val="bg1"/>
                </a:solidFill>
              </a:rPr>
              <a:t>ID</a:t>
            </a:r>
            <a:r>
              <a:rPr lang="zh-CN" altLang="en-US" dirty="0">
                <a:solidFill>
                  <a:schemeClr val="bg1"/>
                </a:solidFill>
              </a:rPr>
              <a:t>号，以及子系统中的模块</a:t>
            </a:r>
            <a:r>
              <a:rPr lang="en-US" altLang="zh-CN" dirty="0">
                <a:solidFill>
                  <a:schemeClr val="bg1"/>
                </a:solidFill>
              </a:rPr>
              <a:t>ID</a:t>
            </a:r>
            <a:r>
              <a:rPr lang="zh-CN" altLang="en-US" dirty="0">
                <a:solidFill>
                  <a:schemeClr val="bg1"/>
                </a:solidFill>
              </a:rPr>
              <a:t>号。该方法返回</a:t>
            </a:r>
            <a:r>
              <a:rPr lang="en-US" altLang="zh-CN" dirty="0">
                <a:solidFill>
                  <a:schemeClr val="bg1"/>
                </a:solidFill>
              </a:rPr>
              <a:t>true or false</a:t>
            </a:r>
            <a:r>
              <a:rPr lang="zh-CN" altLang="en-US" dirty="0">
                <a:solidFill>
                  <a:schemeClr val="bg1"/>
                </a:solidFill>
              </a:rPr>
              <a:t>，如果返回</a:t>
            </a:r>
            <a:r>
              <a:rPr lang="en-US" altLang="zh-CN" dirty="0">
                <a:solidFill>
                  <a:schemeClr val="bg1"/>
                </a:solidFill>
              </a:rPr>
              <a:t>false</a:t>
            </a:r>
            <a:r>
              <a:rPr lang="zh-CN" altLang="en-US" dirty="0">
                <a:solidFill>
                  <a:schemeClr val="bg1"/>
                </a:solidFill>
              </a:rPr>
              <a:t>则代表该用户没有访问教务的学分查询模块的权限，则跳转至</a:t>
            </a:r>
            <a:r>
              <a:rPr lang="en-US" altLang="zh-CN" dirty="0">
                <a:solidFill>
                  <a:schemeClr val="bg1"/>
                </a:solidFill>
              </a:rPr>
              <a:t>Error</a:t>
            </a:r>
            <a:r>
              <a:rPr lang="zh-CN" altLang="en-US" dirty="0">
                <a:solidFill>
                  <a:schemeClr val="bg1"/>
                </a:solidFill>
              </a:rPr>
              <a:t>页面。</a:t>
            </a:r>
          </a:p>
        </p:txBody>
      </p:sp>
      <p:pic>
        <p:nvPicPr>
          <p:cNvPr id="16999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5013325"/>
            <a:ext cx="510698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90525" y="58738"/>
            <a:ext cx="8277225" cy="638175"/>
          </a:xfrm>
        </p:spPr>
        <p:txBody>
          <a:bodyPr/>
          <a:lstStyle/>
          <a:p>
            <a:pPr eaLnBrk="1" hangingPunct="1"/>
            <a:endParaRPr lang="zh-CN" altLang="zh-CN" smtClean="0">
              <a:latin typeface="Times New Roman" pitchFamily="18" charset="0"/>
            </a:endParaRPr>
          </a:p>
        </p:txBody>
      </p:sp>
      <p:sp>
        <p:nvSpPr>
          <p:cNvPr id="172035" name="Freeform 7"/>
          <p:cNvSpPr>
            <a:spLocks/>
          </p:cNvSpPr>
          <p:nvPr/>
        </p:nvSpPr>
        <p:spPr bwMode="gray">
          <a:xfrm>
            <a:off x="366713" y="3573463"/>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036" name="Freeform 8"/>
          <p:cNvSpPr>
            <a:spLocks/>
          </p:cNvSpPr>
          <p:nvPr/>
        </p:nvSpPr>
        <p:spPr bwMode="gray">
          <a:xfrm rot="10800000">
            <a:off x="7092950" y="177323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579438" y="2087563"/>
            <a:ext cx="8031162" cy="23082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72038" name="文本框 6"/>
          <p:cNvSpPr txBox="1">
            <a:spLocks noChangeArrowheads="1"/>
          </p:cNvSpPr>
          <p:nvPr/>
        </p:nvSpPr>
        <p:spPr bwMode="auto">
          <a:xfrm>
            <a:off x="579438" y="2165350"/>
            <a:ext cx="81168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如果权限验证成功，则调用教务系统框架类中</a:t>
            </a:r>
            <a:r>
              <a:rPr lang="en-US" altLang="zh-CN" dirty="0">
                <a:solidFill>
                  <a:schemeClr val="bg1"/>
                </a:solidFill>
              </a:rPr>
              <a:t>Service</a:t>
            </a:r>
            <a:r>
              <a:rPr lang="zh-CN" altLang="en-US" dirty="0">
                <a:solidFill>
                  <a:schemeClr val="bg1"/>
                </a:solidFill>
              </a:rPr>
              <a:t>类里的</a:t>
            </a:r>
            <a:r>
              <a:rPr lang="en-US" altLang="zh-CN" dirty="0" err="1">
                <a:solidFill>
                  <a:schemeClr val="bg1"/>
                </a:solidFill>
              </a:rPr>
              <a:t>getPrivileges</a:t>
            </a:r>
            <a:r>
              <a:rPr lang="en-US" altLang="zh-CN" dirty="0">
                <a:solidFill>
                  <a:schemeClr val="bg1"/>
                </a:solidFill>
              </a:rPr>
              <a:t>()</a:t>
            </a:r>
            <a:r>
              <a:rPr lang="zh-CN" altLang="en-US" dirty="0">
                <a:solidFill>
                  <a:schemeClr val="bg1"/>
                </a:solidFill>
              </a:rPr>
              <a:t>方法获得该用户在学分管理系统中的所有权限。</a:t>
            </a:r>
            <a:r>
              <a:rPr lang="en-US" altLang="zh-CN" dirty="0" err="1">
                <a:solidFill>
                  <a:schemeClr val="bg1"/>
                </a:solidFill>
              </a:rPr>
              <a:t>getPrivileges</a:t>
            </a:r>
            <a:r>
              <a:rPr lang="en-US" altLang="zh-CN" dirty="0">
                <a:solidFill>
                  <a:schemeClr val="bg1"/>
                </a:solidFill>
              </a:rPr>
              <a:t>()</a:t>
            </a:r>
            <a:r>
              <a:rPr lang="zh-CN" altLang="en-US" dirty="0">
                <a:solidFill>
                  <a:schemeClr val="bg1"/>
                </a:solidFill>
              </a:rPr>
              <a:t>方法返回的是一个</a:t>
            </a:r>
            <a:r>
              <a:rPr lang="en-US" altLang="zh-CN" dirty="0">
                <a:solidFill>
                  <a:schemeClr val="bg1"/>
                </a:solidFill>
              </a:rPr>
              <a:t>Map</a:t>
            </a:r>
            <a:r>
              <a:rPr lang="zh-CN" altLang="en-US" dirty="0">
                <a:solidFill>
                  <a:schemeClr val="bg1"/>
                </a:solidFill>
              </a:rPr>
              <a:t>对象，它的键是子系统开发人员在     数据库中定义的模块</a:t>
            </a:r>
            <a:r>
              <a:rPr lang="en-US" altLang="zh-CN" dirty="0">
                <a:solidFill>
                  <a:schemeClr val="bg1"/>
                </a:solidFill>
              </a:rPr>
              <a:t>ID</a:t>
            </a:r>
            <a:r>
              <a:rPr lang="zh-CN" altLang="en-US" dirty="0">
                <a:solidFill>
                  <a:schemeClr val="bg1"/>
                </a:solidFill>
              </a:rPr>
              <a:t>号，他的值是</a:t>
            </a:r>
            <a:r>
              <a:rPr lang="en-US" altLang="zh-CN" dirty="0">
                <a:solidFill>
                  <a:schemeClr val="bg1"/>
                </a:solidFill>
              </a:rPr>
              <a:t>Boolean</a:t>
            </a:r>
            <a:r>
              <a:rPr lang="zh-CN" altLang="en-US" dirty="0">
                <a:solidFill>
                  <a:schemeClr val="bg1"/>
                </a:solidFill>
              </a:rPr>
              <a:t>类型，代表用户有没有权限访问这个模块。代码如下：</a:t>
            </a:r>
          </a:p>
          <a:p>
            <a:r>
              <a:rPr lang="en-US" altLang="zh-CN" dirty="0" err="1">
                <a:solidFill>
                  <a:schemeClr val="bg1"/>
                </a:solidFill>
              </a:rPr>
              <a:t>HashMap</a:t>
            </a:r>
            <a:r>
              <a:rPr lang="en-US" altLang="zh-CN" dirty="0">
                <a:solidFill>
                  <a:schemeClr val="bg1"/>
                </a:solidFill>
              </a:rPr>
              <a:t> </a:t>
            </a:r>
            <a:r>
              <a:rPr lang="en-US" altLang="zh-CN" dirty="0" err="1">
                <a:solidFill>
                  <a:schemeClr val="bg1"/>
                </a:solidFill>
              </a:rPr>
              <a:t>ps</a:t>
            </a:r>
            <a:r>
              <a:rPr lang="en-US" altLang="zh-CN" dirty="0">
                <a:solidFill>
                  <a:schemeClr val="bg1"/>
                </a:solidFill>
              </a:rPr>
              <a:t> = </a:t>
            </a:r>
            <a:r>
              <a:rPr lang="en-US" altLang="zh-CN" dirty="0" err="1">
                <a:solidFill>
                  <a:schemeClr val="bg1"/>
                </a:solidFill>
              </a:rPr>
              <a:t>getService</a:t>
            </a:r>
            <a:r>
              <a:rPr lang="en-US" altLang="zh-CN" dirty="0">
                <a:solidFill>
                  <a:schemeClr val="bg1"/>
                </a:solidFill>
              </a:rPr>
              <a:t>().</a:t>
            </a:r>
            <a:r>
              <a:rPr lang="en-US" altLang="zh-CN" dirty="0" err="1">
                <a:solidFill>
                  <a:schemeClr val="bg1"/>
                </a:solidFill>
              </a:rPr>
              <a:t>getPrivileges</a:t>
            </a:r>
            <a:r>
              <a:rPr lang="en-US" altLang="zh-CN" dirty="0">
                <a:solidFill>
                  <a:schemeClr val="bg1"/>
                </a:solidFill>
              </a:rPr>
              <a:t>(session, SID);</a:t>
            </a:r>
          </a:p>
          <a:p>
            <a:r>
              <a:rPr lang="en-US" altLang="zh-CN" dirty="0" err="1">
                <a:solidFill>
                  <a:schemeClr val="bg1"/>
                </a:solidFill>
              </a:rPr>
              <a:t>request.setAttribute</a:t>
            </a:r>
            <a:r>
              <a:rPr lang="en-US" altLang="zh-CN" dirty="0">
                <a:solidFill>
                  <a:schemeClr val="bg1"/>
                </a:solidFill>
              </a:rPr>
              <a:t>("</a:t>
            </a:r>
            <a:r>
              <a:rPr lang="en-US" altLang="zh-CN" dirty="0" err="1">
                <a:solidFill>
                  <a:schemeClr val="bg1"/>
                </a:solidFill>
              </a:rPr>
              <a:t>ps</a:t>
            </a:r>
            <a:r>
              <a:rPr lang="en-US" altLang="zh-CN" dirty="0">
                <a:solidFill>
                  <a:schemeClr val="bg1"/>
                </a:solidFill>
              </a:rPr>
              <a:t>", </a:t>
            </a:r>
            <a:r>
              <a:rPr lang="en-US" altLang="zh-CN" dirty="0" err="1">
                <a:solidFill>
                  <a:schemeClr val="bg1"/>
                </a:solidFill>
              </a:rPr>
              <a:t>ps</a:t>
            </a:r>
            <a:r>
              <a:rPr lang="en-US" altLang="zh-CN" dirty="0">
                <a:solidFill>
                  <a:schemeClr val="bg1"/>
                </a:solidFill>
              </a:rPr>
              <a:t>);</a:t>
            </a:r>
          </a:p>
          <a:p>
            <a:r>
              <a:rPr lang="en-US" altLang="zh-CN" dirty="0">
                <a:solidFill>
                  <a:schemeClr val="bg1"/>
                </a:solidFill>
              </a:rPr>
              <a:t>return </a:t>
            </a:r>
            <a:r>
              <a:rPr lang="en-US" altLang="zh-CN" dirty="0" err="1">
                <a:solidFill>
                  <a:schemeClr val="bg1"/>
                </a:solidFill>
              </a:rPr>
              <a:t>mapping.findForward</a:t>
            </a:r>
            <a:r>
              <a:rPr lang="en-US" altLang="zh-CN" dirty="0">
                <a:solidFill>
                  <a:schemeClr val="bg1"/>
                </a:solidFill>
              </a:rPr>
              <a:t>("show");</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90525" y="58738"/>
            <a:ext cx="8277225" cy="638175"/>
          </a:xfrm>
        </p:spPr>
        <p:txBody>
          <a:bodyPr/>
          <a:lstStyle/>
          <a:p>
            <a:pPr eaLnBrk="1" hangingPunct="1"/>
            <a:endParaRPr lang="zh-CN" altLang="zh-CN" smtClean="0">
              <a:latin typeface="Times New Roman" pitchFamily="18" charset="0"/>
              <a:ea typeface="宋体" pitchFamily="2" charset="-122"/>
            </a:endParaRPr>
          </a:p>
        </p:txBody>
      </p:sp>
      <p:sp>
        <p:nvSpPr>
          <p:cNvPr id="174083" name="Freeform 7"/>
          <p:cNvSpPr>
            <a:spLocks/>
          </p:cNvSpPr>
          <p:nvPr/>
        </p:nvSpPr>
        <p:spPr bwMode="gray">
          <a:xfrm>
            <a:off x="468313" y="4868863"/>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084" name="Freeform 8"/>
          <p:cNvSpPr>
            <a:spLocks/>
          </p:cNvSpPr>
          <p:nvPr/>
        </p:nvSpPr>
        <p:spPr bwMode="gray">
          <a:xfrm rot="10800000">
            <a:off x="6804025" y="1196975"/>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703263" y="1522413"/>
            <a:ext cx="7531100" cy="40925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74086" name="文本框 14"/>
          <p:cNvSpPr txBox="1">
            <a:spLocks noChangeArrowheads="1"/>
          </p:cNvSpPr>
          <p:nvPr/>
        </p:nvSpPr>
        <p:spPr bwMode="auto">
          <a:xfrm>
            <a:off x="974725" y="1522413"/>
            <a:ext cx="72596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en-US" altLang="zh-CN" dirty="0" err="1">
                <a:solidFill>
                  <a:schemeClr val="bg1"/>
                </a:solidFill>
              </a:rPr>
              <a:t>navbar.jsp</a:t>
            </a:r>
            <a:r>
              <a:rPr lang="zh-CN" altLang="en-US" dirty="0">
                <a:solidFill>
                  <a:schemeClr val="bg1"/>
                </a:solidFill>
              </a:rPr>
              <a:t>会根据用户的权限显示包含了链接的导航栏，</a:t>
            </a:r>
            <a:r>
              <a:rPr lang="en-US" altLang="zh-CN" dirty="0" err="1">
                <a:solidFill>
                  <a:schemeClr val="bg1"/>
                </a:solidFill>
              </a:rPr>
              <a:t>navbar.jsp</a:t>
            </a:r>
            <a:r>
              <a:rPr lang="zh-CN" altLang="en-US" dirty="0">
                <a:solidFill>
                  <a:schemeClr val="bg1"/>
                </a:solidFill>
              </a:rPr>
              <a:t>的代码如下：</a:t>
            </a:r>
          </a:p>
          <a:p>
            <a:r>
              <a:rPr lang="en-US" altLang="zh-CN" sz="1400" dirty="0">
                <a:solidFill>
                  <a:schemeClr val="bg1"/>
                </a:solidFill>
              </a:rPr>
              <a:t>&lt;div id="</a:t>
            </a:r>
            <a:r>
              <a:rPr lang="en-US" altLang="zh-CN" sz="1400" dirty="0" err="1">
                <a:solidFill>
                  <a:schemeClr val="bg1"/>
                </a:solidFill>
              </a:rPr>
              <a:t>nav</a:t>
            </a:r>
            <a:r>
              <a:rPr lang="en-US" altLang="zh-CN" sz="1400" dirty="0">
                <a:solidFill>
                  <a:schemeClr val="bg1"/>
                </a:solidFill>
              </a:rPr>
              <a:t>"&gt;</a:t>
            </a:r>
          </a:p>
          <a:p>
            <a:r>
              <a:rPr lang="en-US" altLang="zh-CN" sz="1400" dirty="0">
                <a:solidFill>
                  <a:schemeClr val="bg1"/>
                </a:solidFill>
              </a:rPr>
              <a:t>  &lt;</a:t>
            </a:r>
            <a:r>
              <a:rPr lang="en-US" altLang="zh-CN" sz="1400" dirty="0" err="1">
                <a:solidFill>
                  <a:schemeClr val="bg1"/>
                </a:solidFill>
              </a:rPr>
              <a:t>ul</a:t>
            </a:r>
            <a:r>
              <a:rPr lang="en-US" altLang="zh-CN" sz="1400" dirty="0">
                <a:solidFill>
                  <a:schemeClr val="bg1"/>
                </a:solidFill>
              </a:rPr>
              <a:t>&gt;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 test="${requestScope.ps['1']}"&gt;</a:t>
            </a:r>
          </a:p>
          <a:p>
            <a:r>
              <a:rPr lang="en-US" altLang="zh-CN" sz="1400" dirty="0">
                <a:solidFill>
                  <a:schemeClr val="bg1"/>
                </a:solidFill>
              </a:rPr>
              <a:t>       &lt;li&gt;&lt;a </a:t>
            </a:r>
            <a:r>
              <a:rPr lang="en-US" altLang="zh-CN" sz="1400" dirty="0" err="1">
                <a:solidFill>
                  <a:schemeClr val="bg1"/>
                </a:solidFill>
              </a:rPr>
              <a:t>href</a:t>
            </a:r>
            <a:r>
              <a:rPr lang="en-US" altLang="zh-CN" sz="1400" dirty="0">
                <a:solidFill>
                  <a:schemeClr val="bg1"/>
                </a:solidFill>
              </a:rPr>
              <a:t>="xfcx_xs.do" target="_self"&gt;</a:t>
            </a:r>
            <a:r>
              <a:rPr lang="zh-CN" altLang="en-US" sz="1400" dirty="0">
                <a:solidFill>
                  <a:schemeClr val="bg1"/>
                </a:solidFill>
              </a:rPr>
              <a:t>学分查询</a:t>
            </a:r>
            <a:r>
              <a:rPr lang="en-US" altLang="zh-CN" sz="1400" dirty="0">
                <a:solidFill>
                  <a:schemeClr val="bg1"/>
                </a:solidFill>
              </a:rPr>
              <a:t>&lt;/a&gt;&lt;/li&gt;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 test="${requestScope.ps['2']}"&gt;</a:t>
            </a:r>
          </a:p>
          <a:p>
            <a:r>
              <a:rPr lang="en-US" altLang="zh-CN" sz="1400" dirty="0">
                <a:solidFill>
                  <a:schemeClr val="bg1"/>
                </a:solidFill>
              </a:rPr>
              <a:t>       &lt;li&gt;&lt;a </a:t>
            </a:r>
            <a:r>
              <a:rPr lang="en-US" altLang="zh-CN" sz="1400" dirty="0" err="1">
                <a:solidFill>
                  <a:schemeClr val="bg1"/>
                </a:solidFill>
              </a:rPr>
              <a:t>href</a:t>
            </a:r>
            <a:r>
              <a:rPr lang="en-US" altLang="zh-CN" sz="1400" dirty="0">
                <a:solidFill>
                  <a:schemeClr val="bg1"/>
                </a:solidFill>
              </a:rPr>
              <a:t>="xfcx_jw.do" target="_self"&gt;</a:t>
            </a:r>
            <a:r>
              <a:rPr lang="zh-CN" altLang="en-US" sz="1400" dirty="0">
                <a:solidFill>
                  <a:schemeClr val="bg1"/>
                </a:solidFill>
              </a:rPr>
              <a:t>学分查询</a:t>
            </a:r>
            <a:r>
              <a:rPr lang="en-US" altLang="zh-CN" sz="1400" dirty="0">
                <a:solidFill>
                  <a:schemeClr val="bg1"/>
                </a:solidFill>
              </a:rPr>
              <a:t>&lt;/a&gt;&lt;/li&gt;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 test="${requestScope.ps['3']}"&gt;</a:t>
            </a:r>
          </a:p>
          <a:p>
            <a:r>
              <a:rPr lang="en-US" altLang="zh-CN" sz="1400" dirty="0">
                <a:solidFill>
                  <a:schemeClr val="bg1"/>
                </a:solidFill>
              </a:rPr>
              <a:t>       &lt;li&gt;&lt;a </a:t>
            </a:r>
            <a:r>
              <a:rPr lang="en-US" altLang="zh-CN" sz="1400" dirty="0" err="1">
                <a:solidFill>
                  <a:schemeClr val="bg1"/>
                </a:solidFill>
              </a:rPr>
              <a:t>href</a:t>
            </a:r>
            <a:r>
              <a:rPr lang="en-US" altLang="zh-CN" sz="1400" dirty="0">
                <a:solidFill>
                  <a:schemeClr val="bg1"/>
                </a:solidFill>
              </a:rPr>
              <a:t>="xftj.do" target="_self"&gt;</a:t>
            </a:r>
            <a:r>
              <a:rPr lang="zh-CN" altLang="en-US" sz="1400" dirty="0">
                <a:solidFill>
                  <a:schemeClr val="bg1"/>
                </a:solidFill>
              </a:rPr>
              <a:t>学分统计</a:t>
            </a:r>
            <a:r>
              <a:rPr lang="en-US" altLang="zh-CN" sz="1400" dirty="0">
                <a:solidFill>
                  <a:schemeClr val="bg1"/>
                </a:solidFill>
              </a:rPr>
              <a:t>&lt;/a&gt;&lt;/li&gt;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 test="${requestScope.ps['4']}"&gt;</a:t>
            </a:r>
          </a:p>
          <a:p>
            <a:r>
              <a:rPr lang="en-US" altLang="zh-CN" sz="1400" dirty="0">
                <a:solidFill>
                  <a:schemeClr val="bg1"/>
                </a:solidFill>
              </a:rPr>
              <a:t>   &lt;li&gt;&lt;a </a:t>
            </a:r>
            <a:r>
              <a:rPr lang="en-US" altLang="zh-CN" sz="1400" dirty="0" err="1">
                <a:solidFill>
                  <a:schemeClr val="bg1"/>
                </a:solidFill>
              </a:rPr>
              <a:t>href</a:t>
            </a:r>
            <a:r>
              <a:rPr lang="en-US" altLang="zh-CN" sz="1400" dirty="0">
                <a:solidFill>
                  <a:schemeClr val="bg1"/>
                </a:solidFill>
              </a:rPr>
              <a:t>="xfsc.do" target="_self"&gt;</a:t>
            </a:r>
            <a:r>
              <a:rPr lang="zh-CN" altLang="en-US" sz="1400" dirty="0">
                <a:solidFill>
                  <a:schemeClr val="bg1"/>
                </a:solidFill>
              </a:rPr>
              <a:t>学分核查</a:t>
            </a:r>
            <a:r>
              <a:rPr lang="en-US" altLang="zh-CN" sz="1400" dirty="0">
                <a:solidFill>
                  <a:schemeClr val="bg1"/>
                </a:solidFill>
              </a:rPr>
              <a:t>&lt;/a&gt;&lt;/li&gt;</a:t>
            </a:r>
          </a:p>
          <a:p>
            <a:r>
              <a:rPr lang="en-US" altLang="zh-CN" sz="1400" dirty="0">
                <a:solidFill>
                  <a:schemeClr val="bg1"/>
                </a:solidFill>
              </a:rPr>
              <a:t>&lt;/</a:t>
            </a:r>
            <a:r>
              <a:rPr lang="en-US" altLang="zh-CN" sz="1400" dirty="0" err="1">
                <a:solidFill>
                  <a:schemeClr val="bg1"/>
                </a:solidFill>
              </a:rPr>
              <a:t>c:if</a:t>
            </a:r>
            <a:r>
              <a:rPr lang="en-US" altLang="zh-CN" sz="1400" dirty="0">
                <a:solidFill>
                  <a:schemeClr val="bg1"/>
                </a:solidFill>
              </a:rPr>
              <a:t>&gt;</a:t>
            </a:r>
          </a:p>
          <a:p>
            <a:r>
              <a:rPr lang="en-US" altLang="zh-CN" sz="1400" dirty="0">
                <a:solidFill>
                  <a:schemeClr val="bg1"/>
                </a:solidFill>
              </a:rPr>
              <a:t>  &lt;/</a:t>
            </a:r>
            <a:r>
              <a:rPr lang="en-US" altLang="zh-CN" sz="1400" dirty="0" err="1">
                <a:solidFill>
                  <a:schemeClr val="bg1"/>
                </a:solidFill>
              </a:rPr>
              <a:t>ul</a:t>
            </a:r>
            <a:r>
              <a:rPr lang="en-US" altLang="zh-CN" sz="1400" dirty="0">
                <a:solidFill>
                  <a:schemeClr val="bg1"/>
                </a:solidFill>
              </a:rPr>
              <a:t>&gt;</a:t>
            </a:r>
          </a:p>
          <a:p>
            <a:r>
              <a:rPr lang="en-US" altLang="zh-CN" sz="1400" dirty="0">
                <a:solidFill>
                  <a:schemeClr val="bg1"/>
                </a:solidFill>
              </a:rPr>
              <a:t>&lt;/div&gt;</a:t>
            </a:r>
          </a:p>
        </p:txBody>
      </p:sp>
      <p:pic>
        <p:nvPicPr>
          <p:cNvPr id="17408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6925"/>
            <a:ext cx="29845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）对输入信息的简单验证</a:t>
            </a:r>
          </a:p>
        </p:txBody>
      </p:sp>
      <p:sp>
        <p:nvSpPr>
          <p:cNvPr id="176131" name="Freeform 7"/>
          <p:cNvSpPr>
            <a:spLocks/>
          </p:cNvSpPr>
          <p:nvPr/>
        </p:nvSpPr>
        <p:spPr bwMode="gray">
          <a:xfrm>
            <a:off x="539750" y="2420938"/>
            <a:ext cx="1828800" cy="100806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132" name="Freeform 8"/>
          <p:cNvSpPr>
            <a:spLocks/>
          </p:cNvSpPr>
          <p:nvPr/>
        </p:nvSpPr>
        <p:spPr bwMode="gray">
          <a:xfrm rot="10800000">
            <a:off x="6732588" y="1125538"/>
            <a:ext cx="1800225"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AutoShape 9"/>
          <p:cNvSpPr>
            <a:spLocks noChangeArrowheads="1"/>
          </p:cNvSpPr>
          <p:nvPr/>
        </p:nvSpPr>
        <p:spPr bwMode="gray">
          <a:xfrm>
            <a:off x="703263" y="1449388"/>
            <a:ext cx="7531100" cy="17541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zh-CN" altLang="en-US" b="1" dirty="0">
              <a:latin typeface="+mn-ea"/>
            </a:endParaRPr>
          </a:p>
        </p:txBody>
      </p:sp>
      <p:sp>
        <p:nvSpPr>
          <p:cNvPr id="176134" name="文本框 6"/>
          <p:cNvSpPr txBox="1">
            <a:spLocks noChangeArrowheads="1"/>
          </p:cNvSpPr>
          <p:nvPr/>
        </p:nvSpPr>
        <p:spPr bwMode="auto">
          <a:xfrm>
            <a:off x="703263" y="1449388"/>
            <a:ext cx="752633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r>
              <a:rPr lang="zh-CN" altLang="en-US" dirty="0">
                <a:solidFill>
                  <a:schemeClr val="bg1"/>
                </a:solidFill>
              </a:rPr>
              <a:t>     教务在</a:t>
            </a:r>
            <a:r>
              <a:rPr lang="en-US" altLang="zh-CN" dirty="0" err="1">
                <a:solidFill>
                  <a:schemeClr val="bg1"/>
                </a:solidFill>
              </a:rPr>
              <a:t>xfcx_srxh.jsp</a:t>
            </a:r>
            <a:r>
              <a:rPr lang="zh-CN" altLang="en-US" dirty="0">
                <a:solidFill>
                  <a:schemeClr val="bg1"/>
                </a:solidFill>
              </a:rPr>
              <a:t>页面中输入了正确的学号之后，查询信息被</a:t>
            </a:r>
            <a:r>
              <a:rPr lang="en-US" altLang="zh-CN" dirty="0">
                <a:solidFill>
                  <a:schemeClr val="bg1"/>
                </a:solidFill>
              </a:rPr>
              <a:t>Struts</a:t>
            </a:r>
            <a:r>
              <a:rPr lang="zh-CN" altLang="en-US" dirty="0">
                <a:solidFill>
                  <a:schemeClr val="bg1"/>
                </a:solidFill>
              </a:rPr>
              <a:t>框架自动封装在</a:t>
            </a:r>
            <a:r>
              <a:rPr lang="en-US" altLang="zh-CN" dirty="0" err="1">
                <a:solidFill>
                  <a:schemeClr val="bg1"/>
                </a:solidFill>
              </a:rPr>
              <a:t>SrxhForm</a:t>
            </a:r>
            <a:r>
              <a:rPr lang="zh-CN" altLang="en-US" dirty="0">
                <a:solidFill>
                  <a:schemeClr val="bg1"/>
                </a:solidFill>
              </a:rPr>
              <a:t>对象中，并将这个</a:t>
            </a:r>
            <a:r>
              <a:rPr lang="en-US" altLang="zh-CN" dirty="0" err="1">
                <a:solidFill>
                  <a:schemeClr val="bg1"/>
                </a:solidFill>
              </a:rPr>
              <a:t>ActionForm</a:t>
            </a:r>
            <a:r>
              <a:rPr lang="zh-CN" altLang="en-US" dirty="0">
                <a:solidFill>
                  <a:schemeClr val="bg1"/>
                </a:solidFill>
              </a:rPr>
              <a:t>对像作为参数传入</a:t>
            </a:r>
            <a:r>
              <a:rPr lang="en-US" altLang="zh-CN" dirty="0" err="1">
                <a:solidFill>
                  <a:schemeClr val="bg1"/>
                </a:solidFill>
              </a:rPr>
              <a:t>ShowCreditInfoAction</a:t>
            </a:r>
            <a:r>
              <a:rPr lang="zh-CN" altLang="en-US" dirty="0">
                <a:solidFill>
                  <a:schemeClr val="bg1"/>
                </a:solidFill>
              </a:rPr>
              <a:t>的</a:t>
            </a:r>
            <a:r>
              <a:rPr lang="en-US" altLang="zh-CN" dirty="0">
                <a:solidFill>
                  <a:schemeClr val="bg1"/>
                </a:solidFill>
              </a:rPr>
              <a:t>execute()</a:t>
            </a:r>
            <a:r>
              <a:rPr lang="zh-CN" altLang="en-US" dirty="0">
                <a:solidFill>
                  <a:schemeClr val="bg1"/>
                </a:solidFill>
              </a:rPr>
              <a:t>方法中。在将</a:t>
            </a:r>
            <a:r>
              <a:rPr lang="en-US" altLang="zh-CN" dirty="0" err="1">
                <a:solidFill>
                  <a:schemeClr val="bg1"/>
                </a:solidFill>
              </a:rPr>
              <a:t>ActionForm</a:t>
            </a:r>
            <a:r>
              <a:rPr lang="zh-CN" altLang="en-US" dirty="0">
                <a:solidFill>
                  <a:schemeClr val="bg1"/>
                </a:solidFill>
              </a:rPr>
              <a:t>对象传入</a:t>
            </a:r>
            <a:r>
              <a:rPr lang="en-US" altLang="zh-CN" dirty="0">
                <a:solidFill>
                  <a:schemeClr val="bg1"/>
                </a:solidFill>
              </a:rPr>
              <a:t>Action</a:t>
            </a:r>
            <a:r>
              <a:rPr lang="zh-CN" altLang="en-US" dirty="0">
                <a:solidFill>
                  <a:schemeClr val="bg1"/>
                </a:solidFill>
              </a:rPr>
              <a:t>进行处理之前，先要对被封装在</a:t>
            </a:r>
            <a:r>
              <a:rPr lang="en-US" altLang="zh-CN" dirty="0" err="1">
                <a:solidFill>
                  <a:schemeClr val="bg1"/>
                </a:solidFill>
              </a:rPr>
              <a:t>ActionForm</a:t>
            </a:r>
            <a:r>
              <a:rPr lang="zh-CN" altLang="en-US" dirty="0">
                <a:solidFill>
                  <a:schemeClr val="bg1"/>
                </a:solidFill>
              </a:rPr>
              <a:t>中的学号进行简单验证。</a:t>
            </a:r>
            <a:r>
              <a:rPr lang="en-US" altLang="zh-CN" dirty="0">
                <a:solidFill>
                  <a:schemeClr val="bg1"/>
                </a:solidFill>
              </a:rPr>
              <a:t>Struts</a:t>
            </a:r>
            <a:r>
              <a:rPr lang="zh-CN" altLang="en-US" dirty="0">
                <a:solidFill>
                  <a:schemeClr val="bg1"/>
                </a:solidFill>
              </a:rPr>
              <a:t>提供了对</a:t>
            </a:r>
            <a:r>
              <a:rPr lang="en-US" altLang="zh-CN" dirty="0" err="1">
                <a:solidFill>
                  <a:schemeClr val="bg1"/>
                </a:solidFill>
              </a:rPr>
              <a:t>ActionForm</a:t>
            </a:r>
            <a:r>
              <a:rPr lang="zh-CN" altLang="en-US" dirty="0">
                <a:solidFill>
                  <a:schemeClr val="bg1"/>
                </a:solidFill>
              </a:rPr>
              <a:t>的简单验证的机制。</a:t>
            </a:r>
            <a:endParaRPr lang="en-US" altLang="zh-CN" dirty="0">
              <a:solidFill>
                <a:schemeClr val="bg1"/>
              </a:solidFill>
            </a:endParaRPr>
          </a:p>
        </p:txBody>
      </p:sp>
    </p:spTree>
  </p:cSld>
  <p:clrMapOvr>
    <a:masterClrMapping/>
  </p:clrMapOvr>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软件危机.pptx" id="{4E86B278-3A13-4F25-AA67-42B1E17C0F01}" vid="{F7A02D94-528D-4455-AE6A-5886F268578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25327</TotalTime>
  <Words>10205</Words>
  <Application>Microsoft Office PowerPoint</Application>
  <PresentationFormat>全屏显示(4:3)</PresentationFormat>
  <Paragraphs>676</Paragraphs>
  <Slides>103</Slides>
  <Notes>73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103</vt:i4>
      </vt:variant>
    </vt:vector>
  </HeadingPairs>
  <TitlesOfParts>
    <vt:vector size="120" baseType="lpstr">
      <vt:lpstr>Verdana</vt:lpstr>
      <vt:lpstr>宋体</vt:lpstr>
      <vt:lpstr>Arial</vt:lpstr>
      <vt:lpstr>微软雅黑</vt:lpstr>
      <vt:lpstr>Wingdings</vt:lpstr>
      <vt:lpstr>幼圆</vt:lpstr>
      <vt:lpstr>Calibri</vt:lpstr>
      <vt:lpstr>等线</vt:lpstr>
      <vt:lpstr>华文中宋</vt:lpstr>
      <vt:lpstr>华文新魏</vt:lpstr>
      <vt:lpstr>Times New Roman</vt:lpstr>
      <vt:lpstr>楷体_GB2312</vt:lpstr>
      <vt:lpstr>叶根友毛笔行书2.0版</vt:lpstr>
      <vt:lpstr>方正兰亭粗黑_GBK</vt:lpstr>
      <vt:lpstr>A000120140530A99PPBG</vt:lpstr>
      <vt:lpstr>Microsoft Word 文档</vt:lpstr>
      <vt:lpstr>Microsoft Visio 绘图</vt:lpstr>
      <vt:lpstr> </vt:lpstr>
      <vt:lpstr>第 6 章   实现Implementation</vt:lpstr>
      <vt:lpstr>主要内容</vt:lpstr>
      <vt:lpstr>6.1  实现工作流程</vt:lpstr>
      <vt:lpstr>图6-1  实现工作流程</vt:lpstr>
      <vt:lpstr>6.1.1 结构化实现模型Structure the Implementation Model</vt:lpstr>
      <vt:lpstr>6.1.2 计划集成Plan the Integration</vt:lpstr>
      <vt:lpstr>6.1.3 服务实现Service Realization</vt:lpstr>
      <vt:lpstr>6.1.4 实现构件Implement Components</vt:lpstr>
      <vt:lpstr>6.1.5 集成每个子系统Integrate each Subsystem</vt:lpstr>
      <vt:lpstr>6.1.6 集成系统Integrate the System</vt:lpstr>
      <vt:lpstr>6.2  实现关键任务</vt:lpstr>
      <vt:lpstr>6.2.1 结构化实现模型Structure the Implementation Model</vt:lpstr>
      <vt:lpstr>图6-2  从子系统D中抽取的类型声明</vt:lpstr>
      <vt:lpstr>图6-3  抽取子系统A的工作产品并放到新的子系统 A1 中</vt:lpstr>
      <vt:lpstr>构建块（Build）</vt:lpstr>
      <vt:lpstr>6.2.2 实现设计元素Implement Design Elements</vt:lpstr>
      <vt:lpstr>1. 准备实现</vt:lpstr>
      <vt:lpstr>（1）了解任务／问题 </vt:lpstr>
      <vt:lpstr>（2）配置开发环境 </vt:lpstr>
      <vt:lpstr>（3）分析现存的实现 </vt:lpstr>
      <vt:lpstr>（4）增量式实现 </vt:lpstr>
      <vt:lpstr>2. 设计到实现转换Transform design to implementation</vt:lpstr>
      <vt:lpstr>3. 完成实现</vt:lpstr>
      <vt:lpstr>4. 评估实现</vt:lpstr>
      <vt:lpstr>5. 提供反馈给设计Provide Feedback to Design</vt:lpstr>
      <vt:lpstr>6.2.3 评审代码Review Code</vt:lpstr>
      <vt:lpstr>1. 一般建议</vt:lpstr>
      <vt:lpstr>存在几种技术可用于评审实现： </vt:lpstr>
      <vt:lpstr>2. 为实现建立检查点Establish Checkpoints for the Implementation</vt:lpstr>
      <vt:lpstr>（1）概要 </vt:lpstr>
      <vt:lpstr>（2）注释 </vt:lpstr>
      <vt:lpstr>（3）源代码 </vt:lpstr>
      <vt:lpstr>3. 准备评审记录并文档化缺陷Prepare Review Record and Document Defects</vt:lpstr>
      <vt:lpstr>6.2.4 分析运行时行为Analyze Runtime Behavior</vt:lpstr>
      <vt:lpstr>1. 确定要求的执行场景Determine Required Execution Scenario</vt:lpstr>
      <vt:lpstr>2. 为运行时的观察准备实现构件Prepare Implementation Component for Runtime Observation</vt:lpstr>
      <vt:lpstr>3. 准备执行环境Prepare Environment for Execution</vt:lpstr>
      <vt:lpstr>4. 执行构件并捕获行为观察结果Execute the Component and Capture Behavioral Observations</vt:lpstr>
      <vt:lpstr>5. 查看行为观察结果并分离初始发现结果 Review Behavioral Observations and Isolate Initial Findings</vt:lpstr>
      <vt:lpstr>6.分析发现结果来了解根本原因 Analyze Findings to Understand Root Causes</vt:lpstr>
      <vt:lpstr>7. 识别和交流后续行动 Identify and Communicate Follow-up Actions</vt:lpstr>
      <vt:lpstr>8. 评估结果Evaluate Results</vt:lpstr>
      <vt:lpstr>6.2.5 开发人员测试</vt:lpstr>
      <vt:lpstr>1. 实现开发人员测试Implement Developer Test</vt:lpstr>
      <vt:lpstr>（1）优化范围和确定测试Refine the Scope and Identify the Tests</vt:lpstr>
      <vt:lpstr>（2）选择合适的实施技术Select Appropriate Implementation Technique</vt:lpstr>
      <vt:lpstr>（3）实现测试Implement the Test</vt:lpstr>
      <vt:lpstr>（4）建立外部数据集Establish External Data Sets</vt:lpstr>
      <vt:lpstr>（5）验证测试实施Verify the Test Implementation</vt:lpstr>
      <vt:lpstr>（6）维护可跟踪性关系Maintain Traceability Relationsh</vt:lpstr>
      <vt:lpstr>2. 执行开发人员测试</vt:lpstr>
      <vt:lpstr>（1）准备实施测试</vt:lpstr>
      <vt:lpstr>（2）执行单元测试</vt:lpstr>
      <vt:lpstr>（3）评估测试的执行</vt:lpstr>
      <vt:lpstr>（4）验证测试结果</vt:lpstr>
      <vt:lpstr>（5）从中断的测试恢复</vt:lpstr>
      <vt:lpstr>6.2.6 实现可测性元素Implement Testability Elements</vt:lpstr>
      <vt:lpstr>该任务包括以下步骤：</vt:lpstr>
      <vt:lpstr>6.2.7 子系统集成</vt:lpstr>
      <vt:lpstr>1. 计划子系统集成</vt:lpstr>
      <vt:lpstr>（1）定义构建块Define the Builds</vt:lpstr>
      <vt:lpstr>（2）识别类</vt:lpstr>
      <vt:lpstr>（3）更新子系统的引入Update the Subsystem's Imports</vt:lpstr>
      <vt:lpstr>2. 集成子系统</vt:lpstr>
      <vt:lpstr>（1）集成实现元素Integrate Implementation Elements</vt:lpstr>
      <vt:lpstr>（2）交付实现子系统</vt:lpstr>
      <vt:lpstr>6.2.8 系统集成</vt:lpstr>
      <vt:lpstr>1. 计划系统集成</vt:lpstr>
      <vt:lpstr>（1）识别子系统</vt:lpstr>
      <vt:lpstr>从设计用例实现来识别实现子系统</vt:lpstr>
      <vt:lpstr>（2）定义构建块集Define Build Sets</vt:lpstr>
      <vt:lpstr> 构建块集</vt:lpstr>
      <vt:lpstr>（3）定义一系列构建块Define a Series of Builds</vt:lpstr>
      <vt:lpstr> 在三个构建块版本中进行的集成计划</vt:lpstr>
      <vt:lpstr>（4）评估集成构建计划Evaluate the Integration Build Plan </vt:lpstr>
      <vt:lpstr>2. 集成系统</vt:lpstr>
      <vt:lpstr>（1）验收子系统并产生中间构建块Accept Subsystems and Produce Intermediate Builds</vt:lpstr>
      <vt:lpstr>显示了用三个增量产生的构建块。</vt:lpstr>
      <vt:lpstr>PowerPoint 演示文稿</vt:lpstr>
      <vt:lpstr>（2）提升基线Promote Baselines</vt:lpstr>
      <vt:lpstr>6.2.9 记录服务实现决策</vt:lpstr>
      <vt:lpstr>（1）决定来源方法</vt:lpstr>
      <vt:lpstr>（2）决定开发方法</vt:lpstr>
      <vt:lpstr> </vt:lpstr>
      <vt:lpstr>（3）现有资产的精细型映射</vt:lpstr>
      <vt:lpstr>将新的服务与现有的功能进行集成的方法</vt:lpstr>
      <vt:lpstr>6.3  JSP代码实现案例</vt:lpstr>
      <vt:lpstr>案例分析：门户网站用户管理功能实现</vt:lpstr>
      <vt:lpstr>（1）数据持久层</vt:lpstr>
      <vt:lpstr>相应的部分代码</vt:lpstr>
      <vt:lpstr>（2）业务逻辑层</vt:lpstr>
      <vt:lpstr>配置文件</vt:lpstr>
      <vt:lpstr>（3）表示层</vt:lpstr>
      <vt:lpstr>案例分析：教务学分查询功能实现</vt:lpstr>
      <vt:lpstr>（1）权限验证</vt:lpstr>
      <vt:lpstr>PowerPoint 演示文稿</vt:lpstr>
      <vt:lpstr>PowerPoint 演示文稿</vt:lpstr>
      <vt:lpstr>（2）对输入信息的简单验证</vt:lpstr>
      <vt:lpstr>（2）对输入信息的简单验证</vt:lpstr>
      <vt:lpstr>PowerPoint 演示文稿</vt:lpstr>
      <vt:lpstr>（3）执行查询</vt:lpstr>
      <vt:lpstr>PowerPoint 演示文稿</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一体化案例分析教程  （五）Analysis &amp; Design</dc:title>
  <dc:creator>ygdu</dc:creator>
  <cp:lastModifiedBy>刘洋</cp:lastModifiedBy>
  <cp:revision>74</cp:revision>
  <dcterms:created xsi:type="dcterms:W3CDTF">2012-08-04T04:32:17Z</dcterms:created>
  <dcterms:modified xsi:type="dcterms:W3CDTF">2016-08-21T01:27:54Z</dcterms:modified>
</cp:coreProperties>
</file>