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1" r:id="rId1"/>
    <p:sldMasterId id="2147483695" r:id="rId2"/>
  </p:sldMasterIdLst>
  <p:notesMasterIdLst>
    <p:notesMasterId r:id="rId16"/>
  </p:notesMasterIdLst>
  <p:sldIdLst>
    <p:sldId id="371" r:id="rId3"/>
    <p:sldId id="386" r:id="rId4"/>
    <p:sldId id="387" r:id="rId5"/>
    <p:sldId id="432" r:id="rId6"/>
    <p:sldId id="1387" r:id="rId7"/>
    <p:sldId id="1388" r:id="rId8"/>
    <p:sldId id="1393" r:id="rId9"/>
    <p:sldId id="1391" r:id="rId10"/>
    <p:sldId id="1394" r:id="rId11"/>
    <p:sldId id="1389" r:id="rId12"/>
    <p:sldId id="1390" r:id="rId13"/>
    <p:sldId id="1392" r:id="rId14"/>
    <p:sldId id="138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3840">
          <p15:clr>
            <a:srgbClr val="A4A3A4"/>
          </p15:clr>
        </p15:guide>
        <p15:guide id="3" pos="1044">
          <p15:clr>
            <a:srgbClr val="A4A3A4"/>
          </p15:clr>
        </p15:guide>
        <p15:guide id="4" pos="20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DB4"/>
    <a:srgbClr val="005AAD"/>
    <a:srgbClr val="008487"/>
    <a:srgbClr val="DDE9EA"/>
    <a:srgbClr val="FF9B36"/>
    <a:srgbClr val="00467A"/>
    <a:srgbClr val="FF9933"/>
    <a:srgbClr val="E06B6B"/>
    <a:srgbClr val="ED6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2" autoAdjust="0"/>
    <p:restoredTop sz="90418" autoAdjust="0"/>
  </p:normalViewPr>
  <p:slideViewPr>
    <p:cSldViewPr snapToGrid="0" showGuides="1">
      <p:cViewPr varScale="1">
        <p:scale>
          <a:sx n="93" d="100"/>
          <a:sy n="93" d="100"/>
        </p:scale>
        <p:origin x="93" y="42"/>
      </p:cViewPr>
      <p:guideLst>
        <p:guide orient="horz" pos="2128"/>
        <p:guide pos="3840"/>
        <p:guide pos="1044"/>
        <p:guide pos="20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6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6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5324179666311589E-2"/>
          <c:y val="0.1895556312656255"/>
          <c:w val="0.91467582033368844"/>
          <c:h val="0.7190688978095102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成绩分布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4C05-4647-940B-DD02F304C04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4C05-4647-940B-DD02F304C04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4C05-4647-940B-DD02F304C04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4C05-4647-940B-DD02F304C04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4C05-4647-940B-DD02F304C045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4C05-4647-940B-DD02F304C04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出勤</c:v>
                </c:pt>
                <c:pt idx="1">
                  <c:v>论文总结</c:v>
                </c:pt>
                <c:pt idx="2">
                  <c:v>课堂报告</c:v>
                </c:pt>
                <c:pt idx="3">
                  <c:v>项目设计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</c:v>
                </c:pt>
                <c:pt idx="1">
                  <c:v>0.15</c:v>
                </c:pt>
                <c:pt idx="2">
                  <c:v>0.25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C05-4647-940B-DD02F304C04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1387862997029805E-3"/>
          <c:y val="0.78617681747072987"/>
          <c:w val="0.99486121370029701"/>
          <c:h val="0.189657999230646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3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6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C6BA0-5341-43DF-84CE-1998201C61E9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1048770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7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7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3F630-34ED-4C5D-9674-D926440E8C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B1A510CD-771F-4539-B6B2-A6394AF3A7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BED19DE7-5826-4440-A6DD-20C629464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F630-34ED-4C5D-9674-D926440E8CF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337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硕士生开始学读期刊论文时，就容易犯的毛病就是戒除不掉大学部的习惯</a:t>
            </a:r>
            <a:r>
              <a:rPr lang="zh-CN" altLang="en-US" b="1" dirty="0"/>
              <a:t>：（</a:t>
            </a:r>
            <a:r>
              <a:rPr lang="en-US" altLang="zh-CN" b="1" dirty="0"/>
              <a:t>1</a:t>
            </a:r>
            <a:r>
              <a:rPr lang="zh-CN" altLang="en-US" b="1" dirty="0"/>
              <a:t>） 老是想逐行读懂，有一行读不懂就受不了。（</a:t>
            </a:r>
            <a:r>
              <a:rPr lang="en-US" altLang="zh-CN" b="1" dirty="0"/>
              <a:t>2</a:t>
            </a:r>
            <a:r>
              <a:rPr lang="zh-CN" altLang="en-US" b="1" dirty="0"/>
              <a:t>）不敢发挥自己的想象，读论文像在读教科书，论文没写的就不会，瘫痪在那里；逼着自己去猜测或想象时，老怕弄错作者的意思，神经绷紧，脑筋根本动不了。（</a:t>
            </a:r>
            <a:r>
              <a:rPr lang="en-US" altLang="zh-CN" b="1" dirty="0"/>
              <a:t>3</a:t>
            </a:r>
            <a:r>
              <a:rPr lang="zh-CN" altLang="en-US" b="1" dirty="0"/>
              <a:t>）不敢怀疑论文内容，当成教科书。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F630-34ED-4C5D-9674-D926440E8CF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26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BF4C-D735-E941-A17B-741EBCE30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7B5A4A-9F19-BA42-849A-6026928D7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644E7-87AB-8849-948B-15EB8793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8D7F-C601-A04E-9991-AEFB0E3EB3A7}" type="datetimeFigureOut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FDA20-3861-C044-A46B-2A9E163FD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217B70-F626-F949-8FA5-A76C5D97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85A6-C9FF-3B43-91E6-FBF0C10872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214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91E90-FC3B-034A-B437-D9FFBD14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74E6FE-CC0E-0042-A822-094F072E5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AAFD1-1432-6D4B-BE5F-06F9963D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8D7F-C601-A04E-9991-AEFB0E3EB3A7}" type="datetimeFigureOut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E1A01D-0D9D-DC43-90B4-1485A8A5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E9B493-09AA-2549-9E9F-5C118F03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85A6-C9FF-3B43-91E6-FBF0C10872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800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86FB75-5429-C74A-B2CC-2A9021619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CDCBF5-4968-1B40-9AF0-DE28C90AB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EF470C-E74E-DC4B-9B62-1A0DA608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8D7F-C601-A04E-9991-AEFB0E3EB3A7}" type="datetimeFigureOut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B4314-821B-2043-97D6-5E931699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1BE01-ED78-E140-91C8-BB0C2384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85A6-C9FF-3B43-91E6-FBF0C10872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52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4116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1280161" y="600376"/>
            <a:ext cx="162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/>
          <p:cNvSpPr/>
          <p:nvPr userDrawn="1"/>
        </p:nvSpPr>
        <p:spPr>
          <a:xfrm>
            <a:off x="1288266" y="302457"/>
            <a:ext cx="1826519" cy="3161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B39E98-3F53-48B9-AA36-959170E8AC6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023474-2D70-4FFC-BEDA-FAEF84E708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91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59176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65803-2FF9-F74D-AFBB-30C0C5FEE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76164-02C0-A940-B772-F52C020E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28B46-89FD-1844-984E-0AC8E374E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8D7F-C601-A04E-9991-AEFB0E3EB3A7}" type="datetimeFigureOut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302324-14E0-E445-9F49-D6C6761D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72F2F-5AB3-4D43-85C4-243A6DCC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85A6-C9FF-3B43-91E6-FBF0C10872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033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DBAE4-D610-B540-ABDE-D44D4AE4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67FCBF-E176-1541-A09A-4238A8BE5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8E8CDB-44EB-414F-B63E-DA1E14B1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8D7F-C601-A04E-9991-AEFB0E3EB3A7}" type="datetimeFigureOut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C5244-77E3-2043-AF56-264E96CF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8B8585-0792-614C-A697-2989A0E1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85A6-C9FF-3B43-91E6-FBF0C10872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925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72290-43A4-3648-AC80-18422BF8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1E57C1-7EE7-C843-90A3-78DB927BE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D2E616-3C99-5A46-9335-00FB157EA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55B77-B9E8-6549-9FC1-065E393B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8D7F-C601-A04E-9991-AEFB0E3EB3A7}" type="datetimeFigureOut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D839E9-7E15-DE43-BEE5-B6BE1F69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19A144-0A60-A745-8C9B-B087006A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85A6-C9FF-3B43-91E6-FBF0C10872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380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2707F-7D47-2644-9B65-EF249EA0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7F1D95-C617-C244-8DA6-1390B4226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10303A-3F2B-3A49-A82A-89B83A504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65F01F-59CC-754E-BF58-C41163CB1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F4AD7A-9F7F-984B-8E76-252F5C5F8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2E15E9-520F-1348-8894-028648AE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8D7F-C601-A04E-9991-AEFB0E3EB3A7}" type="datetimeFigureOut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DF0A15-0D35-0345-B123-F093E260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0D7BE0-1CFE-9341-8E4D-EF843921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85A6-C9FF-3B43-91E6-FBF0C10872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870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548A7-789D-8544-84AE-A78D499D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0081A3-22A1-924C-8933-2E70E194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F810A1-4B83-FA4B-9399-EE573CBD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5E9EB4-37A0-D541-BF98-2D94FF89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93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D80BE1-CEAD-8942-94F6-E79BDB07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DFB2A-3BB3-804D-8646-A2A0D2C8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11A5F4-AA57-1144-A623-3A0F48C6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89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CD430-48C7-D347-A4F8-BC502101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58B230-2E26-A540-9267-69132C378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CCB6C8-AAD8-2B46-9F30-B09E6EFB3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FCEDB8-AFE5-A345-A665-E1E79815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8D7F-C601-A04E-9991-AEFB0E3EB3A7}" type="datetimeFigureOut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E3ABEF-10D0-374C-93EB-2235F7AF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AE97A9-5F0E-6546-B484-887F216E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85A6-C9FF-3B43-91E6-FBF0C10872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156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9DDF1-6528-5547-9552-E2CE95B67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C3C6A0-63C8-D24B-BA6B-8B5936B4E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BBD2D2-0875-7040-85B6-752DC5A1C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D047DE-5649-7C4A-A46F-83D8DFC4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8D7F-C601-A04E-9991-AEFB0E3EB3A7}" type="datetimeFigureOut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84E58D-D5D4-EC46-8805-6FDDCB0B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F931D1-B2B5-8F47-9ED7-53BA9E92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85A6-C9FF-3B43-91E6-FBF0C10872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713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D41A14-93F9-024E-A2F5-F0C0D22D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37A724-FAC4-FD4B-8C86-BD116A287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E5E95-9484-8647-B6C3-239FCFDC4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8D7F-C601-A04E-9991-AEFB0E3EB3A7}" type="datetimeFigureOut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E61DC8-15CA-FE4A-BBD8-2B73EA1B7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21EA1-4A25-F44F-B5A6-D295DA0AF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E85A6-C9FF-3B43-91E6-FBF0C10872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直接连接符 30">
            <a:extLst>
              <a:ext uri="{FF2B5EF4-FFF2-40B4-BE49-F238E27FC236}">
                <a16:creationId xmlns:a16="http://schemas.microsoft.com/office/drawing/2014/main" id="{81181929-B1D0-F547-819B-515184CA37AC}"/>
              </a:ext>
            </a:extLst>
          </p:cNvPr>
          <p:cNvCxnSpPr>
            <a:cxnSpLocks/>
          </p:cNvCxnSpPr>
          <p:nvPr userDrawn="1"/>
        </p:nvCxnSpPr>
        <p:spPr>
          <a:xfrm>
            <a:off x="335360" y="836712"/>
            <a:ext cx="1149145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2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2160" b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867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ransition>
    <p:fade/>
  </p:transition>
  <p:txStyles>
    <p:titleStyle>
      <a:lvl1pPr algn="ctr" defTabSz="961961" rtl="0" eaLnBrk="0" fontAlgn="base" hangingPunct="0">
        <a:spcBef>
          <a:spcPct val="0"/>
        </a:spcBef>
        <a:spcAft>
          <a:spcPct val="0"/>
        </a:spcAft>
        <a:defRPr sz="456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1961" rtl="0" eaLnBrk="0" fontAlgn="base" hangingPunct="0">
        <a:spcBef>
          <a:spcPct val="0"/>
        </a:spcBef>
        <a:spcAft>
          <a:spcPct val="0"/>
        </a:spcAft>
        <a:defRPr sz="4560">
          <a:solidFill>
            <a:schemeClr val="tx2"/>
          </a:solidFill>
          <a:latin typeface="Arial" charset="0"/>
          <a:ea typeface="宋体" pitchFamily="2" charset="-122"/>
        </a:defRPr>
      </a:lvl2pPr>
      <a:lvl3pPr algn="ctr" defTabSz="961961" rtl="0" eaLnBrk="0" fontAlgn="base" hangingPunct="0">
        <a:spcBef>
          <a:spcPct val="0"/>
        </a:spcBef>
        <a:spcAft>
          <a:spcPct val="0"/>
        </a:spcAft>
        <a:defRPr sz="4560">
          <a:solidFill>
            <a:schemeClr val="tx2"/>
          </a:solidFill>
          <a:latin typeface="Arial" charset="0"/>
          <a:ea typeface="宋体" pitchFamily="2" charset="-122"/>
        </a:defRPr>
      </a:lvl3pPr>
      <a:lvl4pPr algn="ctr" defTabSz="961961" rtl="0" eaLnBrk="0" fontAlgn="base" hangingPunct="0">
        <a:spcBef>
          <a:spcPct val="0"/>
        </a:spcBef>
        <a:spcAft>
          <a:spcPct val="0"/>
        </a:spcAft>
        <a:defRPr sz="4560">
          <a:solidFill>
            <a:schemeClr val="tx2"/>
          </a:solidFill>
          <a:latin typeface="Arial" charset="0"/>
          <a:ea typeface="宋体" pitchFamily="2" charset="-122"/>
        </a:defRPr>
      </a:lvl4pPr>
      <a:lvl5pPr algn="ctr" defTabSz="961961" rtl="0" eaLnBrk="0" fontAlgn="base" hangingPunct="0">
        <a:spcBef>
          <a:spcPct val="0"/>
        </a:spcBef>
        <a:spcAft>
          <a:spcPct val="0"/>
        </a:spcAft>
        <a:defRPr sz="4560">
          <a:solidFill>
            <a:schemeClr val="tx2"/>
          </a:solidFill>
          <a:latin typeface="Arial" charset="0"/>
          <a:ea typeface="宋体" pitchFamily="2" charset="-122"/>
        </a:defRPr>
      </a:lvl5pPr>
      <a:lvl6pPr marL="548604" algn="ctr" defTabSz="961961" rtl="0" fontAlgn="base">
        <a:spcBef>
          <a:spcPct val="0"/>
        </a:spcBef>
        <a:spcAft>
          <a:spcPct val="0"/>
        </a:spcAft>
        <a:defRPr sz="4560">
          <a:solidFill>
            <a:schemeClr val="tx2"/>
          </a:solidFill>
          <a:latin typeface="Arial" charset="0"/>
          <a:ea typeface="宋体" pitchFamily="2" charset="-122"/>
        </a:defRPr>
      </a:lvl6pPr>
      <a:lvl7pPr marL="1097206" algn="ctr" defTabSz="961961" rtl="0" fontAlgn="base">
        <a:spcBef>
          <a:spcPct val="0"/>
        </a:spcBef>
        <a:spcAft>
          <a:spcPct val="0"/>
        </a:spcAft>
        <a:defRPr sz="4560">
          <a:solidFill>
            <a:schemeClr val="tx2"/>
          </a:solidFill>
          <a:latin typeface="Arial" charset="0"/>
          <a:ea typeface="宋体" pitchFamily="2" charset="-122"/>
        </a:defRPr>
      </a:lvl7pPr>
      <a:lvl8pPr marL="1645811" algn="ctr" defTabSz="961961" rtl="0" fontAlgn="base">
        <a:spcBef>
          <a:spcPct val="0"/>
        </a:spcBef>
        <a:spcAft>
          <a:spcPct val="0"/>
        </a:spcAft>
        <a:defRPr sz="4560">
          <a:solidFill>
            <a:schemeClr val="tx2"/>
          </a:solidFill>
          <a:latin typeface="Arial" charset="0"/>
          <a:ea typeface="宋体" pitchFamily="2" charset="-122"/>
        </a:defRPr>
      </a:lvl8pPr>
      <a:lvl9pPr marL="2194414" algn="ctr" defTabSz="961961" rtl="0" fontAlgn="base">
        <a:spcBef>
          <a:spcPct val="0"/>
        </a:spcBef>
        <a:spcAft>
          <a:spcPct val="0"/>
        </a:spcAft>
        <a:defRPr sz="456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60022" indent="-360022" algn="l" defTabSz="961961" rtl="0" eaLnBrk="0" fontAlgn="base" hangingPunct="0">
        <a:spcBef>
          <a:spcPct val="20000"/>
        </a:spcBef>
        <a:spcAft>
          <a:spcPct val="0"/>
        </a:spcAft>
        <a:buChar char="•"/>
        <a:defRPr sz="3360">
          <a:solidFill>
            <a:schemeClr val="tx1"/>
          </a:solidFill>
          <a:latin typeface="+mn-lt"/>
          <a:ea typeface="+mn-ea"/>
          <a:cs typeface="+mn-cs"/>
        </a:defRPr>
      </a:lvl1pPr>
      <a:lvl2pPr marL="782904" indent="-300970" algn="l" defTabSz="961961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+mn-ea"/>
        </a:defRPr>
      </a:lvl2pPr>
      <a:lvl3pPr marL="1203880" indent="-241920" algn="l" defTabSz="961961" rtl="0" eaLnBrk="0" fontAlgn="base" hangingPunct="0">
        <a:spcBef>
          <a:spcPct val="20000"/>
        </a:spcBef>
        <a:spcAft>
          <a:spcPct val="0"/>
        </a:spcAft>
        <a:buChar char="•"/>
        <a:defRPr sz="2639">
          <a:solidFill>
            <a:schemeClr val="tx1"/>
          </a:solidFill>
          <a:latin typeface="+mn-lt"/>
          <a:ea typeface="+mn-ea"/>
        </a:defRPr>
      </a:lvl3pPr>
      <a:lvl4pPr marL="1682003" indent="-240014" algn="l" defTabSz="961961" rtl="0" eaLnBrk="0" fontAlgn="base" hangingPunct="0">
        <a:spcBef>
          <a:spcPct val="20000"/>
        </a:spcBef>
        <a:spcAft>
          <a:spcPct val="0"/>
        </a:spcAft>
        <a:buChar char="–"/>
        <a:defRPr sz="2040">
          <a:solidFill>
            <a:schemeClr val="tx1"/>
          </a:solidFill>
          <a:latin typeface="+mn-lt"/>
          <a:ea typeface="+mn-ea"/>
        </a:defRPr>
      </a:lvl4pPr>
      <a:lvl5pPr marL="2163935" indent="-241920" algn="l" defTabSz="961961" rtl="0" eaLnBrk="0" fontAlgn="base" hangingPunct="0">
        <a:spcBef>
          <a:spcPct val="20000"/>
        </a:spcBef>
        <a:spcAft>
          <a:spcPct val="0"/>
        </a:spcAft>
        <a:buChar char="»"/>
        <a:defRPr sz="2040">
          <a:solidFill>
            <a:schemeClr val="tx1"/>
          </a:solidFill>
          <a:latin typeface="+mn-lt"/>
          <a:ea typeface="+mn-ea"/>
        </a:defRPr>
      </a:lvl5pPr>
      <a:lvl6pPr marL="2712539" indent="-241920" algn="l" defTabSz="961961" rtl="0" fontAlgn="base">
        <a:spcBef>
          <a:spcPct val="20000"/>
        </a:spcBef>
        <a:spcAft>
          <a:spcPct val="0"/>
        </a:spcAft>
        <a:buChar char="»"/>
        <a:defRPr sz="2040">
          <a:solidFill>
            <a:schemeClr val="tx1"/>
          </a:solidFill>
          <a:latin typeface="+mn-lt"/>
          <a:ea typeface="+mn-ea"/>
        </a:defRPr>
      </a:lvl6pPr>
      <a:lvl7pPr marL="3261140" indent="-241920" algn="l" defTabSz="961961" rtl="0" fontAlgn="base">
        <a:spcBef>
          <a:spcPct val="20000"/>
        </a:spcBef>
        <a:spcAft>
          <a:spcPct val="0"/>
        </a:spcAft>
        <a:buChar char="»"/>
        <a:defRPr sz="2040">
          <a:solidFill>
            <a:schemeClr val="tx1"/>
          </a:solidFill>
          <a:latin typeface="+mn-lt"/>
          <a:ea typeface="+mn-ea"/>
        </a:defRPr>
      </a:lvl7pPr>
      <a:lvl8pPr marL="3809746" indent="-241920" algn="l" defTabSz="961961" rtl="0" fontAlgn="base">
        <a:spcBef>
          <a:spcPct val="20000"/>
        </a:spcBef>
        <a:spcAft>
          <a:spcPct val="0"/>
        </a:spcAft>
        <a:buChar char="»"/>
        <a:defRPr sz="2040">
          <a:solidFill>
            <a:schemeClr val="tx1"/>
          </a:solidFill>
          <a:latin typeface="+mn-lt"/>
          <a:ea typeface="+mn-ea"/>
        </a:defRPr>
      </a:lvl8pPr>
      <a:lvl9pPr marL="4358347" indent="-241920" algn="l" defTabSz="961961" rtl="0" fontAlgn="base">
        <a:spcBef>
          <a:spcPct val="20000"/>
        </a:spcBef>
        <a:spcAft>
          <a:spcPct val="0"/>
        </a:spcAft>
        <a:buChar char="»"/>
        <a:defRPr sz="204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9720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04" algn="l" defTabSz="109720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06" algn="l" defTabSz="109720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11" algn="l" defTabSz="109720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414" algn="l" defTabSz="109720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016" algn="l" defTabSz="109720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619" algn="l" defTabSz="109720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222" algn="l" defTabSz="109720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825" algn="l" defTabSz="109720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wang@sei.ecn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wang@sei.ecnu.edu.c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hyperlink" Target="https://tingwang1122.github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2331237168@qq.com" TargetMode="External"/><Relationship Id="rId4" Type="http://schemas.openxmlformats.org/officeDocument/2006/relationships/hyperlink" Target="mailto:51205902030@stu.ecnu.edu.c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researchgate.net/publication/200045935" TargetMode="External"/><Relationship Id="rId7" Type="http://schemas.openxmlformats.org/officeDocument/2006/relationships/hyperlink" Target="https://tingwang1122.github.io/files/review-writing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tingwang1122.github.io/files/Leading_Paper_Discussions.pdf" TargetMode="External"/><Relationship Id="rId5" Type="http://schemas.openxmlformats.org/officeDocument/2006/relationships/hyperlink" Target="https://tingwang1122.github.io/files/how-to-write-a-paper.pdf" TargetMode="External"/><Relationship Id="rId4" Type="http://schemas.openxmlformats.org/officeDocument/2006/relationships/hyperlink" Target="http://web.eecs.umich.edu/~mosharaf/Readings/DC-Computer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69896" y="1809945"/>
            <a:ext cx="9664803" cy="4315552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云计算技术</a:t>
            </a:r>
            <a:endParaRPr lang="en-US" altLang="zh-CN" sz="4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Cloud Computing Technology</a:t>
            </a:r>
          </a:p>
          <a:p>
            <a:endParaRPr lang="en-US" altLang="zh-CN" sz="28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endParaRPr lang="en-US" altLang="zh-CN" sz="28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主讲教师：王  廷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华东师范大学 软件工程学院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Intelligent Computing and Networking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RG</a:t>
            </a:r>
            <a:b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Email: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twang@sei.ecnu.edu.cn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Office: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理科大楼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B1116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室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41EE069-8A59-4920-A968-AB4C9AE166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2"/>
          <a:stretch/>
        </p:blipFill>
        <p:spPr bwMode="auto">
          <a:xfrm>
            <a:off x="9550612" y="1"/>
            <a:ext cx="2353879" cy="79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9DAE91F-E0D4-4AA4-9C58-9703F0C66538}"/>
              </a:ext>
            </a:extLst>
          </p:cNvPr>
          <p:cNvSpPr/>
          <p:nvPr/>
        </p:nvSpPr>
        <p:spPr>
          <a:xfrm>
            <a:off x="229436" y="281326"/>
            <a:ext cx="11888949" cy="5232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r>
              <a:rPr lang="en-US" altLang="zh-CN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 Outline</a:t>
            </a:r>
            <a:endParaRPr lang="zh-CN" altLang="en-US" sz="2800" b="1" kern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7">
            <a:extLst>
              <a:ext uri="{FF2B5EF4-FFF2-40B4-BE49-F238E27FC236}">
                <a16:creationId xmlns:a16="http://schemas.microsoft.com/office/drawing/2014/main" id="{A71ED2C0-B4FC-4796-B596-54249B705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911226"/>
              </p:ext>
            </p:extLst>
          </p:nvPr>
        </p:nvGraphicFramePr>
        <p:xfrm>
          <a:off x="1054359" y="1080640"/>
          <a:ext cx="10008707" cy="51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739">
                  <a:extLst>
                    <a:ext uri="{9D8B030D-6E8A-4147-A177-3AD203B41FA5}">
                      <a16:colId xmlns:a16="http://schemas.microsoft.com/office/drawing/2014/main" val="1748180576"/>
                    </a:ext>
                  </a:extLst>
                </a:gridCol>
                <a:gridCol w="4824023">
                  <a:extLst>
                    <a:ext uri="{9D8B030D-6E8A-4147-A177-3AD203B41FA5}">
                      <a16:colId xmlns:a16="http://schemas.microsoft.com/office/drawing/2014/main" val="2840025556"/>
                    </a:ext>
                  </a:extLst>
                </a:gridCol>
                <a:gridCol w="2105747">
                  <a:extLst>
                    <a:ext uri="{9D8B030D-6E8A-4147-A177-3AD203B41FA5}">
                      <a16:colId xmlns:a16="http://schemas.microsoft.com/office/drawing/2014/main" val="1423424912"/>
                    </a:ext>
                  </a:extLst>
                </a:gridCol>
                <a:gridCol w="2101198">
                  <a:extLst>
                    <a:ext uri="{9D8B030D-6E8A-4147-A177-3AD203B41FA5}">
                      <a16:colId xmlns:a16="http://schemas.microsoft.com/office/drawing/2014/main" val="2211058433"/>
                    </a:ext>
                  </a:extLst>
                </a:gridCol>
              </a:tblGrid>
              <a:tr h="36942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论文阅读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课堂报告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138213"/>
                  </a:ext>
                </a:extLst>
              </a:tr>
              <a:tr h="36942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云计算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</a:t>
                      </a: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数据中心基础知识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773825"/>
                  </a:ext>
                </a:extLst>
              </a:tr>
              <a:tr h="36942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云计算数据中心网络架构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3+3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Yes/Yes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679016"/>
                  </a:ext>
                </a:extLst>
              </a:tr>
              <a:tr h="36942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云计算数据</a:t>
                      </a:r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中心网络协议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和绿色计算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2+2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Yes/Yes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511147"/>
                  </a:ext>
                </a:extLst>
              </a:tr>
              <a:tr h="369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虚拟化技术：计算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存储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网络虚拟化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906508"/>
                  </a:ext>
                </a:extLst>
              </a:tr>
              <a:tr h="36942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分布式计算架构：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Hadoop/MapReduce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603485"/>
                  </a:ext>
                </a:extLst>
              </a:tr>
              <a:tr h="36942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云资源管理：</a:t>
                      </a: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云资源分配及调度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2+4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Yes/Yes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796863"/>
                  </a:ext>
                </a:extLst>
              </a:tr>
              <a:tr h="37482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云平台：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OpenStack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7659"/>
                  </a:ext>
                </a:extLst>
              </a:tr>
              <a:tr h="37482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云网自动化：软件定义网络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SDN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3+3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Yes/Yes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346960"/>
                  </a:ext>
                </a:extLst>
              </a:tr>
              <a:tr h="37482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云网虚拟化：网络功能虚拟化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NFV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3+3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Yes/Yes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641141"/>
                  </a:ext>
                </a:extLst>
              </a:tr>
              <a:tr h="36942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智能云：云计算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人工智能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Yes/Yes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130211"/>
                  </a:ext>
                </a:extLst>
              </a:tr>
              <a:tr h="36942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边缘云：边缘计算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雾计算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TBD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657132"/>
                  </a:ext>
                </a:extLst>
              </a:tr>
              <a:tr h="36942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项目报告及答辩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39686"/>
                  </a:ext>
                </a:extLst>
              </a:tr>
              <a:tr h="36942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786878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F1EDF930-3469-4561-84E8-9EDE26F72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2"/>
          <a:stretch/>
        </p:blipFill>
        <p:spPr bwMode="auto">
          <a:xfrm>
            <a:off x="9550612" y="1"/>
            <a:ext cx="2353879" cy="79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72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EDCD4C7-553F-4298-9B9C-37173BC55400}"/>
              </a:ext>
            </a:extLst>
          </p:cNvPr>
          <p:cNvSpPr/>
          <p:nvPr/>
        </p:nvSpPr>
        <p:spPr>
          <a:xfrm>
            <a:off x="229436" y="281326"/>
            <a:ext cx="11888949" cy="5232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r>
              <a:rPr lang="en-US" altLang="zh-CN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Goals</a:t>
            </a:r>
            <a:endParaRPr lang="zh-CN" altLang="en-US" sz="2800" b="1" kern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A7F555-57A8-4EFD-B7C5-5104B81960C5}"/>
              </a:ext>
            </a:extLst>
          </p:cNvPr>
          <p:cNvSpPr txBox="1">
            <a:spLocks noChangeArrowheads="1"/>
          </p:cNvSpPr>
          <p:nvPr/>
        </p:nvSpPr>
        <p:spPr>
          <a:xfrm>
            <a:off x="633844" y="1643975"/>
            <a:ext cx="10786428" cy="20726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了解云计算和数据中心的基本概念、发展趋势和挑战；</a:t>
            </a:r>
            <a:endParaRPr lang="en-US" altLang="zh-CN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理解云计算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基础知识、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数据中心网络架构、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虚拟化技术、分布式计算、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网络协议、资源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管理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、可靠性、网络自动化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、网络功能虚拟化、云平台、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Cloud+AI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、边缘云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等领域的基本原理和关键技术；</a:t>
            </a:r>
            <a:endParaRPr lang="en-US" altLang="zh-CN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通过论文阅读和课程项目设计掌握并实践科学研究方法论，</a:t>
            </a:r>
            <a:r>
              <a:rPr lang="zh-CN" altLang="zh-CN" sz="1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培养基本的科研能力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DB5BE16-D6D3-40DB-AC8F-EF9196E0DC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2"/>
          <a:stretch/>
        </p:blipFill>
        <p:spPr bwMode="auto">
          <a:xfrm>
            <a:off x="9550612" y="1"/>
            <a:ext cx="2353879" cy="79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4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EDCD4C7-553F-4298-9B9C-37173BC55400}"/>
              </a:ext>
            </a:extLst>
          </p:cNvPr>
          <p:cNvSpPr/>
          <p:nvPr/>
        </p:nvSpPr>
        <p:spPr>
          <a:xfrm>
            <a:off x="229436" y="281326"/>
            <a:ext cx="11888949" cy="5232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r>
              <a:rPr lang="en-US" altLang="zh-CN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Suggestions on Research</a:t>
            </a:r>
            <a:endParaRPr lang="zh-CN" altLang="en-US" sz="2800" b="1" kern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DB5BE16-D6D3-40DB-AC8F-EF9196E0DC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2"/>
          <a:stretch/>
        </p:blipFill>
        <p:spPr bwMode="auto">
          <a:xfrm>
            <a:off x="9550612" y="1"/>
            <a:ext cx="2353879" cy="79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4135FEF-0D82-49DF-A7D8-CD0D0EFB814D}"/>
              </a:ext>
            </a:extLst>
          </p:cNvPr>
          <p:cNvSpPr txBox="1"/>
          <p:nvPr/>
        </p:nvSpPr>
        <p:spPr>
          <a:xfrm>
            <a:off x="827653" y="2962622"/>
            <a:ext cx="79132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2pPr marL="800100" lvl="1" indent="-342900">
              <a:buFont typeface="Wingdings" panose="05000000000000000000" pitchFamily="2" charset="2"/>
              <a:buChar char="ü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marL="914400" lvl="1" indent="-457200">
              <a:buFont typeface="+mj-lt"/>
              <a:buAutoNum type="arabicPeriod" startAt="4"/>
            </a:pPr>
            <a:r>
              <a:rPr lang="zh-CN" altLang="en-US" dirty="0"/>
              <a:t>改进、创新。 </a:t>
            </a:r>
            <a:r>
              <a:rPr lang="en-US" altLang="zh-CN" dirty="0">
                <a:sym typeface="Wingdings" panose="05000000000000000000" pitchFamily="2" charset="2"/>
              </a:rPr>
              <a:t>  </a:t>
            </a:r>
            <a:r>
              <a:rPr lang="zh-CN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收获成果！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DA4719-8F6F-40C8-8A05-8BFC39E76008}"/>
              </a:ext>
            </a:extLst>
          </p:cNvPr>
          <p:cNvSpPr txBox="1"/>
          <p:nvPr/>
        </p:nvSpPr>
        <p:spPr>
          <a:xfrm>
            <a:off x="739164" y="101880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如何做科研？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EE2E62-3FB6-4BBD-850B-0A68E2C67590}"/>
              </a:ext>
            </a:extLst>
          </p:cNvPr>
          <p:cNvSpPr txBox="1"/>
          <p:nvPr/>
        </p:nvSpPr>
        <p:spPr>
          <a:xfrm>
            <a:off x="827652" y="1530123"/>
            <a:ext cx="96535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了解该领域（背景、研究内容、方向等）。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领域入门！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705F88-688D-4F2D-A098-92BBE2529BBD}"/>
              </a:ext>
            </a:extLst>
          </p:cNvPr>
          <p:cNvSpPr txBox="1"/>
          <p:nvPr/>
        </p:nvSpPr>
        <p:spPr>
          <a:xfrm>
            <a:off x="827653" y="200513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2pPr marL="800100" lvl="1" indent="-342900">
              <a:buFont typeface="Wingdings" panose="05000000000000000000" pitchFamily="2" charset="2"/>
              <a:buChar char="ü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marL="914400" lvl="1" indent="-457200">
              <a:buFont typeface="+mj-lt"/>
              <a:buAutoNum type="arabicPeriod" startAt="2"/>
            </a:pPr>
            <a:r>
              <a:rPr lang="zh-CN" altLang="en-US" dirty="0"/>
              <a:t>掌握该领域关键技术。</a:t>
            </a:r>
            <a:r>
              <a:rPr lang="en-US" altLang="zh-CN" dirty="0">
                <a:sym typeface="Wingdings" panose="05000000000000000000" pitchFamily="2" charset="2"/>
              </a:rPr>
              <a:t>  </a:t>
            </a:r>
            <a:r>
              <a:rPr lang="zh-CN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知识储备！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BBFF00-79F3-4AEE-98C6-162834D67B85}"/>
              </a:ext>
            </a:extLst>
          </p:cNvPr>
          <p:cNvSpPr txBox="1"/>
          <p:nvPr/>
        </p:nvSpPr>
        <p:spPr>
          <a:xfrm>
            <a:off x="827653" y="2478189"/>
            <a:ext cx="79132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2pPr marL="800100" lvl="1" indent="-342900">
              <a:buFont typeface="Wingdings" panose="05000000000000000000" pitchFamily="2" charset="2"/>
              <a:buChar char="ü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marL="914400" lvl="1" indent="-457200">
              <a:buFont typeface="+mj-lt"/>
              <a:buAutoNum type="arabicPeriod" startAt="3"/>
            </a:pPr>
            <a:r>
              <a:rPr lang="zh-CN" altLang="en-US" dirty="0"/>
              <a:t>针对某个细分方向或技术，进行深入研究。 </a:t>
            </a:r>
            <a:r>
              <a:rPr lang="en-US" altLang="zh-CN" dirty="0">
                <a:sym typeface="Wingdings" panose="05000000000000000000" pitchFamily="2" charset="2"/>
              </a:rPr>
              <a:t>  </a:t>
            </a:r>
            <a:r>
              <a:rPr lang="zh-CN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聚焦研究！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33BE8C-542C-48A9-AC43-F5F9009CC394}"/>
              </a:ext>
            </a:extLst>
          </p:cNvPr>
          <p:cNvSpPr txBox="1"/>
          <p:nvPr/>
        </p:nvSpPr>
        <p:spPr>
          <a:xfrm>
            <a:off x="8740876" y="153012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读论文！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3EBFA0-5519-4CE2-B8C9-ED4540A3A429}"/>
              </a:ext>
            </a:extLst>
          </p:cNvPr>
          <p:cNvSpPr txBox="1"/>
          <p:nvPr/>
        </p:nvSpPr>
        <p:spPr>
          <a:xfrm>
            <a:off x="6229870" y="200513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学论文！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015F60C-1245-4D57-AEF1-E772F0C58ABB}"/>
              </a:ext>
            </a:extLst>
          </p:cNvPr>
          <p:cNvSpPr txBox="1"/>
          <p:nvPr/>
        </p:nvSpPr>
        <p:spPr>
          <a:xfrm>
            <a:off x="8467318" y="247818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研究论文！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FC6AEB0-1A14-463E-A3BC-F3007F430B7A}"/>
              </a:ext>
            </a:extLst>
          </p:cNvPr>
          <p:cNvSpPr txBox="1"/>
          <p:nvPr/>
        </p:nvSpPr>
        <p:spPr>
          <a:xfrm>
            <a:off x="5422702" y="29626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写论文！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32BA62D-FAD8-43CA-9CE6-E72CF2143387}"/>
              </a:ext>
            </a:extLst>
          </p:cNvPr>
          <p:cNvSpPr txBox="1"/>
          <p:nvPr/>
        </p:nvSpPr>
        <p:spPr>
          <a:xfrm>
            <a:off x="739164" y="382023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如何看论文？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681AEF-1E7A-4B4E-BD55-DB50C6B69888}"/>
              </a:ext>
            </a:extLst>
          </p:cNvPr>
          <p:cNvSpPr txBox="1"/>
          <p:nvPr/>
        </p:nvSpPr>
        <p:spPr>
          <a:xfrm>
            <a:off x="827653" y="4381887"/>
            <a:ext cx="4739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先看综述文章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Survey Paper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B22AD19-C749-4B9F-A2A7-D41C2DA37898}"/>
              </a:ext>
            </a:extLst>
          </p:cNvPr>
          <p:cNvSpPr txBox="1"/>
          <p:nvPr/>
        </p:nvSpPr>
        <p:spPr>
          <a:xfrm>
            <a:off x="827652" y="4777724"/>
            <a:ext cx="6095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+mj-lt"/>
              <a:buAutoNum type="arabicPeriod" startAt="2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再针对性阅读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Research paper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62B4BF2-1583-4F9D-BAF4-D68DB31DA04F}"/>
              </a:ext>
            </a:extLst>
          </p:cNvPr>
          <p:cNvSpPr txBox="1"/>
          <p:nvPr/>
        </p:nvSpPr>
        <p:spPr>
          <a:xfrm>
            <a:off x="827652" y="5177834"/>
            <a:ext cx="6095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+mj-lt"/>
              <a:buAutoNum type="arabicPeriod" startAt="3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由粗而细，由浅入深，层次递进。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ACCD61F-CF81-45C1-B1A1-AA161E027B72}"/>
              </a:ext>
            </a:extLst>
          </p:cNvPr>
          <p:cNvSpPr txBox="1"/>
          <p:nvPr/>
        </p:nvSpPr>
        <p:spPr>
          <a:xfrm>
            <a:off x="827651" y="5573671"/>
            <a:ext cx="6095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+mj-lt"/>
              <a:buAutoNum type="arabicPeriod" startAt="4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带着问题去读、要有目的性。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3ED21FD-7B6E-4EDC-8605-6A03F0267288}"/>
              </a:ext>
            </a:extLst>
          </p:cNvPr>
          <p:cNvSpPr txBox="1"/>
          <p:nvPr/>
        </p:nvSpPr>
        <p:spPr>
          <a:xfrm>
            <a:off x="827651" y="5999046"/>
            <a:ext cx="6095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+mj-lt"/>
              <a:buAutoNum type="arabicPeriod" startAt="5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注重总结、分析、独立思考。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235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8FFDC80-2AC2-4EF1-920A-D0EA20D35232}"/>
              </a:ext>
            </a:extLst>
          </p:cNvPr>
          <p:cNvSpPr txBox="1"/>
          <p:nvPr/>
        </p:nvSpPr>
        <p:spPr>
          <a:xfrm>
            <a:off x="0" y="1491615"/>
            <a:ext cx="12192000" cy="36761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 defTabSz="1097280" fontAlgn="base">
              <a:spcBef>
                <a:spcPts val="1440"/>
              </a:spcBef>
              <a:spcAft>
                <a:spcPts val="1440"/>
              </a:spcAft>
            </a:pPr>
            <a:r>
              <a:rPr lang="en-US" altLang="zh-CN" sz="528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3C2B461-5B03-4F31-B628-E7888687EB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2"/>
          <a:stretch/>
        </p:blipFill>
        <p:spPr bwMode="auto">
          <a:xfrm>
            <a:off x="9550612" y="1"/>
            <a:ext cx="2353879" cy="79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301659" y="276094"/>
            <a:ext cx="11716652" cy="5232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Biography</a:t>
            </a:r>
            <a:endParaRPr lang="zh-CN" altLang="en-US" sz="28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9">
            <a:extLst>
              <a:ext uri="{FF2B5EF4-FFF2-40B4-BE49-F238E27FC236}">
                <a16:creationId xmlns:a16="http://schemas.microsoft.com/office/drawing/2014/main" id="{BE0D3192-0758-43DB-A342-5703AAB21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02" y="1303873"/>
            <a:ext cx="10392438" cy="462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133" tIns="40067" rIns="80133" bIns="40067">
            <a:spAutoFit/>
          </a:bodyPr>
          <a:lstStyle>
            <a:lvl1pPr marL="325438" indent="-325438" defTabSz="871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71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71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71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71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  名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王廷</a:t>
            </a:r>
          </a:p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  位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软件工程学院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  位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博士 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  称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副教授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Email: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twang@sei.ecnu.edu.cn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个人主页：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 https://tingwang1122.github.io/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教育及工作背景：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2015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月毕业于香港科技大学，获哲学博士学位。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-2017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年就职于贝尔实验室，任职研究科学家；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-2020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年就职于华为上海研究院。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月加入华东师范大学软件工程学院。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研究方向：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云计算、边缘计算、数据中心网络、基于机器学习的智能网络、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SDN/NFV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4021E-4FD0-4EB1-B976-767A2BE61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2"/>
          <a:stretch/>
        </p:blipFill>
        <p:spPr bwMode="auto">
          <a:xfrm>
            <a:off x="9550612" y="1"/>
            <a:ext cx="2353879" cy="79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292231" y="266667"/>
            <a:ext cx="11726079" cy="5232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r>
              <a:rPr lang="en-US" altLang="zh-CN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Lecture Schedule</a:t>
            </a:r>
            <a:endParaRPr lang="zh-CN" altLang="en-US" sz="28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882AE43-B80A-47DC-8F0C-527BBB6527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2"/>
          <a:stretch/>
        </p:blipFill>
        <p:spPr bwMode="auto">
          <a:xfrm>
            <a:off x="9550612" y="1"/>
            <a:ext cx="2353879" cy="79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A2FBC76-6833-4BA3-B014-F70ABE4F4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056904"/>
              </p:ext>
            </p:extLst>
          </p:nvPr>
        </p:nvGraphicFramePr>
        <p:xfrm>
          <a:off x="986715" y="1612240"/>
          <a:ext cx="10163368" cy="39554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04558">
                  <a:extLst>
                    <a:ext uri="{9D8B030D-6E8A-4147-A177-3AD203B41FA5}">
                      <a16:colId xmlns:a16="http://schemas.microsoft.com/office/drawing/2014/main" val="3254602461"/>
                    </a:ext>
                  </a:extLst>
                </a:gridCol>
                <a:gridCol w="3918858">
                  <a:extLst>
                    <a:ext uri="{9D8B030D-6E8A-4147-A177-3AD203B41FA5}">
                      <a16:colId xmlns:a16="http://schemas.microsoft.com/office/drawing/2014/main" val="2801631648"/>
                    </a:ext>
                  </a:extLst>
                </a:gridCol>
                <a:gridCol w="4739952">
                  <a:extLst>
                    <a:ext uri="{9D8B030D-6E8A-4147-A177-3AD203B41FA5}">
                      <a16:colId xmlns:a16="http://schemas.microsoft.com/office/drawing/2014/main" val="3498663258"/>
                    </a:ext>
                  </a:extLst>
                </a:gridCol>
              </a:tblGrid>
              <a:tr h="536314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全日制研究生课程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非全日制研究生课程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353855"/>
                  </a:ext>
                </a:extLst>
              </a:tr>
              <a:tr h="53631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849962"/>
                  </a:ext>
                </a:extLst>
              </a:tr>
              <a:tr h="53631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课时数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358983"/>
                  </a:ext>
                </a:extLst>
              </a:tr>
              <a:tr h="53631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上课周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1 - 18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1-13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周：周六，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5~8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节课，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13:00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 16:30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13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周：周六，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9-10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节课，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18:00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19:40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393349"/>
                  </a:ext>
                </a:extLst>
              </a:tr>
              <a:tr h="53631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上课时间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每周三，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9~11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节课，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18:00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 20:45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054756"/>
                  </a:ext>
                </a:extLst>
              </a:tr>
              <a:tr h="53631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上课地点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中北田家炳教育书院，教书院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中北田家炳教育书院，教书院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2848239"/>
                  </a:ext>
                </a:extLst>
              </a:tr>
              <a:tr h="73755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助教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杨芃  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4"/>
                        </a:rPr>
                        <a:t>51205902030@stu.ecnu.edu.cn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叶豫桐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5"/>
                        </a:rPr>
                        <a:t>2331237168@qq.com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5255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FB91489-68D6-4FFD-8AFB-7A8061E719B8}"/>
              </a:ext>
            </a:extLst>
          </p:cNvPr>
          <p:cNvSpPr/>
          <p:nvPr/>
        </p:nvSpPr>
        <p:spPr>
          <a:xfrm>
            <a:off x="301659" y="276094"/>
            <a:ext cx="11716652" cy="5232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Textbook &amp; References</a:t>
            </a:r>
            <a:endParaRPr lang="zh-CN" altLang="en-US" sz="28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483E9EC-ECBF-42EF-9A07-7578AEAE9009}"/>
              </a:ext>
            </a:extLst>
          </p:cNvPr>
          <p:cNvSpPr txBox="1">
            <a:spLocks noChangeArrowheads="1"/>
          </p:cNvSpPr>
          <p:nvPr/>
        </p:nvSpPr>
        <p:spPr>
          <a:xfrm>
            <a:off x="639556" y="986917"/>
            <a:ext cx="10912887" cy="53942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本课程</a:t>
            </a:r>
            <a:r>
              <a:rPr lang="zh-CN" altLang="en-US" sz="1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无固定教材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，课程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将基于最新发表论文和研究报告进行教学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建议必读材料：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kern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Above the Clouds: A Berkeley View of Cloud Computing</a:t>
            </a:r>
            <a:br>
              <a:rPr lang="en-US" altLang="zh-CN" sz="1600" kern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zh-CN" altLang="en-US" sz="1600" kern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（下载：</a:t>
            </a:r>
            <a:r>
              <a:rPr lang="da-DK" altLang="zh-CN" sz="1600" kern="0" dirty="0">
                <a:latin typeface="Arial" panose="020B0604020202020204" pitchFamily="34" charset="0"/>
                <a:ea typeface="微软雅黑" panose="020B0503020204020204" pitchFamily="34" charset="-122"/>
                <a:hlinkClick r:id="rId3"/>
              </a:rPr>
              <a:t>https://www.researchgate.net/publication/200045935</a:t>
            </a:r>
            <a:r>
              <a:rPr lang="zh-CN" altLang="en-US" sz="1600" kern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endParaRPr lang="zh-CN" altLang="zh-CN" sz="1600" kern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kern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The Datacenter as a Computer: An Introduction to the Design of Warehouse-Scale Machines</a:t>
            </a:r>
            <a:br>
              <a:rPr lang="en-US" altLang="zh-CN" sz="1600" kern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zh-CN" altLang="en-US" sz="1600" kern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（下载：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http://web.eecs.umich.edu/~mosharaf/Readings/DC-Computer.pdf</a:t>
            </a:r>
            <a:r>
              <a:rPr lang="zh-CN" altLang="en-US" sz="1600" kern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endParaRPr lang="zh-CN" altLang="zh-CN" sz="1600" kern="100" dirty="0">
              <a:effectLst/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kern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How to Read a Paper, by S. Keshav </a:t>
            </a:r>
            <a:br>
              <a:rPr lang="en-US" altLang="zh-CN" sz="1600" kern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zh-CN" altLang="en-US" sz="1600" kern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（下载：</a:t>
            </a:r>
            <a:r>
              <a:rPr lang="en-US" altLang="zh-CN" sz="1600" kern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hlinkClick r:id="rId5"/>
              </a:rPr>
              <a:t>https://tingwang1122.github.io/files/how-to-write-a-paper.pdf</a:t>
            </a:r>
            <a:r>
              <a:rPr lang="zh-CN" altLang="en-US" sz="1600" kern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endParaRPr lang="zh-CN" altLang="zh-CN" sz="1600" kern="100" dirty="0">
              <a:effectLst/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kern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Pointers for Leading Paper Discussions, by Randy H. Katz </a:t>
            </a:r>
            <a:br>
              <a:rPr lang="en-US" altLang="zh-CN" sz="1600" kern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zh-CN" altLang="en-US" sz="1600" kern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（下载：</a:t>
            </a:r>
            <a:r>
              <a:rPr lang="en-US" altLang="zh-CN" sz="1600" kern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hlinkClick r:id="rId6"/>
              </a:rPr>
              <a:t>https://tingwang1122.github.io/files/Leading_Paper_Discussions.pdf</a:t>
            </a:r>
            <a:r>
              <a:rPr lang="zh-CN" altLang="en-US" sz="1600" kern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endParaRPr lang="zh-CN" altLang="zh-CN" sz="1600" kern="100" dirty="0">
              <a:effectLst/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kern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Writing reviews for systems conferences, by Timothy Roscoe </a:t>
            </a:r>
            <a:br>
              <a:rPr lang="en-US" altLang="zh-CN" sz="1600" kern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zh-CN" altLang="en-US" sz="1600" kern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（下载：</a:t>
            </a:r>
            <a:r>
              <a:rPr lang="en-US" altLang="zh-CN" sz="1600" kern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hlinkClick r:id="rId7"/>
              </a:rPr>
              <a:t>https://tingwang1122.github.io/files/review-writing.pdf</a:t>
            </a:r>
            <a:r>
              <a:rPr lang="zh-CN" altLang="en-US" sz="1600" kern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endParaRPr lang="zh-CN" altLang="zh-CN" sz="1600" kern="100" dirty="0">
              <a:effectLst/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E91756D-7E15-4BFC-89F5-F48B039983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2"/>
          <a:stretch/>
        </p:blipFill>
        <p:spPr bwMode="auto">
          <a:xfrm>
            <a:off x="9550612" y="1"/>
            <a:ext cx="2353879" cy="79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35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9DAE91F-E0D4-4AA4-9C58-9703F0C66538}"/>
              </a:ext>
            </a:extLst>
          </p:cNvPr>
          <p:cNvSpPr/>
          <p:nvPr/>
        </p:nvSpPr>
        <p:spPr>
          <a:xfrm>
            <a:off x="229436" y="281326"/>
            <a:ext cx="11888949" cy="5232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r>
              <a:rPr lang="en-US" altLang="zh-CN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Other Resources</a:t>
            </a:r>
            <a:endParaRPr lang="zh-CN" altLang="en-US" sz="2800" b="1" kern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2EA7BDD-6B67-4B93-8A4D-A7C3F38A7408}"/>
              </a:ext>
            </a:extLst>
          </p:cNvPr>
          <p:cNvSpPr txBox="1">
            <a:spLocks/>
          </p:cNvSpPr>
          <p:nvPr/>
        </p:nvSpPr>
        <p:spPr>
          <a:xfrm>
            <a:off x="605079" y="1159689"/>
            <a:ext cx="11136623" cy="530883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1900" b="1" dirty="0">
                <a:latin typeface="Arial" panose="020B0604020202020204" pitchFamily="34" charset="0"/>
                <a:ea typeface="微软雅黑" panose="020B0503020204020204" pitchFamily="34" charset="-122"/>
              </a:rPr>
              <a:t>期刊杂志：</a:t>
            </a:r>
            <a:endParaRPr lang="en-US" altLang="zh-CN" sz="19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IEEE Transactions on Cloud Computing,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Journal of Cloud Computing: Advances, Systems, and Applications (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JoCCASA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Others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ACM/IEEE Transactions on Networking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 IEEE Journal on Selected Areas in Communications, IEEE Transactions on Services Computing,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IEEE Transactions on Parallel and Distributed Systems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1900" b="1" dirty="0">
                <a:latin typeface="Arial" panose="020B0604020202020204" pitchFamily="34" charset="0"/>
                <a:ea typeface="微软雅黑" panose="020B0503020204020204" pitchFamily="34" charset="-122"/>
              </a:rPr>
              <a:t>知名会议：</a:t>
            </a:r>
            <a:endParaRPr lang="en-US" altLang="zh-CN" sz="19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ACM Symposium on Cloud Computing, IEEE CLOUD, IEEE 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CloudNet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, USENIX 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HotCloud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Others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SIGCOMM, INFOCOM,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MobiCom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,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CoNext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, ICNP, 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IWQoS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,…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1900" b="1" dirty="0">
                <a:latin typeface="Arial" panose="020B0604020202020204" pitchFamily="34" charset="0"/>
                <a:ea typeface="微软雅黑" panose="020B0503020204020204" pitchFamily="34" charset="-122"/>
              </a:rPr>
              <a:t>学术搜索引擎：</a:t>
            </a:r>
            <a:endParaRPr lang="en-US" altLang="zh-CN" sz="19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Google Scholar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IEEE 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eXplore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ACM Digital Library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Elsevier 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Sciencedirect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Scirus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SpringerLink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百度学术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8CC3027-9624-4A50-A225-B296DCC80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2"/>
          <a:stretch/>
        </p:blipFill>
        <p:spPr bwMode="auto">
          <a:xfrm>
            <a:off x="9550612" y="1"/>
            <a:ext cx="2353879" cy="79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46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9DAE91F-E0D4-4AA4-9C58-9703F0C66538}"/>
              </a:ext>
            </a:extLst>
          </p:cNvPr>
          <p:cNvSpPr/>
          <p:nvPr/>
        </p:nvSpPr>
        <p:spPr>
          <a:xfrm>
            <a:off x="229436" y="281326"/>
            <a:ext cx="11888949" cy="5232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r>
              <a:rPr lang="en-US" altLang="zh-CN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Grading Criteria</a:t>
            </a:r>
            <a:endParaRPr lang="zh-CN" altLang="en-US" sz="2800" b="1" kern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内容占位符 14">
            <a:extLst>
              <a:ext uri="{FF2B5EF4-FFF2-40B4-BE49-F238E27FC236}">
                <a16:creationId xmlns:a16="http://schemas.microsoft.com/office/drawing/2014/main" id="{874C15FD-2046-47A3-A6DC-6C179EBB65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9011311"/>
              </p:ext>
            </p:extLst>
          </p:nvPr>
        </p:nvGraphicFramePr>
        <p:xfrm>
          <a:off x="8125746" y="1807699"/>
          <a:ext cx="3532157" cy="3153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5787278-99DC-434D-B8C2-85DE37893A13}"/>
              </a:ext>
            </a:extLst>
          </p:cNvPr>
          <p:cNvSpPr txBox="1"/>
          <p:nvPr/>
        </p:nvSpPr>
        <p:spPr>
          <a:xfrm>
            <a:off x="359023" y="1476799"/>
            <a:ext cx="7879908" cy="4289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zh-CN" sz="2000" b="1" kern="100" spc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考核方式与评价结构比例：</a:t>
            </a:r>
            <a:endParaRPr lang="zh-CN" altLang="zh-CN" sz="20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25000"/>
              </a:lnSpc>
              <a:buFont typeface="+mj-lt"/>
              <a:buAutoNum type="arabicPeriod"/>
              <a:tabLst>
                <a:tab pos="533400" algn="l"/>
              </a:tabLst>
            </a:pPr>
            <a:r>
              <a:rPr lang="zh-CN" altLang="zh-CN" sz="2000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该课程无笔试，考核方式主要包括四部分：出勤、论文阅读总结、课堂报告、和项目设计。</a:t>
            </a:r>
            <a:endParaRPr lang="en-US" altLang="zh-CN" sz="2000" kern="1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25000"/>
              </a:lnSpc>
              <a:buFont typeface="+mj-lt"/>
              <a:buAutoNum type="arabicPeriod"/>
              <a:tabLst>
                <a:tab pos="533400" algn="l"/>
              </a:tabLst>
            </a:pPr>
            <a:r>
              <a:rPr lang="zh-CN" altLang="zh-CN" sz="2000" kern="100" spc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平时成绩：</a:t>
            </a:r>
            <a:r>
              <a:rPr lang="en-US" altLang="zh-CN" sz="2000" kern="100" spc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en-US" altLang="zh-CN" sz="2000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en-US" altLang="zh-CN" sz="2000" kern="100" spc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algn="just">
              <a:lnSpc>
                <a:spcPct val="125000"/>
              </a:lnSpc>
              <a:buFont typeface="+mj-ea"/>
              <a:buAutoNum type="circleNumDbPlain"/>
              <a:tabLst>
                <a:tab pos="533400" algn="l"/>
              </a:tabLst>
            </a:pPr>
            <a:r>
              <a:rPr lang="zh-CN" altLang="en-US" sz="2000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出勤：</a:t>
            </a:r>
            <a:r>
              <a:rPr lang="en-US" altLang="zh-CN" sz="2000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</a:p>
          <a:p>
            <a:pPr lvl="2" algn="just">
              <a:lnSpc>
                <a:spcPct val="125000"/>
              </a:lnSpc>
              <a:tabLst>
                <a:tab pos="533400" algn="l"/>
              </a:tabLst>
            </a:pPr>
            <a:r>
              <a:rPr lang="en-US" altLang="zh-CN" sz="2000" kern="100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kern="100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缺课三分之一，不得参加课程考试（课程成绩记零分）</a:t>
            </a:r>
            <a:endParaRPr lang="en-US" altLang="zh-CN" sz="2000" kern="100" spc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algn="just">
              <a:lnSpc>
                <a:spcPct val="125000"/>
              </a:lnSpc>
              <a:buFont typeface="+mj-ea"/>
              <a:buAutoNum type="circleNumDbPlain"/>
              <a:tabLst>
                <a:tab pos="533400" algn="l"/>
              </a:tabLst>
            </a:pPr>
            <a:r>
              <a:rPr lang="zh-CN" altLang="en-US" sz="2000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论文阅读总结：</a:t>
            </a:r>
            <a:r>
              <a:rPr lang="en-US" altLang="zh-CN" sz="2000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kern="100" spc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5%</a:t>
            </a:r>
          </a:p>
          <a:p>
            <a:pPr marL="1371600" lvl="2" indent="-457200" algn="just">
              <a:lnSpc>
                <a:spcPct val="125000"/>
              </a:lnSpc>
              <a:buFont typeface="+mj-ea"/>
              <a:buAutoNum type="circleNumDbPlain"/>
              <a:tabLst>
                <a:tab pos="533400" algn="l"/>
              </a:tabLst>
            </a:pP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课堂报告及研讨：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25000"/>
              </a:lnSpc>
              <a:buFont typeface="+mj-lt"/>
              <a:buAutoNum type="arabicPeriod"/>
              <a:tabLst>
                <a:tab pos="533400" algn="l"/>
              </a:tabLst>
            </a:pPr>
            <a:r>
              <a:rPr lang="zh-CN" altLang="en-US" sz="2000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项目设计：</a:t>
            </a:r>
            <a:r>
              <a:rPr lang="en-US" altLang="zh-CN" sz="2000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</a:p>
          <a:p>
            <a:pPr marL="800100" lvl="1" indent="-342900" algn="just">
              <a:lnSpc>
                <a:spcPct val="125000"/>
              </a:lnSpc>
              <a:buFont typeface="+mj-lt"/>
              <a:buAutoNum type="arabicPeriod"/>
              <a:tabLst>
                <a:tab pos="533400" algn="l"/>
              </a:tabLst>
            </a:pPr>
            <a:r>
              <a:rPr lang="zh-CN" altLang="en-US" sz="2000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每次作业</a:t>
            </a:r>
            <a:r>
              <a:rPr lang="zh-CN" altLang="zh-CN" sz="2000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逾期提交，当次成绩扣除</a:t>
            </a:r>
            <a:r>
              <a:rPr lang="en-US" altLang="zh-CN" sz="2000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zh-CN" sz="2000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；未提交，当次成绩为</a:t>
            </a:r>
            <a:r>
              <a:rPr lang="en-US" altLang="zh-CN" sz="2000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5D0E0C9-37F8-4958-9F21-2ACF7266FC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2"/>
          <a:stretch/>
        </p:blipFill>
        <p:spPr bwMode="auto">
          <a:xfrm>
            <a:off x="9550612" y="1"/>
            <a:ext cx="2353879" cy="79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78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9DAE91F-E0D4-4AA4-9C58-9703F0C66538}"/>
              </a:ext>
            </a:extLst>
          </p:cNvPr>
          <p:cNvSpPr/>
          <p:nvPr/>
        </p:nvSpPr>
        <p:spPr>
          <a:xfrm>
            <a:off x="229436" y="281326"/>
            <a:ext cx="11888949" cy="5232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r>
              <a:rPr lang="en-US" altLang="zh-CN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 Reading &amp; Paper Summary</a:t>
            </a:r>
            <a:endParaRPr lang="zh-CN" altLang="en-US" sz="28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787278-99DC-434D-B8C2-85DE37893A13}"/>
              </a:ext>
            </a:extLst>
          </p:cNvPr>
          <p:cNvSpPr txBox="1"/>
          <p:nvPr/>
        </p:nvSpPr>
        <p:spPr>
          <a:xfrm>
            <a:off x="662336" y="1351203"/>
            <a:ext cx="11023148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所有学生必须提前完成阅读下节课即将研讨的论文。</a:t>
            </a:r>
            <a:endParaRPr lang="en-US" altLang="zh-CN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每位学生需要完成撰写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篇论文的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paper summary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英文撰写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，没有字数限制，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不能抄袭或拷贝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Paper Summary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内容必须包括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研究背景；</a:t>
            </a:r>
            <a:endParaRPr lang="en-US" altLang="zh-CN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论文解决的主要问题是什么？你认为这个问题是否存在，其重要性如何？</a:t>
            </a:r>
            <a:endParaRPr lang="en-US" altLang="zh-CN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点评该论文的创新性、创造性及技术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理论深度等。</a:t>
            </a:r>
            <a:endParaRPr lang="en-US" altLang="zh-CN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论文优点：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2-4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点，用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bulletted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points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显示列出；并给出理由及评论。</a:t>
            </a:r>
            <a:endParaRPr lang="en-US" altLang="zh-CN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论文缺点：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2-4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点，用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bulletted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points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显示列出；并给出理由及评论。</a:t>
            </a:r>
            <a:endParaRPr lang="en-US" altLang="zh-CN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论文评论写作模式请参考：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How to Read a Paper, by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S.Keshav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单独写一段：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Potential future research suggested by the article or in your mind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5D0E0C9-37F8-4958-9F21-2ACF7266FC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2"/>
          <a:stretch/>
        </p:blipFill>
        <p:spPr bwMode="auto">
          <a:xfrm>
            <a:off x="9550612" y="1"/>
            <a:ext cx="2353879" cy="79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91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9DAE91F-E0D4-4AA4-9C58-9703F0C66538}"/>
              </a:ext>
            </a:extLst>
          </p:cNvPr>
          <p:cNvSpPr/>
          <p:nvPr/>
        </p:nvSpPr>
        <p:spPr>
          <a:xfrm>
            <a:off x="229436" y="281326"/>
            <a:ext cx="11888949" cy="5232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r>
              <a:rPr lang="en-US" altLang="zh-CN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 Project</a:t>
            </a:r>
            <a:endParaRPr lang="zh-CN" altLang="en-US" sz="2800" b="1" kern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787278-99DC-434D-B8C2-85DE37893A13}"/>
              </a:ext>
            </a:extLst>
          </p:cNvPr>
          <p:cNvSpPr txBox="1"/>
          <p:nvPr/>
        </p:nvSpPr>
        <p:spPr>
          <a:xfrm>
            <a:off x="662336" y="1209837"/>
            <a:ext cx="11023148" cy="317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1" kern="100" spc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项目类型：</a:t>
            </a:r>
            <a:endParaRPr lang="en-US" altLang="zh-CN" b="1" kern="100" spc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25000"/>
              </a:lnSpc>
              <a:buFont typeface="+mj-lt"/>
              <a:buAutoNum type="arabicPeriod"/>
              <a:tabLst>
                <a:tab pos="533400" algn="l"/>
              </a:tabLst>
            </a:pPr>
            <a:r>
              <a:rPr lang="zh-CN" altLang="zh-CN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调研综述类</a:t>
            </a:r>
            <a:r>
              <a:rPr lang="zh-CN" altLang="en-US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kern="1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25000"/>
              </a:lnSpc>
              <a:buFont typeface="+mj-lt"/>
              <a:buAutoNum type="arabicPeriod"/>
              <a:tabLst>
                <a:tab pos="533400" algn="l"/>
              </a:tabLst>
            </a:pPr>
            <a:r>
              <a:rPr lang="zh-CN" altLang="en-US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工程实现类；</a:t>
            </a:r>
            <a:endParaRPr lang="en-US" altLang="zh-CN" kern="1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25000"/>
              </a:lnSpc>
              <a:buFont typeface="+mj-lt"/>
              <a:buAutoNum type="arabicPeriod"/>
              <a:tabLst>
                <a:tab pos="533400" algn="l"/>
              </a:tabLst>
            </a:pPr>
            <a:r>
              <a:rPr lang="zh-CN" altLang="en-US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研究创新类；</a:t>
            </a:r>
            <a:endParaRPr lang="en-US" altLang="zh-CN" kern="1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b="1" kern="1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1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项目要求</a:t>
            </a:r>
            <a:r>
              <a:rPr lang="zh-CN" altLang="zh-CN" b="1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800100" lvl="1" indent="-342900" algn="just">
              <a:lnSpc>
                <a:spcPct val="125000"/>
              </a:lnSpc>
              <a:buFont typeface="+mj-lt"/>
              <a:buAutoNum type="arabicPeriod"/>
              <a:tabLst>
                <a:tab pos="533400" algn="l"/>
              </a:tabLst>
            </a:pPr>
            <a:r>
              <a:rPr lang="zh-CN" altLang="en-US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以小组形式完成，每个小组最多</a:t>
            </a:r>
            <a:r>
              <a:rPr lang="en-US" altLang="zh-CN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人；</a:t>
            </a:r>
            <a:endParaRPr lang="en-US" altLang="zh-CN" kern="1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25000"/>
              </a:lnSpc>
              <a:buFont typeface="+mj-lt"/>
              <a:buAutoNum type="arabicPeriod"/>
              <a:tabLst>
                <a:tab pos="533400" algn="l"/>
              </a:tabLst>
            </a:pPr>
            <a:r>
              <a:rPr lang="zh-CN" altLang="en-US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组队截止时间：</a:t>
            </a:r>
            <a:r>
              <a:rPr lang="en-US" altLang="zh-CN" kern="100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kern="100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kern="100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kern="100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kern="1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25000"/>
              </a:lnSpc>
              <a:buFont typeface="+mj-lt"/>
              <a:buAutoNum type="arabicPeriod"/>
              <a:tabLst>
                <a:tab pos="533400" algn="l"/>
              </a:tabLst>
            </a:pPr>
            <a:r>
              <a:rPr lang="zh-CN" altLang="en-US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项目课题：必须跟云计算、边缘计算、雾计算、数据中心（</a:t>
            </a:r>
            <a:r>
              <a:rPr lang="en-US" altLang="zh-CN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Center</a:t>
            </a:r>
            <a:r>
              <a:rPr lang="zh-CN" altLang="en-US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）相关。</a:t>
            </a:r>
            <a:endParaRPr lang="en-US" altLang="zh-CN" kern="1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5D0E0C9-37F8-4958-9F21-2ACF7266FC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2"/>
          <a:stretch/>
        </p:blipFill>
        <p:spPr bwMode="auto">
          <a:xfrm>
            <a:off x="9550612" y="1"/>
            <a:ext cx="2353879" cy="79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09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9DAE91F-E0D4-4AA4-9C58-9703F0C66538}"/>
              </a:ext>
            </a:extLst>
          </p:cNvPr>
          <p:cNvSpPr/>
          <p:nvPr/>
        </p:nvSpPr>
        <p:spPr>
          <a:xfrm>
            <a:off x="229436" y="281326"/>
            <a:ext cx="11888949" cy="5232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r>
              <a:rPr lang="en-US" altLang="zh-CN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 Project</a:t>
            </a:r>
            <a:endParaRPr lang="zh-CN" altLang="en-US" sz="2800" b="1" kern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787278-99DC-434D-B8C2-85DE37893A13}"/>
              </a:ext>
            </a:extLst>
          </p:cNvPr>
          <p:cNvSpPr txBox="1"/>
          <p:nvPr/>
        </p:nvSpPr>
        <p:spPr>
          <a:xfrm>
            <a:off x="459136" y="1189517"/>
            <a:ext cx="11023148" cy="5254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  <a:tabLst>
                <a:tab pos="533400" algn="l"/>
              </a:tabLst>
            </a:pPr>
            <a:r>
              <a:rPr lang="zh-CN" altLang="en-US" b="1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项目输出件：</a:t>
            </a:r>
            <a:r>
              <a:rPr lang="zh-CN" altLang="en-US" kern="100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严禁抄袭，一经发现，成绩零分！！</a:t>
            </a:r>
            <a:endParaRPr lang="en-US" altLang="zh-CN" b="1" kern="1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25000"/>
              </a:lnSpc>
              <a:buFont typeface="+mj-lt"/>
              <a:buAutoNum type="arabicPeriod"/>
              <a:tabLst>
                <a:tab pos="533400" algn="l"/>
              </a:tabLst>
            </a:pPr>
            <a:r>
              <a:rPr lang="en-US" altLang="zh-CN" b="1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 Proposal</a:t>
            </a:r>
            <a:r>
              <a:rPr lang="zh-CN" altLang="en-US" b="1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第九周（</a:t>
            </a:r>
            <a:r>
              <a:rPr lang="en-US" altLang="zh-CN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deadline</a:t>
            </a:r>
            <a:r>
              <a:rPr lang="zh-CN" altLang="en-US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号），</a:t>
            </a:r>
            <a:r>
              <a:rPr lang="en-US" altLang="zh-CN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lang="zh-CN" altLang="en-US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页；介绍项目研究动机、要研究的内容、当前已有工作及研究进展、预计采取的技术路线、可能的结果。</a:t>
            </a:r>
            <a:endParaRPr lang="en-US" altLang="zh-CN" kern="1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25000"/>
              </a:lnSpc>
              <a:buFont typeface="+mj-lt"/>
              <a:buAutoNum type="arabicPeriod"/>
              <a:tabLst>
                <a:tab pos="533400" algn="l"/>
              </a:tabLst>
            </a:pPr>
            <a:r>
              <a:rPr lang="zh-CN" altLang="en-US" b="1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项目设计报告或论文：</a:t>
            </a:r>
            <a:r>
              <a:rPr lang="zh-CN" altLang="en-US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周（</a:t>
            </a:r>
            <a:r>
              <a:rPr lang="en-US" altLang="zh-CN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deadline</a:t>
            </a:r>
            <a:r>
              <a:rPr lang="zh-CN" altLang="en-US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号）；最终报告需要是一篇</a:t>
            </a:r>
            <a:r>
              <a:rPr lang="en-US" altLang="zh-CN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workshop-level</a:t>
            </a:r>
            <a:r>
              <a:rPr lang="zh-CN" altLang="en-US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小论文，详细描述你所做的工作、相关研究进展、详细方案设计、实验评估。</a:t>
            </a:r>
            <a:endParaRPr lang="en-US" altLang="zh-CN" kern="100" spc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25000"/>
              </a:lnSpc>
              <a:buFont typeface="+mj-lt"/>
              <a:buAutoNum type="arabicPeriod"/>
              <a:tabLst>
                <a:tab pos="533400" algn="l"/>
              </a:tabLst>
            </a:pPr>
            <a:r>
              <a:rPr lang="zh-CN" altLang="en-US" b="1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答辩：</a:t>
            </a:r>
            <a:r>
              <a:rPr lang="zh-CN" altLang="en-US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每组</a:t>
            </a:r>
            <a:r>
              <a:rPr lang="en-US" altLang="zh-CN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分钟；课前提交答辩</a:t>
            </a:r>
            <a:r>
              <a:rPr lang="en-US" altLang="zh-CN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</a:t>
            </a:r>
            <a:r>
              <a:rPr lang="zh-CN" altLang="en-US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kern="1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25000"/>
              </a:lnSpc>
              <a:buFont typeface="+mj-lt"/>
              <a:buAutoNum type="arabicPeriod"/>
              <a:tabLst>
                <a:tab pos="533400" algn="l"/>
              </a:tabLst>
            </a:pPr>
            <a:endParaRPr lang="en-US" altLang="zh-CN" kern="1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  <a:tabLst>
                <a:tab pos="533400" algn="l"/>
              </a:tabLst>
            </a:pPr>
            <a:r>
              <a:rPr lang="zh-CN" altLang="en-US" b="1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论文写作：</a:t>
            </a:r>
            <a:endParaRPr lang="en-US" altLang="zh-CN" b="1" kern="1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25000"/>
              </a:lnSpc>
              <a:buFont typeface="Wingdings" panose="05000000000000000000" pitchFamily="2" charset="2"/>
              <a:buChar char="Ø"/>
              <a:tabLst>
                <a:tab pos="533400" algn="l"/>
              </a:tabLst>
            </a:pPr>
            <a:r>
              <a:rPr lang="zh-CN" altLang="en-US" kern="100" spc="100">
                <a:latin typeface="微软雅黑" panose="020B0503020204020204" pitchFamily="34" charset="-122"/>
                <a:ea typeface="微软雅黑" panose="020B0503020204020204" pitchFamily="34" charset="-122"/>
              </a:rPr>
              <a:t>推荐采用</a:t>
            </a:r>
            <a:r>
              <a:rPr lang="en-US" altLang="zh-CN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LaTeX</a:t>
            </a:r>
            <a:r>
              <a:rPr lang="zh-CN" altLang="en-US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写作。论文页数不超过</a:t>
            </a:r>
            <a:r>
              <a:rPr lang="en-US" altLang="zh-CN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页（双栏，不含</a:t>
            </a:r>
            <a:r>
              <a:rPr lang="en-US" altLang="zh-CN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References</a:t>
            </a:r>
            <a:r>
              <a:rPr lang="zh-CN" altLang="en-US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），字体大小</a:t>
            </a:r>
            <a:r>
              <a:rPr lang="en-US" altLang="zh-CN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point</a:t>
            </a:r>
            <a:r>
              <a:rPr lang="zh-CN" altLang="en-US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，行间距</a:t>
            </a:r>
            <a:r>
              <a:rPr lang="en-US" altLang="zh-CN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 point</a:t>
            </a:r>
            <a:r>
              <a:rPr lang="zh-CN" altLang="en-US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（单倍行距）。建议直接采用</a:t>
            </a:r>
            <a:r>
              <a:rPr lang="en-US" altLang="zh-CN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IEEE Conference LaTeX template</a:t>
            </a:r>
            <a:r>
              <a:rPr lang="zh-CN" altLang="en-US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kern="1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  <a:tabLst>
                <a:tab pos="533400" algn="l"/>
              </a:tabLst>
            </a:pPr>
            <a:endParaRPr lang="en-US" altLang="zh-CN" b="1" kern="1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  <a:tabLst>
                <a:tab pos="533400" algn="l"/>
              </a:tabLst>
            </a:pPr>
            <a:r>
              <a:rPr lang="zh-CN" altLang="en-US" b="1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成绩打分：</a:t>
            </a:r>
            <a:endParaRPr lang="en-US" altLang="zh-CN" b="1" kern="1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25000"/>
              </a:lnSpc>
              <a:buFont typeface="+mj-lt"/>
              <a:buAutoNum type="arabicPeriod"/>
              <a:tabLst>
                <a:tab pos="533400" algn="l"/>
              </a:tabLst>
            </a:pPr>
            <a:r>
              <a:rPr lang="zh-CN" altLang="en-US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同一项目小组的所有成员分数相同；</a:t>
            </a:r>
            <a:endParaRPr lang="en-US" altLang="zh-CN" kern="1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25000"/>
              </a:lnSpc>
              <a:buFont typeface="+mj-lt"/>
              <a:buAutoNum type="arabicPeriod"/>
              <a:tabLst>
                <a:tab pos="533400" algn="l"/>
              </a:tabLst>
            </a:pPr>
            <a:r>
              <a:rPr lang="zh-CN" altLang="zh-CN" sz="1800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由于不同项目类型的完成难度不同，最终项目得分会乘以一定的难度系数。其中调研综述类项目难度系数</a:t>
            </a:r>
            <a:r>
              <a:rPr lang="en-US" altLang="zh-CN" sz="1800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zh-CN" sz="1800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，工程实现类项目难度系数</a:t>
            </a:r>
            <a:r>
              <a:rPr lang="en-US" altLang="zh-CN" sz="1800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r>
              <a:rPr lang="zh-CN" altLang="zh-CN" sz="1800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，研究类项目难度系数</a:t>
            </a:r>
            <a:r>
              <a:rPr lang="en-US" altLang="zh-CN" sz="1800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800" kern="1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5D0E0C9-37F8-4958-9F21-2ACF7266FC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2"/>
          <a:stretch/>
        </p:blipFill>
        <p:spPr bwMode="auto">
          <a:xfrm>
            <a:off x="9550612" y="1"/>
            <a:ext cx="2353879" cy="79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7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1_自定义设计方案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28061</TotalTime>
  <Words>1543</Words>
  <Application>Microsoft Office PowerPoint</Application>
  <PresentationFormat>宽屏</PresentationFormat>
  <Paragraphs>188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等线 Light</vt:lpstr>
      <vt:lpstr>Microsoft YaHei</vt:lpstr>
      <vt:lpstr>Microsoft YaHei</vt:lpstr>
      <vt:lpstr>Arial</vt:lpstr>
      <vt:lpstr>Calibri</vt:lpstr>
      <vt:lpstr>Wingdings</vt:lpstr>
      <vt:lpstr>Office 主题​​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工业互联网创新中心筹备进展及项目情况</dc:title>
  <dc:creator>tingw</dc:creator>
  <cp:lastModifiedBy>Ting WANG</cp:lastModifiedBy>
  <cp:revision>655</cp:revision>
  <dcterms:created xsi:type="dcterms:W3CDTF">2016-09-26T01:53:00Z</dcterms:created>
  <dcterms:modified xsi:type="dcterms:W3CDTF">2021-03-04T07:28:39Z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2052-11.1.0.8888</vt:lpwstr>
  </property>
</Properties>
</file>