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7" r:id="rId1"/>
  </p:sldMasterIdLst>
  <p:notesMasterIdLst>
    <p:notesMasterId r:id="rId36"/>
  </p:notesMasterIdLst>
  <p:handoutMasterIdLst>
    <p:handoutMasterId r:id="rId37"/>
  </p:handoutMasterIdLst>
  <p:sldIdLst>
    <p:sldId id="256" r:id="rId2"/>
    <p:sldId id="277" r:id="rId3"/>
    <p:sldId id="281" r:id="rId4"/>
    <p:sldId id="290" r:id="rId5"/>
    <p:sldId id="283" r:id="rId6"/>
    <p:sldId id="267" r:id="rId7"/>
    <p:sldId id="265" r:id="rId8"/>
    <p:sldId id="257" r:id="rId9"/>
    <p:sldId id="288" r:id="rId10"/>
    <p:sldId id="287" r:id="rId11"/>
    <p:sldId id="268" r:id="rId12"/>
    <p:sldId id="269" r:id="rId13"/>
    <p:sldId id="264" r:id="rId14"/>
    <p:sldId id="311" r:id="rId15"/>
    <p:sldId id="258" r:id="rId16"/>
    <p:sldId id="275" r:id="rId17"/>
    <p:sldId id="293" r:id="rId18"/>
    <p:sldId id="276" r:id="rId19"/>
    <p:sldId id="295" r:id="rId20"/>
    <p:sldId id="296" r:id="rId21"/>
    <p:sldId id="298" r:id="rId22"/>
    <p:sldId id="312" r:id="rId23"/>
    <p:sldId id="259" r:id="rId24"/>
    <p:sldId id="260" r:id="rId25"/>
    <p:sldId id="310" r:id="rId26"/>
    <p:sldId id="307" r:id="rId27"/>
    <p:sldId id="302" r:id="rId28"/>
    <p:sldId id="301" r:id="rId29"/>
    <p:sldId id="314" r:id="rId30"/>
    <p:sldId id="261" r:id="rId31"/>
    <p:sldId id="308" r:id="rId32"/>
    <p:sldId id="313" r:id="rId33"/>
    <p:sldId id="262" r:id="rId34"/>
    <p:sldId id="30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260" userDrawn="1">
          <p15:clr>
            <a:srgbClr val="A4A3A4"/>
          </p15:clr>
        </p15:guide>
        <p15:guide id="4" pos="39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6F6F"/>
    <a:srgbClr val="DADADA"/>
    <a:srgbClr val="5E5E5E"/>
    <a:srgbClr val="3C7AAE"/>
    <a:srgbClr val="666666"/>
    <a:srgbClr val="474747"/>
    <a:srgbClr val="356D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441" autoAdjust="0"/>
  </p:normalViewPr>
  <p:slideViewPr>
    <p:cSldViewPr snapToGrid="0">
      <p:cViewPr varScale="1">
        <p:scale>
          <a:sx n="95" d="100"/>
          <a:sy n="95" d="100"/>
        </p:scale>
        <p:origin x="1186" y="72"/>
      </p:cViewPr>
      <p:guideLst>
        <p:guide orient="horz" pos="2160"/>
        <p:guide pos="3840"/>
        <p:guide orient="horz" pos="2260"/>
        <p:guide pos="3940"/>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66E926-BF0A-4C20-B52E-811415DD53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3562F5A-C3DD-44D3-8591-887D085255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5EF914-EE2D-45F1-8B3D-A3AE658CCDEB}" type="datetimeFigureOut">
              <a:rPr lang="en-US" smtClean="0"/>
              <a:t>12/5/2018</a:t>
            </a:fld>
            <a:endParaRPr lang="en-US"/>
          </a:p>
        </p:txBody>
      </p:sp>
      <p:sp>
        <p:nvSpPr>
          <p:cNvPr id="4" name="Footer Placeholder 3">
            <a:extLst>
              <a:ext uri="{FF2B5EF4-FFF2-40B4-BE49-F238E27FC236}">
                <a16:creationId xmlns:a16="http://schemas.microsoft.com/office/drawing/2014/main" id="{7FB32A1F-DF78-47F2-9B4C-9798D02D0F1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5DEE639-52C8-4B6D-96D4-4D17363B49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C215B1-145E-4F2D-9BF1-E3E81B4A9F11}" type="slidenum">
              <a:rPr lang="en-US" smtClean="0"/>
              <a:t>‹#›</a:t>
            </a:fld>
            <a:endParaRPr lang="en-US"/>
          </a:p>
        </p:txBody>
      </p:sp>
    </p:spTree>
    <p:extLst>
      <p:ext uri="{BB962C8B-B14F-4D97-AF65-F5344CB8AC3E}">
        <p14:creationId xmlns:p14="http://schemas.microsoft.com/office/powerpoint/2010/main" val="21706476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CE9C1-55FB-45CA-AAA7-8BE7B1E83B0B}"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159AB-ACF2-4A95-B1A3-A242D2696FCE}" type="slidenum">
              <a:rPr lang="en-US" smtClean="0"/>
              <a:t>‹#›</a:t>
            </a:fld>
            <a:endParaRPr lang="en-US"/>
          </a:p>
        </p:txBody>
      </p:sp>
    </p:spTree>
    <p:extLst>
      <p:ext uri="{BB962C8B-B14F-4D97-AF65-F5344CB8AC3E}">
        <p14:creationId xmlns:p14="http://schemas.microsoft.com/office/powerpoint/2010/main" val="14806674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2014 update mainly changed less overall reporting and more continuous monitoring in systems,</a:t>
            </a:r>
          </a:p>
          <a:p>
            <a:r>
              <a:rPr lang="en-US" dirty="0"/>
              <a:t>And more agency compliance</a:t>
            </a:r>
          </a:p>
          <a:p>
            <a:endParaRPr lang="en-US" dirty="0"/>
          </a:p>
          <a:p>
            <a:pPr lvl="1"/>
            <a:r>
              <a:rPr lang="en-US" dirty="0"/>
              <a:t>All DoD IT that receive, process, store, display, or transmit DoD information (includes research, development, test and evaluation, and DoD-controlled IT operated by a contractor)</a:t>
            </a:r>
          </a:p>
          <a:p>
            <a:pPr lvl="1"/>
            <a:endParaRPr lang="en-US" dirty="0"/>
          </a:p>
          <a:p>
            <a:pPr lvl="1"/>
            <a:r>
              <a:rPr lang="en-US" dirty="0"/>
              <a:t>Exception is for SCI (sensitive compartmented information) </a:t>
            </a:r>
          </a:p>
          <a:p>
            <a:endParaRPr lang="en-US" dirty="0"/>
          </a:p>
        </p:txBody>
      </p:sp>
      <p:sp>
        <p:nvSpPr>
          <p:cNvPr id="4" name="Slide Number Placeholder 3"/>
          <p:cNvSpPr>
            <a:spLocks noGrp="1"/>
          </p:cNvSpPr>
          <p:nvPr>
            <p:ph type="sldNum" sz="quarter" idx="10"/>
          </p:nvPr>
        </p:nvSpPr>
        <p:spPr/>
        <p:txBody>
          <a:bodyPr/>
          <a:lstStyle/>
          <a:p>
            <a:fld id="{8D2159AB-ACF2-4A95-B1A3-A242D2696FCE}" type="slidenum">
              <a:rPr lang="en-US" smtClean="0"/>
              <a:t>2</a:t>
            </a:fld>
            <a:endParaRPr lang="en-US"/>
          </a:p>
        </p:txBody>
      </p:sp>
    </p:spTree>
    <p:extLst>
      <p:ext uri="{BB962C8B-B14F-4D97-AF65-F5344CB8AC3E}">
        <p14:creationId xmlns:p14="http://schemas.microsoft.com/office/powerpoint/2010/main" val="1344121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Nist</a:t>
            </a:r>
            <a:r>
              <a:rPr lang="en-US" dirty="0"/>
              <a:t> stands for </a:t>
            </a:r>
          </a:p>
          <a:p>
            <a:endParaRPr lang="en-US" dirty="0"/>
          </a:p>
          <a:p>
            <a:r>
              <a:rPr lang="en-US" dirty="0"/>
              <a:t>Baseline or the minimum</a:t>
            </a:r>
          </a:p>
          <a:p>
            <a:r>
              <a:rPr lang="en-US" dirty="0"/>
              <a:t>You can adjust the impact level if there is potential for a more serious impact.  This needs a justification, and it needs to be approved by the AO</a:t>
            </a:r>
          </a:p>
        </p:txBody>
      </p:sp>
      <p:sp>
        <p:nvSpPr>
          <p:cNvPr id="4" name="Slide Number Placeholder 3"/>
          <p:cNvSpPr>
            <a:spLocks noGrp="1"/>
          </p:cNvSpPr>
          <p:nvPr>
            <p:ph type="sldNum" sz="quarter" idx="10"/>
          </p:nvPr>
        </p:nvSpPr>
        <p:spPr/>
        <p:txBody>
          <a:bodyPr/>
          <a:lstStyle/>
          <a:p>
            <a:fld id="{8D2159AB-ACF2-4A95-B1A3-A242D2696FCE}" type="slidenum">
              <a:rPr lang="en-US" smtClean="0"/>
              <a:t>11</a:t>
            </a:fld>
            <a:endParaRPr lang="en-US"/>
          </a:p>
        </p:txBody>
      </p:sp>
    </p:spTree>
    <p:extLst>
      <p:ext uri="{BB962C8B-B14F-4D97-AF65-F5344CB8AC3E}">
        <p14:creationId xmlns:p14="http://schemas.microsoft.com/office/powerpoint/2010/main" val="4004295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system development information type, it has C of low, I of moderate, A or low</a:t>
            </a:r>
          </a:p>
          <a:p>
            <a:r>
              <a:rPr lang="en-US" dirty="0"/>
              <a:t>So high water mark would be moderate</a:t>
            </a:r>
          </a:p>
        </p:txBody>
      </p:sp>
      <p:sp>
        <p:nvSpPr>
          <p:cNvPr id="4" name="Slide Number Placeholder 3"/>
          <p:cNvSpPr>
            <a:spLocks noGrp="1"/>
          </p:cNvSpPr>
          <p:nvPr>
            <p:ph type="sldNum" sz="quarter" idx="10"/>
          </p:nvPr>
        </p:nvSpPr>
        <p:spPr/>
        <p:txBody>
          <a:bodyPr/>
          <a:lstStyle/>
          <a:p>
            <a:fld id="{8D2159AB-ACF2-4A95-B1A3-A242D2696FCE}" type="slidenum">
              <a:rPr lang="en-US" smtClean="0"/>
              <a:t>12</a:t>
            </a:fld>
            <a:endParaRPr lang="en-US"/>
          </a:p>
        </p:txBody>
      </p:sp>
    </p:spTree>
    <p:extLst>
      <p:ext uri="{BB962C8B-B14F-4D97-AF65-F5344CB8AC3E}">
        <p14:creationId xmlns:p14="http://schemas.microsoft.com/office/powerpoint/2010/main" val="2032031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control inheritance (which we will talk about later)</a:t>
            </a:r>
          </a:p>
        </p:txBody>
      </p:sp>
      <p:sp>
        <p:nvSpPr>
          <p:cNvPr id="4" name="Slide Number Placeholder 3"/>
          <p:cNvSpPr>
            <a:spLocks noGrp="1"/>
          </p:cNvSpPr>
          <p:nvPr>
            <p:ph type="sldNum" sz="quarter" idx="10"/>
          </p:nvPr>
        </p:nvSpPr>
        <p:spPr/>
        <p:txBody>
          <a:bodyPr/>
          <a:lstStyle/>
          <a:p>
            <a:fld id="{8D2159AB-ACF2-4A95-B1A3-A242D2696FCE}" type="slidenum">
              <a:rPr lang="en-US" smtClean="0"/>
              <a:t>13</a:t>
            </a:fld>
            <a:endParaRPr lang="en-US"/>
          </a:p>
        </p:txBody>
      </p:sp>
    </p:spTree>
    <p:extLst>
      <p:ext uri="{BB962C8B-B14F-4D97-AF65-F5344CB8AC3E}">
        <p14:creationId xmlns:p14="http://schemas.microsoft.com/office/powerpoint/2010/main" val="771126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 and maintenance</a:t>
            </a:r>
          </a:p>
        </p:txBody>
      </p:sp>
      <p:sp>
        <p:nvSpPr>
          <p:cNvPr id="4" name="Slide Number Placeholder 3"/>
          <p:cNvSpPr>
            <a:spLocks noGrp="1"/>
          </p:cNvSpPr>
          <p:nvPr>
            <p:ph type="sldNum" sz="quarter" idx="10"/>
          </p:nvPr>
        </p:nvSpPr>
        <p:spPr/>
        <p:txBody>
          <a:bodyPr/>
          <a:lstStyle/>
          <a:p>
            <a:fld id="{8D2159AB-ACF2-4A95-B1A3-A242D2696FCE}" type="slidenum">
              <a:rPr lang="en-US" smtClean="0"/>
              <a:t>14</a:t>
            </a:fld>
            <a:endParaRPr lang="en-US"/>
          </a:p>
        </p:txBody>
      </p:sp>
    </p:spTree>
    <p:extLst>
      <p:ext uri="{BB962C8B-B14F-4D97-AF65-F5344CB8AC3E}">
        <p14:creationId xmlns:p14="http://schemas.microsoft.com/office/powerpoint/2010/main" val="3277106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Fips</a:t>
            </a:r>
            <a:r>
              <a:rPr lang="en-US" dirty="0"/>
              <a:t> 200: Minimum Security Requirements</a:t>
            </a:r>
          </a:p>
          <a:p>
            <a:r>
              <a:rPr lang="en-US" dirty="0" err="1"/>
              <a:t>sp</a:t>
            </a:r>
            <a:r>
              <a:rPr lang="en-US" dirty="0"/>
              <a:t> 800-53:  Recommended Security Controls</a:t>
            </a:r>
          </a:p>
          <a:p>
            <a:endParaRPr lang="en-US" dirty="0"/>
          </a:p>
          <a:p>
            <a:r>
              <a:rPr lang="en-US" dirty="0"/>
              <a:t>Need a balance between security and functionality (accepted risk)</a:t>
            </a:r>
          </a:p>
        </p:txBody>
      </p:sp>
      <p:sp>
        <p:nvSpPr>
          <p:cNvPr id="4" name="Slide Number Placeholder 3"/>
          <p:cNvSpPr>
            <a:spLocks noGrp="1"/>
          </p:cNvSpPr>
          <p:nvPr>
            <p:ph type="sldNum" sz="quarter" idx="10"/>
          </p:nvPr>
        </p:nvSpPr>
        <p:spPr/>
        <p:txBody>
          <a:bodyPr/>
          <a:lstStyle/>
          <a:p>
            <a:fld id="{8D2159AB-ACF2-4A95-B1A3-A242D2696FCE}" type="slidenum">
              <a:rPr lang="en-US" smtClean="0"/>
              <a:t>15</a:t>
            </a:fld>
            <a:endParaRPr lang="en-US"/>
          </a:p>
        </p:txBody>
      </p:sp>
    </p:spTree>
    <p:extLst>
      <p:ext uri="{BB962C8B-B14F-4D97-AF65-F5344CB8AC3E}">
        <p14:creationId xmlns:p14="http://schemas.microsoft.com/office/powerpoint/2010/main" val="364599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Says that there are 17 security related areas where federal agencies must meet certain minimum requirements</a:t>
            </a:r>
          </a:p>
          <a:p>
            <a:endParaRPr lang="en-US" sz="1200" dirty="0"/>
          </a:p>
          <a:p>
            <a:r>
              <a:rPr lang="en-US" sz="1200" dirty="0"/>
              <a:t>Includes management, operational, and technical controls (types of security controls)</a:t>
            </a:r>
          </a:p>
          <a:p>
            <a:r>
              <a:rPr lang="en-US" sz="1200" dirty="0"/>
              <a:t>M:  administrative or management methods for risk (security policy, risk and vulnerability assessments, penetration tests)</a:t>
            </a:r>
          </a:p>
          <a:p>
            <a:r>
              <a:rPr lang="en-US" sz="1200" dirty="0"/>
              <a:t>O:  implemented and executed by people (not by systems) – awareness and training (clean desk – media protection, awareness against phishing), configuration and change management (systems start in a secure state), backup plans against system outages (contingency), physical protection like cameras and door locks</a:t>
            </a:r>
          </a:p>
          <a:p>
            <a:r>
              <a:rPr lang="en-US" sz="1200" dirty="0"/>
              <a:t>T: implemented and executed by system (through hardware, software, or firmware) – disable typing in passwords after certain number of attempts, encryption, antivirus, firewalls, least </a:t>
            </a:r>
            <a:r>
              <a:rPr lang="en-US" sz="1200" dirty="0" err="1"/>
              <a:t>privelege</a:t>
            </a:r>
            <a:endParaRPr lang="en-US" sz="1200" dirty="0"/>
          </a:p>
          <a:p>
            <a:endParaRPr lang="en-US" sz="1200" dirty="0"/>
          </a:p>
          <a:p>
            <a:r>
              <a:rPr lang="en-US" sz="1200" dirty="0"/>
              <a:t>There may be some overlaps between the classes</a:t>
            </a:r>
          </a:p>
          <a:p>
            <a:endParaRPr lang="en-US" sz="1200" dirty="0"/>
          </a:p>
          <a:p>
            <a:r>
              <a:rPr lang="en-US" sz="1200" dirty="0"/>
              <a:t>Least privilege: give only required functionality to each user</a:t>
            </a:r>
          </a:p>
          <a:p>
            <a:endParaRPr lang="en-US" sz="1200" dirty="0"/>
          </a:p>
          <a:p>
            <a:r>
              <a:rPr lang="en-US" sz="1200" dirty="0"/>
              <a:t>For the actual requirements refer to the NIST SP 800-53</a:t>
            </a:r>
            <a:endParaRPr lang="en-US" dirty="0"/>
          </a:p>
        </p:txBody>
      </p:sp>
      <p:sp>
        <p:nvSpPr>
          <p:cNvPr id="4" name="Slide Number Placeholder 3"/>
          <p:cNvSpPr>
            <a:spLocks noGrp="1"/>
          </p:cNvSpPr>
          <p:nvPr>
            <p:ph type="sldNum" sz="quarter" idx="10"/>
          </p:nvPr>
        </p:nvSpPr>
        <p:spPr/>
        <p:txBody>
          <a:bodyPr/>
          <a:lstStyle/>
          <a:p>
            <a:fld id="{8D2159AB-ACF2-4A95-B1A3-A242D2696FCE}" type="slidenum">
              <a:rPr lang="en-US" smtClean="0"/>
              <a:t>16</a:t>
            </a:fld>
            <a:endParaRPr lang="en-US"/>
          </a:p>
        </p:txBody>
      </p:sp>
    </p:spTree>
    <p:extLst>
      <p:ext uri="{BB962C8B-B14F-4D97-AF65-F5344CB8AC3E}">
        <p14:creationId xmlns:p14="http://schemas.microsoft.com/office/powerpoint/2010/main" val="388223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policy for a system is deemed common but the procedures implementing the policy are deemed system-specific.</a:t>
            </a:r>
          </a:p>
          <a:p>
            <a:endParaRPr lang="en-US" dirty="0"/>
          </a:p>
        </p:txBody>
      </p:sp>
      <p:sp>
        <p:nvSpPr>
          <p:cNvPr id="4" name="Slide Number Placeholder 3"/>
          <p:cNvSpPr>
            <a:spLocks noGrp="1"/>
          </p:cNvSpPr>
          <p:nvPr>
            <p:ph type="sldNum" sz="quarter" idx="10"/>
          </p:nvPr>
        </p:nvSpPr>
        <p:spPr/>
        <p:txBody>
          <a:bodyPr/>
          <a:lstStyle/>
          <a:p>
            <a:fld id="{8D2159AB-ACF2-4A95-B1A3-A242D2696FCE}" type="slidenum">
              <a:rPr lang="en-US" smtClean="0"/>
              <a:t>18</a:t>
            </a:fld>
            <a:endParaRPr lang="en-US"/>
          </a:p>
        </p:txBody>
      </p:sp>
    </p:spTree>
    <p:extLst>
      <p:ext uri="{BB962C8B-B14F-4D97-AF65-F5344CB8AC3E}">
        <p14:creationId xmlns:p14="http://schemas.microsoft.com/office/powerpoint/2010/main" val="634903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8D2159AB-ACF2-4A95-B1A3-A242D2696FCE}" type="slidenum">
              <a:rPr lang="en-US" smtClean="0"/>
              <a:t>19</a:t>
            </a:fld>
            <a:endParaRPr lang="en-US"/>
          </a:p>
        </p:txBody>
      </p:sp>
    </p:spTree>
    <p:extLst>
      <p:ext uri="{BB962C8B-B14F-4D97-AF65-F5344CB8AC3E}">
        <p14:creationId xmlns:p14="http://schemas.microsoft.com/office/powerpoint/2010/main" val="2144050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D2159AB-ACF2-4A95-B1A3-A242D2696FCE}" type="slidenum">
              <a:rPr lang="en-US" smtClean="0"/>
              <a:t>21</a:t>
            </a:fld>
            <a:endParaRPr lang="en-US"/>
          </a:p>
        </p:txBody>
      </p:sp>
    </p:spTree>
    <p:extLst>
      <p:ext uri="{BB962C8B-B14F-4D97-AF65-F5344CB8AC3E}">
        <p14:creationId xmlns:p14="http://schemas.microsoft.com/office/powerpoint/2010/main" val="840997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 and maintenance</a:t>
            </a:r>
          </a:p>
        </p:txBody>
      </p:sp>
      <p:sp>
        <p:nvSpPr>
          <p:cNvPr id="4" name="Slide Number Placeholder 3"/>
          <p:cNvSpPr>
            <a:spLocks noGrp="1"/>
          </p:cNvSpPr>
          <p:nvPr>
            <p:ph type="sldNum" sz="quarter" idx="10"/>
          </p:nvPr>
        </p:nvSpPr>
        <p:spPr/>
        <p:txBody>
          <a:bodyPr/>
          <a:lstStyle/>
          <a:p>
            <a:fld id="{8D2159AB-ACF2-4A95-B1A3-A242D2696FCE}" type="slidenum">
              <a:rPr lang="en-US" smtClean="0"/>
              <a:t>22</a:t>
            </a:fld>
            <a:endParaRPr lang="en-US"/>
          </a:p>
        </p:txBody>
      </p:sp>
    </p:spTree>
    <p:extLst>
      <p:ext uri="{BB962C8B-B14F-4D97-AF65-F5344CB8AC3E}">
        <p14:creationId xmlns:p14="http://schemas.microsoft.com/office/powerpoint/2010/main" val="926813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2159AB-ACF2-4A95-B1A3-A242D2696FCE}" type="slidenum">
              <a:rPr lang="en-US" smtClean="0"/>
              <a:t>3</a:t>
            </a:fld>
            <a:endParaRPr lang="en-US"/>
          </a:p>
        </p:txBody>
      </p:sp>
    </p:spTree>
    <p:extLst>
      <p:ext uri="{BB962C8B-B14F-4D97-AF65-F5344CB8AC3E}">
        <p14:creationId xmlns:p14="http://schemas.microsoft.com/office/powerpoint/2010/main" val="689698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Sp</a:t>
            </a:r>
            <a:r>
              <a:rPr lang="en-US" dirty="0"/>
              <a:t> 800-34, </a:t>
            </a:r>
            <a:r>
              <a:rPr lang="en-US" dirty="0" err="1"/>
              <a:t>sp</a:t>
            </a:r>
            <a:r>
              <a:rPr lang="en-US" dirty="0"/>
              <a:t> 800-61, </a:t>
            </a:r>
            <a:r>
              <a:rPr lang="en-US" dirty="0" err="1"/>
              <a:t>sp</a:t>
            </a:r>
            <a:r>
              <a:rPr lang="en-US" dirty="0"/>
              <a:t> 800-128</a:t>
            </a:r>
          </a:p>
        </p:txBody>
      </p:sp>
      <p:sp>
        <p:nvSpPr>
          <p:cNvPr id="4" name="Slide Number Placeholder 3"/>
          <p:cNvSpPr>
            <a:spLocks noGrp="1"/>
          </p:cNvSpPr>
          <p:nvPr>
            <p:ph type="sldNum" sz="quarter" idx="10"/>
          </p:nvPr>
        </p:nvSpPr>
        <p:spPr/>
        <p:txBody>
          <a:bodyPr/>
          <a:lstStyle/>
          <a:p>
            <a:fld id="{8D2159AB-ACF2-4A95-B1A3-A242D2696FCE}" type="slidenum">
              <a:rPr lang="en-US" smtClean="0"/>
              <a:t>23</a:t>
            </a:fld>
            <a:endParaRPr lang="en-US"/>
          </a:p>
        </p:txBody>
      </p:sp>
    </p:spTree>
    <p:extLst>
      <p:ext uri="{BB962C8B-B14F-4D97-AF65-F5344CB8AC3E}">
        <p14:creationId xmlns:p14="http://schemas.microsoft.com/office/powerpoint/2010/main" val="2097813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2159AB-ACF2-4A95-B1A3-A242D2696FCE}" type="slidenum">
              <a:rPr lang="en-US" smtClean="0"/>
              <a:t>24</a:t>
            </a:fld>
            <a:endParaRPr lang="en-US"/>
          </a:p>
        </p:txBody>
      </p:sp>
    </p:spTree>
    <p:extLst>
      <p:ext uri="{BB962C8B-B14F-4D97-AF65-F5344CB8AC3E}">
        <p14:creationId xmlns:p14="http://schemas.microsoft.com/office/powerpoint/2010/main" val="1914076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2159AB-ACF2-4A95-B1A3-A242D2696FCE}" type="slidenum">
              <a:rPr lang="en-US" smtClean="0"/>
              <a:t>25</a:t>
            </a:fld>
            <a:endParaRPr lang="en-US"/>
          </a:p>
        </p:txBody>
      </p:sp>
    </p:spTree>
    <p:extLst>
      <p:ext uri="{BB962C8B-B14F-4D97-AF65-F5344CB8AC3E}">
        <p14:creationId xmlns:p14="http://schemas.microsoft.com/office/powerpoint/2010/main" val="49717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team</a:t>
            </a:r>
          </a:p>
        </p:txBody>
      </p:sp>
      <p:sp>
        <p:nvSpPr>
          <p:cNvPr id="4" name="Slide Number Placeholder 3"/>
          <p:cNvSpPr>
            <a:spLocks noGrp="1"/>
          </p:cNvSpPr>
          <p:nvPr>
            <p:ph type="sldNum" sz="quarter" idx="10"/>
          </p:nvPr>
        </p:nvSpPr>
        <p:spPr/>
        <p:txBody>
          <a:bodyPr/>
          <a:lstStyle/>
          <a:p>
            <a:fld id="{8D2159AB-ACF2-4A95-B1A3-A242D2696FCE}" type="slidenum">
              <a:rPr lang="en-US" smtClean="0"/>
              <a:t>26</a:t>
            </a:fld>
            <a:endParaRPr lang="en-US"/>
          </a:p>
        </p:txBody>
      </p:sp>
    </p:spTree>
    <p:extLst>
      <p:ext uri="{BB962C8B-B14F-4D97-AF65-F5344CB8AC3E}">
        <p14:creationId xmlns:p14="http://schemas.microsoft.com/office/powerpoint/2010/main" val="3382799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Lack of experience or funding</a:t>
            </a:r>
          </a:p>
          <a:p>
            <a:endParaRPr lang="en-US" dirty="0"/>
          </a:p>
          <a:p>
            <a:r>
              <a:rPr lang="en-US" dirty="0"/>
              <a:t>Finalized </a:t>
            </a:r>
            <a:r>
              <a:rPr lang="en-US" dirty="0" err="1"/>
              <a:t>ssp</a:t>
            </a:r>
            <a:r>
              <a:rPr lang="en-US" dirty="0"/>
              <a:t> and </a:t>
            </a:r>
            <a:r>
              <a:rPr lang="en-US" dirty="0" err="1"/>
              <a:t>sar</a:t>
            </a:r>
            <a:r>
              <a:rPr lang="en-US" dirty="0"/>
              <a:t> at this point</a:t>
            </a:r>
          </a:p>
        </p:txBody>
      </p:sp>
      <p:sp>
        <p:nvSpPr>
          <p:cNvPr id="4" name="Slide Number Placeholder 3"/>
          <p:cNvSpPr>
            <a:spLocks noGrp="1"/>
          </p:cNvSpPr>
          <p:nvPr>
            <p:ph type="sldNum" sz="quarter" idx="10"/>
          </p:nvPr>
        </p:nvSpPr>
        <p:spPr/>
        <p:txBody>
          <a:bodyPr/>
          <a:lstStyle/>
          <a:p>
            <a:fld id="{8D2159AB-ACF2-4A95-B1A3-A242D2696FCE}" type="slidenum">
              <a:rPr lang="en-US" smtClean="0"/>
              <a:t>28</a:t>
            </a:fld>
            <a:endParaRPr lang="en-US"/>
          </a:p>
        </p:txBody>
      </p:sp>
    </p:spTree>
    <p:extLst>
      <p:ext uri="{BB962C8B-B14F-4D97-AF65-F5344CB8AC3E}">
        <p14:creationId xmlns:p14="http://schemas.microsoft.com/office/powerpoint/2010/main" val="262774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2159AB-ACF2-4A95-B1A3-A242D2696FCE}" type="slidenum">
              <a:rPr lang="en-US" smtClean="0"/>
              <a:t>29</a:t>
            </a:fld>
            <a:endParaRPr lang="en-US"/>
          </a:p>
        </p:txBody>
      </p:sp>
    </p:spTree>
    <p:extLst>
      <p:ext uri="{BB962C8B-B14F-4D97-AF65-F5344CB8AC3E}">
        <p14:creationId xmlns:p14="http://schemas.microsoft.com/office/powerpoint/2010/main" val="3482604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Sp</a:t>
            </a:r>
            <a:r>
              <a:rPr lang="en-US" dirty="0"/>
              <a:t> 800-37: guide for security certification and accreditation of federal IS</a:t>
            </a:r>
          </a:p>
          <a:p>
            <a:endParaRPr lang="en-US" dirty="0"/>
          </a:p>
          <a:p>
            <a:r>
              <a:rPr lang="en-US" dirty="0"/>
              <a:t>Authorize information system operation based upon a determination of the risk to</a:t>
            </a:r>
          </a:p>
          <a:p>
            <a:r>
              <a:rPr lang="en-US" dirty="0"/>
              <a:t>organizational operations, organizational assets, or to individuals resulting from the</a:t>
            </a:r>
          </a:p>
          <a:p>
            <a:r>
              <a:rPr lang="en-US" dirty="0"/>
              <a:t>operation of the information system and the decision that this risk is acceptable as</a:t>
            </a:r>
          </a:p>
          <a:p>
            <a:r>
              <a:rPr lang="en-US" dirty="0"/>
              <a:t>specified in NIST SP 800-37, Guide for the Security Certification and Accreditation of</a:t>
            </a:r>
          </a:p>
          <a:p>
            <a:r>
              <a:rPr lang="en-US" dirty="0"/>
              <a:t>Federal Information Systems.</a:t>
            </a:r>
          </a:p>
        </p:txBody>
      </p:sp>
      <p:sp>
        <p:nvSpPr>
          <p:cNvPr id="4" name="Slide Number Placeholder 3"/>
          <p:cNvSpPr>
            <a:spLocks noGrp="1"/>
          </p:cNvSpPr>
          <p:nvPr>
            <p:ph type="sldNum" sz="quarter" idx="10"/>
          </p:nvPr>
        </p:nvSpPr>
        <p:spPr/>
        <p:txBody>
          <a:bodyPr/>
          <a:lstStyle/>
          <a:p>
            <a:fld id="{8D2159AB-ACF2-4A95-B1A3-A242D2696FCE}" type="slidenum">
              <a:rPr lang="en-US" smtClean="0"/>
              <a:t>30</a:t>
            </a:fld>
            <a:endParaRPr lang="en-US"/>
          </a:p>
        </p:txBody>
      </p:sp>
    </p:spTree>
    <p:extLst>
      <p:ext uri="{BB962C8B-B14F-4D97-AF65-F5344CB8AC3E}">
        <p14:creationId xmlns:p14="http://schemas.microsoft.com/office/powerpoint/2010/main" val="3812036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lasts up to 180 days</a:t>
            </a:r>
          </a:p>
          <a:p>
            <a:pPr lvl="1"/>
            <a:r>
              <a:rPr lang="en-US" dirty="0"/>
              <a:t>no more than 2 consecutive IATOs</a:t>
            </a:r>
          </a:p>
          <a:p>
            <a:pPr lvl="1"/>
            <a:r>
              <a:rPr lang="en-US" dirty="0"/>
              <a:t>manage security weaknesses while allowing system operation</a:t>
            </a:r>
          </a:p>
          <a:p>
            <a:endParaRPr lang="en-US" dirty="0"/>
          </a:p>
        </p:txBody>
      </p:sp>
      <p:sp>
        <p:nvSpPr>
          <p:cNvPr id="4" name="Slide Number Placeholder 3"/>
          <p:cNvSpPr>
            <a:spLocks noGrp="1"/>
          </p:cNvSpPr>
          <p:nvPr>
            <p:ph type="sldNum" sz="quarter" idx="10"/>
          </p:nvPr>
        </p:nvSpPr>
        <p:spPr/>
        <p:txBody>
          <a:bodyPr/>
          <a:lstStyle/>
          <a:p>
            <a:fld id="{8D2159AB-ACF2-4A95-B1A3-A242D2696FCE}" type="slidenum">
              <a:rPr lang="en-US" smtClean="0"/>
              <a:t>31</a:t>
            </a:fld>
            <a:endParaRPr lang="en-US"/>
          </a:p>
        </p:txBody>
      </p:sp>
    </p:spTree>
    <p:extLst>
      <p:ext uri="{BB962C8B-B14F-4D97-AF65-F5344CB8AC3E}">
        <p14:creationId xmlns:p14="http://schemas.microsoft.com/office/powerpoint/2010/main" val="3909986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 and maintenance</a:t>
            </a:r>
          </a:p>
        </p:txBody>
      </p:sp>
      <p:sp>
        <p:nvSpPr>
          <p:cNvPr id="4" name="Slide Number Placeholder 3"/>
          <p:cNvSpPr>
            <a:spLocks noGrp="1"/>
          </p:cNvSpPr>
          <p:nvPr>
            <p:ph type="sldNum" sz="quarter" idx="10"/>
          </p:nvPr>
        </p:nvSpPr>
        <p:spPr/>
        <p:txBody>
          <a:bodyPr/>
          <a:lstStyle/>
          <a:p>
            <a:fld id="{8D2159AB-ACF2-4A95-B1A3-A242D2696FCE}" type="slidenum">
              <a:rPr lang="en-US" smtClean="0"/>
              <a:t>32</a:t>
            </a:fld>
            <a:endParaRPr lang="en-US"/>
          </a:p>
        </p:txBody>
      </p:sp>
    </p:spTree>
    <p:extLst>
      <p:ext uri="{BB962C8B-B14F-4D97-AF65-F5344CB8AC3E}">
        <p14:creationId xmlns:p14="http://schemas.microsoft.com/office/powerpoint/2010/main" val="605203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get </a:t>
            </a:r>
            <a:r>
              <a:rPr lang="en-US" dirty="0" err="1"/>
              <a:t>ao</a:t>
            </a:r>
            <a:r>
              <a:rPr lang="en-US" dirty="0"/>
              <a:t> approval and it could impact the authorization decision</a:t>
            </a:r>
          </a:p>
        </p:txBody>
      </p:sp>
      <p:sp>
        <p:nvSpPr>
          <p:cNvPr id="4" name="Slide Number Placeholder 3"/>
          <p:cNvSpPr>
            <a:spLocks noGrp="1"/>
          </p:cNvSpPr>
          <p:nvPr>
            <p:ph type="sldNum" sz="quarter" idx="10"/>
          </p:nvPr>
        </p:nvSpPr>
        <p:spPr/>
        <p:txBody>
          <a:bodyPr/>
          <a:lstStyle/>
          <a:p>
            <a:fld id="{8D2159AB-ACF2-4A95-B1A3-A242D2696FCE}" type="slidenum">
              <a:rPr lang="en-US" smtClean="0"/>
              <a:t>33</a:t>
            </a:fld>
            <a:endParaRPr lang="en-US"/>
          </a:p>
        </p:txBody>
      </p:sp>
    </p:spTree>
    <p:extLst>
      <p:ext uri="{BB962C8B-B14F-4D97-AF65-F5344CB8AC3E}">
        <p14:creationId xmlns:p14="http://schemas.microsoft.com/office/powerpoint/2010/main" val="1435787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2159AB-ACF2-4A95-B1A3-A242D2696FCE}" type="slidenum">
              <a:rPr lang="en-US" smtClean="0"/>
              <a:t>4</a:t>
            </a:fld>
            <a:endParaRPr lang="en-US"/>
          </a:p>
        </p:txBody>
      </p:sp>
    </p:spTree>
    <p:extLst>
      <p:ext uri="{BB962C8B-B14F-4D97-AF65-F5344CB8AC3E}">
        <p14:creationId xmlns:p14="http://schemas.microsoft.com/office/powerpoint/2010/main" val="11540870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it will increase efficiency and cost savings</a:t>
            </a:r>
          </a:p>
          <a:p>
            <a:endParaRPr lang="en-US" dirty="0"/>
          </a:p>
          <a:p>
            <a:r>
              <a:rPr lang="en-US" dirty="0"/>
              <a:t>Trust across federal government</a:t>
            </a:r>
          </a:p>
          <a:p>
            <a:endParaRPr lang="en-US" dirty="0"/>
          </a:p>
        </p:txBody>
      </p:sp>
      <p:sp>
        <p:nvSpPr>
          <p:cNvPr id="4" name="Slide Number Placeholder 3"/>
          <p:cNvSpPr>
            <a:spLocks noGrp="1"/>
          </p:cNvSpPr>
          <p:nvPr>
            <p:ph type="sldNum" sz="quarter" idx="10"/>
          </p:nvPr>
        </p:nvSpPr>
        <p:spPr/>
        <p:txBody>
          <a:bodyPr/>
          <a:lstStyle/>
          <a:p>
            <a:fld id="{8D2159AB-ACF2-4A95-B1A3-A242D2696FCE}" type="slidenum">
              <a:rPr lang="en-US" smtClean="0"/>
              <a:t>34</a:t>
            </a:fld>
            <a:endParaRPr lang="en-US"/>
          </a:p>
        </p:txBody>
      </p:sp>
    </p:spTree>
    <p:extLst>
      <p:ext uri="{BB962C8B-B14F-4D97-AF65-F5344CB8AC3E}">
        <p14:creationId xmlns:p14="http://schemas.microsoft.com/office/powerpoint/2010/main" val="3151880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to apply different controls at different levels</a:t>
            </a:r>
          </a:p>
          <a:p>
            <a:r>
              <a:rPr lang="en-US" dirty="0"/>
              <a:t>Ex: at system level a firewall or logs</a:t>
            </a:r>
          </a:p>
          <a:p>
            <a:r>
              <a:rPr lang="en-US" dirty="0"/>
              <a:t>At mission level it is physical security/ </a:t>
            </a:r>
            <a:r>
              <a:rPr lang="en-US" dirty="0" err="1"/>
              <a:t>hr</a:t>
            </a:r>
            <a:endParaRPr lang="en-US" dirty="0"/>
          </a:p>
          <a:p>
            <a:endParaRPr lang="en-US" dirty="0"/>
          </a:p>
        </p:txBody>
      </p:sp>
      <p:sp>
        <p:nvSpPr>
          <p:cNvPr id="4" name="Slide Number Placeholder 3"/>
          <p:cNvSpPr>
            <a:spLocks noGrp="1"/>
          </p:cNvSpPr>
          <p:nvPr>
            <p:ph type="sldNum" sz="quarter" idx="10"/>
          </p:nvPr>
        </p:nvSpPr>
        <p:spPr/>
        <p:txBody>
          <a:bodyPr/>
          <a:lstStyle/>
          <a:p>
            <a:fld id="{8D2159AB-ACF2-4A95-B1A3-A242D2696FCE}" type="slidenum">
              <a:rPr lang="en-US" smtClean="0"/>
              <a:t>5</a:t>
            </a:fld>
            <a:endParaRPr lang="en-US"/>
          </a:p>
        </p:txBody>
      </p:sp>
    </p:spTree>
    <p:extLst>
      <p:ext uri="{BB962C8B-B14F-4D97-AF65-F5344CB8AC3E}">
        <p14:creationId xmlns:p14="http://schemas.microsoft.com/office/powerpoint/2010/main" val="1980175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2159AB-ACF2-4A95-B1A3-A242D2696FCE}" type="slidenum">
              <a:rPr lang="en-US" smtClean="0"/>
              <a:t>6</a:t>
            </a:fld>
            <a:endParaRPr lang="en-US"/>
          </a:p>
        </p:txBody>
      </p:sp>
    </p:spTree>
    <p:extLst>
      <p:ext uri="{BB962C8B-B14F-4D97-AF65-F5344CB8AC3E}">
        <p14:creationId xmlns:p14="http://schemas.microsoft.com/office/powerpoint/2010/main" val="887923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 and maintenance</a:t>
            </a:r>
          </a:p>
        </p:txBody>
      </p:sp>
      <p:sp>
        <p:nvSpPr>
          <p:cNvPr id="4" name="Slide Number Placeholder 3"/>
          <p:cNvSpPr>
            <a:spLocks noGrp="1"/>
          </p:cNvSpPr>
          <p:nvPr>
            <p:ph type="sldNum" sz="quarter" idx="10"/>
          </p:nvPr>
        </p:nvSpPr>
        <p:spPr/>
        <p:txBody>
          <a:bodyPr/>
          <a:lstStyle/>
          <a:p>
            <a:fld id="{8D2159AB-ACF2-4A95-B1A3-A242D2696FCE}" type="slidenum">
              <a:rPr lang="en-US" smtClean="0"/>
              <a:t>7</a:t>
            </a:fld>
            <a:endParaRPr lang="en-US"/>
          </a:p>
        </p:txBody>
      </p:sp>
    </p:spTree>
    <p:extLst>
      <p:ext uri="{BB962C8B-B14F-4D97-AF65-F5344CB8AC3E}">
        <p14:creationId xmlns:p14="http://schemas.microsoft.com/office/powerpoint/2010/main" val="3405776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information security is not separate from business, but it enables business</a:t>
            </a:r>
          </a:p>
          <a:p>
            <a:r>
              <a:rPr lang="en-US" dirty="0"/>
              <a:t>So it must categorized according to value in money</a:t>
            </a:r>
          </a:p>
          <a:p>
            <a:endParaRPr lang="en-US" dirty="0"/>
          </a:p>
          <a:p>
            <a:pPr marL="171450" indent="-171450">
              <a:buFont typeface="Arial" panose="020B0604020202020204" pitchFamily="34" charset="0"/>
              <a:buChar char="•"/>
            </a:pPr>
            <a:r>
              <a:rPr lang="en-US" dirty="0"/>
              <a:t>Incorrect security categorization</a:t>
            </a:r>
          </a:p>
          <a:p>
            <a:pPr marL="628650" lvl="1" indent="-171450">
              <a:buFont typeface="Arial" panose="020B0604020202020204" pitchFamily="34" charset="0"/>
              <a:buChar char="•"/>
            </a:pPr>
            <a:r>
              <a:rPr lang="en-US" dirty="0"/>
              <a:t>Can result in overprotection and wasting resources</a:t>
            </a:r>
          </a:p>
          <a:p>
            <a:pPr marL="628650" lvl="1" indent="-171450">
              <a:buFont typeface="Arial" panose="020B0604020202020204" pitchFamily="34" charset="0"/>
              <a:buChar char="•"/>
            </a:pPr>
            <a:r>
              <a:rPr lang="en-US" dirty="0" err="1"/>
              <a:t>Underprotecting</a:t>
            </a:r>
            <a:r>
              <a:rPr lang="en-US" dirty="0"/>
              <a:t> and putting operations and assets at risk</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Needs to be revisited every three years or when significant change to system or business lines, or outside changes like elevated threat levels, mission changes, change in governance and legislative policies</a:t>
            </a:r>
          </a:p>
        </p:txBody>
      </p:sp>
      <p:sp>
        <p:nvSpPr>
          <p:cNvPr id="4" name="Slide Number Placeholder 3"/>
          <p:cNvSpPr>
            <a:spLocks noGrp="1"/>
          </p:cNvSpPr>
          <p:nvPr>
            <p:ph type="sldNum" sz="quarter" idx="10"/>
          </p:nvPr>
        </p:nvSpPr>
        <p:spPr/>
        <p:txBody>
          <a:bodyPr/>
          <a:lstStyle/>
          <a:p>
            <a:fld id="{8D2159AB-ACF2-4A95-B1A3-A242D2696FCE}" type="slidenum">
              <a:rPr lang="en-US" smtClean="0"/>
              <a:t>8</a:t>
            </a:fld>
            <a:endParaRPr lang="en-US"/>
          </a:p>
        </p:txBody>
      </p:sp>
    </p:spTree>
    <p:extLst>
      <p:ext uri="{BB962C8B-B14F-4D97-AF65-F5344CB8AC3E}">
        <p14:creationId xmlns:p14="http://schemas.microsoft.com/office/powerpoint/2010/main" val="539334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Determine the potential impact level of the information/IS for each of the categories (</a:t>
            </a:r>
            <a:r>
              <a:rPr lang="en-US" dirty="0" err="1"/>
              <a:t>confiden</a:t>
            </a:r>
            <a:r>
              <a:rPr lang="en-US" dirty="0"/>
              <a:t>, integrity, and avail)</a:t>
            </a:r>
          </a:p>
          <a:p>
            <a:r>
              <a:rPr lang="en-US" dirty="0" err="1"/>
              <a:t>confidentialiy</a:t>
            </a:r>
            <a:r>
              <a:rPr lang="en-US" dirty="0"/>
              <a:t>: protect personal privacy and proprietary info, stealing identities and credit card </a:t>
            </a:r>
            <a:r>
              <a:rPr lang="en-US" dirty="0" err="1"/>
              <a:t>infos</a:t>
            </a:r>
            <a:r>
              <a:rPr lang="en-US" dirty="0"/>
              <a:t> from shopping accounts</a:t>
            </a:r>
          </a:p>
          <a:p>
            <a:r>
              <a:rPr lang="en-US" dirty="0"/>
              <a:t>Integrity: protect against information modification or destruction, and ensure non repudiation and authenticity, forensics</a:t>
            </a:r>
          </a:p>
          <a:p>
            <a:r>
              <a:rPr lang="en-US" dirty="0"/>
              <a:t>Availability: ensure timely and reliable access to the information, </a:t>
            </a:r>
            <a:r>
              <a:rPr lang="en-US" dirty="0" err="1"/>
              <a:t>ddos</a:t>
            </a:r>
            <a:r>
              <a:rPr lang="en-US" dirty="0"/>
              <a:t> attacks and ransomware</a:t>
            </a:r>
          </a:p>
          <a:p>
            <a:endParaRPr lang="en-US" dirty="0"/>
          </a:p>
        </p:txBody>
      </p:sp>
      <p:sp>
        <p:nvSpPr>
          <p:cNvPr id="4" name="Slide Number Placeholder 3"/>
          <p:cNvSpPr>
            <a:spLocks noGrp="1"/>
          </p:cNvSpPr>
          <p:nvPr>
            <p:ph type="sldNum" sz="quarter" idx="10"/>
          </p:nvPr>
        </p:nvSpPr>
        <p:spPr/>
        <p:txBody>
          <a:bodyPr/>
          <a:lstStyle/>
          <a:p>
            <a:fld id="{8D2159AB-ACF2-4A95-B1A3-A242D2696FCE}" type="slidenum">
              <a:rPr lang="en-US" smtClean="0"/>
              <a:t>9</a:t>
            </a:fld>
            <a:endParaRPr lang="en-US"/>
          </a:p>
        </p:txBody>
      </p:sp>
    </p:spTree>
    <p:extLst>
      <p:ext uri="{BB962C8B-B14F-4D97-AF65-F5344CB8AC3E}">
        <p14:creationId xmlns:p14="http://schemas.microsoft.com/office/powerpoint/2010/main" val="912436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Determine the potential impact level of the information/IS for each of the categories (</a:t>
            </a:r>
            <a:r>
              <a:rPr lang="en-US" dirty="0" err="1"/>
              <a:t>confiden</a:t>
            </a:r>
            <a:r>
              <a:rPr lang="en-US" dirty="0"/>
              <a:t>, integrity, and avail)</a:t>
            </a:r>
          </a:p>
          <a:p>
            <a:r>
              <a:rPr lang="en-US" dirty="0" err="1"/>
              <a:t>confidentialiy</a:t>
            </a:r>
            <a:r>
              <a:rPr lang="en-US" dirty="0"/>
              <a:t>: protect personal privacy and proprietary info, stealing identities and credit card </a:t>
            </a:r>
            <a:r>
              <a:rPr lang="en-US" dirty="0" err="1"/>
              <a:t>infos</a:t>
            </a:r>
            <a:r>
              <a:rPr lang="en-US" dirty="0"/>
              <a:t> from shopping accounts</a:t>
            </a:r>
          </a:p>
          <a:p>
            <a:r>
              <a:rPr lang="en-US" dirty="0"/>
              <a:t>Integrity: protect against information modification or destruction, and ensure non repudiation and authenticity, forensics</a:t>
            </a:r>
          </a:p>
          <a:p>
            <a:r>
              <a:rPr lang="en-US" dirty="0"/>
              <a:t>Availability: ensure timely and reliable access to the information, </a:t>
            </a:r>
            <a:r>
              <a:rPr lang="en-US" dirty="0" err="1"/>
              <a:t>ddos</a:t>
            </a:r>
            <a:r>
              <a:rPr lang="en-US" dirty="0"/>
              <a:t> attacks and ransomware</a:t>
            </a:r>
          </a:p>
          <a:p>
            <a:endParaRPr lang="en-US" dirty="0"/>
          </a:p>
        </p:txBody>
      </p:sp>
      <p:sp>
        <p:nvSpPr>
          <p:cNvPr id="4" name="Slide Number Placeholder 3"/>
          <p:cNvSpPr>
            <a:spLocks noGrp="1"/>
          </p:cNvSpPr>
          <p:nvPr>
            <p:ph type="sldNum" sz="quarter" idx="10"/>
          </p:nvPr>
        </p:nvSpPr>
        <p:spPr/>
        <p:txBody>
          <a:bodyPr/>
          <a:lstStyle/>
          <a:p>
            <a:fld id="{8D2159AB-ACF2-4A95-B1A3-A242D2696FCE}" type="slidenum">
              <a:rPr lang="en-US" smtClean="0"/>
              <a:t>10</a:t>
            </a:fld>
            <a:endParaRPr lang="en-US"/>
          </a:p>
        </p:txBody>
      </p:sp>
    </p:spTree>
    <p:extLst>
      <p:ext uri="{BB962C8B-B14F-4D97-AF65-F5344CB8AC3E}">
        <p14:creationId xmlns:p14="http://schemas.microsoft.com/office/powerpoint/2010/main" val="2563081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DC15-048F-44E4-85B9-61AF91E1CF12}"/>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B9C3C89F-19FF-4B64-91B2-72700B62DC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84C909-0768-4F4C-8543-55B546D34F40}"/>
              </a:ext>
            </a:extLst>
          </p:cNvPr>
          <p:cNvSpPr>
            <a:spLocks noGrp="1"/>
          </p:cNvSpPr>
          <p:nvPr>
            <p:ph type="dt" sz="half" idx="10"/>
          </p:nvPr>
        </p:nvSpPr>
        <p:spPr/>
        <p:txBody>
          <a:bodyPr/>
          <a:lstStyle/>
          <a:p>
            <a:fld id="{DDCFE53C-635B-4D72-AD4F-755E8B45852B}" type="datetimeFigureOut">
              <a:rPr lang="en-US" smtClean="0"/>
              <a:t>12/5/2018</a:t>
            </a:fld>
            <a:endParaRPr lang="en-US"/>
          </a:p>
        </p:txBody>
      </p:sp>
      <p:sp>
        <p:nvSpPr>
          <p:cNvPr id="5" name="Footer Placeholder 4">
            <a:extLst>
              <a:ext uri="{FF2B5EF4-FFF2-40B4-BE49-F238E27FC236}">
                <a16:creationId xmlns:a16="http://schemas.microsoft.com/office/drawing/2014/main" id="{D2E7CBB9-26DA-4AAE-B420-B5EC40896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A5CEC-A102-4A8D-B962-EE7A41CF17CE}"/>
              </a:ext>
            </a:extLst>
          </p:cNvPr>
          <p:cNvSpPr>
            <a:spLocks noGrp="1"/>
          </p:cNvSpPr>
          <p:nvPr>
            <p:ph type="sldNum" sz="quarter" idx="12"/>
          </p:nvPr>
        </p:nvSpPr>
        <p:spPr/>
        <p:txBody>
          <a:bodyPr/>
          <a:lstStyle/>
          <a:p>
            <a:fld id="{E5F14ADF-E9B6-434E-90FE-AD00007F4873}" type="slidenum">
              <a:rPr lang="en-US" smtClean="0"/>
              <a:t>‹#›</a:t>
            </a:fld>
            <a:endParaRPr lang="en-US" dirty="0"/>
          </a:p>
        </p:txBody>
      </p:sp>
      <p:sp>
        <p:nvSpPr>
          <p:cNvPr id="7" name="Rectangle 6">
            <a:extLst>
              <a:ext uri="{FF2B5EF4-FFF2-40B4-BE49-F238E27FC236}">
                <a16:creationId xmlns:a16="http://schemas.microsoft.com/office/drawing/2014/main" id="{603237C4-E673-4E84-A658-BF4B8D9A9E70}"/>
              </a:ext>
            </a:extLst>
          </p:cNvPr>
          <p:cNvSpPr/>
          <p:nvPr userDrawn="1"/>
        </p:nvSpPr>
        <p:spPr>
          <a:xfrm>
            <a:off x="3175" y="6541477"/>
            <a:ext cx="12192000" cy="32531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DAB0C71D-1FC7-4453-8678-29A44E8116B4}"/>
              </a:ext>
            </a:extLst>
          </p:cNvPr>
          <p:cNvSpPr/>
          <p:nvPr userDrawn="1"/>
        </p:nvSpPr>
        <p:spPr>
          <a:xfrm>
            <a:off x="3189" y="6474989"/>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008957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05A2-510E-489F-B0BF-99B01BA6E1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1316F8-FCC9-4757-999D-630C2F7737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6CCDF-9E10-40C4-AC25-D8A60C6A7A20}"/>
              </a:ext>
            </a:extLst>
          </p:cNvPr>
          <p:cNvSpPr>
            <a:spLocks noGrp="1"/>
          </p:cNvSpPr>
          <p:nvPr>
            <p:ph type="dt" sz="half" idx="10"/>
          </p:nvPr>
        </p:nvSpPr>
        <p:spPr/>
        <p:txBody>
          <a:bodyPr/>
          <a:lstStyle/>
          <a:p>
            <a:fld id="{96DFF08F-DC6B-4601-B491-B0F83F6DD2DA}" type="datetimeFigureOut">
              <a:rPr lang="en-US" smtClean="0"/>
              <a:t>12/5/2018</a:t>
            </a:fld>
            <a:endParaRPr lang="en-US" dirty="0"/>
          </a:p>
        </p:txBody>
      </p:sp>
      <p:sp>
        <p:nvSpPr>
          <p:cNvPr id="5" name="Footer Placeholder 4">
            <a:extLst>
              <a:ext uri="{FF2B5EF4-FFF2-40B4-BE49-F238E27FC236}">
                <a16:creationId xmlns:a16="http://schemas.microsoft.com/office/drawing/2014/main" id="{1F97BD92-7C5E-49BC-A108-54E3ABD9AB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7BADF0-CAC2-4521-9F3F-F52D643C4166}"/>
              </a:ext>
            </a:extLst>
          </p:cNvPr>
          <p:cNvSpPr>
            <a:spLocks noGrp="1"/>
          </p:cNvSpPr>
          <p:nvPr>
            <p:ph type="sldNum" sz="quarter" idx="12"/>
          </p:nvPr>
        </p:nvSpPr>
        <p:spPr/>
        <p:txBody>
          <a:bodyPr/>
          <a:lstStyle/>
          <a:p>
            <a:fld id="{E5F14ADF-E9B6-434E-90FE-AD00007F4873}" type="slidenum">
              <a:rPr lang="en-US" smtClean="0"/>
              <a:t>‹#›</a:t>
            </a:fld>
            <a:endParaRPr lang="en-US" dirty="0"/>
          </a:p>
        </p:txBody>
      </p:sp>
    </p:spTree>
    <p:extLst>
      <p:ext uri="{BB962C8B-B14F-4D97-AF65-F5344CB8AC3E}">
        <p14:creationId xmlns:p14="http://schemas.microsoft.com/office/powerpoint/2010/main" val="3738357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126030-13A9-4991-9271-D8AC51A15B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15AC3B-7B02-4B2A-9751-DB742C2F27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4F818-21F2-44CA-B166-5A7F4CCD7556}"/>
              </a:ext>
            </a:extLst>
          </p:cNvPr>
          <p:cNvSpPr>
            <a:spLocks noGrp="1"/>
          </p:cNvSpPr>
          <p:nvPr>
            <p:ph type="dt" sz="half" idx="10"/>
          </p:nvPr>
        </p:nvSpPr>
        <p:spPr/>
        <p:txBody>
          <a:bodyPr/>
          <a:lstStyle/>
          <a:p>
            <a:fld id="{2634C086-051A-4657-B528-79084B106CBB}" type="datetime1">
              <a:rPr lang="en-US" smtClean="0"/>
              <a:t>12/5/2018</a:t>
            </a:fld>
            <a:endParaRPr lang="en-US"/>
          </a:p>
        </p:txBody>
      </p:sp>
      <p:sp>
        <p:nvSpPr>
          <p:cNvPr id="5" name="Footer Placeholder 4">
            <a:extLst>
              <a:ext uri="{FF2B5EF4-FFF2-40B4-BE49-F238E27FC236}">
                <a16:creationId xmlns:a16="http://schemas.microsoft.com/office/drawing/2014/main" id="{6846E87B-D532-4BCE-B66F-99B26F67EDE7}"/>
              </a:ext>
            </a:extLst>
          </p:cNvPr>
          <p:cNvSpPr>
            <a:spLocks noGrp="1"/>
          </p:cNvSpPr>
          <p:nvPr>
            <p:ph type="ftr" sz="quarter" idx="11"/>
          </p:nvPr>
        </p:nvSpPr>
        <p:spPr/>
        <p:txBody>
          <a:bodyPr/>
          <a:lstStyle/>
          <a:p>
            <a:r>
              <a:rPr lang="en-US"/>
              <a:t>Risk Management Framework</a:t>
            </a:r>
          </a:p>
        </p:txBody>
      </p:sp>
      <p:sp>
        <p:nvSpPr>
          <p:cNvPr id="6" name="Slide Number Placeholder 5">
            <a:extLst>
              <a:ext uri="{FF2B5EF4-FFF2-40B4-BE49-F238E27FC236}">
                <a16:creationId xmlns:a16="http://schemas.microsoft.com/office/drawing/2014/main" id="{74B39826-D325-4839-966A-6047D3C1FD89}"/>
              </a:ext>
            </a:extLst>
          </p:cNvPr>
          <p:cNvSpPr>
            <a:spLocks noGrp="1"/>
          </p:cNvSpPr>
          <p:nvPr>
            <p:ph type="sldNum" sz="quarter" idx="12"/>
          </p:nvPr>
        </p:nvSpPr>
        <p:spPr/>
        <p:txBody>
          <a:bodyPr/>
          <a:lstStyle/>
          <a:p>
            <a:fld id="{E5F14ADF-E9B6-434E-90FE-AD00007F4873}" type="slidenum">
              <a:rPr lang="en-US" smtClean="0"/>
              <a:t>‹#›</a:t>
            </a:fld>
            <a:endParaRPr lang="en-US"/>
          </a:p>
        </p:txBody>
      </p:sp>
    </p:spTree>
    <p:extLst>
      <p:ext uri="{BB962C8B-B14F-4D97-AF65-F5344CB8AC3E}">
        <p14:creationId xmlns:p14="http://schemas.microsoft.com/office/powerpoint/2010/main" val="250964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A82F7A64-07FF-40F0-A095-9DCFA55B1AD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550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42C0-7FCB-4D55-BFC3-019675FFC4D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63A395C-E3F2-4429-A5E6-1A47E7393363}"/>
              </a:ext>
            </a:extLst>
          </p:cNvPr>
          <p:cNvSpPr>
            <a:spLocks noGrp="1"/>
          </p:cNvSpPr>
          <p:nvPr>
            <p:ph idx="1"/>
          </p:nvPr>
        </p:nvSpPr>
        <p:spPr/>
        <p:txBody>
          <a:bodyPr/>
          <a:lstStyle>
            <a:lvl1pPr>
              <a:defRPr>
                <a:solidFill>
                  <a:srgbClr val="5E5E5E"/>
                </a:solidFill>
              </a:defRPr>
            </a:lvl1pPr>
            <a:lvl2pPr>
              <a:defRPr>
                <a:solidFill>
                  <a:srgbClr val="5E5E5E"/>
                </a:solidFill>
              </a:defRPr>
            </a:lvl2pPr>
            <a:lvl3pPr>
              <a:defRPr>
                <a:solidFill>
                  <a:srgbClr val="5E5E5E"/>
                </a:solidFill>
              </a:defRPr>
            </a:lvl3pPr>
            <a:lvl4pPr>
              <a:defRPr>
                <a:solidFill>
                  <a:srgbClr val="5E5E5E"/>
                </a:solidFill>
              </a:defRPr>
            </a:lvl4pPr>
            <a:lvl5pPr>
              <a:defRPr>
                <a:solidFill>
                  <a:srgbClr val="5E5E5E"/>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34F053-3908-4D93-A7E9-47777F80FC75}"/>
              </a:ext>
            </a:extLst>
          </p:cNvPr>
          <p:cNvSpPr>
            <a:spLocks noGrp="1"/>
          </p:cNvSpPr>
          <p:nvPr>
            <p:ph type="dt" sz="half" idx="10"/>
          </p:nvPr>
        </p:nvSpPr>
        <p:spPr/>
        <p:txBody>
          <a:bodyPr/>
          <a:lstStyle/>
          <a:p>
            <a:fld id="{DDCFE53C-635B-4D72-AD4F-755E8B45852B}" type="datetimeFigureOut">
              <a:rPr lang="en-US" smtClean="0"/>
              <a:t>12/5/2018</a:t>
            </a:fld>
            <a:endParaRPr lang="en-US"/>
          </a:p>
        </p:txBody>
      </p:sp>
      <p:sp>
        <p:nvSpPr>
          <p:cNvPr id="5" name="Footer Placeholder 4">
            <a:extLst>
              <a:ext uri="{FF2B5EF4-FFF2-40B4-BE49-F238E27FC236}">
                <a16:creationId xmlns:a16="http://schemas.microsoft.com/office/drawing/2014/main" id="{A89F52F6-B695-42CE-9CEA-914B1C0A9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FF2EA-9A8D-44EC-BF32-2243EEA86B14}"/>
              </a:ext>
            </a:extLst>
          </p:cNvPr>
          <p:cNvSpPr>
            <a:spLocks noGrp="1"/>
          </p:cNvSpPr>
          <p:nvPr>
            <p:ph type="sldNum" sz="quarter" idx="12"/>
          </p:nvPr>
        </p:nvSpPr>
        <p:spPr/>
        <p:txBody>
          <a:bodyPr/>
          <a:lstStyle/>
          <a:p>
            <a:fld id="{676ACFE0-2804-46F5-8E75-9C065F928C75}" type="slidenum">
              <a:rPr lang="en-US" smtClean="0"/>
              <a:t>‹#›</a:t>
            </a:fld>
            <a:endParaRPr lang="en-US"/>
          </a:p>
        </p:txBody>
      </p:sp>
      <p:cxnSp>
        <p:nvCxnSpPr>
          <p:cNvPr id="8" name="Straight Connector 7">
            <a:extLst>
              <a:ext uri="{FF2B5EF4-FFF2-40B4-BE49-F238E27FC236}">
                <a16:creationId xmlns:a16="http://schemas.microsoft.com/office/drawing/2014/main" id="{5A59B563-77B0-4C24-8541-902B26FCFF31}"/>
              </a:ext>
            </a:extLst>
          </p:cNvPr>
          <p:cNvCxnSpPr>
            <a:cxnSpLocks/>
          </p:cNvCxnSpPr>
          <p:nvPr userDrawn="1"/>
        </p:nvCxnSpPr>
        <p:spPr>
          <a:xfrm>
            <a:off x="917328" y="1391749"/>
            <a:ext cx="1024011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46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9C6D-3E7B-4433-9874-EF2EF758CE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30FC9E-4311-4A5C-A12E-0362B4C27C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0C46FE-5CF1-42BC-A59A-1CB0F4C76FF6}"/>
              </a:ext>
            </a:extLst>
          </p:cNvPr>
          <p:cNvSpPr>
            <a:spLocks noGrp="1"/>
          </p:cNvSpPr>
          <p:nvPr>
            <p:ph type="dt" sz="half" idx="10"/>
          </p:nvPr>
        </p:nvSpPr>
        <p:spPr/>
        <p:txBody>
          <a:bodyPr/>
          <a:lstStyle/>
          <a:p>
            <a:fld id="{7C5FC918-E3B6-413B-9EC8-8B59134C1D8C}" type="datetime1">
              <a:rPr lang="en-US" smtClean="0"/>
              <a:t>12/5/2018</a:t>
            </a:fld>
            <a:endParaRPr lang="en-US"/>
          </a:p>
        </p:txBody>
      </p:sp>
      <p:sp>
        <p:nvSpPr>
          <p:cNvPr id="5" name="Footer Placeholder 4">
            <a:extLst>
              <a:ext uri="{FF2B5EF4-FFF2-40B4-BE49-F238E27FC236}">
                <a16:creationId xmlns:a16="http://schemas.microsoft.com/office/drawing/2014/main" id="{4433F567-9F8A-4CE8-8FFF-3A2C408D4436}"/>
              </a:ext>
            </a:extLst>
          </p:cNvPr>
          <p:cNvSpPr>
            <a:spLocks noGrp="1"/>
          </p:cNvSpPr>
          <p:nvPr>
            <p:ph type="ftr" sz="quarter" idx="11"/>
          </p:nvPr>
        </p:nvSpPr>
        <p:spPr/>
        <p:txBody>
          <a:bodyPr/>
          <a:lstStyle/>
          <a:p>
            <a:r>
              <a:rPr lang="en-US"/>
              <a:t>Risk Management Framework</a:t>
            </a:r>
            <a:endParaRPr lang="en-US" dirty="0"/>
          </a:p>
        </p:txBody>
      </p:sp>
      <p:sp>
        <p:nvSpPr>
          <p:cNvPr id="6" name="Slide Number Placeholder 5">
            <a:extLst>
              <a:ext uri="{FF2B5EF4-FFF2-40B4-BE49-F238E27FC236}">
                <a16:creationId xmlns:a16="http://schemas.microsoft.com/office/drawing/2014/main" id="{8AEEF354-CCF1-42A5-A32D-2034718484A4}"/>
              </a:ext>
            </a:extLst>
          </p:cNvPr>
          <p:cNvSpPr>
            <a:spLocks noGrp="1"/>
          </p:cNvSpPr>
          <p:nvPr>
            <p:ph type="sldNum" sz="quarter" idx="12"/>
          </p:nvPr>
        </p:nvSpPr>
        <p:spPr/>
        <p:txBody>
          <a:bodyPr/>
          <a:lstStyle/>
          <a:p>
            <a:fld id="{E5F14ADF-E9B6-434E-90FE-AD00007F4873}" type="slidenum">
              <a:rPr lang="en-US" smtClean="0"/>
              <a:t>‹#›</a:t>
            </a:fld>
            <a:endParaRPr lang="en-US"/>
          </a:p>
        </p:txBody>
      </p:sp>
    </p:spTree>
    <p:extLst>
      <p:ext uri="{BB962C8B-B14F-4D97-AF65-F5344CB8AC3E}">
        <p14:creationId xmlns:p14="http://schemas.microsoft.com/office/powerpoint/2010/main" val="1118393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C0AE-0D0E-42C2-BFAD-3983B896E8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B42813-1209-4B10-B681-CC48EBEFA8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25E1D0-AB5C-4620-B196-24FF88BAA6A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63288-D90B-4F4B-B59F-DF090C470A0E}"/>
              </a:ext>
            </a:extLst>
          </p:cNvPr>
          <p:cNvSpPr>
            <a:spLocks noGrp="1"/>
          </p:cNvSpPr>
          <p:nvPr>
            <p:ph type="dt" sz="half" idx="10"/>
          </p:nvPr>
        </p:nvSpPr>
        <p:spPr/>
        <p:txBody>
          <a:bodyPr/>
          <a:lstStyle/>
          <a:p>
            <a:fld id="{98E73522-9B6A-4078-B0BC-958813DD4985}" type="datetime1">
              <a:rPr lang="en-US" smtClean="0"/>
              <a:t>12/5/2018</a:t>
            </a:fld>
            <a:endParaRPr lang="en-US"/>
          </a:p>
        </p:txBody>
      </p:sp>
      <p:sp>
        <p:nvSpPr>
          <p:cNvPr id="6" name="Footer Placeholder 5">
            <a:extLst>
              <a:ext uri="{FF2B5EF4-FFF2-40B4-BE49-F238E27FC236}">
                <a16:creationId xmlns:a16="http://schemas.microsoft.com/office/drawing/2014/main" id="{694FAEB3-0792-4480-A16A-959F924D87EB}"/>
              </a:ext>
            </a:extLst>
          </p:cNvPr>
          <p:cNvSpPr>
            <a:spLocks noGrp="1"/>
          </p:cNvSpPr>
          <p:nvPr>
            <p:ph type="ftr" sz="quarter" idx="11"/>
          </p:nvPr>
        </p:nvSpPr>
        <p:spPr/>
        <p:txBody>
          <a:bodyPr/>
          <a:lstStyle/>
          <a:p>
            <a:r>
              <a:rPr lang="en-US"/>
              <a:t>Risk Management Framework</a:t>
            </a:r>
            <a:endParaRPr lang="en-US" dirty="0"/>
          </a:p>
        </p:txBody>
      </p:sp>
      <p:sp>
        <p:nvSpPr>
          <p:cNvPr id="7" name="Slide Number Placeholder 6">
            <a:extLst>
              <a:ext uri="{FF2B5EF4-FFF2-40B4-BE49-F238E27FC236}">
                <a16:creationId xmlns:a16="http://schemas.microsoft.com/office/drawing/2014/main" id="{B216D765-A15A-4457-9D52-BD692D89A4D4}"/>
              </a:ext>
            </a:extLst>
          </p:cNvPr>
          <p:cNvSpPr>
            <a:spLocks noGrp="1"/>
          </p:cNvSpPr>
          <p:nvPr>
            <p:ph type="sldNum" sz="quarter" idx="12"/>
          </p:nvPr>
        </p:nvSpPr>
        <p:spPr/>
        <p:txBody>
          <a:bodyPr/>
          <a:lstStyle/>
          <a:p>
            <a:fld id="{E5F14ADF-E9B6-434E-90FE-AD00007F4873}" type="slidenum">
              <a:rPr lang="en-US" smtClean="0"/>
              <a:t>‹#›</a:t>
            </a:fld>
            <a:endParaRPr lang="en-US"/>
          </a:p>
        </p:txBody>
      </p:sp>
    </p:spTree>
    <p:extLst>
      <p:ext uri="{BB962C8B-B14F-4D97-AF65-F5344CB8AC3E}">
        <p14:creationId xmlns:p14="http://schemas.microsoft.com/office/powerpoint/2010/main" val="834415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C12D-62C0-49D1-823D-05EC1E617A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50B9B5-1908-47F6-9B7E-252B8DB93A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59FE75-F2BD-4C84-BB48-C1418C5368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DD5AE5-7D3B-4E89-9C47-B2A824869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E0A5C1-C86C-4BD9-BAAF-C56C6F8071C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C30013-7201-4766-A139-9E134E3C6ECC}"/>
              </a:ext>
            </a:extLst>
          </p:cNvPr>
          <p:cNvSpPr>
            <a:spLocks noGrp="1"/>
          </p:cNvSpPr>
          <p:nvPr>
            <p:ph type="dt" sz="half" idx="10"/>
          </p:nvPr>
        </p:nvSpPr>
        <p:spPr/>
        <p:txBody>
          <a:bodyPr/>
          <a:lstStyle/>
          <a:p>
            <a:fld id="{E9F56B23-2876-4E86-A37E-6B3D753D4F8E}" type="datetime1">
              <a:rPr lang="en-US" smtClean="0"/>
              <a:t>12/5/2018</a:t>
            </a:fld>
            <a:endParaRPr lang="en-US"/>
          </a:p>
        </p:txBody>
      </p:sp>
      <p:sp>
        <p:nvSpPr>
          <p:cNvPr id="8" name="Footer Placeholder 7">
            <a:extLst>
              <a:ext uri="{FF2B5EF4-FFF2-40B4-BE49-F238E27FC236}">
                <a16:creationId xmlns:a16="http://schemas.microsoft.com/office/drawing/2014/main" id="{4DD9EB98-4DD1-4E68-9629-7B789272156D}"/>
              </a:ext>
            </a:extLst>
          </p:cNvPr>
          <p:cNvSpPr>
            <a:spLocks noGrp="1"/>
          </p:cNvSpPr>
          <p:nvPr>
            <p:ph type="ftr" sz="quarter" idx="11"/>
          </p:nvPr>
        </p:nvSpPr>
        <p:spPr/>
        <p:txBody>
          <a:bodyPr/>
          <a:lstStyle/>
          <a:p>
            <a:r>
              <a:rPr lang="en-US"/>
              <a:t>Risk Management Framework</a:t>
            </a:r>
            <a:endParaRPr lang="en-US" dirty="0"/>
          </a:p>
        </p:txBody>
      </p:sp>
      <p:sp>
        <p:nvSpPr>
          <p:cNvPr id="9" name="Slide Number Placeholder 8">
            <a:extLst>
              <a:ext uri="{FF2B5EF4-FFF2-40B4-BE49-F238E27FC236}">
                <a16:creationId xmlns:a16="http://schemas.microsoft.com/office/drawing/2014/main" id="{FA344007-9414-463A-8E43-9818F1FCD3A0}"/>
              </a:ext>
            </a:extLst>
          </p:cNvPr>
          <p:cNvSpPr>
            <a:spLocks noGrp="1"/>
          </p:cNvSpPr>
          <p:nvPr>
            <p:ph type="sldNum" sz="quarter" idx="12"/>
          </p:nvPr>
        </p:nvSpPr>
        <p:spPr/>
        <p:txBody>
          <a:bodyPr/>
          <a:lstStyle/>
          <a:p>
            <a:fld id="{E5F14ADF-E9B6-434E-90FE-AD00007F4873}" type="slidenum">
              <a:rPr lang="en-US" smtClean="0"/>
              <a:t>‹#›</a:t>
            </a:fld>
            <a:endParaRPr lang="en-US"/>
          </a:p>
        </p:txBody>
      </p:sp>
    </p:spTree>
    <p:extLst>
      <p:ext uri="{BB962C8B-B14F-4D97-AF65-F5344CB8AC3E}">
        <p14:creationId xmlns:p14="http://schemas.microsoft.com/office/powerpoint/2010/main" val="932688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CE413-4265-42D2-B978-B680FA65C6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7626E7-0DAD-4EA8-9FFD-CAA504A3E6AA}"/>
              </a:ext>
            </a:extLst>
          </p:cNvPr>
          <p:cNvSpPr>
            <a:spLocks noGrp="1"/>
          </p:cNvSpPr>
          <p:nvPr>
            <p:ph type="dt" sz="half" idx="10"/>
          </p:nvPr>
        </p:nvSpPr>
        <p:spPr/>
        <p:txBody>
          <a:bodyPr/>
          <a:lstStyle/>
          <a:p>
            <a:fld id="{AE29D21F-DFF2-4E03-8B7B-E448065D1CF2}" type="datetime1">
              <a:rPr lang="en-US" smtClean="0"/>
              <a:t>12/5/2018</a:t>
            </a:fld>
            <a:endParaRPr lang="en-US"/>
          </a:p>
        </p:txBody>
      </p:sp>
      <p:sp>
        <p:nvSpPr>
          <p:cNvPr id="4" name="Footer Placeholder 3">
            <a:extLst>
              <a:ext uri="{FF2B5EF4-FFF2-40B4-BE49-F238E27FC236}">
                <a16:creationId xmlns:a16="http://schemas.microsoft.com/office/drawing/2014/main" id="{1CF6BBAD-38CB-4808-9D8D-195F36C0BA3D}"/>
              </a:ext>
            </a:extLst>
          </p:cNvPr>
          <p:cNvSpPr>
            <a:spLocks noGrp="1"/>
          </p:cNvSpPr>
          <p:nvPr>
            <p:ph type="ftr" sz="quarter" idx="11"/>
          </p:nvPr>
        </p:nvSpPr>
        <p:spPr/>
        <p:txBody>
          <a:bodyPr/>
          <a:lstStyle/>
          <a:p>
            <a:r>
              <a:rPr lang="en-US"/>
              <a:t>Risk Management Framework</a:t>
            </a:r>
            <a:endParaRPr lang="en-US" dirty="0"/>
          </a:p>
        </p:txBody>
      </p:sp>
      <p:sp>
        <p:nvSpPr>
          <p:cNvPr id="5" name="Slide Number Placeholder 4">
            <a:extLst>
              <a:ext uri="{FF2B5EF4-FFF2-40B4-BE49-F238E27FC236}">
                <a16:creationId xmlns:a16="http://schemas.microsoft.com/office/drawing/2014/main" id="{6D597148-E1F2-4C99-BE07-4749209E0573}"/>
              </a:ext>
            </a:extLst>
          </p:cNvPr>
          <p:cNvSpPr>
            <a:spLocks noGrp="1"/>
          </p:cNvSpPr>
          <p:nvPr>
            <p:ph type="sldNum" sz="quarter" idx="12"/>
          </p:nvPr>
        </p:nvSpPr>
        <p:spPr/>
        <p:txBody>
          <a:bodyPr/>
          <a:lstStyle/>
          <a:p>
            <a:fld id="{E5F14ADF-E9B6-434E-90FE-AD00007F4873}" type="slidenum">
              <a:rPr lang="en-US" smtClean="0"/>
              <a:t>‹#›</a:t>
            </a:fld>
            <a:endParaRPr lang="en-US"/>
          </a:p>
        </p:txBody>
      </p:sp>
    </p:spTree>
    <p:extLst>
      <p:ext uri="{BB962C8B-B14F-4D97-AF65-F5344CB8AC3E}">
        <p14:creationId xmlns:p14="http://schemas.microsoft.com/office/powerpoint/2010/main" val="428336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5D33A3-97DF-4DD3-A9A8-BBEB10E4F8BC}"/>
              </a:ext>
            </a:extLst>
          </p:cNvPr>
          <p:cNvSpPr>
            <a:spLocks noGrp="1"/>
          </p:cNvSpPr>
          <p:nvPr>
            <p:ph type="dt" sz="half" idx="10"/>
          </p:nvPr>
        </p:nvSpPr>
        <p:spPr/>
        <p:txBody>
          <a:bodyPr/>
          <a:lstStyle/>
          <a:p>
            <a:fld id="{3B6131D1-D2B0-4B4C-B6D9-CB4D49276FEF}" type="datetime1">
              <a:rPr lang="en-US" smtClean="0"/>
              <a:t>12/5/2018</a:t>
            </a:fld>
            <a:endParaRPr lang="en-US"/>
          </a:p>
        </p:txBody>
      </p:sp>
      <p:sp>
        <p:nvSpPr>
          <p:cNvPr id="3" name="Footer Placeholder 2">
            <a:extLst>
              <a:ext uri="{FF2B5EF4-FFF2-40B4-BE49-F238E27FC236}">
                <a16:creationId xmlns:a16="http://schemas.microsoft.com/office/drawing/2014/main" id="{07C6DF8B-ADA3-4FE1-9D71-5E3CF5975AFF}"/>
              </a:ext>
            </a:extLst>
          </p:cNvPr>
          <p:cNvSpPr>
            <a:spLocks noGrp="1"/>
          </p:cNvSpPr>
          <p:nvPr>
            <p:ph type="ftr" sz="quarter" idx="11"/>
          </p:nvPr>
        </p:nvSpPr>
        <p:spPr/>
        <p:txBody>
          <a:bodyPr/>
          <a:lstStyle/>
          <a:p>
            <a:r>
              <a:rPr lang="en-US"/>
              <a:t>Risk Management Framework</a:t>
            </a:r>
            <a:endParaRPr lang="en-US" dirty="0"/>
          </a:p>
        </p:txBody>
      </p:sp>
      <p:sp>
        <p:nvSpPr>
          <p:cNvPr id="4" name="Slide Number Placeholder 3">
            <a:extLst>
              <a:ext uri="{FF2B5EF4-FFF2-40B4-BE49-F238E27FC236}">
                <a16:creationId xmlns:a16="http://schemas.microsoft.com/office/drawing/2014/main" id="{E49C3CF5-2487-47D9-B5B5-0322DFECCCDB}"/>
              </a:ext>
            </a:extLst>
          </p:cNvPr>
          <p:cNvSpPr>
            <a:spLocks noGrp="1"/>
          </p:cNvSpPr>
          <p:nvPr>
            <p:ph type="sldNum" sz="quarter" idx="12"/>
          </p:nvPr>
        </p:nvSpPr>
        <p:spPr/>
        <p:txBody>
          <a:bodyPr/>
          <a:lstStyle/>
          <a:p>
            <a:fld id="{E5F14ADF-E9B6-434E-90FE-AD00007F4873}" type="slidenum">
              <a:rPr lang="en-US" smtClean="0"/>
              <a:t>‹#›</a:t>
            </a:fld>
            <a:endParaRPr lang="en-US"/>
          </a:p>
        </p:txBody>
      </p:sp>
    </p:spTree>
    <p:extLst>
      <p:ext uri="{BB962C8B-B14F-4D97-AF65-F5344CB8AC3E}">
        <p14:creationId xmlns:p14="http://schemas.microsoft.com/office/powerpoint/2010/main" val="364087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5445-F60B-40BA-879E-3354545667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DD6563-B73F-47E4-9D55-93D1CDF72C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967E19-3656-4779-98F7-EE6176ADF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DB3B8E-6CD3-40D0-BD61-516B6C32E96E}"/>
              </a:ext>
            </a:extLst>
          </p:cNvPr>
          <p:cNvSpPr>
            <a:spLocks noGrp="1"/>
          </p:cNvSpPr>
          <p:nvPr>
            <p:ph type="dt" sz="half" idx="10"/>
          </p:nvPr>
        </p:nvSpPr>
        <p:spPr/>
        <p:txBody>
          <a:bodyPr/>
          <a:lstStyle/>
          <a:p>
            <a:fld id="{A971B7ED-31EB-43E5-9564-CFF48CC35D44}" type="datetime1">
              <a:rPr lang="en-US" smtClean="0"/>
              <a:t>12/5/2018</a:t>
            </a:fld>
            <a:endParaRPr lang="en-US"/>
          </a:p>
        </p:txBody>
      </p:sp>
      <p:sp>
        <p:nvSpPr>
          <p:cNvPr id="6" name="Footer Placeholder 5">
            <a:extLst>
              <a:ext uri="{FF2B5EF4-FFF2-40B4-BE49-F238E27FC236}">
                <a16:creationId xmlns:a16="http://schemas.microsoft.com/office/drawing/2014/main" id="{39C6BE00-F4D6-4E70-992D-14CA36FACF02}"/>
              </a:ext>
            </a:extLst>
          </p:cNvPr>
          <p:cNvSpPr>
            <a:spLocks noGrp="1"/>
          </p:cNvSpPr>
          <p:nvPr>
            <p:ph type="ftr" sz="quarter" idx="11"/>
          </p:nvPr>
        </p:nvSpPr>
        <p:spPr/>
        <p:txBody>
          <a:bodyPr/>
          <a:lstStyle/>
          <a:p>
            <a:r>
              <a:rPr lang="en-US"/>
              <a:t>Risk Management Framework</a:t>
            </a:r>
          </a:p>
        </p:txBody>
      </p:sp>
      <p:sp>
        <p:nvSpPr>
          <p:cNvPr id="7" name="Slide Number Placeholder 6">
            <a:extLst>
              <a:ext uri="{FF2B5EF4-FFF2-40B4-BE49-F238E27FC236}">
                <a16:creationId xmlns:a16="http://schemas.microsoft.com/office/drawing/2014/main" id="{5698AFD4-5410-4892-B898-F713109DF2FB}"/>
              </a:ext>
            </a:extLst>
          </p:cNvPr>
          <p:cNvSpPr>
            <a:spLocks noGrp="1"/>
          </p:cNvSpPr>
          <p:nvPr>
            <p:ph type="sldNum" sz="quarter" idx="12"/>
          </p:nvPr>
        </p:nvSpPr>
        <p:spPr/>
        <p:txBody>
          <a:bodyPr/>
          <a:lstStyle/>
          <a:p>
            <a:fld id="{E5F14ADF-E9B6-434E-90FE-AD00007F4873}" type="slidenum">
              <a:rPr lang="en-US" smtClean="0"/>
              <a:t>‹#›</a:t>
            </a:fld>
            <a:endParaRPr lang="en-US" dirty="0"/>
          </a:p>
        </p:txBody>
      </p:sp>
    </p:spTree>
    <p:extLst>
      <p:ext uri="{BB962C8B-B14F-4D97-AF65-F5344CB8AC3E}">
        <p14:creationId xmlns:p14="http://schemas.microsoft.com/office/powerpoint/2010/main" val="218908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0D84-5988-48A9-8D90-4E5FC16C16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7A429C-6138-4BC0-9F39-04F713961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5E134-5CC2-4128-B4BE-2676893C6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EFB096-F9A8-4F93-874E-44F929CA8621}"/>
              </a:ext>
            </a:extLst>
          </p:cNvPr>
          <p:cNvSpPr>
            <a:spLocks noGrp="1"/>
          </p:cNvSpPr>
          <p:nvPr>
            <p:ph type="dt" sz="half" idx="10"/>
          </p:nvPr>
        </p:nvSpPr>
        <p:spPr/>
        <p:txBody>
          <a:bodyPr/>
          <a:lstStyle/>
          <a:p>
            <a:fld id="{8E84B350-6E63-4099-B239-EBF05E500ED0}" type="datetime1">
              <a:rPr lang="en-US" smtClean="0"/>
              <a:t>12/5/2018</a:t>
            </a:fld>
            <a:endParaRPr lang="en-US"/>
          </a:p>
        </p:txBody>
      </p:sp>
      <p:sp>
        <p:nvSpPr>
          <p:cNvPr id="6" name="Footer Placeholder 5">
            <a:extLst>
              <a:ext uri="{FF2B5EF4-FFF2-40B4-BE49-F238E27FC236}">
                <a16:creationId xmlns:a16="http://schemas.microsoft.com/office/drawing/2014/main" id="{102B09AC-A122-4789-823E-9C216F522E5C}"/>
              </a:ext>
            </a:extLst>
          </p:cNvPr>
          <p:cNvSpPr>
            <a:spLocks noGrp="1"/>
          </p:cNvSpPr>
          <p:nvPr>
            <p:ph type="ftr" sz="quarter" idx="11"/>
          </p:nvPr>
        </p:nvSpPr>
        <p:spPr/>
        <p:txBody>
          <a:bodyPr/>
          <a:lstStyle/>
          <a:p>
            <a:r>
              <a:rPr lang="en-US"/>
              <a:t>Risk Management Framework</a:t>
            </a:r>
            <a:endParaRPr lang="en-US" dirty="0"/>
          </a:p>
        </p:txBody>
      </p:sp>
      <p:sp>
        <p:nvSpPr>
          <p:cNvPr id="7" name="Slide Number Placeholder 6">
            <a:extLst>
              <a:ext uri="{FF2B5EF4-FFF2-40B4-BE49-F238E27FC236}">
                <a16:creationId xmlns:a16="http://schemas.microsoft.com/office/drawing/2014/main" id="{B61D525A-2763-4167-848E-29EB05DD4834}"/>
              </a:ext>
            </a:extLst>
          </p:cNvPr>
          <p:cNvSpPr>
            <a:spLocks noGrp="1"/>
          </p:cNvSpPr>
          <p:nvPr>
            <p:ph type="sldNum" sz="quarter" idx="12"/>
          </p:nvPr>
        </p:nvSpPr>
        <p:spPr/>
        <p:txBody>
          <a:bodyPr/>
          <a:lstStyle/>
          <a:p>
            <a:fld id="{E5F14ADF-E9B6-434E-90FE-AD00007F4873}" type="slidenum">
              <a:rPr lang="en-US" smtClean="0"/>
              <a:t>‹#›</a:t>
            </a:fld>
            <a:endParaRPr lang="en-US"/>
          </a:p>
        </p:txBody>
      </p:sp>
    </p:spTree>
    <p:extLst>
      <p:ext uri="{BB962C8B-B14F-4D97-AF65-F5344CB8AC3E}">
        <p14:creationId xmlns:p14="http://schemas.microsoft.com/office/powerpoint/2010/main" val="3997491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579804-A06F-4C09-BC6A-ED356BE55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8DC69DB-4516-43E8-B655-C7A4DFE0F9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A10C86B-FEB9-4AB7-A6D8-A04DFFC6AEE4}"/>
              </a:ext>
            </a:extLst>
          </p:cNvPr>
          <p:cNvSpPr>
            <a:spLocks noGrp="1"/>
          </p:cNvSpPr>
          <p:nvPr>
            <p:ph type="dt" sz="half" idx="2"/>
          </p:nvPr>
        </p:nvSpPr>
        <p:spPr>
          <a:xfrm>
            <a:off x="838200" y="6497027"/>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5B261-8843-42D1-AAFC-05E20E2D9B97}" type="datetimeFigureOut">
              <a:rPr lang="en-US" smtClean="0"/>
              <a:t>12/5/2018</a:t>
            </a:fld>
            <a:endParaRPr lang="en-US" dirty="0"/>
          </a:p>
        </p:txBody>
      </p:sp>
      <p:sp>
        <p:nvSpPr>
          <p:cNvPr id="5" name="Footer Placeholder 4">
            <a:extLst>
              <a:ext uri="{FF2B5EF4-FFF2-40B4-BE49-F238E27FC236}">
                <a16:creationId xmlns:a16="http://schemas.microsoft.com/office/drawing/2014/main" id="{D37B1632-8FC8-4563-9E2E-6640C4FBDCC9}"/>
              </a:ext>
            </a:extLst>
          </p:cNvPr>
          <p:cNvSpPr>
            <a:spLocks noGrp="1"/>
          </p:cNvSpPr>
          <p:nvPr>
            <p:ph type="ftr" sz="quarter" idx="3"/>
          </p:nvPr>
        </p:nvSpPr>
        <p:spPr>
          <a:xfrm>
            <a:off x="4038600" y="6497027"/>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E07D0AD-42CC-4FCC-8DFE-E84CB31F5A16}"/>
              </a:ext>
            </a:extLst>
          </p:cNvPr>
          <p:cNvSpPr>
            <a:spLocks noGrp="1"/>
          </p:cNvSpPr>
          <p:nvPr>
            <p:ph type="sldNum" sz="quarter" idx="4"/>
          </p:nvPr>
        </p:nvSpPr>
        <p:spPr>
          <a:xfrm>
            <a:off x="8610600" y="649702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14ADF-E9B6-434E-90FE-AD00007F4873}" type="slidenum">
              <a:rPr lang="en-US" smtClean="0"/>
              <a:t>‹#›</a:t>
            </a:fld>
            <a:endParaRPr lang="en-US" dirty="0"/>
          </a:p>
        </p:txBody>
      </p:sp>
      <p:sp>
        <p:nvSpPr>
          <p:cNvPr id="7" name="Rectangle 6">
            <a:extLst>
              <a:ext uri="{FF2B5EF4-FFF2-40B4-BE49-F238E27FC236}">
                <a16:creationId xmlns:a16="http://schemas.microsoft.com/office/drawing/2014/main" id="{DC346BD6-D61B-40DE-B049-2B68601D97D8}"/>
              </a:ext>
            </a:extLst>
          </p:cNvPr>
          <p:cNvSpPr/>
          <p:nvPr userDrawn="1"/>
        </p:nvSpPr>
        <p:spPr>
          <a:xfrm>
            <a:off x="1" y="6532684"/>
            <a:ext cx="12192000" cy="360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37E63C44-B47D-4B0A-8A51-01C25A0C15B9}"/>
              </a:ext>
            </a:extLst>
          </p:cNvPr>
          <p:cNvSpPr/>
          <p:nvPr userDrawn="1"/>
        </p:nvSpPr>
        <p:spPr>
          <a:xfrm>
            <a:off x="15" y="646619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3802862"/>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 id="2147484057" r:id="rId12"/>
  </p:sldLayoutIdLst>
  <p:hf sldNum="0" hdr="0" ftr="0" dt="0"/>
  <p:txStyles>
    <p:titleStyle>
      <a:lvl1pPr algn="l" defTabSz="914400" rtl="0" eaLnBrk="1" latinLnBrk="0" hangingPunct="1">
        <a:lnSpc>
          <a:spcPct val="90000"/>
        </a:lnSpc>
        <a:spcBef>
          <a:spcPct val="0"/>
        </a:spcBef>
        <a:buNone/>
        <a:defRPr sz="4400" kern="1200">
          <a:solidFill>
            <a:srgbClr val="3C7AAE"/>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6666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6666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6666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6666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46C6-57B3-4C34-B78E-354266EC8DEB}"/>
              </a:ext>
            </a:extLst>
          </p:cNvPr>
          <p:cNvSpPr>
            <a:spLocks noGrp="1"/>
          </p:cNvSpPr>
          <p:nvPr>
            <p:ph type="ctrTitle"/>
          </p:nvPr>
        </p:nvSpPr>
        <p:spPr>
          <a:xfrm>
            <a:off x="1524000" y="1837679"/>
            <a:ext cx="9144000" cy="2387600"/>
          </a:xfrm>
        </p:spPr>
        <p:txBody>
          <a:bodyPr>
            <a:normAutofit/>
          </a:bodyPr>
          <a:lstStyle/>
          <a:p>
            <a:r>
              <a:rPr lang="en-US" sz="8000" dirty="0"/>
              <a:t>Risk Management Framework (RMF)</a:t>
            </a:r>
          </a:p>
        </p:txBody>
      </p:sp>
    </p:spTree>
    <p:extLst>
      <p:ext uri="{BB962C8B-B14F-4D97-AF65-F5344CB8AC3E}">
        <p14:creationId xmlns:p14="http://schemas.microsoft.com/office/powerpoint/2010/main" val="4106042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951C-5382-4F42-AAB3-9E2935355A6F}"/>
              </a:ext>
            </a:extLst>
          </p:cNvPr>
          <p:cNvSpPr>
            <a:spLocks noGrp="1"/>
          </p:cNvSpPr>
          <p:nvPr>
            <p:ph type="title"/>
          </p:nvPr>
        </p:nvSpPr>
        <p:spPr/>
        <p:txBody>
          <a:bodyPr/>
          <a:lstStyle/>
          <a:p>
            <a:r>
              <a:rPr lang="en-US" dirty="0"/>
              <a:t>FIPS 199</a:t>
            </a:r>
          </a:p>
        </p:txBody>
      </p:sp>
      <p:pic>
        <p:nvPicPr>
          <p:cNvPr id="5" name="Content Placeholder 4">
            <a:extLst>
              <a:ext uri="{FF2B5EF4-FFF2-40B4-BE49-F238E27FC236}">
                <a16:creationId xmlns:a16="http://schemas.microsoft.com/office/drawing/2014/main" id="{6E94E609-64FB-4560-85CD-29B4E73F54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939972"/>
            <a:ext cx="3795944" cy="3434195"/>
          </a:xfrm>
        </p:spPr>
      </p:pic>
      <p:sp>
        <p:nvSpPr>
          <p:cNvPr id="6" name="TextBox 5">
            <a:extLst>
              <a:ext uri="{FF2B5EF4-FFF2-40B4-BE49-F238E27FC236}">
                <a16:creationId xmlns:a16="http://schemas.microsoft.com/office/drawing/2014/main" id="{1265C6AB-D67B-4B01-8F57-B591C582B5D5}"/>
              </a:ext>
            </a:extLst>
          </p:cNvPr>
          <p:cNvSpPr txBox="1"/>
          <p:nvPr/>
        </p:nvSpPr>
        <p:spPr>
          <a:xfrm>
            <a:off x="1219635" y="2326711"/>
            <a:ext cx="3033074" cy="523220"/>
          </a:xfrm>
          <a:prstGeom prst="rect">
            <a:avLst/>
          </a:prstGeom>
          <a:noFill/>
        </p:spPr>
        <p:txBody>
          <a:bodyPr wrap="none" rtlCol="0">
            <a:spAutoFit/>
          </a:bodyPr>
          <a:lstStyle/>
          <a:p>
            <a:r>
              <a:rPr lang="en-US" sz="2800" b="1" dirty="0">
                <a:solidFill>
                  <a:schemeClr val="accent4"/>
                </a:solidFill>
              </a:rPr>
              <a:t>Security Objectives</a:t>
            </a:r>
          </a:p>
        </p:txBody>
      </p:sp>
      <p:sp>
        <p:nvSpPr>
          <p:cNvPr id="7" name="Arrow: Right 6">
            <a:extLst>
              <a:ext uri="{FF2B5EF4-FFF2-40B4-BE49-F238E27FC236}">
                <a16:creationId xmlns:a16="http://schemas.microsoft.com/office/drawing/2014/main" id="{3112D21A-0351-4426-85B3-8DFB8825202A}"/>
              </a:ext>
            </a:extLst>
          </p:cNvPr>
          <p:cNvSpPr/>
          <p:nvPr/>
        </p:nvSpPr>
        <p:spPr>
          <a:xfrm>
            <a:off x="4252709" y="3792327"/>
            <a:ext cx="1615736" cy="781235"/>
          </a:xfrm>
          <a:prstGeom prst="rightArrow">
            <a:avLst>
              <a:gd name="adj1" fmla="val 50000"/>
              <a:gd name="adj2" fmla="val 6798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B80EE03-7383-4938-B5DC-6D1C91FBBA9F}"/>
              </a:ext>
            </a:extLst>
          </p:cNvPr>
          <p:cNvSpPr txBox="1"/>
          <p:nvPr/>
        </p:nvSpPr>
        <p:spPr>
          <a:xfrm>
            <a:off x="6951225" y="2366945"/>
            <a:ext cx="2331729" cy="584775"/>
          </a:xfrm>
          <a:prstGeom prst="rect">
            <a:avLst/>
          </a:prstGeom>
          <a:noFill/>
        </p:spPr>
        <p:txBody>
          <a:bodyPr wrap="none" rtlCol="0">
            <a:spAutoFit/>
          </a:bodyPr>
          <a:lstStyle/>
          <a:p>
            <a:r>
              <a:rPr lang="en-US" sz="3200" b="1" dirty="0">
                <a:solidFill>
                  <a:schemeClr val="accent4"/>
                </a:solidFill>
              </a:rPr>
              <a:t>Impact Level</a:t>
            </a:r>
            <a:endParaRPr lang="en-US" sz="2800" b="1" dirty="0">
              <a:solidFill>
                <a:schemeClr val="accent4"/>
              </a:solidFill>
            </a:endParaRPr>
          </a:p>
        </p:txBody>
      </p:sp>
      <p:sp>
        <p:nvSpPr>
          <p:cNvPr id="11" name="TextBox 10">
            <a:extLst>
              <a:ext uri="{FF2B5EF4-FFF2-40B4-BE49-F238E27FC236}">
                <a16:creationId xmlns:a16="http://schemas.microsoft.com/office/drawing/2014/main" id="{4B14FBCF-003E-458A-A402-48A8AF92F7B1}"/>
              </a:ext>
            </a:extLst>
          </p:cNvPr>
          <p:cNvSpPr txBox="1"/>
          <p:nvPr/>
        </p:nvSpPr>
        <p:spPr>
          <a:xfrm>
            <a:off x="838200" y="1427590"/>
            <a:ext cx="11204734"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solidFill>
                  <a:srgbClr val="6F6F6F"/>
                </a:solidFill>
              </a:rPr>
              <a:t>Standards for </a:t>
            </a:r>
            <a:r>
              <a:rPr lang="en-US" sz="2400" b="1" dirty="0">
                <a:solidFill>
                  <a:srgbClr val="6F6F6F"/>
                </a:solidFill>
              </a:rPr>
              <a:t>Security Categorization </a:t>
            </a:r>
            <a:r>
              <a:rPr lang="en-US" sz="2400" dirty="0">
                <a:solidFill>
                  <a:srgbClr val="6F6F6F"/>
                </a:solidFill>
              </a:rPr>
              <a:t>of federal </a:t>
            </a:r>
            <a:r>
              <a:rPr lang="en-US" sz="2400" u="sng" dirty="0">
                <a:solidFill>
                  <a:srgbClr val="6F6F6F"/>
                </a:solidFill>
              </a:rPr>
              <a:t>Information</a:t>
            </a:r>
            <a:r>
              <a:rPr lang="en-US" sz="2400" dirty="0">
                <a:solidFill>
                  <a:srgbClr val="6F6F6F"/>
                </a:solidFill>
              </a:rPr>
              <a:t> and</a:t>
            </a:r>
            <a:r>
              <a:rPr lang="en-US" sz="2400" u="sng" dirty="0">
                <a:solidFill>
                  <a:srgbClr val="6F6F6F"/>
                </a:solidFill>
              </a:rPr>
              <a:t> Information Systems</a:t>
            </a:r>
          </a:p>
        </p:txBody>
      </p:sp>
      <p:graphicFrame>
        <p:nvGraphicFramePr>
          <p:cNvPr id="13" name="Table 12">
            <a:extLst>
              <a:ext uri="{FF2B5EF4-FFF2-40B4-BE49-F238E27FC236}">
                <a16:creationId xmlns:a16="http://schemas.microsoft.com/office/drawing/2014/main" id="{82383CA5-C90D-4719-B3A0-C9CBFD19B425}"/>
              </a:ext>
            </a:extLst>
          </p:cNvPr>
          <p:cNvGraphicFramePr>
            <a:graphicFrameLocks noGrp="1"/>
          </p:cNvGraphicFramePr>
          <p:nvPr>
            <p:extLst>
              <p:ext uri="{D42A27DB-BD31-4B8C-83A1-F6EECF244321}">
                <p14:modId xmlns:p14="http://schemas.microsoft.com/office/powerpoint/2010/main" val="199583970"/>
              </p:ext>
            </p:extLst>
          </p:nvPr>
        </p:nvGraphicFramePr>
        <p:xfrm>
          <a:off x="6664194" y="3228327"/>
          <a:ext cx="3409579" cy="2832495"/>
        </p:xfrm>
        <a:graphic>
          <a:graphicData uri="http://schemas.openxmlformats.org/drawingml/2006/table">
            <a:tbl>
              <a:tblPr>
                <a:tableStyleId>{00A15C55-8517-42AA-B614-E9B94910E393}</a:tableStyleId>
              </a:tblPr>
              <a:tblGrid>
                <a:gridCol w="3409579">
                  <a:extLst>
                    <a:ext uri="{9D8B030D-6E8A-4147-A177-3AD203B41FA5}">
                      <a16:colId xmlns:a16="http://schemas.microsoft.com/office/drawing/2014/main" val="608284522"/>
                    </a:ext>
                  </a:extLst>
                </a:gridCol>
              </a:tblGrid>
              <a:tr h="790550">
                <a:tc>
                  <a:txBody>
                    <a:bodyPr/>
                    <a:lstStyle/>
                    <a:p>
                      <a:r>
                        <a:rPr lang="en-US" b="1" dirty="0">
                          <a:solidFill>
                            <a:schemeClr val="bg2">
                              <a:lumMod val="10000"/>
                            </a:schemeClr>
                          </a:solidFill>
                        </a:rPr>
                        <a:t>LOW</a:t>
                      </a:r>
                      <a:r>
                        <a:rPr lang="en-US" dirty="0">
                          <a:solidFill>
                            <a:schemeClr val="bg2">
                              <a:lumMod val="10000"/>
                            </a:schemeClr>
                          </a:solidFill>
                        </a:rPr>
                        <a:t>:  loss of objectives could have a </a:t>
                      </a:r>
                      <a:r>
                        <a:rPr lang="en-US" b="1" dirty="0">
                          <a:solidFill>
                            <a:schemeClr val="bg2">
                              <a:lumMod val="10000"/>
                            </a:schemeClr>
                          </a:solidFill>
                        </a:rPr>
                        <a:t>low</a:t>
                      </a:r>
                      <a:r>
                        <a:rPr lang="en-US" dirty="0">
                          <a:solidFill>
                            <a:schemeClr val="bg2">
                              <a:lumMod val="10000"/>
                            </a:schemeClr>
                          </a:solidFill>
                        </a:rPr>
                        <a:t> adverse impact</a:t>
                      </a:r>
                    </a:p>
                  </a:txBody>
                  <a:tcPr/>
                </a:tc>
                <a:extLst>
                  <a:ext uri="{0D108BD9-81ED-4DB2-BD59-A6C34878D82A}">
                    <a16:rowId xmlns:a16="http://schemas.microsoft.com/office/drawing/2014/main" val="3275999902"/>
                  </a:ext>
                </a:extLst>
              </a:tr>
              <a:tr h="890384">
                <a:tc>
                  <a:txBody>
                    <a:bodyPr/>
                    <a:lstStyle/>
                    <a:p>
                      <a:r>
                        <a:rPr lang="en-US" b="1" dirty="0">
                          <a:solidFill>
                            <a:schemeClr val="bg2">
                              <a:lumMod val="10000"/>
                            </a:schemeClr>
                          </a:solidFill>
                        </a:rPr>
                        <a:t>MODERATE</a:t>
                      </a:r>
                      <a:r>
                        <a:rPr lang="en-US" dirty="0">
                          <a:solidFill>
                            <a:schemeClr val="bg2">
                              <a:lumMod val="10000"/>
                            </a:schemeClr>
                          </a:solidFill>
                        </a:rPr>
                        <a:t>:  loss of objectives could have a </a:t>
                      </a:r>
                      <a:r>
                        <a:rPr lang="en-US" b="1" dirty="0">
                          <a:solidFill>
                            <a:schemeClr val="bg2">
                              <a:lumMod val="10000"/>
                            </a:schemeClr>
                          </a:solidFill>
                        </a:rPr>
                        <a:t>serious</a:t>
                      </a:r>
                      <a:r>
                        <a:rPr lang="en-US" dirty="0">
                          <a:solidFill>
                            <a:schemeClr val="bg2">
                              <a:lumMod val="10000"/>
                            </a:schemeClr>
                          </a:solidFill>
                        </a:rPr>
                        <a:t> adverse impact</a:t>
                      </a:r>
                    </a:p>
                  </a:txBody>
                  <a:tcPr>
                    <a:solidFill>
                      <a:schemeClr val="accent1">
                        <a:lumMod val="60000"/>
                        <a:lumOff val="40000"/>
                      </a:schemeClr>
                    </a:solidFill>
                  </a:tcPr>
                </a:tc>
                <a:extLst>
                  <a:ext uri="{0D108BD9-81ED-4DB2-BD59-A6C34878D82A}">
                    <a16:rowId xmlns:a16="http://schemas.microsoft.com/office/drawing/2014/main" val="2653575980"/>
                  </a:ext>
                </a:extLst>
              </a:tr>
              <a:tr h="1127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HIGH</a:t>
                      </a:r>
                      <a:r>
                        <a:rPr lang="en-US" dirty="0">
                          <a:solidFill>
                            <a:schemeClr val="bg1"/>
                          </a:solidFill>
                        </a:rPr>
                        <a:t>:  loss of objectives could have a </a:t>
                      </a:r>
                      <a:r>
                        <a:rPr lang="en-US" b="1" dirty="0">
                          <a:solidFill>
                            <a:schemeClr val="bg1"/>
                          </a:solidFill>
                        </a:rPr>
                        <a:t>catastrophic</a:t>
                      </a:r>
                      <a:r>
                        <a:rPr lang="en-US" dirty="0">
                          <a:solidFill>
                            <a:schemeClr val="bg1"/>
                          </a:solidFill>
                        </a:rPr>
                        <a:t> adverse impact</a:t>
                      </a:r>
                    </a:p>
                  </a:txBody>
                  <a:tcPr>
                    <a:solidFill>
                      <a:schemeClr val="accent1">
                        <a:lumMod val="75000"/>
                      </a:schemeClr>
                    </a:solidFill>
                  </a:tcPr>
                </a:tc>
                <a:extLst>
                  <a:ext uri="{0D108BD9-81ED-4DB2-BD59-A6C34878D82A}">
                    <a16:rowId xmlns:a16="http://schemas.microsoft.com/office/drawing/2014/main" val="1386884639"/>
                  </a:ext>
                </a:extLst>
              </a:tr>
            </a:tbl>
          </a:graphicData>
        </a:graphic>
      </p:graphicFrame>
    </p:spTree>
    <p:extLst>
      <p:ext uri="{BB962C8B-B14F-4D97-AF65-F5344CB8AC3E}">
        <p14:creationId xmlns:p14="http://schemas.microsoft.com/office/powerpoint/2010/main" val="1932847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1DA1-2D9C-44ED-85DA-016923412F36}"/>
              </a:ext>
            </a:extLst>
          </p:cNvPr>
          <p:cNvSpPr>
            <a:spLocks noGrp="1"/>
          </p:cNvSpPr>
          <p:nvPr>
            <p:ph type="title"/>
          </p:nvPr>
        </p:nvSpPr>
        <p:spPr/>
        <p:txBody>
          <a:bodyPr/>
          <a:lstStyle/>
          <a:p>
            <a:r>
              <a:rPr lang="en-US" dirty="0"/>
              <a:t>NIST SP 800-60</a:t>
            </a:r>
          </a:p>
        </p:txBody>
      </p:sp>
      <p:sp>
        <p:nvSpPr>
          <p:cNvPr id="3" name="Content Placeholder 2">
            <a:extLst>
              <a:ext uri="{FF2B5EF4-FFF2-40B4-BE49-F238E27FC236}">
                <a16:creationId xmlns:a16="http://schemas.microsoft.com/office/drawing/2014/main" id="{CE9A20C5-5235-4FA6-A67B-E864EE7CBF3B}"/>
              </a:ext>
            </a:extLst>
          </p:cNvPr>
          <p:cNvSpPr>
            <a:spLocks noGrp="1"/>
          </p:cNvSpPr>
          <p:nvPr>
            <p:ph idx="1"/>
          </p:nvPr>
        </p:nvSpPr>
        <p:spPr>
          <a:xfrm>
            <a:off x="838200" y="1825625"/>
            <a:ext cx="9645316" cy="4351338"/>
          </a:xfrm>
        </p:spPr>
        <p:txBody>
          <a:bodyPr>
            <a:normAutofit fontScale="85000" lnSpcReduction="10000"/>
          </a:bodyPr>
          <a:lstStyle/>
          <a:p>
            <a:r>
              <a:rPr lang="en-US" dirty="0"/>
              <a:t>Guide for Mapping the </a:t>
            </a:r>
            <a:r>
              <a:rPr lang="en-US" b="1" dirty="0"/>
              <a:t>Information Types</a:t>
            </a:r>
            <a:r>
              <a:rPr lang="en-US" dirty="0"/>
              <a:t> and IS to Security Categories (Confidentiality, Integrity, Availability)</a:t>
            </a:r>
          </a:p>
          <a:p>
            <a:endParaRPr lang="en-US" dirty="0"/>
          </a:p>
          <a:p>
            <a:r>
              <a:rPr lang="en-US" dirty="0"/>
              <a:t>Defines baseline profile for each of the listed information types</a:t>
            </a:r>
          </a:p>
          <a:p>
            <a:endParaRPr lang="en-US" dirty="0"/>
          </a:p>
          <a:p>
            <a:r>
              <a:rPr lang="en-US" dirty="0"/>
              <a:t>Format: </a:t>
            </a:r>
          </a:p>
          <a:p>
            <a:pPr lvl="1"/>
            <a:r>
              <a:rPr lang="en-US" dirty="0"/>
              <a:t>Security Category </a:t>
            </a:r>
            <a:r>
              <a:rPr lang="en-US" sz="2400" i="1" dirty="0"/>
              <a:t>Information Type </a:t>
            </a:r>
            <a:r>
              <a:rPr lang="en-US" dirty="0"/>
              <a:t>= { (confidentiality, </a:t>
            </a:r>
            <a:r>
              <a:rPr lang="en-US" i="1" dirty="0"/>
              <a:t>Impact Level</a:t>
            </a:r>
            <a:r>
              <a:rPr lang="en-US" dirty="0"/>
              <a:t>), (integrity, </a:t>
            </a:r>
            <a:r>
              <a:rPr lang="en-US" i="1" dirty="0"/>
              <a:t>Impact Level</a:t>
            </a:r>
            <a:r>
              <a:rPr lang="en-US" dirty="0"/>
              <a:t>), (availability, </a:t>
            </a:r>
            <a:r>
              <a:rPr lang="en-US" i="1" dirty="0"/>
              <a:t>Impact Level</a:t>
            </a:r>
            <a:r>
              <a:rPr lang="en-US" dirty="0"/>
              <a:t>) }</a:t>
            </a:r>
          </a:p>
          <a:p>
            <a:endParaRPr lang="en-US" dirty="0"/>
          </a:p>
        </p:txBody>
      </p:sp>
    </p:spTree>
    <p:extLst>
      <p:ext uri="{BB962C8B-B14F-4D97-AF65-F5344CB8AC3E}">
        <p14:creationId xmlns:p14="http://schemas.microsoft.com/office/powerpoint/2010/main" val="2164956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3F3E-7716-453F-A83D-8FF476444806}"/>
              </a:ext>
            </a:extLst>
          </p:cNvPr>
          <p:cNvSpPr>
            <a:spLocks noGrp="1"/>
          </p:cNvSpPr>
          <p:nvPr>
            <p:ph type="title"/>
          </p:nvPr>
        </p:nvSpPr>
        <p:spPr/>
        <p:txBody>
          <a:bodyPr/>
          <a:lstStyle/>
          <a:p>
            <a:r>
              <a:rPr lang="en-US" dirty="0"/>
              <a:t>Information System Impact Level</a:t>
            </a:r>
          </a:p>
        </p:txBody>
      </p:sp>
      <p:sp>
        <p:nvSpPr>
          <p:cNvPr id="3" name="Content Placeholder 2">
            <a:extLst>
              <a:ext uri="{FF2B5EF4-FFF2-40B4-BE49-F238E27FC236}">
                <a16:creationId xmlns:a16="http://schemas.microsoft.com/office/drawing/2014/main" id="{34458F1D-AFD6-46C5-A641-0256EFE1545D}"/>
              </a:ext>
            </a:extLst>
          </p:cNvPr>
          <p:cNvSpPr>
            <a:spLocks noGrp="1"/>
          </p:cNvSpPr>
          <p:nvPr>
            <p:ph idx="1"/>
          </p:nvPr>
        </p:nvSpPr>
        <p:spPr>
          <a:xfrm>
            <a:off x="838200" y="1825625"/>
            <a:ext cx="9982200" cy="4351338"/>
          </a:xfrm>
        </p:spPr>
        <p:txBody>
          <a:bodyPr>
            <a:normAutofit fontScale="92500" lnSpcReduction="10000"/>
          </a:bodyPr>
          <a:lstStyle/>
          <a:p>
            <a:r>
              <a:rPr lang="en-US" b="1" dirty="0"/>
              <a:t>High Water Mark</a:t>
            </a:r>
            <a:r>
              <a:rPr lang="en-US" dirty="0"/>
              <a:t>:  choose the </a:t>
            </a:r>
            <a:r>
              <a:rPr lang="en-US" b="1" dirty="0"/>
              <a:t>highest</a:t>
            </a:r>
            <a:r>
              <a:rPr lang="en-US" dirty="0"/>
              <a:t> potential impact level</a:t>
            </a:r>
          </a:p>
          <a:p>
            <a:endParaRPr lang="en-US" dirty="0"/>
          </a:p>
          <a:p>
            <a:r>
              <a:rPr lang="en-US" dirty="0"/>
              <a:t>Ex: Security Category </a:t>
            </a:r>
            <a:r>
              <a:rPr lang="en-US" sz="2800" dirty="0"/>
              <a:t>contract information </a:t>
            </a:r>
            <a:r>
              <a:rPr lang="en-US" dirty="0"/>
              <a:t>= { (confidentiality, Moderate), (integrity, Moderate), (availability, Low) }</a:t>
            </a:r>
          </a:p>
          <a:p>
            <a:endParaRPr lang="en-US" dirty="0"/>
          </a:p>
          <a:p>
            <a:r>
              <a:rPr lang="en-US" sz="2400" dirty="0"/>
              <a:t>Since the </a:t>
            </a:r>
            <a:r>
              <a:rPr lang="en-US" sz="2400" b="1" dirty="0"/>
              <a:t>highest impact level for the Information Type </a:t>
            </a:r>
            <a:r>
              <a:rPr lang="en-US" sz="2400" dirty="0"/>
              <a:t>is </a:t>
            </a:r>
            <a:r>
              <a:rPr lang="en-US" sz="2400" u="sng" dirty="0"/>
              <a:t>Moderate</a:t>
            </a:r>
            <a:r>
              <a:rPr lang="en-US" sz="2400" dirty="0"/>
              <a:t> in the integrity security category, the </a:t>
            </a:r>
            <a:r>
              <a:rPr lang="en-US" sz="2400" b="1" dirty="0"/>
              <a:t>high water mark for the Information System </a:t>
            </a:r>
            <a:r>
              <a:rPr lang="en-US" sz="2400" dirty="0"/>
              <a:t>is </a:t>
            </a:r>
            <a:r>
              <a:rPr lang="en-US" sz="2400" u="sng" dirty="0"/>
              <a:t>Moderate</a:t>
            </a:r>
          </a:p>
        </p:txBody>
      </p:sp>
    </p:spTree>
    <p:extLst>
      <p:ext uri="{BB962C8B-B14F-4D97-AF65-F5344CB8AC3E}">
        <p14:creationId xmlns:p14="http://schemas.microsoft.com/office/powerpoint/2010/main" val="178313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BAD2-0965-4A68-8CCC-741FCBD813EF}"/>
              </a:ext>
            </a:extLst>
          </p:cNvPr>
          <p:cNvSpPr>
            <a:spLocks noGrp="1"/>
          </p:cNvSpPr>
          <p:nvPr>
            <p:ph type="title"/>
          </p:nvPr>
        </p:nvSpPr>
        <p:spPr/>
        <p:txBody>
          <a:bodyPr/>
          <a:lstStyle/>
          <a:p>
            <a:r>
              <a:rPr lang="en-US" dirty="0"/>
              <a:t>System Security Plan (SSP)</a:t>
            </a:r>
          </a:p>
        </p:txBody>
      </p:sp>
      <p:sp>
        <p:nvSpPr>
          <p:cNvPr id="3" name="Content Placeholder 2">
            <a:extLst>
              <a:ext uri="{FF2B5EF4-FFF2-40B4-BE49-F238E27FC236}">
                <a16:creationId xmlns:a16="http://schemas.microsoft.com/office/drawing/2014/main" id="{3B701A4D-25B7-4B32-8AEB-808B839C0E69}"/>
              </a:ext>
            </a:extLst>
          </p:cNvPr>
          <p:cNvSpPr>
            <a:spLocks noGrp="1"/>
          </p:cNvSpPr>
          <p:nvPr>
            <p:ph idx="1"/>
          </p:nvPr>
        </p:nvSpPr>
        <p:spPr/>
        <p:txBody>
          <a:bodyPr>
            <a:normAutofit fontScale="85000" lnSpcReduction="20000"/>
          </a:bodyPr>
          <a:lstStyle/>
          <a:p>
            <a:r>
              <a:rPr lang="en-US" dirty="0"/>
              <a:t>Document </a:t>
            </a:r>
            <a:r>
              <a:rPr lang="en-US" b="1" dirty="0"/>
              <a:t>impact levels </a:t>
            </a:r>
            <a:r>
              <a:rPr lang="en-US" dirty="0"/>
              <a:t>for each Information System, based on its Information Types</a:t>
            </a:r>
          </a:p>
          <a:p>
            <a:pPr lvl="1"/>
            <a:r>
              <a:rPr lang="en-US" sz="3000" dirty="0">
                <a:solidFill>
                  <a:schemeClr val="tx1"/>
                </a:solidFill>
              </a:rPr>
              <a:t>If adjustments needed, write justifications for AO approval</a:t>
            </a:r>
          </a:p>
          <a:p>
            <a:r>
              <a:rPr lang="en-US" dirty="0"/>
              <a:t>Document </a:t>
            </a:r>
            <a:r>
              <a:rPr lang="en-US" b="1" dirty="0"/>
              <a:t>system descriptions </a:t>
            </a:r>
            <a:r>
              <a:rPr lang="en-US" dirty="0"/>
              <a:t>for each Information System</a:t>
            </a:r>
          </a:p>
          <a:p>
            <a:r>
              <a:rPr lang="en-US" dirty="0"/>
              <a:t>Document system interconnections</a:t>
            </a:r>
          </a:p>
          <a:p>
            <a:r>
              <a:rPr lang="en-US" b="1" dirty="0"/>
              <a:t>Register</a:t>
            </a:r>
            <a:r>
              <a:rPr lang="en-US" dirty="0"/>
              <a:t> each Information System</a:t>
            </a:r>
          </a:p>
          <a:p>
            <a:pPr marL="0" indent="0">
              <a:buNone/>
            </a:pPr>
            <a:endParaRPr lang="en-US" dirty="0"/>
          </a:p>
          <a:p>
            <a:pPr lvl="1"/>
            <a:r>
              <a:rPr lang="en-US" sz="2800" dirty="0" err="1"/>
              <a:t>eMASS</a:t>
            </a:r>
            <a:r>
              <a:rPr lang="en-US" sz="2800" dirty="0"/>
              <a:t> (</a:t>
            </a:r>
            <a:r>
              <a:rPr lang="fr-FR" sz="2800" dirty="0"/>
              <a:t>Enterprise Mission Assurance Support Service</a:t>
            </a:r>
            <a:r>
              <a:rPr lang="en-US" sz="2800" dirty="0"/>
              <a:t>) :</a:t>
            </a:r>
          </a:p>
          <a:p>
            <a:pPr lvl="2"/>
            <a:r>
              <a:rPr lang="en-US" sz="2200" dirty="0"/>
              <a:t>automates generating reports, registering systems, decommissioning systems; has updated database of security controls; automates security control inheritance; security assessment collaborations</a:t>
            </a:r>
            <a:endParaRPr lang="en-US" sz="2600" dirty="0"/>
          </a:p>
          <a:p>
            <a:endParaRPr lang="en-US" dirty="0"/>
          </a:p>
        </p:txBody>
      </p:sp>
    </p:spTree>
    <p:extLst>
      <p:ext uri="{BB962C8B-B14F-4D97-AF65-F5344CB8AC3E}">
        <p14:creationId xmlns:p14="http://schemas.microsoft.com/office/powerpoint/2010/main" val="689871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91EBF-CFA2-4AD3-A0FC-68BE3C62F5E0}"/>
              </a:ext>
            </a:extLst>
          </p:cNvPr>
          <p:cNvSpPr>
            <a:spLocks noGrp="1"/>
          </p:cNvSpPr>
          <p:nvPr>
            <p:ph type="title"/>
          </p:nvPr>
        </p:nvSpPr>
        <p:spPr/>
        <p:txBody>
          <a:bodyPr/>
          <a:lstStyle/>
          <a:p>
            <a:r>
              <a:rPr lang="en-US" dirty="0"/>
              <a:t>System Development Life Cycle (SDLC)</a:t>
            </a:r>
          </a:p>
        </p:txBody>
      </p:sp>
      <p:pic>
        <p:nvPicPr>
          <p:cNvPr id="2052" name="Picture 4" descr="Image result for sdlc rmf">
            <a:extLst>
              <a:ext uri="{FF2B5EF4-FFF2-40B4-BE49-F238E27FC236}">
                <a16:creationId xmlns:a16="http://schemas.microsoft.com/office/drawing/2014/main" id="{C8E74FF2-A63D-480F-A38B-2F97B4DBC8B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174" b="97101" l="0" r="97540">
                        <a14:foregroundMark x1="4394" y1="28986" x2="11951" y2="28261"/>
                        <a14:foregroundMark x1="11951" y1="28261" x2="14587" y2="28744"/>
                        <a14:foregroundMark x1="18805" y1="34541" x2="4394" y2="28019"/>
                        <a14:foregroundMark x1="4394" y1="28019" x2="9315" y2="35507"/>
                        <a14:foregroundMark x1="9315" y1="35507" x2="14411" y2="35749"/>
                        <a14:foregroundMark x1="176" y1="37681" x2="7909" y2="37923"/>
                        <a14:foregroundMark x1="7909" y1="37923" x2="17750" y2="37198"/>
                        <a14:foregroundMark x1="17750" y1="37198" x2="24429" y2="31401"/>
                        <a14:foregroundMark x1="24429" y1="31401" x2="16359" y2="23822"/>
                        <a14:foregroundMark x1="88576" y1="16667" x2="96134" y2="16667"/>
                        <a14:foregroundMark x1="96134" y1="16667" x2="97678" y2="26812"/>
                        <a14:foregroundMark x1="95385" y1="28582" x2="89982" y2="32126"/>
                        <a14:foregroundMark x1="89982" y1="32126" x2="87698" y2="19324"/>
                        <a14:foregroundMark x1="92091" y1="31884" x2="95774" y2="29227"/>
                        <a14:foregroundMark x1="96309" y1="16667" x2="90158" y2="19082"/>
                        <a14:foregroundMark x1="57996" y1="14493" x2="48858" y2="13768"/>
                        <a14:foregroundMark x1="48858" y1="13768" x2="42355" y2="7005"/>
                        <a14:foregroundMark x1="42355" y1="7005" x2="50615" y2="242"/>
                        <a14:foregroundMark x1="50615" y1="242" x2="60281" y2="2174"/>
                        <a14:foregroundMark x1="60281" y1="2174" x2="53954" y2="12319"/>
                        <a14:foregroundMark x1="53954" y1="12319" x2="52373" y2="12802"/>
                        <a14:foregroundMark x1="88049" y1="70290" x2="97540" y2="68599"/>
                        <a14:foregroundMark x1="97540" y1="68599" x2="91564" y2="77778"/>
                        <a14:foregroundMark x1="91564" y1="77778" x2="91037" y2="76570"/>
                        <a14:foregroundMark x1="46924" y1="97343" x2="43234" y2="88406"/>
                        <a14:foregroundMark x1="43234" y1="88406" x2="55185" y2="87198"/>
                        <a14:foregroundMark x1="55185" y1="87198" x2="62917" y2="91546"/>
                        <a14:foregroundMark x1="62917" y1="91546" x2="56239" y2="97101"/>
                        <a14:foregroundMark x1="56239" y1="97101" x2="47627" y2="95894"/>
                        <a14:backgroundMark x1="8787" y1="7729" x2="8787" y2="7729"/>
                        <a14:backgroundMark x1="15290" y1="21498" x2="176" y2="21256"/>
                        <a14:backgroundMark x1="2812" y1="21739" x2="176" y2="22222"/>
                        <a14:backgroundMark x1="2812" y1="19082" x2="703" y2="18357"/>
                        <a14:backgroundMark x1="99297" y1="27536" x2="98946" y2="26329"/>
                        <a14:backgroundMark x1="99121" y1="26812" x2="99121" y2="29227"/>
                      </a14:backgroundRemoval>
                    </a14:imgEffect>
                    <a14:imgEffect>
                      <a14:brightnessContrast bright="6000" contrast="-8000"/>
                    </a14:imgEffect>
                  </a14:imgLayer>
                </a14:imgProps>
              </a:ext>
              <a:ext uri="{28A0092B-C50C-407E-A947-70E740481C1C}">
                <a14:useLocalDpi xmlns:a14="http://schemas.microsoft.com/office/drawing/2010/main" val="0"/>
              </a:ext>
            </a:extLst>
          </a:blip>
          <a:srcRect/>
          <a:stretch>
            <a:fillRect/>
          </a:stretch>
        </p:blipFill>
        <p:spPr bwMode="auto">
          <a:xfrm>
            <a:off x="2844434" y="1572352"/>
            <a:ext cx="6503132" cy="4731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971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8DB1-CCC1-4964-BEF6-145112DF2DC5}"/>
              </a:ext>
            </a:extLst>
          </p:cNvPr>
          <p:cNvSpPr>
            <a:spLocks noGrp="1"/>
          </p:cNvSpPr>
          <p:nvPr>
            <p:ph type="title"/>
          </p:nvPr>
        </p:nvSpPr>
        <p:spPr/>
        <p:txBody>
          <a:bodyPr/>
          <a:lstStyle/>
          <a:p>
            <a:r>
              <a:rPr lang="en-US" dirty="0"/>
              <a:t>Step 2: Select Security Controls (SC)</a:t>
            </a:r>
          </a:p>
        </p:txBody>
      </p:sp>
      <p:sp>
        <p:nvSpPr>
          <p:cNvPr id="3" name="Content Placeholder 2">
            <a:extLst>
              <a:ext uri="{FF2B5EF4-FFF2-40B4-BE49-F238E27FC236}">
                <a16:creationId xmlns:a16="http://schemas.microsoft.com/office/drawing/2014/main" id="{95B0879C-6C94-40B1-8C69-ABE2BB49140C}"/>
              </a:ext>
            </a:extLst>
          </p:cNvPr>
          <p:cNvSpPr>
            <a:spLocks noGrp="1"/>
          </p:cNvSpPr>
          <p:nvPr>
            <p:ph idx="1"/>
          </p:nvPr>
        </p:nvSpPr>
        <p:spPr/>
        <p:txBody>
          <a:bodyPr/>
          <a:lstStyle/>
          <a:p>
            <a:r>
              <a:rPr lang="en-US" dirty="0"/>
              <a:t>Select baseline security controls for system based on security categorization</a:t>
            </a:r>
          </a:p>
          <a:p>
            <a:pPr lvl="1"/>
            <a:endParaRPr lang="en-US" dirty="0"/>
          </a:p>
          <a:p>
            <a:r>
              <a:rPr lang="en-US" dirty="0"/>
              <a:t>Tailor the security controls as needed based on risk assessment</a:t>
            </a:r>
          </a:p>
          <a:p>
            <a:pPr lvl="1"/>
            <a:endParaRPr lang="en-US" dirty="0"/>
          </a:p>
        </p:txBody>
      </p:sp>
    </p:spTree>
    <p:extLst>
      <p:ext uri="{BB962C8B-B14F-4D97-AF65-F5344CB8AC3E}">
        <p14:creationId xmlns:p14="http://schemas.microsoft.com/office/powerpoint/2010/main" val="197863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951C-5382-4F42-AAB3-9E2935355A6F}"/>
              </a:ext>
            </a:extLst>
          </p:cNvPr>
          <p:cNvSpPr>
            <a:spLocks noGrp="1"/>
          </p:cNvSpPr>
          <p:nvPr>
            <p:ph type="title"/>
          </p:nvPr>
        </p:nvSpPr>
        <p:spPr/>
        <p:txBody>
          <a:bodyPr/>
          <a:lstStyle/>
          <a:p>
            <a:r>
              <a:rPr lang="en-US" dirty="0"/>
              <a:t>FIPS 200</a:t>
            </a:r>
          </a:p>
        </p:txBody>
      </p:sp>
      <p:sp>
        <p:nvSpPr>
          <p:cNvPr id="6" name="TextBox 5">
            <a:extLst>
              <a:ext uri="{FF2B5EF4-FFF2-40B4-BE49-F238E27FC236}">
                <a16:creationId xmlns:a16="http://schemas.microsoft.com/office/drawing/2014/main" id="{1265C6AB-D67B-4B01-8F57-B591C582B5D5}"/>
              </a:ext>
            </a:extLst>
          </p:cNvPr>
          <p:cNvSpPr txBox="1"/>
          <p:nvPr/>
        </p:nvSpPr>
        <p:spPr>
          <a:xfrm>
            <a:off x="3407559" y="2343401"/>
            <a:ext cx="5388078" cy="523220"/>
          </a:xfrm>
          <a:prstGeom prst="rect">
            <a:avLst/>
          </a:prstGeom>
          <a:noFill/>
        </p:spPr>
        <p:txBody>
          <a:bodyPr wrap="none" rtlCol="0">
            <a:spAutoFit/>
          </a:bodyPr>
          <a:lstStyle/>
          <a:p>
            <a:r>
              <a:rPr lang="en-US" sz="2800" b="1" dirty="0">
                <a:solidFill>
                  <a:schemeClr val="accent4"/>
                </a:solidFill>
              </a:rPr>
              <a:t>17 Families (security-related areas)</a:t>
            </a:r>
          </a:p>
        </p:txBody>
      </p:sp>
      <p:sp>
        <p:nvSpPr>
          <p:cNvPr id="11" name="TextBox 10">
            <a:extLst>
              <a:ext uri="{FF2B5EF4-FFF2-40B4-BE49-F238E27FC236}">
                <a16:creationId xmlns:a16="http://schemas.microsoft.com/office/drawing/2014/main" id="{4B14FBCF-003E-458A-A402-48A8AF92F7B1}"/>
              </a:ext>
            </a:extLst>
          </p:cNvPr>
          <p:cNvSpPr txBox="1"/>
          <p:nvPr/>
        </p:nvSpPr>
        <p:spPr>
          <a:xfrm>
            <a:off x="838200" y="1427590"/>
            <a:ext cx="8538748" cy="1200329"/>
          </a:xfrm>
          <a:prstGeom prst="rect">
            <a:avLst/>
          </a:prstGeom>
          <a:noFill/>
        </p:spPr>
        <p:txBody>
          <a:bodyPr wrap="none" rtlCol="0">
            <a:spAutoFit/>
          </a:bodyPr>
          <a:lstStyle/>
          <a:p>
            <a:pPr marL="342900" indent="-342900">
              <a:buFont typeface="Arial" panose="020B0604020202020204" pitchFamily="34" charset="0"/>
              <a:buChar char="•"/>
            </a:pPr>
            <a:r>
              <a:rPr lang="en-US" sz="2400" b="1" dirty="0"/>
              <a:t>Minimum Security Requirements </a:t>
            </a:r>
            <a:r>
              <a:rPr lang="en-US" sz="2400" dirty="0"/>
              <a:t>for Federal Information and IS</a:t>
            </a:r>
          </a:p>
          <a:p>
            <a:pPr marL="342900" indent="-342900">
              <a:buFont typeface="Arial" panose="020B0604020202020204" pitchFamily="34" charset="0"/>
              <a:buChar char="•"/>
            </a:pPr>
            <a:r>
              <a:rPr lang="en-US" sz="2400" dirty="0"/>
              <a:t>Refers to SP 800-53 for actual controls</a:t>
            </a:r>
          </a:p>
          <a:p>
            <a:pPr marL="342900" indent="-342900">
              <a:buFont typeface="Arial" panose="020B0604020202020204" pitchFamily="34" charset="0"/>
              <a:buChar char="•"/>
            </a:pPr>
            <a:endParaRPr lang="en-US" sz="2400" dirty="0"/>
          </a:p>
        </p:txBody>
      </p:sp>
      <p:pic>
        <p:nvPicPr>
          <p:cNvPr id="1026" name="Picture 2" descr="Image result for nist 800-60">
            <a:extLst>
              <a:ext uri="{FF2B5EF4-FFF2-40B4-BE49-F238E27FC236}">
                <a16:creationId xmlns:a16="http://schemas.microsoft.com/office/drawing/2014/main" id="{5D75BEFF-D4A2-49D7-8C23-4B58C0081C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39" t="6374" r="1774" b="2655"/>
          <a:stretch/>
        </p:blipFill>
        <p:spPr bwMode="auto">
          <a:xfrm>
            <a:off x="3050689" y="2849405"/>
            <a:ext cx="6090621" cy="3450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502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C7BE-3FFA-461A-889C-2740E1EFE142}"/>
              </a:ext>
            </a:extLst>
          </p:cNvPr>
          <p:cNvSpPr>
            <a:spLocks noGrp="1"/>
          </p:cNvSpPr>
          <p:nvPr>
            <p:ph type="title"/>
          </p:nvPr>
        </p:nvSpPr>
        <p:spPr/>
        <p:txBody>
          <a:bodyPr/>
          <a:lstStyle/>
          <a:p>
            <a:r>
              <a:rPr lang="en-US" dirty="0"/>
              <a:t>SSP 800-53</a:t>
            </a:r>
          </a:p>
        </p:txBody>
      </p:sp>
      <p:sp>
        <p:nvSpPr>
          <p:cNvPr id="3" name="Content Placeholder 2">
            <a:extLst>
              <a:ext uri="{FF2B5EF4-FFF2-40B4-BE49-F238E27FC236}">
                <a16:creationId xmlns:a16="http://schemas.microsoft.com/office/drawing/2014/main" id="{89F28F84-275C-48FA-A5A6-C59C1469B1F2}"/>
              </a:ext>
            </a:extLst>
          </p:cNvPr>
          <p:cNvSpPr>
            <a:spLocks noGrp="1"/>
          </p:cNvSpPr>
          <p:nvPr>
            <p:ph idx="1"/>
          </p:nvPr>
        </p:nvSpPr>
        <p:spPr/>
        <p:txBody>
          <a:bodyPr/>
          <a:lstStyle/>
          <a:p>
            <a:r>
              <a:rPr lang="en-US" dirty="0"/>
              <a:t>Baselines determined by:</a:t>
            </a:r>
          </a:p>
          <a:p>
            <a:pPr lvl="1"/>
            <a:r>
              <a:rPr lang="en-US" dirty="0"/>
              <a:t>Information and system category (L, M, H)</a:t>
            </a:r>
          </a:p>
          <a:p>
            <a:pPr lvl="1"/>
            <a:r>
              <a:rPr lang="en-US" dirty="0"/>
              <a:t>Organizational risk assessment and risk tolerance</a:t>
            </a:r>
          </a:p>
          <a:p>
            <a:pPr lvl="1"/>
            <a:r>
              <a:rPr lang="en-US" dirty="0"/>
              <a:t>System level risk assessment</a:t>
            </a:r>
          </a:p>
          <a:p>
            <a:pPr marL="457200" lvl="1" indent="0">
              <a:buNone/>
            </a:pPr>
            <a:endParaRPr lang="en-US" dirty="0"/>
          </a:p>
          <a:p>
            <a:r>
              <a:rPr lang="en-US" dirty="0"/>
              <a:t>Baselines should be tailored (or it will just be a checklist)</a:t>
            </a:r>
          </a:p>
          <a:p>
            <a:pPr lvl="1"/>
            <a:r>
              <a:rPr lang="en-US" dirty="0"/>
              <a:t>Used as starting point</a:t>
            </a:r>
          </a:p>
        </p:txBody>
      </p:sp>
    </p:spTree>
    <p:extLst>
      <p:ext uri="{BB962C8B-B14F-4D97-AF65-F5344CB8AC3E}">
        <p14:creationId xmlns:p14="http://schemas.microsoft.com/office/powerpoint/2010/main" val="2859565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C18D-9F63-40D6-BDBC-394206A4FF73}"/>
              </a:ext>
            </a:extLst>
          </p:cNvPr>
          <p:cNvSpPr>
            <a:spLocks noGrp="1"/>
          </p:cNvSpPr>
          <p:nvPr>
            <p:ph type="title"/>
          </p:nvPr>
        </p:nvSpPr>
        <p:spPr/>
        <p:txBody>
          <a:bodyPr/>
          <a:lstStyle/>
          <a:p>
            <a:r>
              <a:rPr lang="en-US" dirty="0"/>
              <a:t>Control Types</a:t>
            </a:r>
          </a:p>
        </p:txBody>
      </p:sp>
      <p:sp>
        <p:nvSpPr>
          <p:cNvPr id="3" name="Content Placeholder 2">
            <a:extLst>
              <a:ext uri="{FF2B5EF4-FFF2-40B4-BE49-F238E27FC236}">
                <a16:creationId xmlns:a16="http://schemas.microsoft.com/office/drawing/2014/main" id="{53EB5B6D-9418-41D9-BDBF-3FBF1BC658FD}"/>
              </a:ext>
            </a:extLst>
          </p:cNvPr>
          <p:cNvSpPr>
            <a:spLocks noGrp="1"/>
          </p:cNvSpPr>
          <p:nvPr>
            <p:ph idx="1"/>
          </p:nvPr>
        </p:nvSpPr>
        <p:spPr/>
        <p:txBody>
          <a:bodyPr>
            <a:normAutofit/>
          </a:bodyPr>
          <a:lstStyle/>
          <a:p>
            <a:r>
              <a:rPr lang="en-US" b="1" dirty="0"/>
              <a:t>Common: </a:t>
            </a:r>
            <a:r>
              <a:rPr lang="en-US" dirty="0"/>
              <a:t>organization-wide and inherited</a:t>
            </a:r>
          </a:p>
          <a:p>
            <a:r>
              <a:rPr lang="en-US" b="1" dirty="0"/>
              <a:t>System: </a:t>
            </a:r>
            <a:r>
              <a:rPr lang="en-US" dirty="0"/>
              <a:t>have to implement specific to that system</a:t>
            </a:r>
          </a:p>
          <a:p>
            <a:r>
              <a:rPr lang="en-US" b="1" dirty="0"/>
              <a:t>Hybrid: </a:t>
            </a:r>
            <a:r>
              <a:rPr lang="en-US" dirty="0"/>
              <a:t>combination of common and system specific</a:t>
            </a:r>
          </a:p>
        </p:txBody>
      </p:sp>
    </p:spTree>
    <p:extLst>
      <p:ext uri="{BB962C8B-B14F-4D97-AF65-F5344CB8AC3E}">
        <p14:creationId xmlns:p14="http://schemas.microsoft.com/office/powerpoint/2010/main" val="685271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F62E-C0D6-44AC-859B-FE52B6A7EA24}"/>
              </a:ext>
            </a:extLst>
          </p:cNvPr>
          <p:cNvSpPr>
            <a:spLocks noGrp="1"/>
          </p:cNvSpPr>
          <p:nvPr>
            <p:ph type="title"/>
          </p:nvPr>
        </p:nvSpPr>
        <p:spPr/>
        <p:txBody>
          <a:bodyPr/>
          <a:lstStyle/>
          <a:p>
            <a:r>
              <a:rPr lang="en-US" dirty="0"/>
              <a:t>SSP 800-53 example</a:t>
            </a:r>
          </a:p>
        </p:txBody>
      </p:sp>
      <p:pic>
        <p:nvPicPr>
          <p:cNvPr id="5" name="Content Placeholder 4">
            <a:extLst>
              <a:ext uri="{FF2B5EF4-FFF2-40B4-BE49-F238E27FC236}">
                <a16:creationId xmlns:a16="http://schemas.microsoft.com/office/drawing/2014/main" id="{430DEEA7-E053-4AFF-8622-906205358B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9387" y="1939131"/>
            <a:ext cx="6753225" cy="4124325"/>
          </a:xfrm>
        </p:spPr>
      </p:pic>
    </p:spTree>
    <p:extLst>
      <p:ext uri="{BB962C8B-B14F-4D97-AF65-F5344CB8AC3E}">
        <p14:creationId xmlns:p14="http://schemas.microsoft.com/office/powerpoint/2010/main" val="1064038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5D09-A70D-4F02-8469-DADC3CA3213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DCBC6B90-2FC7-4AF0-B87A-E8C1DB60ED9A}"/>
              </a:ext>
            </a:extLst>
          </p:cNvPr>
          <p:cNvSpPr>
            <a:spLocks noGrp="1"/>
          </p:cNvSpPr>
          <p:nvPr>
            <p:ph idx="1"/>
          </p:nvPr>
        </p:nvSpPr>
        <p:spPr>
          <a:xfrm>
            <a:off x="838200" y="1825625"/>
            <a:ext cx="8899358" cy="4351338"/>
          </a:xfrm>
        </p:spPr>
        <p:txBody>
          <a:bodyPr>
            <a:normAutofit fontScale="92500" lnSpcReduction="10000"/>
          </a:bodyPr>
          <a:lstStyle/>
          <a:p>
            <a:r>
              <a:rPr lang="en-US" dirty="0"/>
              <a:t>E-Government Act (2002)</a:t>
            </a:r>
          </a:p>
          <a:p>
            <a:pPr lvl="1"/>
            <a:r>
              <a:rPr lang="en-US" dirty="0"/>
              <a:t>FISMA (Federal Information Security Management Act) :</a:t>
            </a:r>
          </a:p>
          <a:p>
            <a:pPr lvl="2"/>
            <a:r>
              <a:rPr lang="en-US" dirty="0"/>
              <a:t>requires all federal agencies to develop, document, and implement an information security program</a:t>
            </a:r>
          </a:p>
          <a:p>
            <a:pPr marL="457200" lvl="1" indent="0">
              <a:buNone/>
            </a:pPr>
            <a:endParaRPr lang="en-US" dirty="0"/>
          </a:p>
          <a:p>
            <a:pPr lvl="1"/>
            <a:r>
              <a:rPr lang="en-US" dirty="0"/>
              <a:t>NIST (National Institute of Standards and Technology) develops:</a:t>
            </a:r>
          </a:p>
          <a:p>
            <a:pPr marL="1428750" lvl="2" indent="-514350">
              <a:buFont typeface="+mj-lt"/>
              <a:buAutoNum type="arabicPeriod"/>
            </a:pPr>
            <a:r>
              <a:rPr lang="en-US" dirty="0"/>
              <a:t>Security standards, guidelines, and requirements (FIPS, SP) to reduce security risk for federal information</a:t>
            </a:r>
          </a:p>
          <a:p>
            <a:pPr marL="1428750" lvl="2" indent="-514350">
              <a:buFont typeface="+mj-lt"/>
              <a:buAutoNum type="arabicPeriod"/>
            </a:pPr>
            <a:endParaRPr lang="en-US" dirty="0"/>
          </a:p>
          <a:p>
            <a:pPr marL="1428750" lvl="2" indent="-514350">
              <a:buFont typeface="+mj-lt"/>
              <a:buAutoNum type="arabicPeriod"/>
            </a:pPr>
            <a:endParaRPr lang="en-US" dirty="0"/>
          </a:p>
        </p:txBody>
      </p:sp>
    </p:spTree>
    <p:extLst>
      <p:ext uri="{BB962C8B-B14F-4D97-AF65-F5344CB8AC3E}">
        <p14:creationId xmlns:p14="http://schemas.microsoft.com/office/powerpoint/2010/main" val="3535979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70B9F-1F8E-4C4D-BF8A-273D6DD2571A}"/>
              </a:ext>
            </a:extLst>
          </p:cNvPr>
          <p:cNvSpPr>
            <a:spLocks noGrp="1"/>
          </p:cNvSpPr>
          <p:nvPr>
            <p:ph type="title"/>
          </p:nvPr>
        </p:nvSpPr>
        <p:spPr/>
        <p:txBody>
          <a:bodyPr/>
          <a:lstStyle/>
          <a:p>
            <a:r>
              <a:rPr lang="en-US" dirty="0"/>
              <a:t>Overlays</a:t>
            </a:r>
          </a:p>
        </p:txBody>
      </p:sp>
      <p:sp>
        <p:nvSpPr>
          <p:cNvPr id="3" name="Content Placeholder 2">
            <a:extLst>
              <a:ext uri="{FF2B5EF4-FFF2-40B4-BE49-F238E27FC236}">
                <a16:creationId xmlns:a16="http://schemas.microsoft.com/office/drawing/2014/main" id="{BD4336B4-7093-46C0-B823-0FAB2209C1D5}"/>
              </a:ext>
            </a:extLst>
          </p:cNvPr>
          <p:cNvSpPr>
            <a:spLocks noGrp="1"/>
          </p:cNvSpPr>
          <p:nvPr>
            <p:ph idx="1"/>
          </p:nvPr>
        </p:nvSpPr>
        <p:spPr/>
        <p:txBody>
          <a:bodyPr/>
          <a:lstStyle/>
          <a:p>
            <a:r>
              <a:rPr lang="en-US" dirty="0"/>
              <a:t>Baseline + specific tailoring</a:t>
            </a:r>
          </a:p>
          <a:p>
            <a:r>
              <a:rPr lang="en-US" dirty="0"/>
              <a:t>Intent to apply to a group/larger community</a:t>
            </a:r>
          </a:p>
          <a:p>
            <a:pPr lvl="1"/>
            <a:r>
              <a:rPr lang="en-US" dirty="0"/>
              <a:t>Easier to apply to many at once</a:t>
            </a:r>
          </a:p>
          <a:p>
            <a:endParaRPr lang="en-US" dirty="0"/>
          </a:p>
          <a:p>
            <a:r>
              <a:rPr lang="en-US" dirty="0"/>
              <a:t>Overlay for IS in environments of operation (space)</a:t>
            </a:r>
          </a:p>
          <a:p>
            <a:r>
              <a:rPr lang="en-US" dirty="0"/>
              <a:t>Overlay for IS in nuclear power industry</a:t>
            </a:r>
          </a:p>
          <a:p>
            <a:endParaRPr lang="en-US" dirty="0"/>
          </a:p>
        </p:txBody>
      </p:sp>
    </p:spTree>
    <p:extLst>
      <p:ext uri="{BB962C8B-B14F-4D97-AF65-F5344CB8AC3E}">
        <p14:creationId xmlns:p14="http://schemas.microsoft.com/office/powerpoint/2010/main" val="3006152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C6F3-42C9-4DDA-84C9-BA1451732E01}"/>
              </a:ext>
            </a:extLst>
          </p:cNvPr>
          <p:cNvSpPr>
            <a:spLocks noGrp="1"/>
          </p:cNvSpPr>
          <p:nvPr>
            <p:ph type="title"/>
          </p:nvPr>
        </p:nvSpPr>
        <p:spPr/>
        <p:txBody>
          <a:bodyPr/>
          <a:lstStyle/>
          <a:p>
            <a:r>
              <a:rPr lang="en-US" dirty="0"/>
              <a:t>Document Security Controls in SSP</a:t>
            </a:r>
          </a:p>
        </p:txBody>
      </p:sp>
      <p:sp>
        <p:nvSpPr>
          <p:cNvPr id="3" name="Content Placeholder 2">
            <a:extLst>
              <a:ext uri="{FF2B5EF4-FFF2-40B4-BE49-F238E27FC236}">
                <a16:creationId xmlns:a16="http://schemas.microsoft.com/office/drawing/2014/main" id="{88DD7D59-4521-4EA2-82C4-91779042AAD0}"/>
              </a:ext>
            </a:extLst>
          </p:cNvPr>
          <p:cNvSpPr>
            <a:spLocks noGrp="1"/>
          </p:cNvSpPr>
          <p:nvPr>
            <p:ph idx="1"/>
          </p:nvPr>
        </p:nvSpPr>
        <p:spPr/>
        <p:txBody>
          <a:bodyPr/>
          <a:lstStyle/>
          <a:p>
            <a:r>
              <a:rPr lang="en-US" dirty="0"/>
              <a:t>Document </a:t>
            </a:r>
            <a:r>
              <a:rPr lang="en-US" b="1" dirty="0"/>
              <a:t>Selected Security Controls</a:t>
            </a:r>
            <a:r>
              <a:rPr lang="en-US" dirty="0"/>
              <a:t> in SSP (System Security Plan)</a:t>
            </a:r>
          </a:p>
          <a:p>
            <a:r>
              <a:rPr lang="en-US" dirty="0"/>
              <a:t>Document </a:t>
            </a:r>
            <a:r>
              <a:rPr lang="en-US" b="1" dirty="0"/>
              <a:t>rationale for tailoring</a:t>
            </a:r>
            <a:r>
              <a:rPr lang="en-US" dirty="0"/>
              <a:t> (controls added or removed)</a:t>
            </a:r>
          </a:p>
          <a:p>
            <a:endParaRPr lang="en-US" dirty="0"/>
          </a:p>
          <a:p>
            <a:endParaRPr lang="en-US" dirty="0"/>
          </a:p>
        </p:txBody>
      </p:sp>
    </p:spTree>
    <p:extLst>
      <p:ext uri="{BB962C8B-B14F-4D97-AF65-F5344CB8AC3E}">
        <p14:creationId xmlns:p14="http://schemas.microsoft.com/office/powerpoint/2010/main" val="1845418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91EBF-CFA2-4AD3-A0FC-68BE3C62F5E0}"/>
              </a:ext>
            </a:extLst>
          </p:cNvPr>
          <p:cNvSpPr>
            <a:spLocks noGrp="1"/>
          </p:cNvSpPr>
          <p:nvPr>
            <p:ph type="title"/>
          </p:nvPr>
        </p:nvSpPr>
        <p:spPr/>
        <p:txBody>
          <a:bodyPr/>
          <a:lstStyle/>
          <a:p>
            <a:r>
              <a:rPr lang="en-US" dirty="0"/>
              <a:t>System Development Life Cycle (SDLC)</a:t>
            </a:r>
          </a:p>
        </p:txBody>
      </p:sp>
      <p:pic>
        <p:nvPicPr>
          <p:cNvPr id="2052" name="Picture 4" descr="Image result for sdlc rmf">
            <a:extLst>
              <a:ext uri="{FF2B5EF4-FFF2-40B4-BE49-F238E27FC236}">
                <a16:creationId xmlns:a16="http://schemas.microsoft.com/office/drawing/2014/main" id="{C8E74FF2-A63D-480F-A38B-2F97B4DBC8B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174" b="97101" l="0" r="97540">
                        <a14:foregroundMark x1="4394" y1="28986" x2="11951" y2="28261"/>
                        <a14:foregroundMark x1="11951" y1="28261" x2="14587" y2="28744"/>
                        <a14:foregroundMark x1="18805" y1="34541" x2="4394" y2="28019"/>
                        <a14:foregroundMark x1="4394" y1="28019" x2="9315" y2="35507"/>
                        <a14:foregroundMark x1="9315" y1="35507" x2="14411" y2="35749"/>
                        <a14:foregroundMark x1="176" y1="37681" x2="7909" y2="37923"/>
                        <a14:foregroundMark x1="7909" y1="37923" x2="17750" y2="37198"/>
                        <a14:foregroundMark x1="17750" y1="37198" x2="24429" y2="31401"/>
                        <a14:foregroundMark x1="24429" y1="31401" x2="16359" y2="23822"/>
                        <a14:foregroundMark x1="88576" y1="16667" x2="96134" y2="16667"/>
                        <a14:foregroundMark x1="96134" y1="16667" x2="97678" y2="26812"/>
                        <a14:foregroundMark x1="95385" y1="28582" x2="89982" y2="32126"/>
                        <a14:foregroundMark x1="89982" y1="32126" x2="87698" y2="19324"/>
                        <a14:foregroundMark x1="92091" y1="31884" x2="95774" y2="29227"/>
                        <a14:foregroundMark x1="96309" y1="16667" x2="90158" y2="19082"/>
                        <a14:foregroundMark x1="57996" y1="14493" x2="48858" y2="13768"/>
                        <a14:foregroundMark x1="48858" y1="13768" x2="42355" y2="7005"/>
                        <a14:foregroundMark x1="42355" y1="7005" x2="50615" y2="242"/>
                        <a14:foregroundMark x1="50615" y1="242" x2="60281" y2="2174"/>
                        <a14:foregroundMark x1="60281" y1="2174" x2="53954" y2="12319"/>
                        <a14:foregroundMark x1="53954" y1="12319" x2="52373" y2="12802"/>
                        <a14:foregroundMark x1="88049" y1="70290" x2="97540" y2="68599"/>
                        <a14:foregroundMark x1="97540" y1="68599" x2="91564" y2="77778"/>
                        <a14:foregroundMark x1="91564" y1="77778" x2="91037" y2="76570"/>
                        <a14:foregroundMark x1="46924" y1="97343" x2="43234" y2="88406"/>
                        <a14:foregroundMark x1="43234" y1="88406" x2="55185" y2="87198"/>
                        <a14:foregroundMark x1="55185" y1="87198" x2="62917" y2="91546"/>
                        <a14:foregroundMark x1="62917" y1="91546" x2="56239" y2="97101"/>
                        <a14:foregroundMark x1="56239" y1="97101" x2="47627" y2="95894"/>
                        <a14:backgroundMark x1="8787" y1="7729" x2="8787" y2="7729"/>
                        <a14:backgroundMark x1="15290" y1="21498" x2="176" y2="21256"/>
                        <a14:backgroundMark x1="2812" y1="21739" x2="176" y2="22222"/>
                        <a14:backgroundMark x1="2812" y1="19082" x2="703" y2="18357"/>
                        <a14:backgroundMark x1="99297" y1="27536" x2="98946" y2="26329"/>
                        <a14:backgroundMark x1="99121" y1="26812" x2="99121" y2="29227"/>
                      </a14:backgroundRemoval>
                    </a14:imgEffect>
                    <a14:imgEffect>
                      <a14:brightnessContrast bright="6000" contrast="-8000"/>
                    </a14:imgEffect>
                  </a14:imgLayer>
                </a14:imgProps>
              </a:ext>
              <a:ext uri="{28A0092B-C50C-407E-A947-70E740481C1C}">
                <a14:useLocalDpi xmlns:a14="http://schemas.microsoft.com/office/drawing/2010/main" val="0"/>
              </a:ext>
            </a:extLst>
          </a:blip>
          <a:srcRect/>
          <a:stretch>
            <a:fillRect/>
          </a:stretch>
        </p:blipFill>
        <p:spPr bwMode="auto">
          <a:xfrm>
            <a:off x="2844434" y="1572352"/>
            <a:ext cx="6503132" cy="4731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647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803F-338B-42A1-B379-AB26727C0AD1}"/>
              </a:ext>
            </a:extLst>
          </p:cNvPr>
          <p:cNvSpPr>
            <a:spLocks noGrp="1"/>
          </p:cNvSpPr>
          <p:nvPr>
            <p:ph type="title"/>
          </p:nvPr>
        </p:nvSpPr>
        <p:spPr/>
        <p:txBody>
          <a:bodyPr/>
          <a:lstStyle/>
          <a:p>
            <a:r>
              <a:rPr lang="en-US" dirty="0"/>
              <a:t>Step 3: Implement Security Controls (SC)</a:t>
            </a:r>
          </a:p>
        </p:txBody>
      </p:sp>
      <p:sp>
        <p:nvSpPr>
          <p:cNvPr id="3" name="Content Placeholder 2">
            <a:extLst>
              <a:ext uri="{FF2B5EF4-FFF2-40B4-BE49-F238E27FC236}">
                <a16:creationId xmlns:a16="http://schemas.microsoft.com/office/drawing/2014/main" id="{A3319E1E-D042-4E79-9D25-0B811EC17DFA}"/>
              </a:ext>
            </a:extLst>
          </p:cNvPr>
          <p:cNvSpPr>
            <a:spLocks noGrp="1"/>
          </p:cNvSpPr>
          <p:nvPr>
            <p:ph idx="1"/>
          </p:nvPr>
        </p:nvSpPr>
        <p:spPr/>
        <p:txBody>
          <a:bodyPr/>
          <a:lstStyle/>
          <a:p>
            <a:r>
              <a:rPr lang="en-US" dirty="0"/>
              <a:t>Implement security controls and document how controls are deployed within the system and environment of operation (in SSP) </a:t>
            </a:r>
          </a:p>
        </p:txBody>
      </p:sp>
    </p:spTree>
    <p:extLst>
      <p:ext uri="{BB962C8B-B14F-4D97-AF65-F5344CB8AC3E}">
        <p14:creationId xmlns:p14="http://schemas.microsoft.com/office/powerpoint/2010/main" val="714270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8620-BAC8-4880-A218-2CFE711CD8CA}"/>
              </a:ext>
            </a:extLst>
          </p:cNvPr>
          <p:cNvSpPr>
            <a:spLocks noGrp="1"/>
          </p:cNvSpPr>
          <p:nvPr>
            <p:ph type="title"/>
          </p:nvPr>
        </p:nvSpPr>
        <p:spPr/>
        <p:txBody>
          <a:bodyPr/>
          <a:lstStyle/>
          <a:p>
            <a:r>
              <a:rPr lang="en-US" dirty="0"/>
              <a:t>Step 4: Assess Security Controls (SC)</a:t>
            </a:r>
          </a:p>
        </p:txBody>
      </p:sp>
      <p:sp>
        <p:nvSpPr>
          <p:cNvPr id="3" name="Content Placeholder 2">
            <a:extLst>
              <a:ext uri="{FF2B5EF4-FFF2-40B4-BE49-F238E27FC236}">
                <a16:creationId xmlns:a16="http://schemas.microsoft.com/office/drawing/2014/main" id="{AFDF493D-EC14-4F5F-A8C0-C597C7CF67FD}"/>
              </a:ext>
            </a:extLst>
          </p:cNvPr>
          <p:cNvSpPr>
            <a:spLocks noGrp="1"/>
          </p:cNvSpPr>
          <p:nvPr>
            <p:ph idx="1"/>
          </p:nvPr>
        </p:nvSpPr>
        <p:spPr/>
        <p:txBody>
          <a:bodyPr>
            <a:normAutofit/>
          </a:bodyPr>
          <a:lstStyle/>
          <a:p>
            <a:r>
              <a:rPr lang="en-US" dirty="0"/>
              <a:t>Purpose: Determine if security controls are implemented correctly, operating as intended, and meeting the security requirements for the system</a:t>
            </a:r>
          </a:p>
          <a:p>
            <a:endParaRPr lang="en-US" dirty="0"/>
          </a:p>
          <a:p>
            <a:endParaRPr lang="en-US" dirty="0"/>
          </a:p>
        </p:txBody>
      </p:sp>
    </p:spTree>
    <p:extLst>
      <p:ext uri="{BB962C8B-B14F-4D97-AF65-F5344CB8AC3E}">
        <p14:creationId xmlns:p14="http://schemas.microsoft.com/office/powerpoint/2010/main" val="3232482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DC6F-A1F6-476F-A571-8CE37019E07D}"/>
              </a:ext>
            </a:extLst>
          </p:cNvPr>
          <p:cNvSpPr>
            <a:spLocks noGrp="1"/>
          </p:cNvSpPr>
          <p:nvPr>
            <p:ph type="title"/>
          </p:nvPr>
        </p:nvSpPr>
        <p:spPr/>
        <p:txBody>
          <a:bodyPr>
            <a:normAutofit/>
          </a:bodyPr>
          <a:lstStyle/>
          <a:p>
            <a:r>
              <a:rPr lang="en-US" dirty="0"/>
              <a:t>NIST SP 800-53A</a:t>
            </a:r>
          </a:p>
        </p:txBody>
      </p:sp>
      <p:sp>
        <p:nvSpPr>
          <p:cNvPr id="3" name="Content Placeholder 2">
            <a:extLst>
              <a:ext uri="{FF2B5EF4-FFF2-40B4-BE49-F238E27FC236}">
                <a16:creationId xmlns:a16="http://schemas.microsoft.com/office/drawing/2014/main" id="{B76DB876-E6B8-4681-998A-6922099F66C6}"/>
              </a:ext>
            </a:extLst>
          </p:cNvPr>
          <p:cNvSpPr>
            <a:spLocks noGrp="1"/>
          </p:cNvSpPr>
          <p:nvPr>
            <p:ph idx="1"/>
          </p:nvPr>
        </p:nvSpPr>
        <p:spPr/>
        <p:txBody>
          <a:bodyPr>
            <a:normAutofit fontScale="85000" lnSpcReduction="20000"/>
          </a:bodyPr>
          <a:lstStyle/>
          <a:p>
            <a:r>
              <a:rPr lang="en-US" dirty="0"/>
              <a:t>Guide for Assessing the Security Controls in Federal Information Systems</a:t>
            </a:r>
          </a:p>
          <a:p>
            <a:endParaRPr lang="en-US" dirty="0"/>
          </a:p>
          <a:p>
            <a:r>
              <a:rPr lang="en-US" dirty="0"/>
              <a:t>Interview</a:t>
            </a:r>
          </a:p>
          <a:p>
            <a:pPr lvl="2"/>
            <a:r>
              <a:rPr lang="en-US" dirty="0"/>
              <a:t>People</a:t>
            </a:r>
          </a:p>
          <a:p>
            <a:r>
              <a:rPr lang="en-US" dirty="0"/>
              <a:t>Examine</a:t>
            </a:r>
          </a:p>
          <a:p>
            <a:pPr lvl="2"/>
            <a:r>
              <a:rPr lang="en-US" dirty="0"/>
              <a:t>Specifications (documents, policies, procedures)</a:t>
            </a:r>
          </a:p>
          <a:p>
            <a:pPr lvl="2"/>
            <a:r>
              <a:rPr lang="en-US" dirty="0"/>
              <a:t>Mechanisms (functionality in hardware, software)</a:t>
            </a:r>
          </a:p>
          <a:p>
            <a:pPr lvl="2"/>
            <a:r>
              <a:rPr lang="en-US" dirty="0"/>
              <a:t>Activities (system ops, administration, management)</a:t>
            </a:r>
          </a:p>
          <a:p>
            <a:r>
              <a:rPr lang="en-US" dirty="0"/>
              <a:t>Test</a:t>
            </a:r>
          </a:p>
          <a:p>
            <a:pPr lvl="2"/>
            <a:r>
              <a:rPr lang="en-US" dirty="0"/>
              <a:t>Mechanisms and activities</a:t>
            </a:r>
          </a:p>
        </p:txBody>
      </p:sp>
    </p:spTree>
    <p:extLst>
      <p:ext uri="{BB962C8B-B14F-4D97-AF65-F5344CB8AC3E}">
        <p14:creationId xmlns:p14="http://schemas.microsoft.com/office/powerpoint/2010/main" val="2018406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D8FF-9281-4B13-B7C1-6D579D83E43F}"/>
              </a:ext>
            </a:extLst>
          </p:cNvPr>
          <p:cNvSpPr>
            <a:spLocks noGrp="1"/>
          </p:cNvSpPr>
          <p:nvPr>
            <p:ph type="title"/>
          </p:nvPr>
        </p:nvSpPr>
        <p:spPr/>
        <p:txBody>
          <a:bodyPr/>
          <a:lstStyle/>
          <a:p>
            <a:r>
              <a:rPr lang="en-US" dirty="0"/>
              <a:t>SAP (Security Assessment Plan)</a:t>
            </a:r>
          </a:p>
        </p:txBody>
      </p:sp>
      <p:sp>
        <p:nvSpPr>
          <p:cNvPr id="3" name="Content Placeholder 2">
            <a:extLst>
              <a:ext uri="{FF2B5EF4-FFF2-40B4-BE49-F238E27FC236}">
                <a16:creationId xmlns:a16="http://schemas.microsoft.com/office/drawing/2014/main" id="{C363A3B1-DFD2-4378-B0DE-6AF5CE21DB7C}"/>
              </a:ext>
            </a:extLst>
          </p:cNvPr>
          <p:cNvSpPr>
            <a:spLocks noGrp="1"/>
          </p:cNvSpPr>
          <p:nvPr>
            <p:ph idx="1"/>
          </p:nvPr>
        </p:nvSpPr>
        <p:spPr/>
        <p:txBody>
          <a:bodyPr/>
          <a:lstStyle/>
          <a:p>
            <a:r>
              <a:rPr lang="en-US" dirty="0"/>
              <a:t>Determine which controls are to be assessed</a:t>
            </a:r>
          </a:p>
          <a:p>
            <a:r>
              <a:rPr lang="en-US" dirty="0"/>
              <a:t>Select assessment procedures (penetration tests) for verifying security control compliance</a:t>
            </a:r>
          </a:p>
          <a:p>
            <a:r>
              <a:rPr lang="en-US" dirty="0"/>
              <a:t>Schedule for assessments</a:t>
            </a:r>
          </a:p>
          <a:p>
            <a:endParaRPr lang="en-US" dirty="0"/>
          </a:p>
          <a:p>
            <a:r>
              <a:rPr lang="en-US" dirty="0"/>
              <a:t>Security Control Assessor (SCA) conducts on-site validation/assessment of security controls</a:t>
            </a:r>
          </a:p>
        </p:txBody>
      </p:sp>
    </p:spTree>
    <p:extLst>
      <p:ext uri="{BB962C8B-B14F-4D97-AF65-F5344CB8AC3E}">
        <p14:creationId xmlns:p14="http://schemas.microsoft.com/office/powerpoint/2010/main" val="3421045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4C75-79BE-4E4B-A8A3-B3DEC32EB4A4}"/>
              </a:ext>
            </a:extLst>
          </p:cNvPr>
          <p:cNvSpPr>
            <a:spLocks noGrp="1"/>
          </p:cNvSpPr>
          <p:nvPr>
            <p:ph type="title"/>
          </p:nvPr>
        </p:nvSpPr>
        <p:spPr/>
        <p:txBody>
          <a:bodyPr/>
          <a:lstStyle/>
          <a:p>
            <a:r>
              <a:rPr lang="en-US" dirty="0"/>
              <a:t>SAR (Security Assessment Report)</a:t>
            </a:r>
          </a:p>
        </p:txBody>
      </p:sp>
      <p:sp>
        <p:nvSpPr>
          <p:cNvPr id="3" name="Content Placeholder 2">
            <a:extLst>
              <a:ext uri="{FF2B5EF4-FFF2-40B4-BE49-F238E27FC236}">
                <a16:creationId xmlns:a16="http://schemas.microsoft.com/office/drawing/2014/main" id="{9A9EDCB4-D4BE-4D58-BB46-CB4267596219}"/>
              </a:ext>
            </a:extLst>
          </p:cNvPr>
          <p:cNvSpPr>
            <a:spLocks noGrp="1"/>
          </p:cNvSpPr>
          <p:nvPr>
            <p:ph idx="1"/>
          </p:nvPr>
        </p:nvSpPr>
        <p:spPr/>
        <p:txBody>
          <a:bodyPr>
            <a:normAutofit/>
          </a:bodyPr>
          <a:lstStyle/>
          <a:p>
            <a:r>
              <a:rPr lang="en-US" dirty="0"/>
              <a:t>SCA documents issues, findings of the security assessments</a:t>
            </a:r>
          </a:p>
          <a:p>
            <a:r>
              <a:rPr lang="en-US" dirty="0"/>
              <a:t>SCA provides recommendations</a:t>
            </a:r>
          </a:p>
          <a:p>
            <a:pPr marL="457200" lvl="1" indent="0">
              <a:buNone/>
            </a:pPr>
            <a:endParaRPr lang="en-US" dirty="0"/>
          </a:p>
          <a:p>
            <a:r>
              <a:rPr lang="en-US" dirty="0"/>
              <a:t>Weaknesses found are added to POA&amp;M</a:t>
            </a:r>
          </a:p>
        </p:txBody>
      </p:sp>
    </p:spTree>
    <p:extLst>
      <p:ext uri="{BB962C8B-B14F-4D97-AF65-F5344CB8AC3E}">
        <p14:creationId xmlns:p14="http://schemas.microsoft.com/office/powerpoint/2010/main" val="2329311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BE5C-4FCB-45A5-A413-57022C3A776A}"/>
              </a:ext>
            </a:extLst>
          </p:cNvPr>
          <p:cNvSpPr>
            <a:spLocks noGrp="1"/>
          </p:cNvSpPr>
          <p:nvPr>
            <p:ph type="title"/>
          </p:nvPr>
        </p:nvSpPr>
        <p:spPr/>
        <p:txBody>
          <a:bodyPr/>
          <a:lstStyle/>
          <a:p>
            <a:r>
              <a:rPr lang="en-US" dirty="0"/>
              <a:t>POA&amp;M (Plan of Action and Milestones)</a:t>
            </a:r>
          </a:p>
        </p:txBody>
      </p:sp>
      <p:sp>
        <p:nvSpPr>
          <p:cNvPr id="3" name="Content Placeholder 2">
            <a:extLst>
              <a:ext uri="{FF2B5EF4-FFF2-40B4-BE49-F238E27FC236}">
                <a16:creationId xmlns:a16="http://schemas.microsoft.com/office/drawing/2014/main" id="{32CE7DB3-2C2A-470D-81BD-B1217A751995}"/>
              </a:ext>
            </a:extLst>
          </p:cNvPr>
          <p:cNvSpPr>
            <a:spLocks noGrp="1"/>
          </p:cNvSpPr>
          <p:nvPr>
            <p:ph idx="1"/>
          </p:nvPr>
        </p:nvSpPr>
        <p:spPr/>
        <p:txBody>
          <a:bodyPr>
            <a:normAutofit fontScale="92500" lnSpcReduction="20000"/>
          </a:bodyPr>
          <a:lstStyle/>
          <a:p>
            <a:pPr lvl="1"/>
            <a:r>
              <a:rPr lang="en-US" dirty="0"/>
              <a:t>Corrective action plan for any found vulnerabilities</a:t>
            </a:r>
          </a:p>
          <a:p>
            <a:pPr marL="457200" lvl="1" indent="0">
              <a:buNone/>
            </a:pPr>
            <a:endParaRPr lang="en-US" dirty="0"/>
          </a:p>
          <a:p>
            <a:pPr marL="1200150" lvl="1" indent="-742950">
              <a:buFont typeface="+mj-lt"/>
              <a:buAutoNum type="arabicPeriod"/>
            </a:pPr>
            <a:r>
              <a:rPr lang="en-US" dirty="0"/>
              <a:t>Identify type of weakness</a:t>
            </a:r>
          </a:p>
          <a:p>
            <a:pPr marL="1200150" lvl="1" indent="-742950">
              <a:buFont typeface="+mj-lt"/>
              <a:buAutoNum type="arabicPeriod"/>
            </a:pPr>
            <a:r>
              <a:rPr lang="en-US" dirty="0"/>
              <a:t>Point of Contact (office/organization responsible for resolving weakness)</a:t>
            </a:r>
          </a:p>
          <a:p>
            <a:pPr marL="1200150" lvl="1" indent="-742950">
              <a:buFont typeface="+mj-lt"/>
              <a:buAutoNum type="arabicPeriod"/>
            </a:pPr>
            <a:r>
              <a:rPr lang="en-US" dirty="0"/>
              <a:t>Resources Required to resolve weakness</a:t>
            </a:r>
          </a:p>
          <a:p>
            <a:pPr marL="1200150" lvl="1" indent="-742950">
              <a:buFont typeface="+mj-lt"/>
              <a:buAutoNum type="arabicPeriod"/>
            </a:pPr>
            <a:r>
              <a:rPr lang="en-US" dirty="0"/>
              <a:t>Scheduled Completion Date</a:t>
            </a:r>
          </a:p>
          <a:p>
            <a:pPr marL="1200150" lvl="1" indent="-742950">
              <a:buFont typeface="+mj-lt"/>
              <a:buAutoNum type="arabicPeriod"/>
            </a:pPr>
            <a:r>
              <a:rPr lang="en-US" dirty="0"/>
              <a:t>Milestones with completion dates</a:t>
            </a:r>
          </a:p>
          <a:p>
            <a:pPr marL="1200150" lvl="1" indent="-742950">
              <a:buFont typeface="+mj-lt"/>
              <a:buAutoNum type="arabicPeriod"/>
            </a:pPr>
            <a:r>
              <a:rPr lang="en-US" dirty="0"/>
              <a:t>Changes to milestones</a:t>
            </a:r>
          </a:p>
          <a:p>
            <a:pPr marL="1200150" lvl="1" indent="-742950">
              <a:buFont typeface="+mj-lt"/>
              <a:buAutoNum type="arabicPeriod"/>
            </a:pPr>
            <a:r>
              <a:rPr lang="en-US" dirty="0"/>
              <a:t>Identify Source of weakness</a:t>
            </a:r>
          </a:p>
          <a:p>
            <a:pPr marL="1200150" lvl="1" indent="-742950">
              <a:buFont typeface="+mj-lt"/>
              <a:buAutoNum type="arabicPeriod"/>
            </a:pPr>
            <a:r>
              <a:rPr lang="en-US" dirty="0"/>
              <a:t>Status (ongoing/completed)</a:t>
            </a:r>
          </a:p>
        </p:txBody>
      </p:sp>
    </p:spTree>
    <p:extLst>
      <p:ext uri="{BB962C8B-B14F-4D97-AF65-F5344CB8AC3E}">
        <p14:creationId xmlns:p14="http://schemas.microsoft.com/office/powerpoint/2010/main" val="3621973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F40E-5850-476D-B75E-B1D5BADA22EF}"/>
              </a:ext>
            </a:extLst>
          </p:cNvPr>
          <p:cNvSpPr>
            <a:spLocks noGrp="1"/>
          </p:cNvSpPr>
          <p:nvPr>
            <p:ph type="title"/>
          </p:nvPr>
        </p:nvSpPr>
        <p:spPr/>
        <p:txBody>
          <a:bodyPr/>
          <a:lstStyle/>
          <a:p>
            <a:r>
              <a:rPr lang="en-US" dirty="0"/>
              <a:t>Finish Fixing POA&amp;M</a:t>
            </a:r>
          </a:p>
        </p:txBody>
      </p:sp>
      <p:sp>
        <p:nvSpPr>
          <p:cNvPr id="3" name="Content Placeholder 2">
            <a:extLst>
              <a:ext uri="{FF2B5EF4-FFF2-40B4-BE49-F238E27FC236}">
                <a16:creationId xmlns:a16="http://schemas.microsoft.com/office/drawing/2014/main" id="{06FE795C-7EF3-44F4-87A3-611D26354143}"/>
              </a:ext>
            </a:extLst>
          </p:cNvPr>
          <p:cNvSpPr>
            <a:spLocks noGrp="1"/>
          </p:cNvSpPr>
          <p:nvPr>
            <p:ph idx="1"/>
          </p:nvPr>
        </p:nvSpPr>
        <p:spPr/>
        <p:txBody>
          <a:bodyPr>
            <a:normAutofit/>
          </a:bodyPr>
          <a:lstStyle/>
          <a:p>
            <a:r>
              <a:rPr lang="en-US" dirty="0"/>
              <a:t>SCA revalidation visits if necessary </a:t>
            </a:r>
          </a:p>
          <a:p>
            <a:r>
              <a:rPr lang="en-US" dirty="0"/>
              <a:t>Finalized SSP</a:t>
            </a:r>
          </a:p>
          <a:p>
            <a:r>
              <a:rPr lang="en-US" dirty="0"/>
              <a:t>Finalized SAR</a:t>
            </a:r>
          </a:p>
          <a:p>
            <a:r>
              <a:rPr lang="en-US" dirty="0"/>
              <a:t>SCA provides authorization decision recommendation to AO</a:t>
            </a:r>
          </a:p>
          <a:p>
            <a:r>
              <a:rPr lang="en-US" dirty="0"/>
              <a:t>Submit security authorization package to AO (SSP, SAR, POA&amp;M)</a:t>
            </a:r>
          </a:p>
        </p:txBody>
      </p:sp>
    </p:spTree>
    <p:extLst>
      <p:ext uri="{BB962C8B-B14F-4D97-AF65-F5344CB8AC3E}">
        <p14:creationId xmlns:p14="http://schemas.microsoft.com/office/powerpoint/2010/main" val="370656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20CD4-8A6F-457B-A6BE-448A1F3CCA4E}"/>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A25CE38-0922-4FDE-A3D0-7F75FDAA43C6}"/>
              </a:ext>
            </a:extLst>
          </p:cNvPr>
          <p:cNvSpPr>
            <a:spLocks noGrp="1"/>
          </p:cNvSpPr>
          <p:nvPr>
            <p:ph idx="1"/>
          </p:nvPr>
        </p:nvSpPr>
        <p:spPr/>
        <p:txBody>
          <a:bodyPr/>
          <a:lstStyle/>
          <a:p>
            <a:r>
              <a:rPr lang="en-US" dirty="0"/>
              <a:t>CNSS (Committee on </a:t>
            </a:r>
            <a:r>
              <a:rPr lang="en-US" b="1" dirty="0"/>
              <a:t>National </a:t>
            </a:r>
            <a:r>
              <a:rPr lang="en-US" b="1"/>
              <a:t>Security Systems</a:t>
            </a:r>
            <a:r>
              <a:rPr lang="en-US"/>
              <a:t>)</a:t>
            </a:r>
            <a:endParaRPr lang="en-US" dirty="0"/>
          </a:p>
          <a:p>
            <a:r>
              <a:rPr lang="en-US" dirty="0"/>
              <a:t>OMB (Office of Management and Budget)</a:t>
            </a:r>
          </a:p>
          <a:p>
            <a:pPr lvl="1"/>
            <a:r>
              <a:rPr lang="en-US" dirty="0"/>
              <a:t>Mandates NIST standards</a:t>
            </a:r>
          </a:p>
          <a:p>
            <a:pPr lvl="1"/>
            <a:r>
              <a:rPr lang="en-US" dirty="0"/>
              <a:t>Manage federal spending on information security</a:t>
            </a:r>
          </a:p>
          <a:p>
            <a:pPr marL="0" indent="0">
              <a:buNone/>
            </a:pPr>
            <a:endParaRPr lang="en-US" dirty="0"/>
          </a:p>
        </p:txBody>
      </p:sp>
    </p:spTree>
    <p:extLst>
      <p:ext uri="{BB962C8B-B14F-4D97-AF65-F5344CB8AC3E}">
        <p14:creationId xmlns:p14="http://schemas.microsoft.com/office/powerpoint/2010/main" val="1888750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F5849-09FA-4C4E-8F32-DCD7F2B7BE4B}"/>
              </a:ext>
            </a:extLst>
          </p:cNvPr>
          <p:cNvSpPr>
            <a:spLocks noGrp="1"/>
          </p:cNvSpPr>
          <p:nvPr>
            <p:ph type="title"/>
          </p:nvPr>
        </p:nvSpPr>
        <p:spPr/>
        <p:txBody>
          <a:bodyPr/>
          <a:lstStyle/>
          <a:p>
            <a:r>
              <a:rPr lang="en-US" dirty="0"/>
              <a:t>Step 5: Authorize Information System (IS)</a:t>
            </a:r>
          </a:p>
        </p:txBody>
      </p:sp>
      <p:sp>
        <p:nvSpPr>
          <p:cNvPr id="3" name="Content Placeholder 2">
            <a:extLst>
              <a:ext uri="{FF2B5EF4-FFF2-40B4-BE49-F238E27FC236}">
                <a16:creationId xmlns:a16="http://schemas.microsoft.com/office/drawing/2014/main" id="{C94FEF77-B3EF-4539-A145-4E90EB0D4155}"/>
              </a:ext>
            </a:extLst>
          </p:cNvPr>
          <p:cNvSpPr>
            <a:spLocks noGrp="1"/>
          </p:cNvSpPr>
          <p:nvPr>
            <p:ph idx="1"/>
          </p:nvPr>
        </p:nvSpPr>
        <p:spPr/>
        <p:txBody>
          <a:bodyPr/>
          <a:lstStyle/>
          <a:p>
            <a:r>
              <a:rPr lang="en-US" dirty="0"/>
              <a:t>AO reviews security authorization package (SSP, SAR, POA&amp;M) to see if risk is acceptable</a:t>
            </a:r>
          </a:p>
          <a:p>
            <a:r>
              <a:rPr lang="en-US" dirty="0"/>
              <a:t>AO issues an authorization decision for the IS</a:t>
            </a:r>
          </a:p>
          <a:p>
            <a:endParaRPr lang="en-US" dirty="0"/>
          </a:p>
        </p:txBody>
      </p:sp>
    </p:spTree>
    <p:extLst>
      <p:ext uri="{BB962C8B-B14F-4D97-AF65-F5344CB8AC3E}">
        <p14:creationId xmlns:p14="http://schemas.microsoft.com/office/powerpoint/2010/main" val="2136096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49A4-4A4D-4DBA-A94A-44015A1DD619}"/>
              </a:ext>
            </a:extLst>
          </p:cNvPr>
          <p:cNvSpPr>
            <a:spLocks noGrp="1"/>
          </p:cNvSpPr>
          <p:nvPr>
            <p:ph type="title"/>
          </p:nvPr>
        </p:nvSpPr>
        <p:spPr/>
        <p:txBody>
          <a:bodyPr/>
          <a:lstStyle/>
          <a:p>
            <a:r>
              <a:rPr lang="en-US" dirty="0"/>
              <a:t>Authorization Decisions</a:t>
            </a:r>
          </a:p>
        </p:txBody>
      </p:sp>
      <p:sp>
        <p:nvSpPr>
          <p:cNvPr id="3" name="Content Placeholder 2">
            <a:extLst>
              <a:ext uri="{FF2B5EF4-FFF2-40B4-BE49-F238E27FC236}">
                <a16:creationId xmlns:a16="http://schemas.microsoft.com/office/drawing/2014/main" id="{EC2628E8-1740-4CA5-B855-2357A67D61F9}"/>
              </a:ext>
            </a:extLst>
          </p:cNvPr>
          <p:cNvSpPr>
            <a:spLocks noGrp="1"/>
          </p:cNvSpPr>
          <p:nvPr>
            <p:ph idx="1"/>
          </p:nvPr>
        </p:nvSpPr>
        <p:spPr>
          <a:xfrm>
            <a:off x="838200" y="1825624"/>
            <a:ext cx="10515600" cy="3933491"/>
          </a:xfrm>
        </p:spPr>
        <p:txBody>
          <a:bodyPr>
            <a:normAutofit fontScale="77500" lnSpcReduction="20000"/>
          </a:bodyPr>
          <a:lstStyle/>
          <a:p>
            <a:r>
              <a:rPr lang="en-US" dirty="0"/>
              <a:t>ATO (Approval to Operate)</a:t>
            </a:r>
          </a:p>
          <a:p>
            <a:pPr lvl="1"/>
            <a:r>
              <a:rPr lang="en-US" dirty="0"/>
              <a:t>lasts up to 3 years</a:t>
            </a:r>
          </a:p>
          <a:p>
            <a:pPr lvl="1"/>
            <a:r>
              <a:rPr lang="en-US" dirty="0"/>
              <a:t>implemented all assigned SC</a:t>
            </a:r>
          </a:p>
          <a:p>
            <a:pPr lvl="1"/>
            <a:r>
              <a:rPr lang="en-US" dirty="0"/>
              <a:t>acceptable residual risk</a:t>
            </a:r>
          </a:p>
          <a:p>
            <a:pPr lvl="1"/>
            <a:r>
              <a:rPr lang="en-US" dirty="0"/>
              <a:t>responsibility on AO</a:t>
            </a:r>
          </a:p>
          <a:p>
            <a:r>
              <a:rPr lang="en-US" dirty="0"/>
              <a:t>IATT (Interim Approval to Test)</a:t>
            </a:r>
          </a:p>
          <a:p>
            <a:pPr lvl="1"/>
            <a:r>
              <a:rPr lang="en-US" dirty="0"/>
              <a:t>special case for testing in an operational information environment for a short time period</a:t>
            </a:r>
          </a:p>
          <a:p>
            <a:r>
              <a:rPr lang="en-US" dirty="0"/>
              <a:t>DATO (Denial of Approval to Operate)</a:t>
            </a:r>
          </a:p>
          <a:p>
            <a:pPr lvl="1"/>
            <a:r>
              <a:rPr lang="en-US" dirty="0"/>
              <a:t>system should not be allowed to operate </a:t>
            </a:r>
          </a:p>
          <a:p>
            <a:pPr lvl="1"/>
            <a:r>
              <a:rPr lang="en-US" dirty="0"/>
              <a:t>IA controls or security is inadequate</a:t>
            </a:r>
          </a:p>
        </p:txBody>
      </p:sp>
      <p:sp>
        <p:nvSpPr>
          <p:cNvPr id="5" name="TextBox 4">
            <a:extLst>
              <a:ext uri="{FF2B5EF4-FFF2-40B4-BE49-F238E27FC236}">
                <a16:creationId xmlns:a16="http://schemas.microsoft.com/office/drawing/2014/main" id="{E304E157-C7D5-47DC-81D2-A155A98FF70F}"/>
              </a:ext>
            </a:extLst>
          </p:cNvPr>
          <p:cNvSpPr txBox="1"/>
          <p:nvPr/>
        </p:nvSpPr>
        <p:spPr>
          <a:xfrm>
            <a:off x="838200" y="5894051"/>
            <a:ext cx="4641783" cy="369332"/>
          </a:xfrm>
          <a:prstGeom prst="rect">
            <a:avLst/>
          </a:prstGeom>
          <a:noFill/>
        </p:spPr>
        <p:txBody>
          <a:bodyPr wrap="square" rtlCol="0">
            <a:spAutoFit/>
          </a:bodyPr>
          <a:lstStyle/>
          <a:p>
            <a:r>
              <a:rPr lang="en-US" dirty="0"/>
              <a:t>Authorization Termination Date (ATD)</a:t>
            </a:r>
          </a:p>
        </p:txBody>
      </p:sp>
    </p:spTree>
    <p:extLst>
      <p:ext uri="{BB962C8B-B14F-4D97-AF65-F5344CB8AC3E}">
        <p14:creationId xmlns:p14="http://schemas.microsoft.com/office/powerpoint/2010/main" val="89097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91EBF-CFA2-4AD3-A0FC-68BE3C62F5E0}"/>
              </a:ext>
            </a:extLst>
          </p:cNvPr>
          <p:cNvSpPr>
            <a:spLocks noGrp="1"/>
          </p:cNvSpPr>
          <p:nvPr>
            <p:ph type="title"/>
          </p:nvPr>
        </p:nvSpPr>
        <p:spPr/>
        <p:txBody>
          <a:bodyPr/>
          <a:lstStyle/>
          <a:p>
            <a:r>
              <a:rPr lang="en-US" dirty="0"/>
              <a:t>System Development Life Cycle (SDLC)</a:t>
            </a:r>
          </a:p>
        </p:txBody>
      </p:sp>
      <p:pic>
        <p:nvPicPr>
          <p:cNvPr id="2052" name="Picture 4" descr="Image result for sdlc rmf">
            <a:extLst>
              <a:ext uri="{FF2B5EF4-FFF2-40B4-BE49-F238E27FC236}">
                <a16:creationId xmlns:a16="http://schemas.microsoft.com/office/drawing/2014/main" id="{C8E74FF2-A63D-480F-A38B-2F97B4DBC8B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174" b="97101" l="0" r="97540">
                        <a14:foregroundMark x1="4394" y1="28986" x2="11951" y2="28261"/>
                        <a14:foregroundMark x1="11951" y1="28261" x2="14587" y2="28744"/>
                        <a14:foregroundMark x1="18805" y1="34541" x2="4394" y2="28019"/>
                        <a14:foregroundMark x1="4394" y1="28019" x2="9315" y2="35507"/>
                        <a14:foregroundMark x1="9315" y1="35507" x2="14411" y2="35749"/>
                        <a14:foregroundMark x1="176" y1="37681" x2="7909" y2="37923"/>
                        <a14:foregroundMark x1="7909" y1="37923" x2="17750" y2="37198"/>
                        <a14:foregroundMark x1="17750" y1="37198" x2="24429" y2="31401"/>
                        <a14:foregroundMark x1="24429" y1="31401" x2="16359" y2="23822"/>
                        <a14:foregroundMark x1="88576" y1="16667" x2="96134" y2="16667"/>
                        <a14:foregroundMark x1="96134" y1="16667" x2="97678" y2="26812"/>
                        <a14:foregroundMark x1="95385" y1="28582" x2="89982" y2="32126"/>
                        <a14:foregroundMark x1="89982" y1="32126" x2="87698" y2="19324"/>
                        <a14:foregroundMark x1="92091" y1="31884" x2="95774" y2="29227"/>
                        <a14:foregroundMark x1="96309" y1="16667" x2="90158" y2="19082"/>
                        <a14:foregroundMark x1="57996" y1="14493" x2="48858" y2="13768"/>
                        <a14:foregroundMark x1="48858" y1="13768" x2="42355" y2="7005"/>
                        <a14:foregroundMark x1="42355" y1="7005" x2="50615" y2="242"/>
                        <a14:foregroundMark x1="50615" y1="242" x2="60281" y2="2174"/>
                        <a14:foregroundMark x1="60281" y1="2174" x2="53954" y2="12319"/>
                        <a14:foregroundMark x1="53954" y1="12319" x2="52373" y2="12802"/>
                        <a14:foregroundMark x1="88049" y1="70290" x2="97540" y2="68599"/>
                        <a14:foregroundMark x1="97540" y1="68599" x2="91564" y2="77778"/>
                        <a14:foregroundMark x1="91564" y1="77778" x2="91037" y2="76570"/>
                        <a14:foregroundMark x1="46924" y1="97343" x2="43234" y2="88406"/>
                        <a14:foregroundMark x1="43234" y1="88406" x2="55185" y2="87198"/>
                        <a14:foregroundMark x1="55185" y1="87198" x2="62917" y2="91546"/>
                        <a14:foregroundMark x1="62917" y1="91546" x2="56239" y2="97101"/>
                        <a14:foregroundMark x1="56239" y1="97101" x2="47627" y2="95894"/>
                        <a14:backgroundMark x1="8787" y1="7729" x2="8787" y2="7729"/>
                        <a14:backgroundMark x1="15290" y1="21498" x2="176" y2="21256"/>
                        <a14:backgroundMark x1="2812" y1="21739" x2="176" y2="22222"/>
                        <a14:backgroundMark x1="2812" y1="19082" x2="703" y2="18357"/>
                        <a14:backgroundMark x1="99297" y1="27536" x2="98946" y2="26329"/>
                        <a14:backgroundMark x1="99121" y1="26812" x2="99121" y2="29227"/>
                      </a14:backgroundRemoval>
                    </a14:imgEffect>
                    <a14:imgEffect>
                      <a14:brightnessContrast bright="6000" contrast="-8000"/>
                    </a14:imgEffect>
                  </a14:imgLayer>
                </a14:imgProps>
              </a:ext>
              <a:ext uri="{28A0092B-C50C-407E-A947-70E740481C1C}">
                <a14:useLocalDpi xmlns:a14="http://schemas.microsoft.com/office/drawing/2010/main" val="0"/>
              </a:ext>
            </a:extLst>
          </a:blip>
          <a:srcRect/>
          <a:stretch>
            <a:fillRect/>
          </a:stretch>
        </p:blipFill>
        <p:spPr bwMode="auto">
          <a:xfrm>
            <a:off x="2844434" y="1572352"/>
            <a:ext cx="6503132" cy="4731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52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E980-D98E-4A1F-9FEC-CC6BDF1A1381}"/>
              </a:ext>
            </a:extLst>
          </p:cNvPr>
          <p:cNvSpPr>
            <a:spLocks noGrp="1"/>
          </p:cNvSpPr>
          <p:nvPr>
            <p:ph type="title"/>
          </p:nvPr>
        </p:nvSpPr>
        <p:spPr/>
        <p:txBody>
          <a:bodyPr>
            <a:normAutofit/>
          </a:bodyPr>
          <a:lstStyle/>
          <a:p>
            <a:r>
              <a:rPr lang="en-US" dirty="0"/>
              <a:t>Step 6: Monitor Security Controls (SC)</a:t>
            </a:r>
          </a:p>
        </p:txBody>
      </p:sp>
      <p:sp>
        <p:nvSpPr>
          <p:cNvPr id="3" name="Content Placeholder 2">
            <a:extLst>
              <a:ext uri="{FF2B5EF4-FFF2-40B4-BE49-F238E27FC236}">
                <a16:creationId xmlns:a16="http://schemas.microsoft.com/office/drawing/2014/main" id="{3D6A0543-A15C-4130-B04E-A531A3FC66D1}"/>
              </a:ext>
            </a:extLst>
          </p:cNvPr>
          <p:cNvSpPr>
            <a:spLocks noGrp="1"/>
          </p:cNvSpPr>
          <p:nvPr>
            <p:ph idx="1"/>
          </p:nvPr>
        </p:nvSpPr>
        <p:spPr/>
        <p:txBody>
          <a:bodyPr>
            <a:normAutofit/>
          </a:bodyPr>
          <a:lstStyle/>
          <a:p>
            <a:r>
              <a:rPr lang="en-US" dirty="0"/>
              <a:t>Updates SSP, POA&amp;M if necessary</a:t>
            </a:r>
          </a:p>
          <a:p>
            <a:r>
              <a:rPr lang="en-US" dirty="0"/>
              <a:t>Security impact analyses on changes to IS </a:t>
            </a:r>
          </a:p>
          <a:p>
            <a:r>
              <a:rPr lang="en-US" dirty="0"/>
              <a:t>Regular status reports to officials</a:t>
            </a:r>
          </a:p>
          <a:p>
            <a:r>
              <a:rPr lang="en-US" dirty="0"/>
              <a:t>Automated tools and configuration management</a:t>
            </a:r>
          </a:p>
          <a:p>
            <a:pPr marL="0" indent="0">
              <a:buNone/>
            </a:pPr>
            <a:endParaRPr lang="en-US" dirty="0"/>
          </a:p>
          <a:p>
            <a:pPr marL="0" indent="0">
              <a:buNone/>
            </a:pPr>
            <a:r>
              <a:rPr lang="en-US" dirty="0"/>
              <a:t>NIST SP 800-137 – Information Security Continuous Monitoring</a:t>
            </a:r>
          </a:p>
        </p:txBody>
      </p:sp>
    </p:spTree>
    <p:extLst>
      <p:ext uri="{BB962C8B-B14F-4D97-AF65-F5344CB8AC3E}">
        <p14:creationId xmlns:p14="http://schemas.microsoft.com/office/powerpoint/2010/main" val="1252835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D6D5F-149C-4F49-A4FD-FFC5A4BE01DD}"/>
              </a:ext>
            </a:extLst>
          </p:cNvPr>
          <p:cNvSpPr>
            <a:spLocks noGrp="1"/>
          </p:cNvSpPr>
          <p:nvPr>
            <p:ph type="title"/>
          </p:nvPr>
        </p:nvSpPr>
        <p:spPr/>
        <p:txBody>
          <a:bodyPr/>
          <a:lstStyle/>
          <a:p>
            <a:r>
              <a:rPr lang="en-US" dirty="0"/>
              <a:t>Differences from Previous DIACAP</a:t>
            </a:r>
          </a:p>
        </p:txBody>
      </p:sp>
      <p:graphicFrame>
        <p:nvGraphicFramePr>
          <p:cNvPr id="5" name="Table 4">
            <a:extLst>
              <a:ext uri="{FF2B5EF4-FFF2-40B4-BE49-F238E27FC236}">
                <a16:creationId xmlns:a16="http://schemas.microsoft.com/office/drawing/2014/main" id="{46499196-8579-473A-96AC-610E253A30B5}"/>
              </a:ext>
            </a:extLst>
          </p:cNvPr>
          <p:cNvGraphicFramePr>
            <a:graphicFrameLocks noGrp="1"/>
          </p:cNvGraphicFramePr>
          <p:nvPr>
            <p:extLst>
              <p:ext uri="{D42A27DB-BD31-4B8C-83A1-F6EECF244321}">
                <p14:modId xmlns:p14="http://schemas.microsoft.com/office/powerpoint/2010/main" val="1126427084"/>
              </p:ext>
            </p:extLst>
          </p:nvPr>
        </p:nvGraphicFramePr>
        <p:xfrm>
          <a:off x="1021347" y="1690688"/>
          <a:ext cx="10149306" cy="4550394"/>
        </p:xfrm>
        <a:graphic>
          <a:graphicData uri="http://schemas.openxmlformats.org/drawingml/2006/table">
            <a:tbl>
              <a:tblPr firstRow="1" bandRow="1">
                <a:tableStyleId>{5C22544A-7EE6-4342-B048-85BDC9FD1C3A}</a:tableStyleId>
              </a:tblPr>
              <a:tblGrid>
                <a:gridCol w="5074653">
                  <a:extLst>
                    <a:ext uri="{9D8B030D-6E8A-4147-A177-3AD203B41FA5}">
                      <a16:colId xmlns:a16="http://schemas.microsoft.com/office/drawing/2014/main" val="1387071220"/>
                    </a:ext>
                  </a:extLst>
                </a:gridCol>
                <a:gridCol w="5074653">
                  <a:extLst>
                    <a:ext uri="{9D8B030D-6E8A-4147-A177-3AD203B41FA5}">
                      <a16:colId xmlns:a16="http://schemas.microsoft.com/office/drawing/2014/main" val="2100802419"/>
                    </a:ext>
                  </a:extLst>
                </a:gridCol>
              </a:tblGrid>
              <a:tr h="332050">
                <a:tc>
                  <a:txBody>
                    <a:bodyPr/>
                    <a:lstStyle/>
                    <a:p>
                      <a:r>
                        <a:rPr lang="en-US" dirty="0"/>
                        <a:t>DIACAP </a:t>
                      </a:r>
                    </a:p>
                  </a:txBody>
                  <a:tcPr/>
                </a:tc>
                <a:tc>
                  <a:txBody>
                    <a:bodyPr/>
                    <a:lstStyle/>
                    <a:p>
                      <a:r>
                        <a:rPr lang="en-US" dirty="0"/>
                        <a:t>RMF</a:t>
                      </a:r>
                    </a:p>
                  </a:txBody>
                  <a:tcPr/>
                </a:tc>
                <a:extLst>
                  <a:ext uri="{0D108BD9-81ED-4DB2-BD59-A6C34878D82A}">
                    <a16:rowId xmlns:a16="http://schemas.microsoft.com/office/drawing/2014/main" val="2202480045"/>
                  </a:ext>
                </a:extLst>
              </a:tr>
              <a:tr h="581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DoD Information Assurance Certification and Accreditation Process</a:t>
                      </a:r>
                    </a:p>
                  </a:txBody>
                  <a:tcPr/>
                </a:tc>
                <a:tc>
                  <a:txBody>
                    <a:bodyPr/>
                    <a:lstStyle/>
                    <a:p>
                      <a:r>
                        <a:rPr lang="en-US" dirty="0"/>
                        <a:t>Risk Management Framework</a:t>
                      </a:r>
                    </a:p>
                  </a:txBody>
                  <a:tcPr/>
                </a:tc>
                <a:extLst>
                  <a:ext uri="{0D108BD9-81ED-4DB2-BD59-A6C34878D82A}">
                    <a16:rowId xmlns:a16="http://schemas.microsoft.com/office/drawing/2014/main" val="479443072"/>
                  </a:ext>
                </a:extLst>
              </a:tr>
              <a:tr h="332050">
                <a:tc>
                  <a:txBody>
                    <a:bodyPr/>
                    <a:lstStyle/>
                    <a:p>
                      <a:r>
                        <a:rPr lang="en-US" dirty="0"/>
                        <a:t>Certification &amp; Accreditation (C&amp;A)</a:t>
                      </a:r>
                    </a:p>
                  </a:txBody>
                  <a:tcPr/>
                </a:tc>
                <a:tc>
                  <a:txBody>
                    <a:bodyPr/>
                    <a:lstStyle/>
                    <a:p>
                      <a:r>
                        <a:rPr lang="en-US" dirty="0"/>
                        <a:t>Assessment &amp; Authorization (A&amp;A)</a:t>
                      </a:r>
                    </a:p>
                  </a:txBody>
                  <a:tcPr/>
                </a:tc>
                <a:extLst>
                  <a:ext uri="{0D108BD9-81ED-4DB2-BD59-A6C34878D82A}">
                    <a16:rowId xmlns:a16="http://schemas.microsoft.com/office/drawing/2014/main" val="279723484"/>
                  </a:ext>
                </a:extLst>
              </a:tr>
              <a:tr h="480576">
                <a:tc>
                  <a:txBody>
                    <a:bodyPr/>
                    <a:lstStyle/>
                    <a:p>
                      <a:r>
                        <a:rPr lang="en-US" dirty="0"/>
                        <a:t>Less SDLC integration</a:t>
                      </a:r>
                    </a:p>
                  </a:txBody>
                  <a:tcPr/>
                </a:tc>
                <a:tc>
                  <a:txBody>
                    <a:bodyPr/>
                    <a:lstStyle/>
                    <a:p>
                      <a:r>
                        <a:rPr lang="en-US" dirty="0"/>
                        <a:t>Early security mindset – stronger SDLC integration</a:t>
                      </a:r>
                    </a:p>
                  </a:txBody>
                  <a:tcPr/>
                </a:tc>
                <a:extLst>
                  <a:ext uri="{0D108BD9-81ED-4DB2-BD59-A6C34878D82A}">
                    <a16:rowId xmlns:a16="http://schemas.microsoft.com/office/drawing/2014/main" val="3892199548"/>
                  </a:ext>
                </a:extLst>
              </a:tr>
              <a:tr h="686538">
                <a:tc>
                  <a:txBody>
                    <a:bodyPr/>
                    <a:lstStyle/>
                    <a:p>
                      <a:r>
                        <a:rPr lang="en-US" dirty="0"/>
                        <a:t>Confidentiality Levels (Classified, Sensitive, Public) + Mission Assurance Category (MAC) Levels (I, II, III)</a:t>
                      </a:r>
                    </a:p>
                  </a:txBody>
                  <a:tcPr/>
                </a:tc>
                <a:tc>
                  <a:txBody>
                    <a:bodyPr/>
                    <a:lstStyle/>
                    <a:p>
                      <a:r>
                        <a:rPr lang="en-US" dirty="0"/>
                        <a:t>Impact Levels (Low, Moderate, High)</a:t>
                      </a:r>
                    </a:p>
                  </a:txBody>
                  <a:tcPr/>
                </a:tc>
                <a:extLst>
                  <a:ext uri="{0D108BD9-81ED-4DB2-BD59-A6C34878D82A}">
                    <a16:rowId xmlns:a16="http://schemas.microsoft.com/office/drawing/2014/main" val="1318961943"/>
                  </a:ext>
                </a:extLst>
              </a:tr>
              <a:tr h="360018">
                <a:tc>
                  <a:txBody>
                    <a:bodyPr/>
                    <a:lstStyle/>
                    <a:p>
                      <a:r>
                        <a:rPr lang="en-US" dirty="0"/>
                        <a:t>Standard for DoD only</a:t>
                      </a:r>
                    </a:p>
                  </a:txBody>
                  <a:tcPr/>
                </a:tc>
                <a:tc>
                  <a:txBody>
                    <a:bodyPr/>
                    <a:lstStyle/>
                    <a:p>
                      <a:r>
                        <a:rPr lang="en-US" dirty="0"/>
                        <a:t>Standard for all federal agencies </a:t>
                      </a:r>
                      <a:r>
                        <a:rPr lang="en-US"/>
                        <a:t>and contractors</a:t>
                      </a:r>
                      <a:endParaRPr lang="en-US" dirty="0"/>
                    </a:p>
                  </a:txBody>
                  <a:tcPr/>
                </a:tc>
                <a:extLst>
                  <a:ext uri="{0D108BD9-81ED-4DB2-BD59-A6C34878D82A}">
                    <a16:rowId xmlns:a16="http://schemas.microsoft.com/office/drawing/2014/main" val="1468709257"/>
                  </a:ext>
                </a:extLst>
              </a:tr>
              <a:tr h="581088">
                <a:tc>
                  <a:txBody>
                    <a:bodyPr/>
                    <a:lstStyle/>
                    <a:p>
                      <a:endParaRPr lang="en-US" dirty="0"/>
                    </a:p>
                  </a:txBody>
                  <a:tcPr/>
                </a:tc>
                <a:tc>
                  <a:txBody>
                    <a:bodyPr/>
                    <a:lstStyle/>
                    <a:p>
                      <a:r>
                        <a:rPr lang="en-US" dirty="0"/>
                        <a:t>Reciprocity (</a:t>
                      </a:r>
                      <a:r>
                        <a:rPr lang="en-US" sz="1800" b="0" i="0" kern="1200" dirty="0">
                          <a:solidFill>
                            <a:schemeClr val="dk1"/>
                          </a:solidFill>
                          <a:effectLst/>
                          <a:latin typeface="+mn-lt"/>
                          <a:ea typeface="+mn-ea"/>
                          <a:cs typeface="+mn-cs"/>
                        </a:rPr>
                        <a:t>mutual exchange of privileges </a:t>
                      </a:r>
                      <a:r>
                        <a:rPr lang="en-US" dirty="0"/>
                        <a:t>) – standards controls and common terminology</a:t>
                      </a:r>
                    </a:p>
                  </a:txBody>
                  <a:tcPr/>
                </a:tc>
                <a:extLst>
                  <a:ext uri="{0D108BD9-81ED-4DB2-BD59-A6C34878D82A}">
                    <a16:rowId xmlns:a16="http://schemas.microsoft.com/office/drawing/2014/main" val="3441640356"/>
                  </a:ext>
                </a:extLst>
              </a:tr>
              <a:tr h="332050">
                <a:tc>
                  <a:txBody>
                    <a:bodyPr/>
                    <a:lstStyle/>
                    <a:p>
                      <a:r>
                        <a:rPr lang="en-US" dirty="0"/>
                        <a:t>Renewed every 3 years</a:t>
                      </a:r>
                    </a:p>
                  </a:txBody>
                  <a:tcPr/>
                </a:tc>
                <a:tc>
                  <a:txBody>
                    <a:bodyPr/>
                    <a:lstStyle/>
                    <a:p>
                      <a:r>
                        <a:rPr lang="en-US" dirty="0"/>
                        <a:t>Continuous Monitoring</a:t>
                      </a:r>
                    </a:p>
                  </a:txBody>
                  <a:tcPr/>
                </a:tc>
                <a:extLst>
                  <a:ext uri="{0D108BD9-81ED-4DB2-BD59-A6C34878D82A}">
                    <a16:rowId xmlns:a16="http://schemas.microsoft.com/office/drawing/2014/main" val="4161360453"/>
                  </a:ext>
                </a:extLst>
              </a:tr>
              <a:tr h="581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IATO (Interim Approval to Operate) – still some risk need to be fixed</a:t>
                      </a:r>
                    </a:p>
                  </a:txBody>
                  <a:tcPr/>
                </a:tc>
                <a:tc>
                  <a:txBody>
                    <a:bodyPr/>
                    <a:lstStyle/>
                    <a:p>
                      <a:r>
                        <a:rPr lang="en-US" dirty="0"/>
                        <a:t>ATO with Conditions</a:t>
                      </a:r>
                    </a:p>
                  </a:txBody>
                  <a:tcPr/>
                </a:tc>
                <a:extLst>
                  <a:ext uri="{0D108BD9-81ED-4DB2-BD59-A6C34878D82A}">
                    <a16:rowId xmlns:a16="http://schemas.microsoft.com/office/drawing/2014/main" val="1473334520"/>
                  </a:ext>
                </a:extLst>
              </a:tr>
            </a:tbl>
          </a:graphicData>
        </a:graphic>
      </p:graphicFrame>
    </p:spTree>
    <p:extLst>
      <p:ext uri="{BB962C8B-B14F-4D97-AF65-F5344CB8AC3E}">
        <p14:creationId xmlns:p14="http://schemas.microsoft.com/office/powerpoint/2010/main" val="2401702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85D3-C030-46DB-B544-D10FF0FCF05A}"/>
              </a:ext>
            </a:extLst>
          </p:cNvPr>
          <p:cNvSpPr>
            <a:spLocks noGrp="1"/>
          </p:cNvSpPr>
          <p:nvPr>
            <p:ph type="title"/>
          </p:nvPr>
        </p:nvSpPr>
        <p:spPr/>
        <p:txBody>
          <a:bodyPr/>
          <a:lstStyle/>
          <a:p>
            <a:r>
              <a:rPr lang="en-US" dirty="0"/>
              <a:t>Risk Management Framework</a:t>
            </a:r>
          </a:p>
        </p:txBody>
      </p:sp>
      <p:sp>
        <p:nvSpPr>
          <p:cNvPr id="3" name="Content Placeholder 2">
            <a:extLst>
              <a:ext uri="{FF2B5EF4-FFF2-40B4-BE49-F238E27FC236}">
                <a16:creationId xmlns:a16="http://schemas.microsoft.com/office/drawing/2014/main" id="{AE2B5F52-556B-43A1-957F-5EFB901721EF}"/>
              </a:ext>
            </a:extLst>
          </p:cNvPr>
          <p:cNvSpPr>
            <a:spLocks noGrp="1"/>
          </p:cNvSpPr>
          <p:nvPr>
            <p:ph idx="1"/>
          </p:nvPr>
        </p:nvSpPr>
        <p:spPr>
          <a:xfrm>
            <a:off x="838200" y="1825625"/>
            <a:ext cx="9983993" cy="4351338"/>
          </a:xfrm>
        </p:spPr>
        <p:txBody>
          <a:bodyPr>
            <a:normAutofit lnSpcReduction="10000"/>
          </a:bodyPr>
          <a:lstStyle/>
          <a:p>
            <a:r>
              <a:rPr lang="en-US" dirty="0"/>
              <a:t>Unified information security framework for the Federal government</a:t>
            </a:r>
          </a:p>
          <a:p>
            <a:pPr lvl="1"/>
            <a:r>
              <a:rPr lang="en-US" dirty="0"/>
              <a:t>also applies to </a:t>
            </a:r>
          </a:p>
          <a:p>
            <a:pPr marL="457200" lvl="1" indent="0">
              <a:buNone/>
            </a:pPr>
            <a:r>
              <a:rPr lang="en-US" dirty="0"/>
              <a:t>  contractors</a:t>
            </a:r>
          </a:p>
          <a:p>
            <a:endParaRPr lang="en-US" dirty="0"/>
          </a:p>
          <a:p>
            <a:r>
              <a:rPr lang="en-US" dirty="0"/>
              <a:t>Process built</a:t>
            </a:r>
          </a:p>
          <a:p>
            <a:pPr marL="0" indent="0">
              <a:buNone/>
            </a:pPr>
            <a:r>
              <a:rPr lang="en-US" dirty="0"/>
              <a:t>  on existing policies </a:t>
            </a:r>
          </a:p>
          <a:p>
            <a:pPr marL="0" indent="0">
              <a:buNone/>
            </a:pPr>
            <a:r>
              <a:rPr lang="en-US" dirty="0"/>
              <a:t>  and standards</a:t>
            </a:r>
          </a:p>
        </p:txBody>
      </p:sp>
      <p:pic>
        <p:nvPicPr>
          <p:cNvPr id="4" name="Content Placeholder 4">
            <a:extLst>
              <a:ext uri="{FF2B5EF4-FFF2-40B4-BE49-F238E27FC236}">
                <a16:creationId xmlns:a16="http://schemas.microsoft.com/office/drawing/2014/main" id="{68324F15-AD09-4DAA-9606-CAE9C72FDB4A}"/>
              </a:ext>
            </a:extLst>
          </p:cNvPr>
          <p:cNvPicPr>
            <a:picLocks noChangeAspect="1"/>
          </p:cNvPicPr>
          <p:nvPr/>
        </p:nvPicPr>
        <p:blipFill rotWithShape="1">
          <a:blip r:embed="rId3">
            <a:extLst>
              <a:ext uri="{28A0092B-C50C-407E-A947-70E740481C1C}">
                <a14:useLocalDpi xmlns:a14="http://schemas.microsoft.com/office/drawing/2010/main" val="0"/>
              </a:ext>
            </a:extLst>
          </a:blip>
          <a:srcRect l="4647"/>
          <a:stretch/>
        </p:blipFill>
        <p:spPr>
          <a:xfrm>
            <a:off x="4676274" y="2749045"/>
            <a:ext cx="6400800" cy="3562855"/>
          </a:xfrm>
          <a:prstGeom prst="rect">
            <a:avLst/>
          </a:prstGeom>
        </p:spPr>
      </p:pic>
    </p:spTree>
    <p:extLst>
      <p:ext uri="{BB962C8B-B14F-4D97-AF65-F5344CB8AC3E}">
        <p14:creationId xmlns:p14="http://schemas.microsoft.com/office/powerpoint/2010/main" val="54445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0654C-5149-4733-81B3-3A5F4DC2DD3F}"/>
              </a:ext>
            </a:extLst>
          </p:cNvPr>
          <p:cNvSpPr>
            <a:spLocks noGrp="1"/>
          </p:cNvSpPr>
          <p:nvPr>
            <p:ph type="title"/>
          </p:nvPr>
        </p:nvSpPr>
        <p:spPr/>
        <p:txBody>
          <a:bodyPr/>
          <a:lstStyle/>
          <a:p>
            <a:r>
              <a:rPr lang="en-US" dirty="0"/>
              <a:t>Management Tiers</a:t>
            </a:r>
          </a:p>
        </p:txBody>
      </p:sp>
      <p:pic>
        <p:nvPicPr>
          <p:cNvPr id="5" name="Content Placeholder 4">
            <a:extLst>
              <a:ext uri="{FF2B5EF4-FFF2-40B4-BE49-F238E27FC236}">
                <a16:creationId xmlns:a16="http://schemas.microsoft.com/office/drawing/2014/main" id="{98BB1FB7-BD08-4C51-8696-F5AC02C0FC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3697" y="1825625"/>
            <a:ext cx="7124606" cy="3929716"/>
          </a:xfrm>
        </p:spPr>
      </p:pic>
    </p:spTree>
    <p:extLst>
      <p:ext uri="{BB962C8B-B14F-4D97-AF65-F5344CB8AC3E}">
        <p14:creationId xmlns:p14="http://schemas.microsoft.com/office/powerpoint/2010/main" val="147095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4C10-666F-4E6E-8F53-C33B0C7CD5EF}"/>
              </a:ext>
            </a:extLst>
          </p:cNvPr>
          <p:cNvSpPr>
            <a:spLocks noGrp="1"/>
          </p:cNvSpPr>
          <p:nvPr>
            <p:ph type="title"/>
          </p:nvPr>
        </p:nvSpPr>
        <p:spPr/>
        <p:txBody>
          <a:bodyPr/>
          <a:lstStyle/>
          <a:p>
            <a:r>
              <a:rPr lang="en-US" dirty="0"/>
              <a:t>Roles</a:t>
            </a:r>
          </a:p>
        </p:txBody>
      </p:sp>
      <p:sp>
        <p:nvSpPr>
          <p:cNvPr id="3" name="Content Placeholder 2">
            <a:extLst>
              <a:ext uri="{FF2B5EF4-FFF2-40B4-BE49-F238E27FC236}">
                <a16:creationId xmlns:a16="http://schemas.microsoft.com/office/drawing/2014/main" id="{28AAA0BB-966A-4878-8C34-EA5AF03F6247}"/>
              </a:ext>
            </a:extLst>
          </p:cNvPr>
          <p:cNvSpPr>
            <a:spLocks noGrp="1"/>
          </p:cNvSpPr>
          <p:nvPr>
            <p:ph idx="1"/>
          </p:nvPr>
        </p:nvSpPr>
        <p:spPr>
          <a:xfrm>
            <a:off x="838200" y="1596189"/>
            <a:ext cx="10515600" cy="5197641"/>
          </a:xfrm>
        </p:spPr>
        <p:txBody>
          <a:bodyPr>
            <a:normAutofit fontScale="47500" lnSpcReduction="20000"/>
          </a:bodyPr>
          <a:lstStyle/>
          <a:p>
            <a:pPr>
              <a:lnSpc>
                <a:spcPct val="120000"/>
              </a:lnSpc>
            </a:pPr>
            <a:r>
              <a:rPr lang="en-US" dirty="0"/>
              <a:t>Risk Executive Function (REF) – ensures security considerations are viewed from organization-wide perspective and how they affect mission/business success, ISRMC (Information Security Risk Management Committee) </a:t>
            </a:r>
          </a:p>
          <a:p>
            <a:pPr>
              <a:lnSpc>
                <a:spcPct val="120000"/>
              </a:lnSpc>
            </a:pPr>
            <a:r>
              <a:rPr lang="en-US" dirty="0"/>
              <a:t>Technical Advisory Group (TAG) - provide implementation guidance for RMF</a:t>
            </a:r>
          </a:p>
          <a:p>
            <a:pPr>
              <a:lnSpc>
                <a:spcPct val="120000"/>
              </a:lnSpc>
            </a:pPr>
            <a:r>
              <a:rPr lang="en-US" dirty="0"/>
              <a:t>Chief Information Officer (CIO) – directs and oversees cybersecurity risk management</a:t>
            </a:r>
          </a:p>
          <a:p>
            <a:pPr>
              <a:lnSpc>
                <a:spcPct val="120000"/>
              </a:lnSpc>
            </a:pPr>
            <a:r>
              <a:rPr lang="en-US" dirty="0"/>
              <a:t>Senior Information Security Officer (SISO) - represents the CIO and directs and coordinates cybersecurity program, including RMF</a:t>
            </a:r>
          </a:p>
          <a:p>
            <a:pPr>
              <a:lnSpc>
                <a:spcPct val="120000"/>
              </a:lnSpc>
            </a:pPr>
            <a:r>
              <a:rPr lang="en-US" dirty="0"/>
              <a:t>Information System Owner (ISO) &amp; Information Owner (IO) - categorize information system, gain approval for categorization decision and maintain it</a:t>
            </a:r>
          </a:p>
          <a:p>
            <a:pPr>
              <a:lnSpc>
                <a:spcPct val="120000"/>
              </a:lnSpc>
            </a:pPr>
            <a:r>
              <a:rPr lang="en-US" dirty="0"/>
              <a:t>Information System Security Officer (ISSO) – supports ISO and IO</a:t>
            </a:r>
          </a:p>
          <a:p>
            <a:pPr>
              <a:lnSpc>
                <a:spcPct val="120000"/>
              </a:lnSpc>
            </a:pPr>
            <a:r>
              <a:rPr lang="en-US" dirty="0"/>
              <a:t>Security Control Assessor (SCA) – assesses security controls of IS to determine effectiveness and recommends corrective actions</a:t>
            </a:r>
          </a:p>
          <a:p>
            <a:pPr>
              <a:lnSpc>
                <a:spcPct val="120000"/>
              </a:lnSpc>
            </a:pPr>
            <a:r>
              <a:rPr lang="en-US" dirty="0"/>
              <a:t>Authorizing Official/Designated Representative (AO) – review and approve information system security,</a:t>
            </a:r>
          </a:p>
          <a:p>
            <a:pPr marL="457200" lvl="1" indent="0">
              <a:lnSpc>
                <a:spcPct val="120000"/>
              </a:lnSpc>
              <a:buNone/>
            </a:pPr>
            <a:r>
              <a:rPr lang="en-US" dirty="0"/>
              <a:t>formally assumes responsibility for operating an IS</a:t>
            </a:r>
          </a:p>
        </p:txBody>
      </p:sp>
    </p:spTree>
    <p:extLst>
      <p:ext uri="{BB962C8B-B14F-4D97-AF65-F5344CB8AC3E}">
        <p14:creationId xmlns:p14="http://schemas.microsoft.com/office/powerpoint/2010/main" val="22737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91EBF-CFA2-4AD3-A0FC-68BE3C62F5E0}"/>
              </a:ext>
            </a:extLst>
          </p:cNvPr>
          <p:cNvSpPr>
            <a:spLocks noGrp="1"/>
          </p:cNvSpPr>
          <p:nvPr>
            <p:ph type="title"/>
          </p:nvPr>
        </p:nvSpPr>
        <p:spPr/>
        <p:txBody>
          <a:bodyPr/>
          <a:lstStyle/>
          <a:p>
            <a:r>
              <a:rPr lang="en-US" dirty="0"/>
              <a:t>System Development Life Cycle (SDLC)</a:t>
            </a:r>
          </a:p>
        </p:txBody>
      </p:sp>
      <p:pic>
        <p:nvPicPr>
          <p:cNvPr id="2052" name="Picture 4" descr="Image result for sdlc rmf">
            <a:extLst>
              <a:ext uri="{FF2B5EF4-FFF2-40B4-BE49-F238E27FC236}">
                <a16:creationId xmlns:a16="http://schemas.microsoft.com/office/drawing/2014/main" id="{C8E74FF2-A63D-480F-A38B-2F97B4DBC8B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174" b="97101" l="0" r="97540">
                        <a14:foregroundMark x1="4394" y1="28986" x2="11951" y2="28261"/>
                        <a14:foregroundMark x1="11951" y1="28261" x2="14587" y2="28744"/>
                        <a14:foregroundMark x1="18805" y1="34541" x2="4394" y2="28019"/>
                        <a14:foregroundMark x1="4394" y1="28019" x2="9315" y2="35507"/>
                        <a14:foregroundMark x1="9315" y1="35507" x2="14411" y2="35749"/>
                        <a14:foregroundMark x1="176" y1="37681" x2="7909" y2="37923"/>
                        <a14:foregroundMark x1="7909" y1="37923" x2="17750" y2="37198"/>
                        <a14:foregroundMark x1="17750" y1="37198" x2="24429" y2="31401"/>
                        <a14:foregroundMark x1="24429" y1="31401" x2="16359" y2="23822"/>
                        <a14:foregroundMark x1="88576" y1="16667" x2="96134" y2="16667"/>
                        <a14:foregroundMark x1="96134" y1="16667" x2="97678" y2="26812"/>
                        <a14:foregroundMark x1="95385" y1="28582" x2="89982" y2="32126"/>
                        <a14:foregroundMark x1="89982" y1="32126" x2="87698" y2="19324"/>
                        <a14:foregroundMark x1="92091" y1="31884" x2="95774" y2="29227"/>
                        <a14:foregroundMark x1="96309" y1="16667" x2="90158" y2="19082"/>
                        <a14:foregroundMark x1="57996" y1="14493" x2="48858" y2="13768"/>
                        <a14:foregroundMark x1="48858" y1="13768" x2="42355" y2="7005"/>
                        <a14:foregroundMark x1="42355" y1="7005" x2="50615" y2="242"/>
                        <a14:foregroundMark x1="50615" y1="242" x2="60281" y2="2174"/>
                        <a14:foregroundMark x1="60281" y1="2174" x2="53954" y2="12319"/>
                        <a14:foregroundMark x1="53954" y1="12319" x2="52373" y2="12802"/>
                        <a14:foregroundMark x1="88049" y1="70290" x2="97540" y2="68599"/>
                        <a14:foregroundMark x1="97540" y1="68599" x2="91564" y2="77778"/>
                        <a14:foregroundMark x1="91564" y1="77778" x2="91037" y2="76570"/>
                        <a14:foregroundMark x1="46924" y1="97343" x2="43234" y2="88406"/>
                        <a14:foregroundMark x1="43234" y1="88406" x2="55185" y2="87198"/>
                        <a14:foregroundMark x1="55185" y1="87198" x2="62917" y2="91546"/>
                        <a14:foregroundMark x1="62917" y1="91546" x2="56239" y2="97101"/>
                        <a14:foregroundMark x1="56239" y1="97101" x2="47627" y2="95894"/>
                        <a14:backgroundMark x1="8787" y1="7729" x2="8787" y2="7729"/>
                        <a14:backgroundMark x1="15290" y1="21498" x2="176" y2="21256"/>
                        <a14:backgroundMark x1="2812" y1="21739" x2="176" y2="22222"/>
                        <a14:backgroundMark x1="2812" y1="19082" x2="703" y2="18357"/>
                        <a14:backgroundMark x1="99297" y1="27536" x2="98946" y2="26329"/>
                        <a14:backgroundMark x1="99121" y1="26812" x2="99121" y2="29227"/>
                      </a14:backgroundRemoval>
                    </a14:imgEffect>
                    <a14:imgEffect>
                      <a14:brightnessContrast bright="6000" contrast="-8000"/>
                    </a14:imgEffect>
                  </a14:imgLayer>
                </a14:imgProps>
              </a:ext>
              <a:ext uri="{28A0092B-C50C-407E-A947-70E740481C1C}">
                <a14:useLocalDpi xmlns:a14="http://schemas.microsoft.com/office/drawing/2010/main" val="0"/>
              </a:ext>
            </a:extLst>
          </a:blip>
          <a:srcRect/>
          <a:stretch>
            <a:fillRect/>
          </a:stretch>
        </p:blipFill>
        <p:spPr bwMode="auto">
          <a:xfrm>
            <a:off x="2844434" y="1572352"/>
            <a:ext cx="6503132" cy="4731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257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135B-3205-42E1-897B-D694B29F1B12}"/>
              </a:ext>
            </a:extLst>
          </p:cNvPr>
          <p:cNvSpPr>
            <a:spLocks noGrp="1"/>
          </p:cNvSpPr>
          <p:nvPr>
            <p:ph type="title"/>
          </p:nvPr>
        </p:nvSpPr>
        <p:spPr/>
        <p:txBody>
          <a:bodyPr/>
          <a:lstStyle/>
          <a:p>
            <a:r>
              <a:rPr lang="en-US"/>
              <a:t>Step 1: Categorize Information System</a:t>
            </a:r>
            <a:endParaRPr lang="en-US" dirty="0"/>
          </a:p>
        </p:txBody>
      </p:sp>
      <p:sp>
        <p:nvSpPr>
          <p:cNvPr id="3" name="Content Placeholder 2">
            <a:extLst>
              <a:ext uri="{FF2B5EF4-FFF2-40B4-BE49-F238E27FC236}">
                <a16:creationId xmlns:a16="http://schemas.microsoft.com/office/drawing/2014/main" id="{23E5FD30-4A7A-43F0-A67C-574C43179052}"/>
              </a:ext>
            </a:extLst>
          </p:cNvPr>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Identify and determine value of the system and the information it processes, stores, and transmits</a:t>
            </a:r>
          </a:p>
          <a:p>
            <a:pPr marL="457200" lvl="1" indent="0">
              <a:buNone/>
            </a:pPr>
            <a:endParaRPr lang="en-US" dirty="0"/>
          </a:p>
          <a:p>
            <a:pPr lvl="2"/>
            <a:r>
              <a:rPr lang="en-US" b="1" dirty="0"/>
              <a:t>Criticality </a:t>
            </a:r>
            <a:r>
              <a:rPr lang="en-US" dirty="0"/>
              <a:t>of information and system: value lost per time</a:t>
            </a:r>
          </a:p>
          <a:p>
            <a:pPr lvl="2"/>
            <a:r>
              <a:rPr lang="en-US" b="1" dirty="0"/>
              <a:t>Sensitivity</a:t>
            </a:r>
            <a:r>
              <a:rPr lang="en-US" dirty="0"/>
              <a:t> of information and system: confidentiality and privacy</a:t>
            </a:r>
          </a:p>
          <a:p>
            <a:pPr marL="914400" lvl="2" indent="0">
              <a:buNone/>
            </a:pPr>
            <a:endParaRPr lang="en-US" dirty="0"/>
          </a:p>
          <a:p>
            <a:pPr lvl="1">
              <a:buFont typeface="Arial" panose="020B0604020202020204" pitchFamily="34" charset="0"/>
              <a:buChar char="•"/>
            </a:pPr>
            <a:r>
              <a:rPr lang="en-US" dirty="0"/>
              <a:t>Main responsibility of ISO &amp; IO</a:t>
            </a:r>
          </a:p>
          <a:p>
            <a:pPr lvl="1">
              <a:buFont typeface="Arial" panose="020B0604020202020204" pitchFamily="34" charset="0"/>
              <a:buChar char="•"/>
            </a:pPr>
            <a:endParaRPr lang="en-US" dirty="0"/>
          </a:p>
          <a:p>
            <a:pPr lvl="1">
              <a:buFont typeface="Arial" panose="020B0604020202020204" pitchFamily="34" charset="0"/>
              <a:buChar char="•"/>
            </a:pPr>
            <a:r>
              <a:rPr lang="en-US" dirty="0"/>
              <a:t>Potential worst-case </a:t>
            </a:r>
            <a:r>
              <a:rPr lang="en-US" b="1" dirty="0"/>
              <a:t>impact</a:t>
            </a:r>
            <a:r>
              <a:rPr lang="en-US" dirty="0"/>
              <a:t> to the organization, mission/business</a:t>
            </a:r>
          </a:p>
        </p:txBody>
      </p:sp>
    </p:spTree>
    <p:extLst>
      <p:ext uri="{BB962C8B-B14F-4D97-AF65-F5344CB8AC3E}">
        <p14:creationId xmlns:p14="http://schemas.microsoft.com/office/powerpoint/2010/main" val="1121114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951C-5382-4F42-AAB3-9E2935355A6F}"/>
              </a:ext>
            </a:extLst>
          </p:cNvPr>
          <p:cNvSpPr>
            <a:spLocks noGrp="1"/>
          </p:cNvSpPr>
          <p:nvPr>
            <p:ph type="title"/>
          </p:nvPr>
        </p:nvSpPr>
        <p:spPr/>
        <p:txBody>
          <a:bodyPr/>
          <a:lstStyle/>
          <a:p>
            <a:r>
              <a:rPr lang="en-US" dirty="0"/>
              <a:t>FIPS 199 </a:t>
            </a:r>
            <a:r>
              <a:rPr lang="en-US" sz="3600" dirty="0"/>
              <a:t>(Federal Information Processing </a:t>
            </a:r>
            <a:r>
              <a:rPr lang="en-US" sz="3600" b="1" dirty="0"/>
              <a:t>Standards</a:t>
            </a:r>
            <a:r>
              <a:rPr lang="en-US" sz="3600" dirty="0"/>
              <a:t>)</a:t>
            </a:r>
            <a:endParaRPr lang="en-US" dirty="0"/>
          </a:p>
        </p:txBody>
      </p:sp>
      <p:pic>
        <p:nvPicPr>
          <p:cNvPr id="5" name="Content Placeholder 4">
            <a:extLst>
              <a:ext uri="{FF2B5EF4-FFF2-40B4-BE49-F238E27FC236}">
                <a16:creationId xmlns:a16="http://schemas.microsoft.com/office/drawing/2014/main" id="{6E94E609-64FB-4560-85CD-29B4E73F54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939972"/>
            <a:ext cx="3795944" cy="3434195"/>
          </a:xfrm>
        </p:spPr>
      </p:pic>
      <p:sp>
        <p:nvSpPr>
          <p:cNvPr id="6" name="TextBox 5">
            <a:extLst>
              <a:ext uri="{FF2B5EF4-FFF2-40B4-BE49-F238E27FC236}">
                <a16:creationId xmlns:a16="http://schemas.microsoft.com/office/drawing/2014/main" id="{1265C6AB-D67B-4B01-8F57-B591C582B5D5}"/>
              </a:ext>
            </a:extLst>
          </p:cNvPr>
          <p:cNvSpPr txBox="1"/>
          <p:nvPr/>
        </p:nvSpPr>
        <p:spPr>
          <a:xfrm>
            <a:off x="1219635" y="2326711"/>
            <a:ext cx="3033074" cy="523220"/>
          </a:xfrm>
          <a:prstGeom prst="rect">
            <a:avLst/>
          </a:prstGeom>
          <a:noFill/>
        </p:spPr>
        <p:txBody>
          <a:bodyPr wrap="none" rtlCol="0">
            <a:spAutoFit/>
          </a:bodyPr>
          <a:lstStyle/>
          <a:p>
            <a:r>
              <a:rPr lang="en-US" sz="2800" b="1" dirty="0">
                <a:solidFill>
                  <a:schemeClr val="accent4"/>
                </a:solidFill>
              </a:rPr>
              <a:t>Security Objectives</a:t>
            </a:r>
          </a:p>
        </p:txBody>
      </p:sp>
      <p:sp>
        <p:nvSpPr>
          <p:cNvPr id="11" name="TextBox 10">
            <a:extLst>
              <a:ext uri="{FF2B5EF4-FFF2-40B4-BE49-F238E27FC236}">
                <a16:creationId xmlns:a16="http://schemas.microsoft.com/office/drawing/2014/main" id="{4B14FBCF-003E-458A-A402-48A8AF92F7B1}"/>
              </a:ext>
            </a:extLst>
          </p:cNvPr>
          <p:cNvSpPr txBox="1"/>
          <p:nvPr/>
        </p:nvSpPr>
        <p:spPr>
          <a:xfrm>
            <a:off x="838200" y="1427590"/>
            <a:ext cx="11204734"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solidFill>
                  <a:srgbClr val="6F6F6F"/>
                </a:solidFill>
              </a:rPr>
              <a:t>Standards for </a:t>
            </a:r>
            <a:r>
              <a:rPr lang="en-US" sz="2400" b="1" dirty="0">
                <a:solidFill>
                  <a:srgbClr val="6F6F6F"/>
                </a:solidFill>
              </a:rPr>
              <a:t>Security Categorization </a:t>
            </a:r>
            <a:r>
              <a:rPr lang="en-US" sz="2400" dirty="0">
                <a:solidFill>
                  <a:srgbClr val="6F6F6F"/>
                </a:solidFill>
              </a:rPr>
              <a:t>of federal </a:t>
            </a:r>
            <a:r>
              <a:rPr lang="en-US" sz="2400" u="sng" dirty="0">
                <a:solidFill>
                  <a:srgbClr val="6F6F6F"/>
                </a:solidFill>
              </a:rPr>
              <a:t>Information</a:t>
            </a:r>
            <a:r>
              <a:rPr lang="en-US" sz="2400" dirty="0">
                <a:solidFill>
                  <a:srgbClr val="6F6F6F"/>
                </a:solidFill>
              </a:rPr>
              <a:t> and</a:t>
            </a:r>
            <a:r>
              <a:rPr lang="en-US" sz="2400" u="sng" dirty="0">
                <a:solidFill>
                  <a:srgbClr val="6F6F6F"/>
                </a:solidFill>
              </a:rPr>
              <a:t> Information Systems</a:t>
            </a:r>
          </a:p>
        </p:txBody>
      </p:sp>
      <p:graphicFrame>
        <p:nvGraphicFramePr>
          <p:cNvPr id="9" name="Table 8">
            <a:extLst>
              <a:ext uri="{FF2B5EF4-FFF2-40B4-BE49-F238E27FC236}">
                <a16:creationId xmlns:a16="http://schemas.microsoft.com/office/drawing/2014/main" id="{7B5CB47F-EE37-45A1-8510-5021FEB507C3}"/>
              </a:ext>
            </a:extLst>
          </p:cNvPr>
          <p:cNvGraphicFramePr>
            <a:graphicFrameLocks noGrp="1"/>
          </p:cNvGraphicFramePr>
          <p:nvPr>
            <p:extLst>
              <p:ext uri="{D42A27DB-BD31-4B8C-83A1-F6EECF244321}">
                <p14:modId xmlns:p14="http://schemas.microsoft.com/office/powerpoint/2010/main" val="2110834111"/>
              </p:ext>
            </p:extLst>
          </p:nvPr>
        </p:nvGraphicFramePr>
        <p:xfrm>
          <a:off x="4772526" y="2588321"/>
          <a:ext cx="5839327" cy="3409386"/>
        </p:xfrm>
        <a:graphic>
          <a:graphicData uri="http://schemas.openxmlformats.org/drawingml/2006/table">
            <a:tbl>
              <a:tblPr>
                <a:tableStyleId>{00A15C55-8517-42AA-B614-E9B94910E393}</a:tableStyleId>
              </a:tblPr>
              <a:tblGrid>
                <a:gridCol w="5839327">
                  <a:extLst>
                    <a:ext uri="{9D8B030D-6E8A-4147-A177-3AD203B41FA5}">
                      <a16:colId xmlns:a16="http://schemas.microsoft.com/office/drawing/2014/main" val="608284522"/>
                    </a:ext>
                  </a:extLst>
                </a:gridCol>
              </a:tblGrid>
              <a:tr h="1087934">
                <a:tc>
                  <a:txBody>
                    <a:bodyPr/>
                    <a:lstStyle/>
                    <a:p>
                      <a:r>
                        <a:rPr lang="en-US" sz="2400" b="1" dirty="0">
                          <a:solidFill>
                            <a:schemeClr val="bg2">
                              <a:lumMod val="10000"/>
                            </a:schemeClr>
                          </a:solidFill>
                        </a:rPr>
                        <a:t>Confidentiality</a:t>
                      </a:r>
                      <a:r>
                        <a:rPr lang="en-US" sz="2400" dirty="0">
                          <a:solidFill>
                            <a:schemeClr val="bg2">
                              <a:lumMod val="10000"/>
                            </a:schemeClr>
                          </a:solidFill>
                        </a:rPr>
                        <a:t>: prevent unauthorized </a:t>
                      </a:r>
                      <a:r>
                        <a:rPr lang="en-US" sz="2400" u="sng" dirty="0">
                          <a:solidFill>
                            <a:schemeClr val="bg2">
                              <a:lumMod val="10000"/>
                            </a:schemeClr>
                          </a:solidFill>
                        </a:rPr>
                        <a:t>disclosure</a:t>
                      </a:r>
                      <a:r>
                        <a:rPr lang="en-US" sz="2400" dirty="0">
                          <a:solidFill>
                            <a:schemeClr val="bg2">
                              <a:lumMod val="10000"/>
                            </a:schemeClr>
                          </a:solidFill>
                        </a:rPr>
                        <a:t> of information (personal and proprietary)</a:t>
                      </a:r>
                    </a:p>
                  </a:txBody>
                  <a:tcPr/>
                </a:tc>
                <a:extLst>
                  <a:ext uri="{0D108BD9-81ED-4DB2-BD59-A6C34878D82A}">
                    <a16:rowId xmlns:a16="http://schemas.microsoft.com/office/drawing/2014/main" val="3275999902"/>
                  </a:ext>
                </a:extLst>
              </a:tr>
              <a:tr h="1087934">
                <a:tc>
                  <a:txBody>
                    <a:bodyPr/>
                    <a:lstStyle/>
                    <a:p>
                      <a:r>
                        <a:rPr lang="en-US" sz="2400" b="1" dirty="0">
                          <a:solidFill>
                            <a:schemeClr val="bg2">
                              <a:lumMod val="10000"/>
                            </a:schemeClr>
                          </a:solidFill>
                        </a:rPr>
                        <a:t>Integrity</a:t>
                      </a:r>
                      <a:r>
                        <a:rPr lang="en-US" sz="2400" dirty="0">
                          <a:solidFill>
                            <a:schemeClr val="bg2">
                              <a:lumMod val="10000"/>
                            </a:schemeClr>
                          </a:solidFill>
                        </a:rPr>
                        <a:t>: prevent unauthorized </a:t>
                      </a:r>
                      <a:r>
                        <a:rPr lang="en-US" sz="2400" u="sng" dirty="0">
                          <a:solidFill>
                            <a:schemeClr val="bg2">
                              <a:lumMod val="10000"/>
                            </a:schemeClr>
                          </a:solidFill>
                        </a:rPr>
                        <a:t>modification</a:t>
                      </a:r>
                      <a:r>
                        <a:rPr lang="en-US" sz="2400" dirty="0">
                          <a:solidFill>
                            <a:schemeClr val="bg2">
                              <a:lumMod val="10000"/>
                            </a:schemeClr>
                          </a:solidFill>
                        </a:rPr>
                        <a:t> or </a:t>
                      </a:r>
                      <a:r>
                        <a:rPr lang="en-US" sz="2400" u="sng" dirty="0">
                          <a:solidFill>
                            <a:schemeClr val="bg2">
                              <a:lumMod val="10000"/>
                            </a:schemeClr>
                          </a:solidFill>
                        </a:rPr>
                        <a:t>destruction</a:t>
                      </a:r>
                      <a:r>
                        <a:rPr lang="en-US" sz="2400" dirty="0">
                          <a:solidFill>
                            <a:schemeClr val="bg2">
                              <a:lumMod val="10000"/>
                            </a:schemeClr>
                          </a:solidFill>
                        </a:rPr>
                        <a:t> of information, and ensure non-repudiation and authenticity</a:t>
                      </a:r>
                    </a:p>
                  </a:txBody>
                  <a:tcPr>
                    <a:solidFill>
                      <a:schemeClr val="accent1">
                        <a:lumMod val="60000"/>
                        <a:lumOff val="40000"/>
                      </a:schemeClr>
                    </a:solidFill>
                  </a:tcPr>
                </a:tc>
                <a:extLst>
                  <a:ext uri="{0D108BD9-81ED-4DB2-BD59-A6C34878D82A}">
                    <a16:rowId xmlns:a16="http://schemas.microsoft.com/office/drawing/2014/main" val="2653575980"/>
                  </a:ext>
                </a:extLst>
              </a:tr>
              <a:tr h="10319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bg1"/>
                          </a:solidFill>
                        </a:rPr>
                        <a:t>Availability</a:t>
                      </a:r>
                      <a:r>
                        <a:rPr lang="en-US" sz="2400" dirty="0">
                          <a:solidFill>
                            <a:schemeClr val="bg1"/>
                          </a:solidFill>
                        </a:rPr>
                        <a:t>: prevent disruption of </a:t>
                      </a:r>
                      <a:r>
                        <a:rPr lang="en-US" sz="2400" u="sng" dirty="0">
                          <a:solidFill>
                            <a:schemeClr val="bg1"/>
                          </a:solidFill>
                        </a:rPr>
                        <a:t>access</a:t>
                      </a:r>
                      <a:r>
                        <a:rPr lang="en-US" sz="2400" dirty="0">
                          <a:solidFill>
                            <a:schemeClr val="bg1"/>
                          </a:solidFill>
                        </a:rPr>
                        <a:t> to information/IS</a:t>
                      </a:r>
                    </a:p>
                  </a:txBody>
                  <a:tcPr>
                    <a:solidFill>
                      <a:schemeClr val="accent1">
                        <a:lumMod val="75000"/>
                      </a:schemeClr>
                    </a:solidFill>
                  </a:tcPr>
                </a:tc>
                <a:extLst>
                  <a:ext uri="{0D108BD9-81ED-4DB2-BD59-A6C34878D82A}">
                    <a16:rowId xmlns:a16="http://schemas.microsoft.com/office/drawing/2014/main" val="1386884639"/>
                  </a:ext>
                </a:extLst>
              </a:tr>
            </a:tbl>
          </a:graphicData>
        </a:graphic>
      </p:graphicFrame>
    </p:spTree>
    <p:extLst>
      <p:ext uri="{BB962C8B-B14F-4D97-AF65-F5344CB8AC3E}">
        <p14:creationId xmlns:p14="http://schemas.microsoft.com/office/powerpoint/2010/main" val="257464864"/>
      </p:ext>
    </p:extLst>
  </p:cSld>
  <p:clrMapOvr>
    <a:masterClrMapping/>
  </p:clrMapOvr>
</p:sld>
</file>

<file path=ppt/theme/theme1.xml><?xml version="1.0" encoding="utf-8"?>
<a:theme xmlns:a="http://schemas.openxmlformats.org/drawingml/2006/main" name="Office Theme">
  <a:themeElements>
    <a:clrScheme name="Custom 5">
      <a:dk1>
        <a:srgbClr val="606060"/>
      </a:dk1>
      <a:lt1>
        <a:sysClr val="window" lastClr="FFFFFF"/>
      </a:lt1>
      <a:dk2>
        <a:srgbClr val="373545"/>
      </a:dk2>
      <a:lt2>
        <a:srgbClr val="DCD8DC"/>
      </a:lt2>
      <a:accent1>
        <a:srgbClr val="3E7FB4"/>
      </a:accent1>
      <a:accent2>
        <a:srgbClr val="91B8D9"/>
      </a:accent2>
      <a:accent3>
        <a:srgbClr val="5D739A"/>
      </a:accent3>
      <a:accent4>
        <a:srgbClr val="488AC0"/>
      </a:accent4>
      <a:accent5>
        <a:srgbClr val="84ACB6"/>
      </a:accent5>
      <a:accent6>
        <a:srgbClr val="6F8183"/>
      </a:accent6>
      <a:hlink>
        <a:srgbClr val="69A020"/>
      </a:hlink>
      <a:folHlink>
        <a:srgbClr val="8C8C8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6459</TotalTime>
  <Words>2151</Words>
  <Application>Microsoft Office PowerPoint</Application>
  <PresentationFormat>Widescreen</PresentationFormat>
  <Paragraphs>298</Paragraphs>
  <Slides>34</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Risk Management Framework (RMF)</vt:lpstr>
      <vt:lpstr>Background</vt:lpstr>
      <vt:lpstr>Background</vt:lpstr>
      <vt:lpstr>Risk Management Framework</vt:lpstr>
      <vt:lpstr>Management Tiers</vt:lpstr>
      <vt:lpstr>Roles</vt:lpstr>
      <vt:lpstr>System Development Life Cycle (SDLC)</vt:lpstr>
      <vt:lpstr>Step 1: Categorize Information System</vt:lpstr>
      <vt:lpstr>FIPS 199 (Federal Information Processing Standards)</vt:lpstr>
      <vt:lpstr>FIPS 199</vt:lpstr>
      <vt:lpstr>NIST SP 800-60</vt:lpstr>
      <vt:lpstr>Information System Impact Level</vt:lpstr>
      <vt:lpstr>System Security Plan (SSP)</vt:lpstr>
      <vt:lpstr>System Development Life Cycle (SDLC)</vt:lpstr>
      <vt:lpstr>Step 2: Select Security Controls (SC)</vt:lpstr>
      <vt:lpstr>FIPS 200</vt:lpstr>
      <vt:lpstr>SSP 800-53</vt:lpstr>
      <vt:lpstr>Control Types</vt:lpstr>
      <vt:lpstr>SSP 800-53 example</vt:lpstr>
      <vt:lpstr>Overlays</vt:lpstr>
      <vt:lpstr>Document Security Controls in SSP</vt:lpstr>
      <vt:lpstr>System Development Life Cycle (SDLC)</vt:lpstr>
      <vt:lpstr>Step 3: Implement Security Controls (SC)</vt:lpstr>
      <vt:lpstr>Step 4: Assess Security Controls (SC)</vt:lpstr>
      <vt:lpstr>NIST SP 800-53A</vt:lpstr>
      <vt:lpstr>SAP (Security Assessment Plan)</vt:lpstr>
      <vt:lpstr>SAR (Security Assessment Report)</vt:lpstr>
      <vt:lpstr>POA&amp;M (Plan of Action and Milestones)</vt:lpstr>
      <vt:lpstr>Finish Fixing POA&amp;M</vt:lpstr>
      <vt:lpstr>Step 5: Authorize Information System (IS)</vt:lpstr>
      <vt:lpstr>Authorization Decisions</vt:lpstr>
      <vt:lpstr>System Development Life Cycle (SDLC)</vt:lpstr>
      <vt:lpstr>Step 6: Monitor Security Controls (SC)</vt:lpstr>
      <vt:lpstr>Differences from Previous DIACAP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 Framework (RMF)</dc:title>
  <dc:creator>EVA</dc:creator>
  <cp:lastModifiedBy>EVA</cp:lastModifiedBy>
  <cp:revision>216</cp:revision>
  <dcterms:created xsi:type="dcterms:W3CDTF">2018-11-28T10:59:16Z</dcterms:created>
  <dcterms:modified xsi:type="dcterms:W3CDTF">2018-12-05T23:30:32Z</dcterms:modified>
</cp:coreProperties>
</file>