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3" r:id="rId2"/>
    <p:sldId id="264" r:id="rId3"/>
    <p:sldId id="280" r:id="rId4"/>
    <p:sldId id="266" r:id="rId5"/>
    <p:sldId id="275" r:id="rId6"/>
    <p:sldId id="281" r:id="rId7"/>
    <p:sldId id="267" r:id="rId8"/>
    <p:sldId id="271" r:id="rId9"/>
    <p:sldId id="265" r:id="rId10"/>
    <p:sldId id="287" r:id="rId11"/>
    <p:sldId id="286" r:id="rId12"/>
    <p:sldId id="274" r:id="rId13"/>
    <p:sldId id="273" r:id="rId14"/>
    <p:sldId id="289" r:id="rId15"/>
    <p:sldId id="277" r:id="rId16"/>
    <p:sldId id="282" r:id="rId17"/>
    <p:sldId id="288" r:id="rId18"/>
    <p:sldId id="279" r:id="rId19"/>
    <p:sldId id="283" r:id="rId20"/>
    <p:sldId id="284" r:id="rId21"/>
    <p:sldId id="285" r:id="rId22"/>
    <p:sldId id="276" r:id="rId23"/>
    <p:sldId id="290" r:id="rId24"/>
  </p:sldIdLst>
  <p:sldSz cx="12192000" cy="6858000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1" userDrawn="1">
          <p15:clr>
            <a:srgbClr val="A4A3A4"/>
          </p15:clr>
        </p15:guide>
        <p15:guide id="2" orient="horz" pos="3794" userDrawn="1">
          <p15:clr>
            <a:srgbClr val="A4A3A4"/>
          </p15:clr>
        </p15:guide>
        <p15:guide id="3" orient="horz" pos="1570" userDrawn="1">
          <p15:clr>
            <a:srgbClr val="A4A3A4"/>
          </p15:clr>
        </p15:guide>
        <p15:guide id="4" orient="horz" pos="1161" userDrawn="1">
          <p15:clr>
            <a:srgbClr val="A4A3A4"/>
          </p15:clr>
        </p15:guide>
        <p15:guide id="5" orient="horz" pos="1619" userDrawn="1">
          <p15:clr>
            <a:srgbClr val="A4A3A4"/>
          </p15:clr>
        </p15:guide>
        <p15:guide id="6" orient="horz" pos="938" userDrawn="1">
          <p15:clr>
            <a:srgbClr val="A4A3A4"/>
          </p15:clr>
        </p15:guide>
        <p15:guide id="7" orient="horz" pos="3886" userDrawn="1">
          <p15:clr>
            <a:srgbClr val="A4A3A4"/>
          </p15:clr>
        </p15:guide>
        <p15:guide id="8" pos="102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6503" userDrawn="1">
          <p15:clr>
            <a:srgbClr val="A4A3A4"/>
          </p15:clr>
        </p15:guide>
        <p15:guide id="11" pos="332" userDrawn="1">
          <p15:clr>
            <a:srgbClr val="A4A3A4"/>
          </p15:clr>
        </p15:guide>
        <p15:guide id="12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B1B7F-D7A3-47A8-91B8-F252EEEFE7D1}" v="5406" dt="2021-07-19T07:11:55.445"/>
    <p1510:client id="{62380802-19D4-432C-9DAC-866A7AE97FF0}" v="45" dt="2021-07-18T17:58:3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891"/>
        <p:guide orient="horz" pos="3794"/>
        <p:guide orient="horz" pos="1570"/>
        <p:guide orient="horz" pos="1161"/>
        <p:guide orient="horz" pos="1619"/>
        <p:guide orient="horz" pos="938"/>
        <p:guide orient="horz" pos="3886"/>
        <p:guide pos="1028"/>
        <p:guide pos="3840"/>
        <p:guide pos="6503"/>
        <p:guide pos="332"/>
        <p:guide pos="73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DED1B3-078E-4682-86D1-692255B388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3B0A9-5669-4E78-99A8-2CEC5A995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E364B-7698-4AA3-A547-A64667B92354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494-9D29-4494-8945-FBDB6240C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AC80-F7F3-4EDB-8ECE-D3E011CE6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63075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A9C2A-06CA-4056-94C7-1EC1EC8473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9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2F9-8B9D-488C-A30E-01E8F5B28DD8}" type="datetimeFigureOut">
              <a:rPr lang="de-DE" smtClean="0"/>
              <a:pPr/>
              <a:t>30.08.2021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AAF0-124C-40D1-B243-8ECB6460FBB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Silodenke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DevOps: Ursprung, </a:t>
            </a:r>
            <a:r>
              <a:rPr lang="en-US" err="1">
                <a:cs typeface="Calibri"/>
              </a:rPr>
              <a:t>Leitsatz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Prinzipien</a:t>
            </a:r>
            <a:r>
              <a:rPr lang="en-US">
                <a:cs typeface="Calibri"/>
              </a:rPr>
              <a:t>, Kritik</a:t>
            </a:r>
          </a:p>
          <a:p>
            <a:r>
              <a:rPr lang="en-US">
                <a:cs typeface="Calibri"/>
              </a:rPr>
              <a:t>Weg von Silos, Hin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DevOps, Continuous Care</a:t>
            </a:r>
          </a:p>
          <a:p>
            <a:r>
              <a:rPr lang="en-US">
                <a:cs typeface="Calibri"/>
              </a:rPr>
              <a:t>Kurzer Blick in die </a:t>
            </a:r>
            <a:r>
              <a:rPr lang="en-US" err="1">
                <a:cs typeface="Calibri"/>
              </a:rPr>
              <a:t>aktuelle</a:t>
            </a:r>
            <a:r>
              <a:rPr lang="en-US">
                <a:cs typeface="Calibri"/>
              </a:rPr>
              <a:t> Lage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63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Hype - auch Lean jetzt tief in industrieller </a:t>
            </a:r>
            <a:r>
              <a:rPr lang="de-DE" err="1"/>
              <a:t>fertigung</a:t>
            </a:r>
            <a:r>
              <a:rPr lang="de-DE"/>
              <a:t> verankert, </a:t>
            </a:r>
            <a:r>
              <a:rPr lang="de-DE" err="1"/>
              <a:t>devops</a:t>
            </a:r>
            <a:r>
              <a:rPr lang="de-DE"/>
              <a:t> bleibt sehr wahrscheinlich auch !! ITIL (Information Technology Infrastructure Library) ist defacto </a:t>
            </a:r>
            <a:r>
              <a:rPr lang="de-DE" err="1"/>
              <a:t>standard</a:t>
            </a:r>
            <a:r>
              <a:rPr lang="de-DE"/>
              <a:t> in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service</a:t>
            </a:r>
            <a:r>
              <a:rPr lang="de-DE"/>
              <a:t> </a:t>
            </a:r>
            <a:r>
              <a:rPr lang="de-DE" err="1"/>
              <a:t>management</a:t>
            </a:r>
            <a:r>
              <a:rPr lang="de-DE"/>
              <a:t> und </a:t>
            </a:r>
            <a:r>
              <a:rPr lang="de-DE" err="1"/>
              <a:t>best</a:t>
            </a:r>
            <a:r>
              <a:rPr lang="de-DE"/>
              <a:t> </a:t>
            </a:r>
            <a:r>
              <a:rPr lang="de-DE" err="1"/>
              <a:t>practice</a:t>
            </a:r>
            <a:r>
              <a:rPr lang="de-DE"/>
              <a:t> </a:t>
            </a:r>
            <a:r>
              <a:rPr lang="de-DE" err="1"/>
              <a:t>leitfaden</a:t>
            </a:r>
            <a:r>
              <a:rPr lang="de-DE"/>
              <a:t> – hat bereits </a:t>
            </a:r>
            <a:r>
              <a:rPr lang="de-DE" err="1"/>
              <a:t>devops</a:t>
            </a:r>
            <a:r>
              <a:rPr lang="de-DE"/>
              <a:t> </a:t>
            </a:r>
            <a:r>
              <a:rPr lang="de-DE" err="1"/>
              <a:t>anregungen</a:t>
            </a:r>
            <a:r>
              <a:rPr lang="de-DE"/>
              <a:t>/</a:t>
            </a:r>
            <a:r>
              <a:rPr lang="de-DE" err="1"/>
              <a:t>konzepte</a:t>
            </a:r>
            <a:r>
              <a:rPr lang="de-DE"/>
              <a:t> aufgenommen</a:t>
            </a:r>
          </a:p>
          <a:p>
            <a:endParaRPr lang="de-DE"/>
          </a:p>
          <a:p>
            <a:r>
              <a:rPr lang="de-DE"/>
              <a:t>Funkt nicht – </a:t>
            </a:r>
            <a:r>
              <a:rPr lang="de-DE" err="1"/>
              <a:t>heise</a:t>
            </a:r>
            <a:r>
              <a:rPr lang="de-DE"/>
              <a:t> 2018 „</a:t>
            </a:r>
            <a:r>
              <a:rPr lang="de-DE" err="1"/>
              <a:t>DevOps</a:t>
            </a:r>
            <a:r>
              <a:rPr lang="de-DE"/>
              <a:t> funktioniert nicht“ – wer aktuell </a:t>
            </a:r>
            <a:r>
              <a:rPr lang="de-DE" err="1"/>
              <a:t>devops</a:t>
            </a:r>
            <a:r>
              <a:rPr lang="de-DE"/>
              <a:t> verwendet oder damit experimentiert, ist weitestgehend nicht zufrieden - nicht wegen technischen </a:t>
            </a:r>
            <a:r>
              <a:rPr lang="de-DE" err="1"/>
              <a:t>schwierigkeiten</a:t>
            </a:r>
            <a:r>
              <a:rPr lang="de-DE"/>
              <a:t> sondern wegen </a:t>
            </a:r>
            <a:r>
              <a:rPr lang="de-DE" err="1"/>
              <a:t>management</a:t>
            </a:r>
            <a:r>
              <a:rPr lang="de-DE"/>
              <a:t> und </a:t>
            </a:r>
            <a:r>
              <a:rPr lang="de-DE" err="1"/>
              <a:t>mitarbeitern</a:t>
            </a:r>
            <a:r>
              <a:rPr lang="de-DE"/>
              <a:t> – ausrichten auf </a:t>
            </a:r>
            <a:r>
              <a:rPr lang="de-DE" err="1"/>
              <a:t>prozesse</a:t>
            </a:r>
            <a:r>
              <a:rPr lang="de-DE"/>
              <a:t>, </a:t>
            </a:r>
            <a:r>
              <a:rPr lang="de-DE" err="1"/>
              <a:t>gewohnheiten</a:t>
            </a:r>
            <a:r>
              <a:rPr lang="de-DE"/>
              <a:t> und </a:t>
            </a:r>
            <a:r>
              <a:rPr lang="de-DE" err="1"/>
              <a:t>motivation</a:t>
            </a:r>
            <a:r>
              <a:rPr lang="de-DE"/>
              <a:t> </a:t>
            </a:r>
            <a:r>
              <a:rPr lang="de-DE" err="1"/>
              <a:t>funkioniert</a:t>
            </a:r>
            <a:r>
              <a:rPr lang="de-DE"/>
              <a:t> oft nicht</a:t>
            </a:r>
          </a:p>
          <a:p>
            <a:endParaRPr lang="de-DE"/>
          </a:p>
          <a:p>
            <a:r>
              <a:rPr lang="de-DE"/>
              <a:t>Silos – vorher vertikale </a:t>
            </a:r>
            <a:r>
              <a:rPr lang="de-DE" err="1"/>
              <a:t>silos</a:t>
            </a:r>
            <a:r>
              <a:rPr lang="de-DE"/>
              <a:t> = abteilungen, jetzt horizontale (zwei unterschiedliche </a:t>
            </a:r>
            <a:r>
              <a:rPr lang="de-DE" err="1"/>
              <a:t>trikots</a:t>
            </a:r>
            <a:r>
              <a:rPr lang="de-DE"/>
              <a:t>, gegeneinander, wollen nicht umverteilen, sondern einheitlich miteinander arbeiten)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Nicht in eigener </a:t>
            </a:r>
            <a:r>
              <a:rPr lang="de-DE" err="1"/>
              <a:t>zugehörigkeit</a:t>
            </a:r>
            <a:r>
              <a:rPr lang="de-DE"/>
              <a:t> denken, sondern den </a:t>
            </a:r>
            <a:r>
              <a:rPr lang="de-DE" err="1"/>
              <a:t>prozess</a:t>
            </a:r>
            <a:r>
              <a:rPr lang="de-DE"/>
              <a:t> als großes ganzes sehen </a:t>
            </a:r>
            <a:r>
              <a:rPr lang="de-DE">
                <a:sym typeface="Wingdings" panose="05000000000000000000" pitchFamily="2" charset="2"/>
              </a:rPr>
              <a:t> kontra intuitiv</a:t>
            </a:r>
          </a:p>
          <a:p>
            <a:r>
              <a:rPr lang="de-DE" err="1">
                <a:sym typeface="Wingdings" panose="05000000000000000000" pitchFamily="2" charset="2"/>
              </a:rPr>
              <a:t>Devops</a:t>
            </a:r>
            <a:r>
              <a:rPr lang="de-DE">
                <a:sym typeface="Wingdings" panose="05000000000000000000" pitchFamily="2" charset="2"/>
              </a:rPr>
              <a:t> ist </a:t>
            </a:r>
            <a:r>
              <a:rPr lang="de-DE" err="1">
                <a:sym typeface="Wingdings" panose="05000000000000000000" pitchFamily="2" charset="2"/>
              </a:rPr>
              <a:t>arbeit</a:t>
            </a:r>
            <a:r>
              <a:rPr lang="de-DE">
                <a:sym typeface="Wingdings" panose="05000000000000000000" pitchFamily="2" charset="2"/>
              </a:rPr>
              <a:t>  kann nicht gekauft und vergessen werden, ständiger </a:t>
            </a:r>
            <a:r>
              <a:rPr lang="de-DE" err="1">
                <a:sym typeface="Wingdings" panose="05000000000000000000" pitchFamily="2" charset="2"/>
              </a:rPr>
              <a:t>weiterentwicklungsprozess</a:t>
            </a:r>
            <a:r>
              <a:rPr lang="de-DE">
                <a:sym typeface="Wingdings" panose="05000000000000000000" pitchFamily="2" charset="2"/>
              </a:rPr>
              <a:t>, </a:t>
            </a:r>
            <a:r>
              <a:rPr lang="de-DE" err="1">
                <a:sym typeface="Wingdings" panose="05000000000000000000" pitchFamily="2" charset="2"/>
              </a:rPr>
              <a:t>kultur</a:t>
            </a:r>
            <a:r>
              <a:rPr lang="de-DE">
                <a:sym typeface="Wingdings" panose="05000000000000000000" pitchFamily="2" charset="2"/>
              </a:rPr>
              <a:t>/</a:t>
            </a:r>
            <a:r>
              <a:rPr lang="de-DE" err="1">
                <a:sym typeface="Wingdings" panose="05000000000000000000" pitchFamily="2" charset="2"/>
              </a:rPr>
              <a:t>mindset</a:t>
            </a:r>
            <a:endParaRPr lang="de-DE">
              <a:sym typeface="Wingdings" panose="05000000000000000000" pitchFamily="2" charset="2"/>
            </a:endParaRP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Nötig um in </a:t>
            </a:r>
            <a:r>
              <a:rPr lang="de-DE" err="1">
                <a:sym typeface="Wingdings" panose="05000000000000000000" pitchFamily="2" charset="2"/>
              </a:rPr>
              <a:t>zukunft</a:t>
            </a:r>
            <a:r>
              <a:rPr lang="de-DE">
                <a:sym typeface="Wingdings" panose="05000000000000000000" pitchFamily="2" charset="2"/>
              </a:rPr>
              <a:t> agil genug zu sein (</a:t>
            </a:r>
            <a:r>
              <a:rPr lang="de-DE" err="1">
                <a:sym typeface="Wingdings" panose="05000000000000000000" pitchFamily="2" charset="2"/>
              </a:rPr>
              <a:t>Devops</a:t>
            </a:r>
            <a:r>
              <a:rPr lang="de-DE">
                <a:sym typeface="Wingdings" panose="05000000000000000000" pitchFamily="2" charset="2"/>
              </a:rPr>
              <a:t> ein überblick, </a:t>
            </a:r>
            <a:r>
              <a:rPr lang="de-DE" err="1">
                <a:sym typeface="Wingdings" panose="05000000000000000000" pitchFamily="2" charset="2"/>
              </a:rPr>
              <a:t>achieving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devops</a:t>
            </a:r>
            <a:r>
              <a:rPr lang="de-DE">
                <a:sym typeface="Wingdings" panose="05000000000000000000" pitchFamily="2" charset="2"/>
              </a:rPr>
              <a:t>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2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err="1"/>
              <a:t>Dev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</a:t>
            </a:r>
            <a:r>
              <a:rPr lang="de-DE" err="1"/>
              <a:t>Ops</a:t>
            </a:r>
            <a:br>
              <a:rPr lang="de-DE"/>
            </a:br>
            <a:r>
              <a:rPr lang="de-DE"/>
              <a:t>System </a:t>
            </a:r>
            <a:r>
              <a:rPr lang="de-DE" err="1"/>
              <a:t>thinking</a:t>
            </a:r>
            <a:r>
              <a:rPr lang="de-DE"/>
              <a:t>: System=Business, große ganze sehen, </a:t>
            </a:r>
            <a:r>
              <a:rPr lang="de-DE" err="1"/>
              <a:t>welt</a:t>
            </a:r>
            <a:r>
              <a:rPr lang="de-DE"/>
              <a:t> nach mir &amp; vor mir in </a:t>
            </a:r>
            <a:r>
              <a:rPr lang="de-DE" err="1"/>
              <a:t>gedanken</a:t>
            </a:r>
            <a:r>
              <a:rPr lang="de-DE"/>
              <a:t> halten</a:t>
            </a:r>
            <a:br>
              <a:rPr lang="de-DE"/>
            </a:br>
            <a:r>
              <a:rPr lang="de-DE"/>
              <a:t>Kann grundlegende Wahrnehmung ändern</a:t>
            </a:r>
            <a:br>
              <a:rPr lang="de-DE"/>
            </a:br>
            <a:r>
              <a:rPr lang="de-DE"/>
              <a:t>Fehler nicht auf eine </a:t>
            </a:r>
            <a:r>
              <a:rPr lang="de-DE" err="1"/>
              <a:t>person</a:t>
            </a:r>
            <a:r>
              <a:rPr lang="de-DE"/>
              <a:t> schieben die </a:t>
            </a:r>
            <a:r>
              <a:rPr lang="de-DE" err="1"/>
              <a:t>button</a:t>
            </a:r>
            <a:r>
              <a:rPr lang="de-DE"/>
              <a:t> gedrückt hat, hinterfragen wie das </a:t>
            </a:r>
            <a:r>
              <a:rPr lang="de-DE" err="1"/>
              <a:t>system</a:t>
            </a:r>
            <a:r>
              <a:rPr lang="de-DE"/>
              <a:t> solche </a:t>
            </a:r>
            <a:r>
              <a:rPr lang="de-DE" err="1"/>
              <a:t>fehler</a:t>
            </a:r>
            <a:r>
              <a:rPr lang="de-DE"/>
              <a:t> erlaubt und gemeinsam optimieren</a:t>
            </a:r>
          </a:p>
          <a:p>
            <a:pPr marL="457200" indent="-457200">
              <a:buAutoNum type="arabicPeriod"/>
            </a:pPr>
            <a:r>
              <a:rPr lang="de-DE"/>
              <a:t>Feedback </a:t>
            </a:r>
            <a:r>
              <a:rPr lang="de-DE" err="1"/>
              <a:t>Ops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</a:t>
            </a:r>
            <a:r>
              <a:rPr lang="de-DE" err="1"/>
              <a:t>Dev</a:t>
            </a:r>
            <a:br>
              <a:rPr lang="de-DE"/>
            </a:br>
            <a:r>
              <a:rPr lang="de-DE"/>
              <a:t>Für </a:t>
            </a:r>
            <a:r>
              <a:rPr lang="de-DE" err="1"/>
              <a:t>shortest</a:t>
            </a:r>
            <a:r>
              <a:rPr lang="de-DE"/>
              <a:t> time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feedback</a:t>
            </a:r>
            <a:r>
              <a:rPr lang="de-DE">
                <a:sym typeface="Wingdings" panose="05000000000000000000" pitchFamily="2" charset="2"/>
              </a:rPr>
              <a:t> so früh wie möglich</a:t>
            </a:r>
            <a:br>
              <a:rPr lang="de-DE">
                <a:sym typeface="Wingdings" panose="05000000000000000000" pitchFamily="2" charset="2"/>
              </a:rPr>
            </a:br>
            <a:r>
              <a:rPr lang="de-DE" err="1">
                <a:sym typeface="Wingdings" panose="05000000000000000000" pitchFamily="2" charset="2"/>
              </a:rPr>
              <a:t>clienten</a:t>
            </a:r>
            <a:r>
              <a:rPr lang="de-DE">
                <a:sym typeface="Wingdings" panose="05000000000000000000" pitchFamily="2" charset="2"/>
              </a:rPr>
              <a:t> können immer </a:t>
            </a:r>
            <a:r>
              <a:rPr lang="de-DE" err="1">
                <a:sym typeface="Wingdings" panose="05000000000000000000" pitchFamily="2" charset="2"/>
              </a:rPr>
              <a:t>feedback</a:t>
            </a:r>
            <a:r>
              <a:rPr lang="de-DE">
                <a:sym typeface="Wingdings" panose="05000000000000000000" pitchFamily="2" charset="2"/>
              </a:rPr>
              <a:t> geben, dieses wird eingeordnet und so früh wie möglich eingebaut (</a:t>
            </a:r>
            <a:r>
              <a:rPr lang="de-DE" err="1">
                <a:sym typeface="Wingdings" panose="05000000000000000000" pitchFamily="2" charset="2"/>
              </a:rPr>
              <a:t>valtech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änderungen</a:t>
            </a:r>
            <a:r>
              <a:rPr lang="de-DE">
                <a:sym typeface="Wingdings" panose="05000000000000000000" pitchFamily="2" charset="2"/>
              </a:rPr>
              <a:t> während </a:t>
            </a:r>
            <a:r>
              <a:rPr lang="de-DE" err="1">
                <a:sym typeface="Wingdings" panose="05000000000000000000" pitchFamily="2" charset="2"/>
              </a:rPr>
              <a:t>sprint</a:t>
            </a:r>
            <a:r>
              <a:rPr lang="de-DE">
                <a:sym typeface="Wingdings" panose="05000000000000000000" pitchFamily="2" charset="2"/>
              </a:rPr>
              <a:t>)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! Widerstand gegen Veränderung überwinden</a:t>
            </a:r>
          </a:p>
          <a:p>
            <a:pPr marL="457200" indent="-457200">
              <a:buAutoNum type="arabicPeriod"/>
            </a:pPr>
            <a:r>
              <a:rPr lang="de-DE"/>
              <a:t>Verbesserung der Schleife</a:t>
            </a:r>
            <a:br>
              <a:rPr lang="de-DE"/>
            </a:br>
            <a:r>
              <a:rPr lang="de-DE" err="1"/>
              <a:t>inkrementiell</a:t>
            </a:r>
            <a:r>
              <a:rPr lang="de-DE"/>
              <a:t> </a:t>
            </a:r>
            <a:r>
              <a:rPr lang="de-DE" err="1"/>
              <a:t>devops</a:t>
            </a:r>
            <a:r>
              <a:rPr lang="de-DE"/>
              <a:t> verbessern, weiter ins licht rücken</a:t>
            </a:r>
            <a:br>
              <a:rPr lang="de-DE"/>
            </a:br>
            <a:r>
              <a:rPr lang="de-DE"/>
              <a:t>klein anfangen, kleines </a:t>
            </a:r>
            <a:r>
              <a:rPr lang="de-DE" err="1"/>
              <a:t>teilsystem</a:t>
            </a:r>
            <a:r>
              <a:rPr lang="de-DE"/>
              <a:t> mit kleinem </a:t>
            </a:r>
            <a:r>
              <a:rPr lang="de-DE" err="1"/>
              <a:t>team</a:t>
            </a:r>
            <a:r>
              <a:rPr lang="de-DE"/>
              <a:t> zuerst auf </a:t>
            </a:r>
            <a:r>
              <a:rPr lang="de-DE" err="1"/>
              <a:t>devops</a:t>
            </a:r>
            <a:r>
              <a:rPr lang="de-DE"/>
              <a:t> stellen, langsam weiter arbeiten</a:t>
            </a:r>
            <a:br>
              <a:rPr lang="de-DE"/>
            </a:br>
            <a:r>
              <a:rPr lang="de-DE"/>
              <a:t>stetig lernen und größere ziele in angriff nehmen</a:t>
            </a:r>
            <a:br>
              <a:rPr lang="de-DE"/>
            </a:br>
            <a:r>
              <a:rPr lang="de-DE" err="1"/>
              <a:t>devops</a:t>
            </a:r>
            <a:r>
              <a:rPr lang="de-DE"/>
              <a:t> = stetiger weiterentwicklungsprozess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1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Fehler: eingestehen wichtig, erkennen eines </a:t>
            </a:r>
            <a:r>
              <a:rPr lang="de-DE" err="1"/>
              <a:t>fehlers</a:t>
            </a:r>
            <a:r>
              <a:rPr lang="de-DE"/>
              <a:t> ist ein kleiner </a:t>
            </a:r>
            <a:r>
              <a:rPr lang="de-DE" err="1"/>
              <a:t>erfolg</a:t>
            </a:r>
            <a:r>
              <a:rPr lang="de-DE"/>
              <a:t>. Etabliertes Denken Fehler = Strafe/Scham </a:t>
            </a:r>
            <a:r>
              <a:rPr lang="de-DE">
                <a:sym typeface="Wingdings" panose="05000000000000000000" pitchFamily="2" charset="2"/>
              </a:rPr>
              <a:t> Fehler werden anderen zugeschoben</a:t>
            </a:r>
            <a:endParaRPr lang="de-DE"/>
          </a:p>
          <a:p>
            <a:endParaRPr lang="de-DE"/>
          </a:p>
          <a:p>
            <a:r>
              <a:rPr lang="de-DE" err="1"/>
              <a:t>Frysinger</a:t>
            </a:r>
            <a:r>
              <a:rPr lang="de-DE"/>
              <a:t>, Human </a:t>
            </a:r>
            <a:r>
              <a:rPr lang="de-DE" err="1"/>
              <a:t>Factors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5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IDC – International Data Corporation:</a:t>
            </a:r>
            <a:br>
              <a:rPr lang="de-DE"/>
            </a:br>
            <a:r>
              <a:rPr lang="de-DE"/>
              <a:t>Sitz in USA, Marktforschung und Beratung auf Informations- und Telekommunikationstechnologie</a:t>
            </a:r>
          </a:p>
          <a:p>
            <a:endParaRPr lang="de-DE"/>
          </a:p>
          <a:p>
            <a:r>
              <a:rPr lang="de-DE"/>
              <a:t>2018: 45%</a:t>
            </a:r>
          </a:p>
          <a:p>
            <a:endParaRPr lang="de-DE"/>
          </a:p>
          <a:p>
            <a:r>
              <a:rPr lang="de-DE"/>
              <a:t>IDC: </a:t>
            </a:r>
            <a:r>
              <a:rPr lang="de-DE" err="1"/>
              <a:t>DevOps</a:t>
            </a:r>
            <a:r>
              <a:rPr lang="de-DE"/>
              <a:t> notwendig um zukünftigen Ansprüchen gerecht zu werden</a:t>
            </a:r>
          </a:p>
          <a:p>
            <a:endParaRPr lang="de-DE"/>
          </a:p>
          <a:p>
            <a:r>
              <a:rPr lang="de-DE"/>
              <a:t>Fast 60% der Unternehmen gaben an, dass sie bereits in 2 Jahren mehrheitlich mit </a:t>
            </a:r>
            <a:r>
              <a:rPr lang="de-DE" err="1"/>
              <a:t>DevOps</a:t>
            </a:r>
            <a:r>
              <a:rPr lang="de-DE"/>
              <a:t> Prozessen arbeiten wollen</a:t>
            </a:r>
          </a:p>
          <a:p>
            <a:endParaRPr lang="de-DE"/>
          </a:p>
          <a:p>
            <a:r>
              <a:rPr lang="de-DE"/>
              <a:t>KRITIK andere silos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72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Denken in Gruppen, </a:t>
            </a:r>
            <a:r>
              <a:rPr lang="en-US" err="1">
                <a:cs typeface="Calibri"/>
              </a:rPr>
              <a:t>z.B.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Abteilungen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Betriebsteile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Schichten</a:t>
            </a:r>
          </a:p>
          <a:p>
            <a:r>
              <a:rPr lang="en-US">
                <a:cs typeface="Calibri"/>
              </a:rPr>
              <a:t>Sehr </a:t>
            </a:r>
            <a:r>
              <a:rPr lang="en-US" err="1">
                <a:cs typeface="Calibri"/>
              </a:rPr>
              <a:t>intuitiv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Menschen </a:t>
            </a:r>
            <a:r>
              <a:rPr lang="en-US" err="1">
                <a:cs typeface="Calibri"/>
              </a:rPr>
              <a:t>tief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verankert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Gruppenzugehörigkeit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Schlechte Kultur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Unternehmen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Schuldzuweisungen</a:t>
            </a:r>
            <a:r>
              <a:rPr lang="en-US">
                <a:cs typeface="Calibri"/>
              </a:rPr>
              <a:t>, Kampf um </a:t>
            </a:r>
            <a:r>
              <a:rPr lang="en-US" err="1">
                <a:cs typeface="Calibri"/>
              </a:rPr>
              <a:t>Ressourcen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richtiggehende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Behinderung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anderer</a:t>
            </a:r>
            <a:r>
              <a:rPr lang="en-US">
                <a:cs typeface="Calibri"/>
              </a:rPr>
              <a:t> Gruppen, </a:t>
            </a:r>
            <a:r>
              <a:rPr lang="en-US" err="1">
                <a:cs typeface="Calibri"/>
              </a:rPr>
              <a:t>Abkapselung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Folie </a:t>
            </a:r>
            <a:r>
              <a:rPr lang="en-US" err="1">
                <a:cs typeface="Calibri"/>
              </a:rPr>
              <a:t>vorher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Grauen</a:t>
            </a:r>
            <a:r>
              <a:rPr lang="en-US">
                <a:cs typeface="Calibri"/>
              </a:rPr>
              <a:t> Balken</a:t>
            </a:r>
          </a:p>
          <a:p>
            <a:r>
              <a:rPr lang="en-US" err="1">
                <a:cs typeface="Calibri"/>
              </a:rPr>
              <a:t>Schnittstelle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zwischen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zwei</a:t>
            </a:r>
            <a:r>
              <a:rPr lang="en-US">
                <a:cs typeface="Calibri"/>
              </a:rPr>
              <a:t> Silos (</a:t>
            </a:r>
            <a:r>
              <a:rPr lang="en-US" err="1">
                <a:cs typeface="Calibri"/>
              </a:rPr>
              <a:t>hier</a:t>
            </a:r>
            <a:r>
              <a:rPr lang="en-US">
                <a:cs typeface="Calibri"/>
              </a:rPr>
              <a:t> Dev und Ops)</a:t>
            </a:r>
          </a:p>
          <a:p>
            <a:r>
              <a:rPr lang="en-US">
                <a:cs typeface="Calibri"/>
              </a:rPr>
              <a:t>Problem: </a:t>
            </a:r>
            <a:r>
              <a:rPr lang="en-US" err="1">
                <a:cs typeface="Calibri"/>
              </a:rPr>
              <a:t>Exakte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Gegenteile</a:t>
            </a:r>
            <a:r>
              <a:rPr lang="en-US">
                <a:cs typeface="Calibri"/>
              </a:rPr>
              <a:t> auf </a:t>
            </a:r>
            <a:r>
              <a:rPr lang="en-US" err="1">
                <a:cs typeface="Calibri"/>
              </a:rPr>
              <a:t>beiden</a:t>
            </a:r>
            <a:r>
              <a:rPr lang="en-US">
                <a:cs typeface="Calibri"/>
              </a:rPr>
              <a:t> Seiten --&gt; Muss </a:t>
            </a:r>
            <a:r>
              <a:rPr lang="en-US" err="1">
                <a:cs typeface="Calibri"/>
              </a:rPr>
              <a:t>irgendwie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überwunden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Kanban: Weg von </a:t>
            </a:r>
            <a:r>
              <a:rPr lang="en-US" err="1"/>
              <a:t>zentralisierter</a:t>
            </a:r>
            <a:r>
              <a:rPr lang="en-US"/>
              <a:t> </a:t>
            </a:r>
            <a:r>
              <a:rPr lang="en-US" err="1"/>
              <a:t>Ressourcenplanung</a:t>
            </a:r>
            <a:r>
              <a:rPr lang="en-US"/>
              <a:t> --&gt; </a:t>
            </a:r>
            <a:r>
              <a:rPr lang="en-US" err="1"/>
              <a:t>jede</a:t>
            </a:r>
            <a:r>
              <a:rPr lang="en-US"/>
              <a:t> Abteilung plant </a:t>
            </a:r>
            <a:r>
              <a:rPr lang="en-US" err="1"/>
              <a:t>eigene</a:t>
            </a:r>
            <a:r>
              <a:rPr lang="en-US"/>
              <a:t> </a:t>
            </a:r>
            <a:r>
              <a:rPr lang="en-US" err="1"/>
              <a:t>Ressourcen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bzw</a:t>
            </a:r>
            <a:r>
              <a:rPr lang="en-US"/>
              <a:t> </a:t>
            </a:r>
            <a:r>
              <a:rPr lang="en-US" err="1"/>
              <a:t>fordert</a:t>
            </a:r>
            <a:r>
              <a:rPr lang="en-US"/>
              <a:t> </a:t>
            </a:r>
            <a:r>
              <a:rPr lang="en-US" err="1"/>
              <a:t>mehr</a:t>
            </a:r>
            <a:r>
              <a:rPr lang="en-US"/>
              <a:t>/</a:t>
            </a:r>
            <a:r>
              <a:rPr lang="en-US" err="1"/>
              <a:t>weniger</a:t>
            </a:r>
            <a:r>
              <a:rPr lang="en-US"/>
              <a:t> </a:t>
            </a:r>
            <a:r>
              <a:rPr lang="en-US" err="1"/>
              <a:t>Ressourcen</a:t>
            </a:r>
            <a:r>
              <a:rPr lang="en-US"/>
              <a:t> an (je </a:t>
            </a:r>
            <a:r>
              <a:rPr lang="en-US" err="1"/>
              <a:t>nach</a:t>
            </a:r>
            <a:r>
              <a:rPr lang="en-US"/>
              <a:t> </a:t>
            </a:r>
            <a:r>
              <a:rPr lang="en-US" err="1"/>
              <a:t>Arbeitsdurchsatz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2009 das </a:t>
            </a:r>
            <a:r>
              <a:rPr lang="en-US" err="1"/>
              <a:t>erste</a:t>
            </a:r>
            <a:r>
              <a:rPr lang="en-US"/>
              <a:t> mal </a:t>
            </a:r>
            <a:r>
              <a:rPr lang="en-US" err="1"/>
              <a:t>als</a:t>
            </a:r>
            <a:r>
              <a:rPr lang="en-US"/>
              <a:t> DevOps </a:t>
            </a:r>
            <a:r>
              <a:rPr lang="en-US" err="1"/>
              <a:t>bezeichnet</a:t>
            </a:r>
            <a:r>
              <a:rPr lang="en-US"/>
              <a:t>, </a:t>
            </a:r>
            <a:r>
              <a:rPr lang="en-US" err="1"/>
              <a:t>seitdem</a:t>
            </a:r>
            <a:r>
              <a:rPr lang="en-US"/>
              <a:t> </a:t>
            </a:r>
            <a:r>
              <a:rPr lang="en-US" err="1"/>
              <a:t>Verbreitung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02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Unternehmenskultur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Eingehen</a:t>
            </a:r>
            <a:r>
              <a:rPr lang="en-US">
                <a:cs typeface="Calibri"/>
              </a:rPr>
              <a:t> auf Wall of Confusion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Abkapselung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eigener</a:t>
            </a:r>
            <a:r>
              <a:rPr lang="en-US">
                <a:cs typeface="Calibri"/>
              </a:rPr>
              <a:t> Block SONDERN Teil </a:t>
            </a:r>
            <a:r>
              <a:rPr lang="en-US" err="1">
                <a:cs typeface="Calibri"/>
              </a:rPr>
              <a:t>eines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großen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Prozesses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Wissen was/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Prozessteile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arbeiten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Externer</a:t>
            </a:r>
            <a:r>
              <a:rPr lang="en-US">
                <a:cs typeface="Calibri"/>
              </a:rPr>
              <a:t> Kunde: </a:t>
            </a:r>
            <a:r>
              <a:rPr lang="en-US" err="1">
                <a:cs typeface="Calibri"/>
              </a:rPr>
              <a:t>zahlender</a:t>
            </a:r>
            <a:r>
              <a:rPr lang="en-US">
                <a:cs typeface="Calibri"/>
              </a:rPr>
              <a:t> Kunde </a:t>
            </a:r>
            <a:r>
              <a:rPr lang="en-US" err="1">
                <a:cs typeface="Calibri"/>
              </a:rPr>
              <a:t>außerhalb</a:t>
            </a:r>
            <a:r>
              <a:rPr lang="en-US">
                <a:cs typeface="Calibri"/>
              </a:rPr>
              <a:t> des Betriebs</a:t>
            </a:r>
          </a:p>
          <a:p>
            <a:r>
              <a:rPr lang="en-US" err="1">
                <a:cs typeface="Calibri"/>
              </a:rPr>
              <a:t>Interner</a:t>
            </a:r>
            <a:r>
              <a:rPr lang="en-US">
                <a:cs typeface="Calibri"/>
              </a:rPr>
              <a:t> Kunde: </a:t>
            </a:r>
            <a:r>
              <a:rPr lang="en-US" err="1">
                <a:cs typeface="Calibri"/>
              </a:rPr>
              <a:t>andere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Abteilungen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Prozessteile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Betrieb</a:t>
            </a:r>
            <a:r>
              <a:rPr lang="en-US">
                <a:cs typeface="Calibri"/>
              </a:rPr>
              <a:t> --&gt;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abhängig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unserer</a:t>
            </a:r>
            <a:r>
              <a:rPr lang="en-US">
                <a:cs typeface="Calibri"/>
              </a:rPr>
              <a:t> Arbeit, </a:t>
            </a:r>
            <a:r>
              <a:rPr lang="en-US" err="1">
                <a:cs typeface="Calibri"/>
              </a:rPr>
              <a:t>sollte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Prozess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eingebunden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Auch Dinge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Fehlerkulturen</a:t>
            </a:r>
            <a:r>
              <a:rPr lang="en-US">
                <a:cs typeface="Calibri"/>
              </a:rPr>
              <a:t> (Schuld </a:t>
            </a:r>
            <a:r>
              <a:rPr lang="en-US" err="1">
                <a:cs typeface="Calibri"/>
              </a:rPr>
              <a:t>eingestehen</a:t>
            </a:r>
            <a:r>
              <a:rPr lang="en-US">
                <a:cs typeface="Calibri"/>
              </a:rPr>
              <a:t>, Fehler </a:t>
            </a:r>
            <a:r>
              <a:rPr lang="en-US" err="1">
                <a:cs typeface="Calibri"/>
              </a:rPr>
              <a:t>normalisieren</a:t>
            </a:r>
            <a:r>
              <a:rPr lang="en-US">
                <a:cs typeface="Calibri"/>
              </a:rPr>
              <a:t>) - </a:t>
            </a:r>
            <a:r>
              <a:rPr lang="en-US" err="1">
                <a:cs typeface="Calibri"/>
              </a:rPr>
              <a:t>Verweis</a:t>
            </a:r>
            <a:r>
              <a:rPr lang="en-US">
                <a:cs typeface="Calibri"/>
              </a:rPr>
              <a:t> auf </a:t>
            </a:r>
            <a:r>
              <a:rPr lang="en-US" err="1">
                <a:cs typeface="Calibri"/>
              </a:rPr>
              <a:t>Prinzipien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GANZ WICHTIG: Kommunikations-Loop (</a:t>
            </a:r>
            <a:r>
              <a:rPr lang="en-US" err="1">
                <a:cs typeface="Calibri"/>
              </a:rPr>
              <a:t>nächstes</a:t>
            </a:r>
            <a:r>
              <a:rPr lang="en-US">
                <a:cs typeface="Calibri"/>
              </a:rPr>
              <a:t> Bild)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4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DevOps: </a:t>
            </a:r>
            <a:r>
              <a:rPr lang="en-US" err="1">
                <a:cs typeface="Calibri"/>
              </a:rPr>
              <a:t>Agiles</a:t>
            </a:r>
            <a:r>
              <a:rPr lang="en-US">
                <a:cs typeface="Calibri"/>
              </a:rPr>
              <a:t> Format (</a:t>
            </a:r>
            <a:r>
              <a:rPr lang="en-US" err="1">
                <a:cs typeface="Calibri"/>
              </a:rPr>
              <a:t>immer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wieder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Schritte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Dev: </a:t>
            </a:r>
            <a:r>
              <a:rPr lang="en-US" err="1">
                <a:cs typeface="Calibri"/>
              </a:rPr>
              <a:t>Planen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Bauen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Implementieren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usf</a:t>
            </a:r>
            <a:r>
              <a:rPr lang="en-US">
                <a:cs typeface="Calibri"/>
              </a:rPr>
              <a:t>), Continuous Integration (</a:t>
            </a:r>
            <a:r>
              <a:rPr lang="en-US" err="1">
                <a:cs typeface="Calibri"/>
              </a:rPr>
              <a:t>Ausgeben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Produkt</a:t>
            </a:r>
            <a:r>
              <a:rPr lang="en-US">
                <a:cs typeface="Calibri"/>
              </a:rPr>
              <a:t> an </a:t>
            </a:r>
            <a:r>
              <a:rPr lang="en-US" err="1">
                <a:cs typeface="Calibri"/>
              </a:rPr>
              <a:t>kunden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intern))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Ops: Deploy (</a:t>
            </a:r>
            <a:r>
              <a:rPr lang="en-US" err="1">
                <a:cs typeface="Calibri"/>
              </a:rPr>
              <a:t>einsetzen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aufstellen</a:t>
            </a:r>
            <a:r>
              <a:rPr lang="en-US">
                <a:cs typeface="Calibri"/>
              </a:rPr>
              <a:t>), operate (</a:t>
            </a:r>
            <a:r>
              <a:rPr lang="en-US" err="1">
                <a:cs typeface="Calibri"/>
              </a:rPr>
              <a:t>benutzen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arbeiten</a:t>
            </a:r>
            <a:r>
              <a:rPr lang="en-US">
                <a:cs typeface="Calibri"/>
              </a:rPr>
              <a:t>), continuous feedback (feedback an </a:t>
            </a:r>
            <a:r>
              <a:rPr lang="en-US" err="1">
                <a:cs typeface="Calibri"/>
              </a:rPr>
              <a:t>devs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geben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Alle </a:t>
            </a:r>
            <a:r>
              <a:rPr lang="en-US" err="1">
                <a:cs typeface="Calibri"/>
              </a:rPr>
              <a:t>Schritte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immer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gemeinsamer</a:t>
            </a:r>
            <a:r>
              <a:rPr lang="en-US">
                <a:cs typeface="Calibri"/>
              </a:rPr>
              <a:t> Kommunikation (Linie um die 8 rum)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Eventuell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paar</a:t>
            </a:r>
            <a:r>
              <a:rPr lang="en-US">
                <a:cs typeface="Calibri"/>
              </a:rPr>
              <a:t> tools </a:t>
            </a:r>
            <a:r>
              <a:rPr lang="en-US" err="1">
                <a:cs typeface="Calibri"/>
              </a:rPr>
              <a:t>benennen</a:t>
            </a:r>
            <a:r>
              <a:rPr lang="en-US">
                <a:cs typeface="Calibri"/>
              </a:rPr>
              <a:t> / </a:t>
            </a:r>
            <a:r>
              <a:rPr lang="en-US" err="1">
                <a:cs typeface="Calibri"/>
              </a:rPr>
              <a:t>aufzeigen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dass</a:t>
            </a:r>
            <a:r>
              <a:rPr lang="en-US">
                <a:cs typeface="Calibri"/>
              </a:rPr>
              <a:t> man da Sachen </a:t>
            </a:r>
            <a:r>
              <a:rPr lang="en-US" err="1">
                <a:cs typeface="Calibri"/>
              </a:rPr>
              <a:t>kennt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4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Culture: Schon </a:t>
            </a:r>
            <a:r>
              <a:rPr lang="en-US" err="1">
                <a:cs typeface="Calibri"/>
              </a:rPr>
              <a:t>bisschen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angesprochen</a:t>
            </a:r>
            <a:r>
              <a:rPr lang="en-US">
                <a:cs typeface="Calibri"/>
              </a:rPr>
              <a:t> – EXTREM WICHTIG DevOps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leben,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nutzen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große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Umstellung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Muss (</a:t>
            </a:r>
            <a:r>
              <a:rPr lang="en-US" err="1">
                <a:cs typeface="Calibri"/>
              </a:rPr>
              <a:t>kurz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Ausschau</a:t>
            </a:r>
            <a:r>
              <a:rPr lang="en-US">
                <a:cs typeface="Calibri"/>
              </a:rPr>
              <a:t> auf Kritik?)</a:t>
            </a:r>
          </a:p>
          <a:p>
            <a:r>
              <a:rPr lang="en-US" err="1">
                <a:cs typeface="Calibri"/>
              </a:rPr>
              <a:t>Automatisierung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Reduktion</a:t>
            </a:r>
            <a:r>
              <a:rPr lang="en-US">
                <a:cs typeface="Calibri"/>
              </a:rPr>
              <a:t> von Stress – </a:t>
            </a:r>
            <a:r>
              <a:rPr lang="en-US" err="1">
                <a:cs typeface="Calibri"/>
              </a:rPr>
              <a:t>Automatisierung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generischer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Aufgaben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Lean: </a:t>
            </a:r>
            <a:r>
              <a:rPr lang="en-US" err="1">
                <a:cs typeface="Calibri"/>
              </a:rPr>
              <a:t>Überschneidung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Kultur und Measurement - </a:t>
            </a:r>
            <a:r>
              <a:rPr lang="en-US" err="1">
                <a:cs typeface="Calibri"/>
              </a:rPr>
              <a:t>Grundzüge</a:t>
            </a:r>
            <a:r>
              <a:rPr lang="en-US">
                <a:cs typeface="Calibri"/>
              </a:rPr>
              <a:t> des Lean-Managements (</a:t>
            </a:r>
            <a:r>
              <a:rPr lang="en-US" err="1">
                <a:cs typeface="Calibri"/>
              </a:rPr>
              <a:t>externer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interner</a:t>
            </a:r>
            <a:r>
              <a:rPr lang="en-US">
                <a:cs typeface="Calibri"/>
              </a:rPr>
              <a:t> Kunde) / Muda (</a:t>
            </a:r>
            <a:r>
              <a:rPr lang="en-US" err="1">
                <a:cs typeface="Calibri"/>
              </a:rPr>
              <a:t>unnötige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Teilprozesse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eliminieren</a:t>
            </a:r>
            <a:r>
              <a:rPr lang="en-US">
                <a:cs typeface="Calibri"/>
              </a:rPr>
              <a:t>) / </a:t>
            </a:r>
            <a:r>
              <a:rPr lang="en-US" err="1">
                <a:cs typeface="Calibri"/>
              </a:rPr>
              <a:t>kontinuierliche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Messungen</a:t>
            </a:r>
            <a:r>
              <a:rPr lang="en-US">
                <a:cs typeface="Calibri"/>
              </a:rPr>
              <a:t> / </a:t>
            </a:r>
            <a:r>
              <a:rPr lang="en-US" err="1">
                <a:cs typeface="Calibri"/>
              </a:rPr>
              <a:t>Visualisierung</a:t>
            </a:r>
            <a:r>
              <a:rPr lang="en-US">
                <a:cs typeface="Calibri"/>
              </a:rPr>
              <a:t> der Arbeit (</a:t>
            </a:r>
            <a:r>
              <a:rPr lang="en-US" err="1">
                <a:cs typeface="Calibri"/>
              </a:rPr>
              <a:t>einfachste</a:t>
            </a:r>
            <a:r>
              <a:rPr lang="en-US">
                <a:cs typeface="Calibri"/>
              </a:rPr>
              <a:t> Art: Trello Board)</a:t>
            </a:r>
          </a:p>
          <a:p>
            <a:r>
              <a:rPr lang="en-US">
                <a:cs typeface="Calibri"/>
              </a:rPr>
              <a:t>Measurement: </a:t>
            </a:r>
            <a:r>
              <a:rPr lang="en-US" err="1">
                <a:cs typeface="Calibri"/>
              </a:rPr>
              <a:t>Ergebnisse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Metriken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messbar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machen</a:t>
            </a:r>
            <a:r>
              <a:rPr lang="en-US">
                <a:cs typeface="Calibri"/>
              </a:rPr>
              <a:t> (Downtime / Zeit pro </a:t>
            </a:r>
            <a:r>
              <a:rPr lang="en-US" err="1">
                <a:cs typeface="Calibri"/>
              </a:rPr>
              <a:t>Fehlerlösung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usw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Sharing: </a:t>
            </a:r>
            <a:r>
              <a:rPr lang="en-US" err="1">
                <a:cs typeface="Calibri"/>
              </a:rPr>
              <a:t>Teilen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Informationen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Team /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Teamgrenzen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hinweg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Silos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!), </a:t>
            </a:r>
            <a:r>
              <a:rPr lang="en-US" err="1">
                <a:cs typeface="Calibri"/>
              </a:rPr>
              <a:t>grundsätzlich</a:t>
            </a:r>
            <a:r>
              <a:rPr lang="en-US">
                <a:cs typeface="Calibri"/>
              </a:rPr>
              <a:t> nicht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"Das </a:t>
            </a:r>
            <a:r>
              <a:rPr lang="en-US" err="1">
                <a:cs typeface="Calibri"/>
              </a:rPr>
              <a:t>bringt</a:t>
            </a:r>
            <a:r>
              <a:rPr lang="en-US">
                <a:cs typeface="Calibri"/>
              </a:rPr>
              <a:t> MIR was" </a:t>
            </a:r>
            <a:r>
              <a:rPr lang="en-US" err="1">
                <a:cs typeface="Calibri"/>
              </a:rPr>
              <a:t>sondern</a:t>
            </a:r>
            <a:r>
              <a:rPr lang="en-US">
                <a:cs typeface="Calibri"/>
              </a:rPr>
              <a:t> "Das </a:t>
            </a:r>
            <a:r>
              <a:rPr lang="en-US" err="1">
                <a:cs typeface="Calibri"/>
              </a:rPr>
              <a:t>bringt</a:t>
            </a:r>
            <a:r>
              <a:rPr lang="en-US">
                <a:cs typeface="Calibri"/>
              </a:rPr>
              <a:t> UNS was"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1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cs typeface="Calibri"/>
              </a:rPr>
              <a:t>DevOps </a:t>
            </a:r>
            <a:r>
              <a:rPr lang="en-US" err="1">
                <a:cs typeface="Calibri"/>
              </a:rPr>
              <a:t>kein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Selbstläufer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mehrmals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erwähnt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Verschiedene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Prinzipien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einen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Rahmen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für</a:t>
            </a:r>
            <a:r>
              <a:rPr lang="en-US">
                <a:cs typeface="Calibri"/>
              </a:rPr>
              <a:t> Arbeit (</a:t>
            </a:r>
            <a:r>
              <a:rPr lang="en-US" err="1">
                <a:cs typeface="Calibri"/>
              </a:rPr>
              <a:t>allgemein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agile Welt)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Zero Tolerance: Kein </a:t>
            </a:r>
            <a:r>
              <a:rPr lang="en-US" err="1">
                <a:cs typeface="Calibri"/>
              </a:rPr>
              <a:t>Verweilen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Fehlern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erlauben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z.B.</a:t>
            </a:r>
            <a:r>
              <a:rPr lang="en-US">
                <a:cs typeface="Calibri"/>
              </a:rPr>
              <a:t> Bugs </a:t>
            </a:r>
            <a:r>
              <a:rPr lang="en-US" err="1">
                <a:cs typeface="Calibri"/>
              </a:rPr>
              <a:t>sofort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fixen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warten</a:t>
            </a:r>
            <a:r>
              <a:rPr lang="en-US">
                <a:cs typeface="Calibri"/>
              </a:rPr>
              <a:t>, bis es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Problem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Produkt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                             </a:t>
            </a:r>
            <a:r>
              <a:rPr lang="en-US" err="1">
                <a:cs typeface="Calibri"/>
              </a:rPr>
              <a:t>Kommt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NewYork</a:t>
            </a:r>
            <a:r>
              <a:rPr lang="en-US">
                <a:cs typeface="Calibri"/>
              </a:rPr>
              <a:t> Ende 60er Jahre: Eine </a:t>
            </a:r>
            <a:r>
              <a:rPr lang="en-US" err="1">
                <a:cs typeface="Calibri"/>
              </a:rPr>
              <a:t>unschöne</a:t>
            </a:r>
            <a:r>
              <a:rPr lang="en-US">
                <a:cs typeface="Calibri"/>
              </a:rPr>
              <a:t> Stelle an Haus (</a:t>
            </a:r>
            <a:r>
              <a:rPr lang="en-US" err="1">
                <a:cs typeface="Calibri"/>
              </a:rPr>
              <a:t>eingeschlagene</a:t>
            </a:r>
            <a:r>
              <a:rPr lang="en-US">
                <a:cs typeface="Calibri"/>
              </a:rPr>
              <a:t> Scheibe) --&gt;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Vandalismus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                            </a:t>
            </a:r>
            <a:r>
              <a:rPr lang="en-US" err="1">
                <a:cs typeface="Calibri"/>
              </a:rPr>
              <a:t>Deswegen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Bestrafung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sofortige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Beseitigung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kleinster</a:t>
            </a:r>
            <a:r>
              <a:rPr lang="en-US">
                <a:cs typeface="Calibri"/>
              </a:rPr>
              <a:t> Fehler!</a:t>
            </a:r>
          </a:p>
          <a:p>
            <a:r>
              <a:rPr lang="en-US">
                <a:cs typeface="Calibri"/>
              </a:rPr>
              <a:t>                             Zur </a:t>
            </a:r>
            <a:r>
              <a:rPr lang="en-US" err="1">
                <a:cs typeface="Calibri"/>
              </a:rPr>
              <a:t>Einhaltung</a:t>
            </a:r>
            <a:r>
              <a:rPr lang="en-US">
                <a:cs typeface="Calibri"/>
              </a:rPr>
              <a:t> von Zero Tolerance </a:t>
            </a:r>
            <a:r>
              <a:rPr lang="en-US" err="1">
                <a:cs typeface="Calibri"/>
              </a:rPr>
              <a:t>gehören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andere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kleinere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Prinzipien</a:t>
            </a:r>
            <a:r>
              <a:rPr lang="en-US">
                <a:cs typeface="Calibri"/>
              </a:rPr>
              <a:t> --&gt; </a:t>
            </a:r>
            <a:r>
              <a:rPr lang="en-US" err="1">
                <a:cs typeface="Calibri"/>
              </a:rPr>
              <a:t>Hauptpunkt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Disziplin</a:t>
            </a:r>
            <a:r>
              <a:rPr lang="en-US">
                <a:cs typeface="Calibri"/>
              </a:rPr>
              <a:t>!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Skill Pump: Problem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lösbar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aktueller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Grundlage</a:t>
            </a:r>
            <a:r>
              <a:rPr lang="en-US">
                <a:cs typeface="Calibri"/>
              </a:rPr>
              <a:t> --&gt; </a:t>
            </a:r>
            <a:r>
              <a:rPr lang="en-US" err="1">
                <a:cs typeface="Calibri"/>
              </a:rPr>
              <a:t>Grundlage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verbessern</a:t>
            </a:r>
            <a:r>
              <a:rPr lang="en-US">
                <a:cs typeface="Calibri"/>
              </a:rPr>
              <a:t>: Skill in die </a:t>
            </a:r>
            <a:r>
              <a:rPr lang="en-US" err="1">
                <a:cs typeface="Calibri"/>
              </a:rPr>
              <a:t>Grundlage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pumpen</a:t>
            </a:r>
            <a:r>
              <a:rPr lang="en-US">
                <a:cs typeface="Calibri"/>
              </a:rPr>
              <a:t>!</a:t>
            </a:r>
          </a:p>
          <a:p>
            <a:r>
              <a:rPr lang="en-US">
                <a:cs typeface="Calibri"/>
              </a:rPr>
              <a:t>                     </a:t>
            </a:r>
            <a:r>
              <a:rPr lang="en-US" err="1">
                <a:cs typeface="Calibri"/>
              </a:rPr>
              <a:t>Können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Entscheidungsbefugte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Wissensträger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usw</a:t>
            </a:r>
            <a:r>
              <a:rPr lang="en-US">
                <a:cs typeface="Calibri"/>
              </a:rPr>
              <a:t> sein (was </a:t>
            </a:r>
            <a:r>
              <a:rPr lang="en-US" err="1">
                <a:cs typeface="Calibri"/>
              </a:rPr>
              <a:t>eben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gebraucht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                     Auch in Form </a:t>
            </a:r>
            <a:r>
              <a:rPr lang="en-US" err="1">
                <a:cs typeface="Calibri"/>
              </a:rPr>
              <a:t>spezieller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Rahmen</a:t>
            </a:r>
            <a:r>
              <a:rPr lang="en-US">
                <a:cs typeface="Calibri"/>
              </a:rPr>
              <a:t> (Task Force)</a:t>
            </a:r>
          </a:p>
          <a:p>
            <a:r>
              <a:rPr lang="en-US">
                <a:cs typeface="Calibri"/>
              </a:rPr>
              <a:t>                     </a:t>
            </a:r>
            <a:r>
              <a:rPr lang="en-US" err="1">
                <a:cs typeface="Calibri"/>
              </a:rPr>
              <a:t>Grundsätzlich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kurzfristige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Erhöhung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Ressourcen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Shift Left: Fehler </a:t>
            </a:r>
            <a:r>
              <a:rPr lang="en-US" err="1">
                <a:cs typeface="Calibri"/>
              </a:rPr>
              <a:t>kosten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</a:t>
            </a:r>
            <a:r>
              <a:rPr lang="en-US">
                <a:cs typeface="Calibri"/>
              </a:rPr>
              <a:t>, je </a:t>
            </a:r>
            <a:r>
              <a:rPr lang="en-US" err="1">
                <a:cs typeface="Calibri"/>
              </a:rPr>
              <a:t>später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erkannt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</a:p>
          <a:p>
            <a:r>
              <a:rPr lang="en-US">
                <a:cs typeface="Calibri"/>
              </a:rPr>
              <a:t>                  Auch Teil der Zero Tolerance --&gt; </a:t>
            </a:r>
            <a:r>
              <a:rPr lang="en-US" err="1">
                <a:cs typeface="Calibri"/>
              </a:rPr>
              <a:t>Erkennung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Behebung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Fehlern</a:t>
            </a:r>
            <a:r>
              <a:rPr lang="en-US">
                <a:cs typeface="Calibri"/>
              </a:rPr>
              <a:t> so </a:t>
            </a:r>
            <a:r>
              <a:rPr lang="en-US" err="1">
                <a:cs typeface="Calibri"/>
              </a:rPr>
              <a:t>früh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Prozess</a:t>
            </a:r>
            <a:r>
              <a:rPr lang="en-US">
                <a:cs typeface="Calibri"/>
              </a:rPr>
              <a:t> (so </a:t>
            </a:r>
            <a:r>
              <a:rPr lang="en-US" err="1">
                <a:cs typeface="Calibri"/>
              </a:rPr>
              <a:t>weit</a:t>
            </a:r>
            <a:r>
              <a:rPr lang="en-US">
                <a:cs typeface="Calibri"/>
              </a:rPr>
              <a:t> links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)</a:t>
            </a:r>
            <a:endParaRPr lang="en-US"/>
          </a:p>
          <a:p>
            <a:r>
              <a:rPr lang="en-US">
                <a:cs typeface="Calibri"/>
              </a:rPr>
              <a:t>                  </a:t>
            </a:r>
            <a:r>
              <a:rPr lang="en-US" err="1">
                <a:cs typeface="Calibri"/>
              </a:rPr>
              <a:t>z.B.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automatisierte</a:t>
            </a:r>
            <a:r>
              <a:rPr lang="en-US">
                <a:cs typeface="Calibri"/>
              </a:rPr>
              <a:t> Tests </a:t>
            </a:r>
            <a:r>
              <a:rPr lang="en-US" err="1">
                <a:cs typeface="Calibri"/>
              </a:rPr>
              <a:t>bei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jedem</a:t>
            </a:r>
            <a:r>
              <a:rPr lang="en-US">
                <a:cs typeface="Calibri"/>
              </a:rPr>
              <a:t> Commit (</a:t>
            </a:r>
            <a:r>
              <a:rPr lang="en-US" err="1">
                <a:cs typeface="Calibri"/>
              </a:rPr>
              <a:t>sofortige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Erkennung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mancher</a:t>
            </a:r>
            <a:r>
              <a:rPr lang="en-US">
                <a:cs typeface="Calibri"/>
              </a:rPr>
              <a:t> -</a:t>
            </a:r>
            <a:r>
              <a:rPr lang="en-US" err="1">
                <a:cs typeface="Calibri"/>
              </a:rPr>
              <a:t>einfacher</a:t>
            </a:r>
            <a:r>
              <a:rPr lang="en-US">
                <a:cs typeface="Calibri"/>
              </a:rPr>
              <a:t>- Fehler)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Overall Code Control: Don't touch the code without a ticket!</a:t>
            </a:r>
          </a:p>
          <a:p>
            <a:r>
              <a:rPr lang="en-US">
                <a:cs typeface="Calibri"/>
              </a:rPr>
              <a:t>                                       </a:t>
            </a:r>
            <a:r>
              <a:rPr lang="en-US" err="1">
                <a:cs typeface="Calibri"/>
              </a:rPr>
              <a:t>Eventuell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bekannte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Arbeitsweise</a:t>
            </a:r>
            <a:r>
              <a:rPr lang="en-US">
                <a:cs typeface="Calibri"/>
              </a:rPr>
              <a:t>: Nur </a:t>
            </a:r>
            <a:r>
              <a:rPr lang="en-US" err="1">
                <a:cs typeface="Calibri"/>
              </a:rPr>
              <a:t>Probleme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fixen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Ticket </a:t>
            </a:r>
            <a:r>
              <a:rPr lang="en-US" err="1">
                <a:cs typeface="Calibri"/>
              </a:rPr>
              <a:t>haben</a:t>
            </a:r>
          </a:p>
          <a:p>
            <a:r>
              <a:rPr lang="en-US">
                <a:cs typeface="Calibri"/>
              </a:rPr>
              <a:t>                                       </a:t>
            </a:r>
            <a:r>
              <a:rPr lang="en-US" err="1">
                <a:cs typeface="Calibri"/>
              </a:rPr>
              <a:t>Verhindert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ungeplante</a:t>
            </a:r>
            <a:r>
              <a:rPr lang="en-US">
                <a:cs typeface="Calibri"/>
              </a:rPr>
              <a:t> Arbeit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versteckte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Änderungen</a:t>
            </a:r>
            <a:r>
              <a:rPr lang="en-US">
                <a:cs typeface="Calibri"/>
              </a:rPr>
              <a:t> am Code</a:t>
            </a:r>
          </a:p>
          <a:p>
            <a:r>
              <a:rPr lang="en-US">
                <a:cs typeface="Calibri"/>
              </a:rPr>
              <a:t>                                      </a:t>
            </a:r>
            <a:r>
              <a:rPr lang="en-US" err="1">
                <a:cs typeface="Calibri"/>
              </a:rPr>
              <a:t>Versionskontrolle</a:t>
            </a:r>
            <a:r>
              <a:rPr lang="en-US">
                <a:cs typeface="Calibri"/>
              </a:rPr>
              <a:t> und Tickets </a:t>
            </a:r>
            <a:r>
              <a:rPr lang="en-US" err="1">
                <a:cs typeface="Calibri"/>
              </a:rPr>
              <a:t>gehören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zusammen</a:t>
            </a:r>
            <a:r>
              <a:rPr lang="en-US">
                <a:cs typeface="Calibri"/>
              </a:rPr>
              <a:t>: Jeder Commit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Ticket </a:t>
            </a:r>
            <a:r>
              <a:rPr lang="en-US" err="1">
                <a:cs typeface="Calibri"/>
              </a:rPr>
              <a:t>zugeordnet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z.B.</a:t>
            </a:r>
            <a:r>
              <a:rPr lang="en-US">
                <a:cs typeface="Calibri"/>
              </a:rPr>
              <a:t> Git/Jira)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Nullfehler: Produkt muss fehlerfrei sein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reputation</a:t>
            </a:r>
            <a:r>
              <a:rPr lang="de-DE">
                <a:sym typeface="Wingdings" panose="05000000000000000000" pitchFamily="2" charset="2"/>
              </a:rPr>
              <a:t>, finanzielle </a:t>
            </a:r>
            <a:r>
              <a:rPr lang="de-DE" err="1">
                <a:sym typeface="Wingdings" panose="05000000000000000000" pitchFamily="2" charset="2"/>
              </a:rPr>
              <a:t>schäden</a:t>
            </a:r>
            <a:r>
              <a:rPr lang="de-DE">
                <a:sym typeface="Wingdings" panose="05000000000000000000" pitchFamily="2" charset="2"/>
              </a:rPr>
              <a:t>, gefährlich (leben kosten), außerdem </a:t>
            </a:r>
            <a:r>
              <a:rPr lang="de-DE" err="1">
                <a:sym typeface="Wingdings" panose="05000000000000000000" pitchFamily="2" charset="2"/>
              </a:rPr>
              <a:t>fehler</a:t>
            </a:r>
            <a:r>
              <a:rPr lang="de-DE">
                <a:sym typeface="Wingdings" panose="05000000000000000000" pitchFamily="2" charset="2"/>
              </a:rPr>
              <a:t> und </a:t>
            </a:r>
            <a:r>
              <a:rPr lang="de-DE" err="1">
                <a:sym typeface="Wingdings" panose="05000000000000000000" pitchFamily="2" charset="2"/>
              </a:rPr>
              <a:t>irrtümer</a:t>
            </a:r>
            <a:r>
              <a:rPr lang="de-DE">
                <a:sym typeface="Wingdings" panose="05000000000000000000" pitchFamily="2" charset="2"/>
              </a:rPr>
              <a:t> vermeiden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Experimente: </a:t>
            </a:r>
            <a:r>
              <a:rPr lang="de-DE" err="1">
                <a:sym typeface="Wingdings" panose="05000000000000000000" pitchFamily="2" charset="2"/>
              </a:rPr>
              <a:t>Trial-and-error-mindset</a:t>
            </a:r>
            <a:r>
              <a:rPr lang="de-DE">
                <a:sym typeface="Wingdings" panose="05000000000000000000" pitchFamily="2" charset="2"/>
              </a:rPr>
              <a:t>. „Handeln kann </a:t>
            </a:r>
            <a:r>
              <a:rPr lang="de-DE" err="1">
                <a:sym typeface="Wingdings" panose="05000000000000000000" pitchFamily="2" charset="2"/>
              </a:rPr>
              <a:t>fehler</a:t>
            </a:r>
            <a:r>
              <a:rPr lang="de-DE">
                <a:sym typeface="Wingdings" panose="05000000000000000000" pitchFamily="2" charset="2"/>
              </a:rPr>
              <a:t> verursachen; nicht zu handeln kann der größere </a:t>
            </a:r>
            <a:r>
              <a:rPr lang="de-DE" err="1">
                <a:sym typeface="Wingdings" panose="05000000000000000000" pitchFamily="2" charset="2"/>
              </a:rPr>
              <a:t>fehler</a:t>
            </a:r>
            <a:r>
              <a:rPr lang="de-DE">
                <a:sym typeface="Wingdings" panose="05000000000000000000" pitchFamily="2" charset="2"/>
              </a:rPr>
              <a:t> sein“</a:t>
            </a:r>
          </a:p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FAAF0-124C-40D1-B243-8ECB6460FBB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7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PT_htwsaar_InWi_Faku_main.jpg">
            <a:extLst>
              <a:ext uri="{FF2B5EF4-FFF2-40B4-BE49-F238E27FC236}">
                <a16:creationId xmlns:a16="http://schemas.microsoft.com/office/drawing/2014/main" id="{93E0E5FC-39D7-4E34-8EF2-5AA7920CD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40842"/>
          <a:stretch/>
        </p:blipFill>
        <p:spPr>
          <a:xfrm>
            <a:off x="0" y="1447801"/>
            <a:ext cx="12192000" cy="54102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E3B06CA-8F0A-4C79-B722-D4CCBF9FDB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03343" y="3278740"/>
            <a:ext cx="6518275" cy="521294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André Miede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4AA62246-F26D-436F-86E8-5919F2472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0793" y="1740820"/>
            <a:ext cx="6518275" cy="1169988"/>
          </a:xfrm>
          <a:prstGeom prst="rect">
            <a:avLst/>
          </a:prstGeom>
        </p:spPr>
        <p:txBody>
          <a:bodyPr lIns="0" anchor="ctr"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600" b="1" i="0" cap="all" spc="150" baseline="0">
                <a:solidFill>
                  <a:srgbClr val="4AB4E6"/>
                </a:solidFill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3200" b="1" cap="all">
                <a:solidFill>
                  <a:schemeClr val="tx2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1682E1-5AB9-413E-93F7-76F7A6E944A3}"/>
              </a:ext>
            </a:extLst>
          </p:cNvPr>
          <p:cNvSpPr/>
          <p:nvPr userDrawn="1"/>
        </p:nvSpPr>
        <p:spPr>
          <a:xfrm>
            <a:off x="464457" y="116114"/>
            <a:ext cx="3715657" cy="105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C84744-1D6E-486C-B6AA-1BCB820B96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220773"/>
            <a:ext cx="3286351" cy="12434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_htw s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PT_htwsaar_InWi_Faku_main.jpg">
            <a:extLst>
              <a:ext uri="{FF2B5EF4-FFF2-40B4-BE49-F238E27FC236}">
                <a16:creationId xmlns:a16="http://schemas.microsoft.com/office/drawing/2014/main" id="{93E0E5FC-39D7-4E34-8EF2-5AA7920CD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40842"/>
          <a:stretch/>
        </p:blipFill>
        <p:spPr>
          <a:xfrm>
            <a:off x="0" y="1447800"/>
            <a:ext cx="12192000" cy="54102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F308351-C1D8-47D2-9B65-A0A7D703BF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6497" y="1414463"/>
            <a:ext cx="7487967" cy="233162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>
              <a:defRPr sz="2600" b="1">
                <a:solidFill>
                  <a:srgbClr val="4AB4E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3728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PT_htwsaar_InWi_Faku_top_neg.jpg">
            <a:extLst>
              <a:ext uri="{FF2B5EF4-FFF2-40B4-BE49-F238E27FC236}">
                <a16:creationId xmlns:a16="http://schemas.microsoft.com/office/drawing/2014/main" id="{2E470B2D-8367-4DF2-BD7D-2EE7F457E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23925"/>
          <a:stretch/>
        </p:blipFill>
        <p:spPr>
          <a:xfrm>
            <a:off x="714" y="-53841"/>
            <a:ext cx="12191286" cy="6956977"/>
          </a:xfrm>
          <a:prstGeom prst="rect">
            <a:avLst/>
          </a:prstGeom>
        </p:spPr>
      </p:pic>
      <p:pic>
        <p:nvPicPr>
          <p:cNvPr id="4" name="Grafik 3" descr="PPT_htwsaar_InWi_Faku_top_neg.jpg">
            <a:extLst>
              <a:ext uri="{FF2B5EF4-FFF2-40B4-BE49-F238E27FC236}">
                <a16:creationId xmlns:a16="http://schemas.microsoft.com/office/drawing/2014/main" id="{ED73FBAB-455C-4370-A95D-A830EED6F8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b="83161"/>
          <a:stretch/>
        </p:blipFill>
        <p:spPr>
          <a:xfrm>
            <a:off x="0" y="-53841"/>
            <a:ext cx="12191286" cy="153991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A012FA1C-4468-4044-AEC3-A7798CEC3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67543" y="1414463"/>
            <a:ext cx="7487967" cy="23316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Thema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659A94A-0849-490E-875B-4A42050292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18096" y="227747"/>
            <a:ext cx="2278800" cy="52096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" name="Grafik 6" descr="Grafiken.png">
            <a:extLst>
              <a:ext uri="{FF2B5EF4-FFF2-40B4-BE49-F238E27FC236}">
                <a16:creationId xmlns:a16="http://schemas.microsoft.com/office/drawing/2014/main" id="{11D38E05-2364-4DFC-B7FF-71FE17A90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5288" y="1557691"/>
            <a:ext cx="288000" cy="248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0F00200D-979F-450D-8A49-5B83424F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308" y="1286281"/>
            <a:ext cx="9866824" cy="745465"/>
          </a:xfrm>
          <a:prstGeom prst="rect">
            <a:avLst/>
          </a:prstGeom>
        </p:spPr>
        <p:txBody>
          <a:bodyPr lIns="0"/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800660C1-DDA6-431C-A467-B79F98FAC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6309" y="2061277"/>
            <a:ext cx="9866821" cy="4249737"/>
          </a:xfrm>
          <a:prstGeom prst="rect">
            <a:avLst/>
          </a:prstGeom>
        </p:spPr>
        <p:txBody>
          <a:bodyPr lIns="0"/>
          <a:lstStyle>
            <a:lvl1pPr marL="361950" indent="-361950" defTabSz="1076325">
              <a:buFont typeface="Arial" panose="020B0604020202020204" pitchFamily="34" charset="0"/>
              <a:buChar char="•"/>
              <a:tabLst/>
              <a:defRPr sz="2400" b="0"/>
            </a:lvl1pPr>
            <a:lvl2pPr marL="714375" indent="-352425" defTabSz="10800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tabLst>
                <a:tab pos="1080000" algn="l"/>
              </a:tabLst>
              <a:defRPr sz="2400" b="0"/>
            </a:lvl2pPr>
            <a:lvl3pPr marL="1076325" indent="-3619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400" b="0" u="none"/>
            </a:lvl3pPr>
            <a:lvl4pPr marL="1438275" indent="-361950">
              <a:buFont typeface="Wingdings" panose="05000000000000000000" pitchFamily="2" charset="2"/>
              <a:buChar char="§"/>
              <a:defRPr sz="2400"/>
            </a:lvl4pPr>
            <a:lvl5pPr marL="180000" indent="-180000">
              <a:defRPr sz="2800"/>
            </a:lvl5pPr>
            <a:lvl6pPr marL="180000" indent="-180000">
              <a:defRPr/>
            </a:lvl6pPr>
          </a:lstStyle>
          <a:p>
            <a:pPr lvl="0"/>
            <a:r>
              <a:rPr lang="de-DE"/>
              <a:t>Erster Level</a:t>
            </a:r>
          </a:p>
          <a:p>
            <a:pPr lvl="1"/>
            <a:r>
              <a:rPr lang="de-DE"/>
              <a:t>Zweiter Level</a:t>
            </a:r>
          </a:p>
          <a:p>
            <a:pPr lvl="2"/>
            <a:r>
              <a:rPr lang="de-DE"/>
              <a:t>Dritter Level</a:t>
            </a:r>
          </a:p>
          <a:p>
            <a:pPr lvl="3"/>
            <a:r>
              <a:rPr lang="de-DE"/>
              <a:t>Vierter Level</a:t>
            </a:r>
          </a:p>
          <a:p>
            <a:pPr lvl="1"/>
            <a:endParaRPr lang="de-DE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45821606-171F-4B1B-8F82-FED5946E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8966" y="249892"/>
            <a:ext cx="324036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Softwareentwicklungsprozesse</a:t>
            </a:r>
          </a:p>
        </p:txBody>
      </p:sp>
      <p:sp>
        <p:nvSpPr>
          <p:cNvPr id="12" name="Foliennummernplatzhalter 6">
            <a:extLst>
              <a:ext uri="{FF2B5EF4-FFF2-40B4-BE49-F238E27FC236}">
                <a16:creationId xmlns:a16="http://schemas.microsoft.com/office/drawing/2014/main" id="{D08F6511-EFC3-4C14-B59F-BD343CDA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4625" y="249892"/>
            <a:ext cx="61206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88FDCAC-4E6B-44A1-A3C7-4EDEECB69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946" y="388308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0F00200D-979F-450D-8A49-5B83424F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308" y="1286281"/>
            <a:ext cx="9866824" cy="745465"/>
          </a:xfrm>
          <a:prstGeom prst="rect">
            <a:avLst/>
          </a:prstGeom>
        </p:spPr>
        <p:txBody>
          <a:bodyPr lIns="0"/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A85AA744-DD4C-4A9F-824A-772D32B3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8966" y="249892"/>
            <a:ext cx="324036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715BC7C4-7361-4093-B676-82C7BA4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4625" y="249892"/>
            <a:ext cx="61206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C84F4B-5F30-4847-9887-7CDDC1C460F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017131-8044-42F5-8DE9-3D193CDFB8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946" y="388308"/>
            <a:ext cx="108000" cy="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9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24EE7A0-092B-4E2D-8498-2CD88956201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01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PPT_htwsaar_InWi_Faku_inhalt.jpg"/>
          <p:cNvPicPr>
            <a:picLocks noChangeAspect="1"/>
          </p:cNvPicPr>
          <p:nvPr userDrawn="1"/>
        </p:nvPicPr>
        <p:blipFill rotWithShape="1">
          <a:blip r:embed="rId8" cstate="print"/>
          <a:srcRect t="20601"/>
          <a:stretch/>
        </p:blipFill>
        <p:spPr>
          <a:xfrm>
            <a:off x="953" y="1421089"/>
            <a:ext cx="12190095" cy="54452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2334C8-EE00-4BC2-BF46-486EFD224AD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118096" y="227747"/>
            <a:ext cx="2278800" cy="5209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3286797-7604-41FD-B93D-773AA6363D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95" y="228544"/>
            <a:ext cx="2263226" cy="8563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1" r:id="rId3"/>
    <p:sldLayoutId id="2147483660" r:id="rId4"/>
    <p:sldLayoutId id="2147483675" r:id="rId5"/>
    <p:sldLayoutId id="2147483674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0" indent="0" algn="l" defTabSz="914400" rtl="0" eaLnBrk="1" latinLnBrk="0" hangingPunct="1">
        <a:lnSpc>
          <a:spcPct val="200000"/>
        </a:lnSpc>
        <a:spcBef>
          <a:spcPct val="20000"/>
        </a:spcBef>
        <a:buFontTx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" indent="-144000" algn="l" defTabSz="914400" rtl="0" eaLnBrk="1" latinLnBrk="0" hangingPunct="1">
        <a:spcBef>
          <a:spcPts val="0"/>
        </a:spcBef>
        <a:buClr>
          <a:schemeClr val="tx1"/>
        </a:buClr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44000" indent="-144000" algn="l" defTabSz="914400" rtl="0" eaLnBrk="1" latinLnBrk="0" hangingPunct="1">
        <a:spcBef>
          <a:spcPts val="0"/>
        </a:spcBef>
        <a:buFont typeface="Symbol" pitchFamily="18" charset="2"/>
        <a:buChar char="-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144000" indent="-144000" algn="l" defTabSz="914400" rtl="0" eaLnBrk="1" latinLnBrk="0" hangingPunct="1">
        <a:spcBef>
          <a:spcPts val="0"/>
        </a:spcBef>
        <a:buFont typeface="Symbol" pitchFamily="18" charset="2"/>
        <a:buNone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c.com/getdoc.jsp?containerId=prEUR146030620" TargetMode="External"/><Relationship Id="rId2" Type="http://schemas.openxmlformats.org/officeDocument/2006/relationships/hyperlink" Target="https://itrevolution.com/the-three-ways-principles-underpinning-devops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ink.tech/skills/devops" TargetMode="External"/><Relationship Id="rId2" Type="http://schemas.openxmlformats.org/officeDocument/2006/relationships/hyperlink" Target="https://www.novatec-gmbh.de/beratung/devop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vanayael.medium.com/the-three-ways-framework-approach-for-devops-on-business-cfc745c7f09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192359-92DA-4647-B060-48E23A41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963" y="3121925"/>
            <a:ext cx="6518275" cy="2333204"/>
          </a:xfrm>
        </p:spPr>
        <p:txBody>
          <a:bodyPr/>
          <a:lstStyle/>
          <a:p>
            <a:r>
              <a:rPr lang="de-DE"/>
              <a:t>Laurin Reinig	             	 Softwareentwicklungsprozesse</a:t>
            </a:r>
            <a:br>
              <a:rPr lang="de-DE"/>
            </a:br>
            <a:r>
              <a:rPr lang="de-DE"/>
              <a:t>David Schu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78BDA-B7BE-40C5-A295-7520AB72F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4963" y="1740820"/>
            <a:ext cx="8536564" cy="1169988"/>
          </a:xfrm>
        </p:spPr>
        <p:txBody>
          <a:bodyPr/>
          <a:lstStyle/>
          <a:p>
            <a:r>
              <a:rPr lang="de-DE" sz="3600" err="1"/>
              <a:t>DevOps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398407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49A6A-1CC0-4BA9-B8EB-BFBF7C281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de-DE">
                <a:latin typeface="Arial"/>
                <a:cs typeface="Arial"/>
              </a:rPr>
              <a:t>DevOps - Prinzipien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– CALMS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pPr>
              <a:buFont typeface="Arial" panose="020B0604020202020204" pitchFamily="34" charset="0"/>
              <a:buChar char="֍"/>
            </a:pPr>
            <a:r>
              <a:rPr lang="de-DE">
                <a:latin typeface="Arial"/>
                <a:cs typeface="Arial"/>
              </a:rPr>
              <a:t>Culture</a:t>
            </a:r>
          </a:p>
          <a:p>
            <a:pPr>
              <a:buFont typeface="Arial" panose="020B0604020202020204" pitchFamily="34" charset="0"/>
              <a:buChar char="֍"/>
            </a:pPr>
            <a:endParaRPr lang="de-DE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֍"/>
            </a:pPr>
            <a:r>
              <a:rPr lang="de-DE">
                <a:latin typeface="Arial"/>
                <a:cs typeface="Arial"/>
              </a:rPr>
              <a:t>Automatisierung</a:t>
            </a:r>
          </a:p>
          <a:p>
            <a:pPr>
              <a:buFont typeface="Arial" panose="020B0604020202020204" pitchFamily="34" charset="0"/>
              <a:buChar char="֍"/>
            </a:pPr>
            <a:endParaRPr lang="de-DE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֍"/>
            </a:pPr>
            <a:r>
              <a:rPr lang="de-DE">
                <a:latin typeface="Arial"/>
                <a:cs typeface="Arial"/>
              </a:rPr>
              <a:t>Lean</a:t>
            </a:r>
          </a:p>
          <a:p>
            <a:pPr>
              <a:buFont typeface="Arial" panose="020B0604020202020204" pitchFamily="34" charset="0"/>
              <a:buChar char="֍"/>
            </a:pPr>
            <a:endParaRPr lang="de-DE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֍"/>
            </a:pPr>
            <a:r>
              <a:rPr lang="de-DE">
                <a:latin typeface="Arial"/>
                <a:cs typeface="Arial"/>
              </a:rPr>
              <a:t>Measurement</a:t>
            </a:r>
          </a:p>
          <a:p>
            <a:pPr>
              <a:buFont typeface="Arial" panose="020B0604020202020204" pitchFamily="34" charset="0"/>
              <a:buChar char="֍"/>
            </a:pPr>
            <a:endParaRPr lang="de-DE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֍"/>
            </a:pPr>
            <a:r>
              <a:rPr lang="de-DE">
                <a:latin typeface="Arial"/>
                <a:cs typeface="Arial"/>
              </a:rPr>
              <a:t>Sharing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– Guiding Tools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Zero </a:t>
            </a:r>
            <a:r>
              <a:rPr lang="de-DE" err="1">
                <a:latin typeface="Arial"/>
                <a:cs typeface="Arial"/>
              </a:rPr>
              <a:t>Tolerance</a:t>
            </a:r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Skill</a:t>
            </a:r>
            <a:r>
              <a:rPr lang="de-DE">
                <a:latin typeface="Arial"/>
                <a:cs typeface="Arial"/>
              </a:rPr>
              <a:t> Pump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Shift </a:t>
            </a:r>
            <a:r>
              <a:rPr lang="de-DE" err="1">
                <a:latin typeface="Arial"/>
                <a:cs typeface="Arial"/>
              </a:rPr>
              <a:t>Left</a:t>
            </a:r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/>
              <a:t>Overall Code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3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Fehlerkulturen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30" y="2692313"/>
            <a:ext cx="6535340" cy="1617306"/>
          </a:xfrm>
        </p:spPr>
        <p:txBody>
          <a:bodyPr lIns="0" tIns="45720" rIns="91440" bIns="45720" anchor="t"/>
          <a:lstStyle/>
          <a:p>
            <a:pPr marL="0" indent="0" algn="ctr">
              <a:buNone/>
            </a:pPr>
            <a:r>
              <a:rPr lang="de-DE"/>
              <a:t>Nullfehlertoleranz	Experimente erlauben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endParaRPr lang="de-DE">
              <a:latin typeface="Arial"/>
              <a:cs typeface="Arial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>
                <a:latin typeface="Arial"/>
                <a:cs typeface="Arial"/>
                <a:sym typeface="Wingdings" panose="05000000000000000000" pitchFamily="2" charset="2"/>
              </a:rPr>
              <a:t> Richtige Fehlerkultur an der richtigen Stelle</a:t>
            </a:r>
            <a:endParaRPr lang="de-DE">
              <a:latin typeface="Arial"/>
              <a:cs typeface="Arial"/>
            </a:endParaRPr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6F5848FC-46E2-4279-BA4A-1F1115A8D5E8}"/>
              </a:ext>
            </a:extLst>
          </p:cNvPr>
          <p:cNvSpPr/>
          <p:nvPr/>
        </p:nvSpPr>
        <p:spPr>
          <a:xfrm rot="2513174">
            <a:off x="5318467" y="2453779"/>
            <a:ext cx="862721" cy="963103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5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7CFBD-5BC1-473D-A5D7-11B75D6C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DevOps - Kritik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24963D-67C5-4B35-89CE-B82A390EB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ist nur ein Hype</a:t>
            </a: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funktioniert nicht</a:t>
            </a: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Silos sind jetzt Andere</a:t>
            </a:r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C85F1-7494-4D7D-9220-FEDE3060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AC459-58C4-4EA0-B006-A59DAE31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4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- Zusammenfassung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Teil eines großen Ganzen (Mehr Prozess-sicht)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Kontra-intuitiv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Mehraufwand für alle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Nötig um Anforderungen stand zu halten</a:t>
            </a:r>
            <a:endParaRPr lang="de-DE"/>
          </a:p>
          <a:p>
            <a:endParaRPr lang="de-DE">
              <a:latin typeface="Arial"/>
              <a:cs typeface="Arial"/>
            </a:endParaRPr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0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60246-F324-40A6-B7D4-4B99D5E5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Weg von Silos, hin zu </a:t>
            </a:r>
            <a:r>
              <a:rPr lang="de-DE" err="1"/>
              <a:t>DevOps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9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Weg von Silo, hin zu </a:t>
            </a:r>
            <a:r>
              <a:rPr lang="de-DE" err="1"/>
              <a:t>DevOps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567EBA-D518-4589-91DF-A0CC1B51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35" y="1861944"/>
            <a:ext cx="5887130" cy="443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EEAE24-D3E7-4E59-9478-6773B8D9A924}"/>
              </a:ext>
            </a:extLst>
          </p:cNvPr>
          <p:cNvSpPr txBox="1"/>
          <p:nvPr/>
        </p:nvSpPr>
        <p:spPr>
          <a:xfrm>
            <a:off x="3195493" y="6245084"/>
            <a:ext cx="579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Abbildung: https://ivanayael.medium.com/the-three-ways-framework-approach-for-devops-on-business-cfc745c7f091</a:t>
            </a:r>
          </a:p>
        </p:txBody>
      </p:sp>
    </p:spTree>
    <p:extLst>
      <p:ext uri="{BB962C8B-B14F-4D97-AF65-F5344CB8AC3E}">
        <p14:creationId xmlns:p14="http://schemas.microsoft.com/office/powerpoint/2010/main" val="295028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de-DE" err="1">
                <a:latin typeface="Arial"/>
                <a:cs typeface="Arial"/>
              </a:rPr>
              <a:t>DevOps</a:t>
            </a:r>
            <a:r>
              <a:rPr lang="de-DE">
                <a:latin typeface="Arial"/>
                <a:cs typeface="Arial"/>
              </a:rPr>
              <a:t> – </a:t>
            </a:r>
            <a:r>
              <a:rPr lang="de-DE" err="1">
                <a:latin typeface="Arial"/>
                <a:cs typeface="Arial"/>
              </a:rPr>
              <a:t>continuous</a:t>
            </a:r>
            <a:r>
              <a:rPr lang="de-DE">
                <a:latin typeface="Arial"/>
                <a:cs typeface="Arial"/>
              </a:rPr>
              <a:t> care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/>
              <a:t>Fehlertransparenz/-kontrolle</a:t>
            </a:r>
          </a:p>
          <a:p>
            <a:endParaRPr lang="de-DE"/>
          </a:p>
          <a:p>
            <a:r>
              <a:rPr lang="de-DE">
                <a:latin typeface="Arial"/>
                <a:cs typeface="Arial"/>
              </a:rPr>
              <a:t>Einordnung im Gesamtprozess</a:t>
            </a:r>
            <a:endParaRPr lang="de-DE"/>
          </a:p>
          <a:p>
            <a:endParaRPr lang="de-DE"/>
          </a:p>
          <a:p>
            <a:r>
              <a:rPr lang="de-DE"/>
              <a:t>Über den Tellerrand schauen</a:t>
            </a:r>
          </a:p>
          <a:p>
            <a:endParaRPr lang="de-DE"/>
          </a:p>
          <a:p>
            <a:r>
              <a:rPr lang="de-DE">
                <a:latin typeface="Arial"/>
                <a:cs typeface="Arial"/>
              </a:rPr>
              <a:t>Stressabbau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3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60246-F324-40A6-B7D4-4B99D5E5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Real World</a:t>
            </a:r>
          </a:p>
        </p:txBody>
      </p:sp>
    </p:spTree>
    <p:extLst>
      <p:ext uri="{BB962C8B-B14F-4D97-AF65-F5344CB8AC3E}">
        <p14:creationId xmlns:p14="http://schemas.microsoft.com/office/powerpoint/2010/main" val="75856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61FC4-E0F3-4AA7-8404-F13D0426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2E7EB-0FCC-470A-B9BD-2E991E1D5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Herkömmliche Unternehmenskultur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 err="1">
                <a:latin typeface="Arial"/>
                <a:cs typeface="Arial"/>
              </a:rPr>
              <a:t>DevOps</a:t>
            </a:r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Silo </a:t>
            </a:r>
            <a:r>
              <a:rPr lang="de-DE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de-DE" err="1">
                <a:latin typeface="Arial"/>
                <a:cs typeface="Arial"/>
                <a:sym typeface="Wingdings" panose="05000000000000000000" pitchFamily="2" charset="2"/>
              </a:rPr>
              <a:t>DevOps</a:t>
            </a:r>
            <a:endParaRPr lang="de-DE" err="1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Real World</a:t>
            </a:r>
          </a:p>
          <a:p>
            <a:endParaRPr lang="de-DE">
              <a:latin typeface="Arial"/>
              <a:cs typeface="Arial"/>
              <a:sym typeface="Wingdings" panose="05000000000000000000" pitchFamily="2" charset="2"/>
            </a:endParaRPr>
          </a:p>
          <a:p>
            <a:r>
              <a:rPr lang="de-DE">
                <a:latin typeface="Arial"/>
                <a:cs typeface="Arial"/>
                <a:sym typeface="Wingdings" panose="05000000000000000000" pitchFamily="2" charset="2"/>
              </a:rPr>
              <a:t>Quellen</a:t>
            </a:r>
            <a:endParaRPr lang="de-DE">
              <a:latin typeface="Arial"/>
              <a:cs typeface="Arial"/>
            </a:endParaRPr>
          </a:p>
          <a:p>
            <a:pPr marL="0" indent="0">
              <a:buNone/>
            </a:pPr>
            <a:endParaRPr lang="de-DE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4E53B-4C3E-4278-9180-676FE62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699341-27FC-4785-BBAF-EBF42DC3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50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DevOps</a:t>
            </a:r>
            <a:r>
              <a:rPr lang="de-DE"/>
              <a:t> – Echte Welt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IDC – </a:t>
            </a:r>
            <a:r>
              <a:rPr lang="de-DE" err="1"/>
              <a:t>DevOps</a:t>
            </a:r>
            <a:r>
              <a:rPr lang="de-DE"/>
              <a:t> Studie </a:t>
            </a:r>
          </a:p>
          <a:p>
            <a:pPr lvl="1"/>
            <a:r>
              <a:rPr lang="de-DE"/>
              <a:t>89% nutzen Cloud-Migration</a:t>
            </a:r>
          </a:p>
          <a:p>
            <a:pPr lvl="1"/>
            <a:r>
              <a:rPr lang="de-DE"/>
              <a:t>77% nutzen </a:t>
            </a:r>
            <a:r>
              <a:rPr lang="de-DE" err="1"/>
              <a:t>DevOps</a:t>
            </a:r>
            <a:endParaRPr lang="de-DE"/>
          </a:p>
          <a:p>
            <a:pPr lvl="1"/>
            <a:endParaRPr lang="de-DE"/>
          </a:p>
          <a:p>
            <a:r>
              <a:rPr lang="de-DE"/>
              <a:t>Kritik/Bedenken berechtigt?</a:t>
            </a:r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530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DevOps</a:t>
            </a:r>
            <a:r>
              <a:rPr lang="de-DE"/>
              <a:t> – Top 5 Hindernisse für </a:t>
            </a:r>
            <a:r>
              <a:rPr lang="de-DE" err="1"/>
              <a:t>DevOps</a:t>
            </a:r>
            <a:r>
              <a:rPr lang="de-DE"/>
              <a:t> in Deutschland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9A52DC-7559-41CF-A6DC-A804A62E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9" y="2031746"/>
            <a:ext cx="10711001" cy="39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5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 sz="2000">
                <a:latin typeface="Arial"/>
                <a:cs typeface="Arial"/>
              </a:rPr>
              <a:t>Objektspektrum, Ausgabe 06|2020</a:t>
            </a:r>
          </a:p>
          <a:p>
            <a:endParaRPr lang="de-DE" sz="2000"/>
          </a:p>
          <a:p>
            <a:r>
              <a:rPr lang="de-DE" sz="2000">
                <a:latin typeface="Arial"/>
                <a:cs typeface="Arial"/>
              </a:rPr>
              <a:t>„</a:t>
            </a: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: Ein Überblick“, Halstenberg et al., 2020</a:t>
            </a:r>
          </a:p>
          <a:p>
            <a:endParaRPr lang="de-DE" sz="2000"/>
          </a:p>
          <a:p>
            <a:r>
              <a:rPr lang="de-DE" sz="2000">
                <a:latin typeface="Arial"/>
                <a:cs typeface="Arial"/>
              </a:rPr>
              <a:t>„</a:t>
            </a:r>
            <a:r>
              <a:rPr lang="de-DE" sz="2000" err="1">
                <a:latin typeface="Arial"/>
                <a:cs typeface="Arial"/>
              </a:rPr>
              <a:t>Achieving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: A </a:t>
            </a:r>
            <a:r>
              <a:rPr lang="de-DE" sz="2000" err="1">
                <a:latin typeface="Arial"/>
                <a:cs typeface="Arial"/>
              </a:rPr>
              <a:t>Novel</a:t>
            </a:r>
            <a:r>
              <a:rPr lang="de-DE" sz="2000">
                <a:latin typeface="Arial"/>
                <a:cs typeface="Arial"/>
              </a:rPr>
              <a:t> About </a:t>
            </a:r>
            <a:r>
              <a:rPr lang="de-DE" sz="2000" err="1">
                <a:latin typeface="Arial"/>
                <a:cs typeface="Arial"/>
              </a:rPr>
              <a:t>Delivering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the</a:t>
            </a:r>
            <a:r>
              <a:rPr lang="de-DE" sz="2000">
                <a:latin typeface="Arial"/>
                <a:cs typeface="Arial"/>
              </a:rPr>
              <a:t> Best </a:t>
            </a:r>
            <a:r>
              <a:rPr lang="de-DE" sz="2000" err="1">
                <a:latin typeface="Arial"/>
                <a:cs typeface="Arial"/>
              </a:rPr>
              <a:t>of</a:t>
            </a:r>
            <a:r>
              <a:rPr lang="de-DE" sz="2000">
                <a:latin typeface="Arial"/>
                <a:cs typeface="Arial"/>
              </a:rPr>
              <a:t> Agile,</a:t>
            </a:r>
            <a:br>
              <a:rPr lang="de-DE" sz="2000"/>
            </a:b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, and Microservices“, Dave Harrison und Knox Lively, 2019</a:t>
            </a:r>
          </a:p>
          <a:p>
            <a:endParaRPr lang="de-DE" sz="2000"/>
          </a:p>
          <a:p>
            <a:r>
              <a:rPr lang="de-DE" sz="2000">
                <a:latin typeface="Arial"/>
                <a:cs typeface="Arial"/>
              </a:rPr>
              <a:t>The </a:t>
            </a:r>
            <a:r>
              <a:rPr lang="de-DE" sz="2000" err="1">
                <a:latin typeface="Arial"/>
                <a:cs typeface="Arial"/>
              </a:rPr>
              <a:t>Three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Ways</a:t>
            </a:r>
            <a:r>
              <a:rPr lang="de-DE" sz="2000">
                <a:latin typeface="Arial"/>
                <a:cs typeface="Arial"/>
              </a:rPr>
              <a:t>: The </a:t>
            </a:r>
            <a:r>
              <a:rPr lang="de-DE" sz="2000" err="1">
                <a:latin typeface="Arial"/>
                <a:cs typeface="Arial"/>
              </a:rPr>
              <a:t>Principles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Underpinning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 – IT Revolution, </a:t>
            </a:r>
            <a:r>
              <a:rPr lang="de-DE" sz="2000">
                <a:latin typeface="Arial"/>
                <a:cs typeface="Arial"/>
                <a:hlinkClick r:id="rId2"/>
              </a:rPr>
              <a:t>https://itrevolution.com/the-three-ways-principles-underpinning-devops/</a:t>
            </a:r>
            <a:endParaRPr lang="de-DE" sz="2000"/>
          </a:p>
          <a:p>
            <a:endParaRPr lang="de-DE" sz="2000"/>
          </a:p>
          <a:p>
            <a:r>
              <a:rPr lang="de-DE" sz="2000">
                <a:latin typeface="Arial"/>
                <a:cs typeface="Arial"/>
              </a:rPr>
              <a:t>IDC Studie zu </a:t>
            </a: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, 2020 </a:t>
            </a:r>
            <a:r>
              <a:rPr lang="de-DE" sz="2000">
                <a:latin typeface="Arial"/>
                <a:cs typeface="Arial"/>
                <a:hlinkClick r:id="rId3"/>
              </a:rPr>
              <a:t>https://www.idc.com/getdoc.jsp?containerId=prEUR146030620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1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 - Abbildungen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 sz="2000">
                <a:hlinkClick r:id="rId2"/>
              </a:rPr>
              <a:t>https://www.novatec-gmbh.de/beratung/devops/</a:t>
            </a:r>
            <a:endParaRPr lang="de-DE" sz="2000"/>
          </a:p>
          <a:p>
            <a:endParaRPr lang="de-DE" sz="2000">
              <a:latin typeface="Arial"/>
              <a:cs typeface="Arial"/>
            </a:endParaRPr>
          </a:p>
          <a:p>
            <a:r>
              <a:rPr lang="de-DE" sz="2000">
                <a:latin typeface="Arial"/>
                <a:cs typeface="Arial"/>
              </a:rPr>
              <a:t>„</a:t>
            </a:r>
            <a:r>
              <a:rPr lang="de-DE" sz="2000" err="1">
                <a:latin typeface="Arial"/>
                <a:cs typeface="Arial"/>
              </a:rPr>
              <a:t>DevOps</a:t>
            </a:r>
            <a:r>
              <a:rPr lang="de-DE" sz="2000">
                <a:latin typeface="Arial"/>
                <a:cs typeface="Arial"/>
              </a:rPr>
              <a:t>: Ein Überblick“, Halstenberg et al., 2020</a:t>
            </a:r>
          </a:p>
          <a:p>
            <a:endParaRPr lang="de-DE" sz="2000">
              <a:latin typeface="Arial"/>
              <a:cs typeface="Arial"/>
            </a:endParaRPr>
          </a:p>
          <a:p>
            <a:r>
              <a:rPr lang="de-DE" sz="2000">
                <a:hlinkClick r:id="rId3"/>
              </a:rPr>
              <a:t>https://uplink.tech/skills/devops</a:t>
            </a:r>
            <a:endParaRPr lang="de-DE" sz="2000"/>
          </a:p>
          <a:p>
            <a:endParaRPr lang="de-DE" sz="2000">
              <a:latin typeface="Arial"/>
              <a:cs typeface="Arial"/>
            </a:endParaRPr>
          </a:p>
          <a:p>
            <a:r>
              <a:rPr lang="de-DE" sz="2000">
                <a:hlinkClick r:id="rId4"/>
              </a:rPr>
              <a:t>https://ivanayael.medium.com/the-three-ways-framework-approach-for-devops-on-business-cfc745c7f091</a:t>
            </a:r>
            <a:endParaRPr lang="de-DE" sz="2000">
              <a:latin typeface="Arial"/>
              <a:cs typeface="Arial"/>
            </a:endParaRPr>
          </a:p>
          <a:p>
            <a:pPr marL="0" indent="0">
              <a:buNone/>
            </a:pPr>
            <a:endParaRPr lang="de-DE" sz="2000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7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60246-F324-40A6-B7D4-4B99D5E5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Herkömmliche Unternehmenskultur</a:t>
            </a:r>
          </a:p>
        </p:txBody>
      </p:sp>
    </p:spTree>
    <p:extLst>
      <p:ext uri="{BB962C8B-B14F-4D97-AF65-F5344CB8AC3E}">
        <p14:creationId xmlns:p14="http://schemas.microsoft.com/office/powerpoint/2010/main" val="14599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6A5C0-220D-45F5-9131-9F87F552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Silodenken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E3B5BC-4068-4504-A38E-3BB7BCFC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8DA021-C268-4E7A-9742-1D8417C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39ECE48-FEB6-463E-967E-53315959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62" y="1659013"/>
            <a:ext cx="5656004" cy="46321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BDEE2AE-DF19-44B0-9FC4-84B21BF84537}"/>
              </a:ext>
            </a:extLst>
          </p:cNvPr>
          <p:cNvSpPr txBox="1"/>
          <p:nvPr/>
        </p:nvSpPr>
        <p:spPr>
          <a:xfrm>
            <a:off x="7281466" y="2451585"/>
            <a:ext cx="4696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Intuitiv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Menschlich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„Wir gegen Die“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/>
          </a:p>
          <a:p>
            <a:r>
              <a:rPr lang="de-DE" sz="2400">
                <a:sym typeface="Wingdings" panose="05000000000000000000" pitchFamily="2" charset="2"/>
              </a:rPr>
              <a:t> Abkapselung</a:t>
            </a:r>
            <a:endParaRPr lang="de-DE" sz="24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D8EA2-F960-4B1F-8718-69015C4C805E}"/>
              </a:ext>
            </a:extLst>
          </p:cNvPr>
          <p:cNvSpPr txBox="1"/>
          <p:nvPr/>
        </p:nvSpPr>
        <p:spPr>
          <a:xfrm>
            <a:off x="1955293" y="6179334"/>
            <a:ext cx="286889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900">
                <a:ea typeface="+mn-lt"/>
                <a:cs typeface="+mn-lt"/>
              </a:rPr>
              <a:t>„</a:t>
            </a:r>
            <a:r>
              <a:rPr lang="de-DE" sz="900" err="1">
                <a:ea typeface="+mn-lt"/>
                <a:cs typeface="+mn-lt"/>
              </a:rPr>
              <a:t>DevOps</a:t>
            </a:r>
            <a:r>
              <a:rPr lang="de-DE" sz="900">
                <a:ea typeface="+mn-lt"/>
                <a:cs typeface="+mn-lt"/>
              </a:rPr>
              <a:t>: Ein Überblick“, Halstenberg et al., 2020</a:t>
            </a:r>
            <a:endParaRPr lang="en-US" sz="900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de-DE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6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D37E1-3967-4B8F-9FBF-D0F52528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Wall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Confusion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4F3A1-3BEE-4AD3-94F8-E314176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91BA56-9076-42CC-8CC1-FCFF6183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A67ABE-E4B6-43FC-B5C9-8A00D3E8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55" y="1659013"/>
            <a:ext cx="9094237" cy="46977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72D9711-94FF-4E8D-85E9-ABF148A8BF77}"/>
              </a:ext>
            </a:extLst>
          </p:cNvPr>
          <p:cNvSpPr txBox="1"/>
          <p:nvPr/>
        </p:nvSpPr>
        <p:spPr>
          <a:xfrm>
            <a:off x="4242318" y="6241373"/>
            <a:ext cx="370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Abbildung: https://www.novatec-gmbh.de/beratung/devops/</a:t>
            </a:r>
          </a:p>
        </p:txBody>
      </p:sp>
    </p:spTree>
    <p:extLst>
      <p:ext uri="{BB962C8B-B14F-4D97-AF65-F5344CB8AC3E}">
        <p14:creationId xmlns:p14="http://schemas.microsoft.com/office/powerpoint/2010/main" val="33965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60246-F324-40A6-B7D4-4B99D5E5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DevOps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DevOps</a:t>
            </a:r>
            <a:r>
              <a:rPr lang="de-DE"/>
              <a:t> - Ursprung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Ideen des Lean-Managements</a:t>
            </a:r>
            <a:endParaRPr lang="de-DE"/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Produktionshallen Toyota:</a:t>
            </a:r>
            <a:endParaRPr lang="de-DE"/>
          </a:p>
          <a:p>
            <a:pPr lvl="1"/>
            <a:r>
              <a:rPr lang="de-DE">
                <a:latin typeface="Arial"/>
                <a:cs typeface="Arial"/>
              </a:rPr>
              <a:t>Verkürzung des Zeitraums zwischen Auftrag und Bezahlung</a:t>
            </a:r>
          </a:p>
          <a:p>
            <a:pPr lvl="1"/>
            <a:r>
              <a:rPr lang="de-DE">
                <a:latin typeface="Arial"/>
                <a:cs typeface="Arial"/>
              </a:rPr>
              <a:t>Weglassen aller unnötigen Prozesse</a:t>
            </a:r>
            <a:endParaRPr lang="de-DE"/>
          </a:p>
          <a:p>
            <a:pPr lvl="1"/>
            <a:endParaRPr lang="de-DE"/>
          </a:p>
          <a:p>
            <a:pPr>
              <a:buFont typeface="Arial" panose="05050102010706020507" pitchFamily="18" charset="2"/>
              <a:buChar char="•"/>
            </a:pPr>
            <a:r>
              <a:rPr lang="de-DE">
                <a:latin typeface="Arial"/>
                <a:cs typeface="Arial"/>
              </a:rPr>
              <a:t>Kanban</a:t>
            </a:r>
            <a:endParaRPr lang="de-DE"/>
          </a:p>
          <a:p>
            <a:pPr lvl="1"/>
            <a:r>
              <a:rPr lang="de-DE">
                <a:latin typeface="Arial"/>
                <a:cs typeface="Arial"/>
              </a:rPr>
              <a:t>dezentrale Ressourcenplanung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64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BE056-64A0-40EA-BF90-0AAD71DE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DevOps</a:t>
            </a:r>
            <a:r>
              <a:rPr lang="de-DE"/>
              <a:t> - Leitsatz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727A0-1F32-4B36-9048-B6108C84E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de-DE">
                <a:latin typeface="Arial"/>
                <a:cs typeface="Arial"/>
              </a:rPr>
              <a:t>Methoden und Tools</a:t>
            </a:r>
          </a:p>
          <a:p>
            <a:r>
              <a:rPr lang="de-DE">
                <a:latin typeface="Arial"/>
                <a:cs typeface="Arial"/>
              </a:rPr>
              <a:t>Viel wichtiger: Denkweise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Block-Sicht </a:t>
            </a:r>
            <a:r>
              <a:rPr lang="de-DE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de-DE">
                <a:latin typeface="Arial"/>
                <a:cs typeface="Arial"/>
              </a:rPr>
              <a:t> Prozess-Sicht</a:t>
            </a:r>
            <a:endParaRPr lang="de-DE"/>
          </a:p>
          <a:p>
            <a:r>
              <a:rPr lang="de-DE">
                <a:latin typeface="Arial"/>
                <a:cs typeface="Arial"/>
              </a:rPr>
              <a:t>Interner/externer Kunde</a:t>
            </a:r>
          </a:p>
          <a:p>
            <a:endParaRPr lang="de-DE">
              <a:latin typeface="Arial"/>
              <a:cs typeface="Arial"/>
            </a:endParaRPr>
          </a:p>
          <a:p>
            <a:r>
              <a:rPr lang="de-DE">
                <a:latin typeface="Arial"/>
                <a:cs typeface="Arial"/>
              </a:rPr>
              <a:t>Kommunikation: </a:t>
            </a:r>
          </a:p>
          <a:p>
            <a:pPr lvl="1"/>
            <a:r>
              <a:rPr lang="de-DE">
                <a:latin typeface="Arial"/>
                <a:cs typeface="Arial"/>
              </a:rPr>
              <a:t>Feedforward</a:t>
            </a:r>
            <a:endParaRPr lang="de-DE"/>
          </a:p>
          <a:p>
            <a:pPr lvl="1"/>
            <a:r>
              <a:rPr lang="de-DE">
                <a:latin typeface="Arial"/>
                <a:cs typeface="Arial"/>
              </a:rPr>
              <a:t>Feedback</a:t>
            </a:r>
            <a:endParaRPr lang="de-DE"/>
          </a:p>
          <a:p>
            <a:endParaRPr lang="de-DE">
              <a:latin typeface="Arial"/>
              <a:cs typeface="Arial"/>
            </a:endParaRPr>
          </a:p>
          <a:p>
            <a:endParaRPr lang="de-DE">
              <a:latin typeface="Arial"/>
              <a:cs typeface="Arial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EF8AF-DBD1-4A8E-8052-DA547A6E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0D843-9A26-463A-95C1-C768CE0C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61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4F3A1-3BEE-4AD3-94F8-E314176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Softwareentwicklungsprozesse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91BA56-9076-42CC-8CC1-FCFF6183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4F4B-5F30-4847-9887-7CDDC1C460F0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A8667-9990-45D7-960E-72AB76EA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78" y="1156996"/>
            <a:ext cx="9323044" cy="52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6B5AAB-F8F8-4D46-B050-67C8E6AAAE87}"/>
              </a:ext>
            </a:extLst>
          </p:cNvPr>
          <p:cNvSpPr txBox="1"/>
          <p:nvPr/>
        </p:nvSpPr>
        <p:spPr>
          <a:xfrm>
            <a:off x="4264891" y="6270171"/>
            <a:ext cx="3707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/>
              <a:t>Abbildung: https://uplink.tech/skills/devops</a:t>
            </a:r>
          </a:p>
        </p:txBody>
      </p:sp>
    </p:spTree>
    <p:extLst>
      <p:ext uri="{BB962C8B-B14F-4D97-AF65-F5344CB8AC3E}">
        <p14:creationId xmlns:p14="http://schemas.microsoft.com/office/powerpoint/2010/main" val="384372801"/>
      </p:ext>
    </p:extLst>
  </p:cSld>
  <p:clrMapOvr>
    <a:masterClrMapping/>
  </p:clrMapOvr>
</p:sld>
</file>

<file path=ppt/theme/theme1.xml><?xml version="1.0" encoding="utf-8"?>
<a:theme xmlns:a="http://schemas.openxmlformats.org/drawingml/2006/main" name="htw saar - Ingenieurwissenschaften">
  <a:themeElements>
    <a:clrScheme name="Benutzerdefiniert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BB4E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_Video+StreamingBeispiel_AM_v1.pptx" id="{5DBD1845-4376-4826-A436-28ABAA022A87}" vid="{CCA0DB44-15D5-4FAA-8AE0-A8B9379F852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202010_STL_16zu9_v1</Template>
  <TotalTime>0</TotalTime>
  <Words>1817</Words>
  <Application>Microsoft Office PowerPoint</Application>
  <PresentationFormat>Breitbild</PresentationFormat>
  <Paragraphs>258</Paragraphs>
  <Slides>23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htw saar - Ingenieurwissenschaften</vt:lpstr>
      <vt:lpstr>Laurin Reinig                Softwareentwicklungsprozesse David Schu </vt:lpstr>
      <vt:lpstr>Agenda</vt:lpstr>
      <vt:lpstr>Herkömmliche Unternehmenskultur</vt:lpstr>
      <vt:lpstr>Silodenken</vt:lpstr>
      <vt:lpstr>Wall of Confusion</vt:lpstr>
      <vt:lpstr>DevOps</vt:lpstr>
      <vt:lpstr>DevOps - Ursprung</vt:lpstr>
      <vt:lpstr>DevOps - Leitsatz</vt:lpstr>
      <vt:lpstr>PowerPoint-Präsentation</vt:lpstr>
      <vt:lpstr>DevOps - Prinzipien</vt:lpstr>
      <vt:lpstr>DevOps – CALMS</vt:lpstr>
      <vt:lpstr>DevOps – Guiding Tools</vt:lpstr>
      <vt:lpstr>Fehlerkulturen</vt:lpstr>
      <vt:lpstr>DevOps - Kritik</vt:lpstr>
      <vt:lpstr>DevOps - Zusammenfassung</vt:lpstr>
      <vt:lpstr>Weg von Silos, hin zu DevOps</vt:lpstr>
      <vt:lpstr>Weg von Silo, hin zu DevOps</vt:lpstr>
      <vt:lpstr>DevOps – continuous care</vt:lpstr>
      <vt:lpstr>Real World</vt:lpstr>
      <vt:lpstr>DevOps – Echte Welt</vt:lpstr>
      <vt:lpstr>DevOps – Top 5 Hindernisse für DevOps in Deutschland </vt:lpstr>
      <vt:lpstr>Quellen</vt:lpstr>
      <vt:lpstr>Quellen - Abbildungen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Andre.Miede@htwsaar.onmicrosoft.com</dc:creator>
  <cp:lastModifiedBy>David Schu</cp:lastModifiedBy>
  <cp:revision>2</cp:revision>
  <dcterms:created xsi:type="dcterms:W3CDTF">2020-10-13T09:32:55Z</dcterms:created>
  <dcterms:modified xsi:type="dcterms:W3CDTF">2021-08-30T15:42:56Z</dcterms:modified>
</cp:coreProperties>
</file>