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594604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Bem-vindo ao site Game-Sync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3594259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Aqui você encontrará uma experiência de navegação fantástica, com categorias de jogos que facilitam a busca pelo seu título preferido. Além disso, oferecemos jogos para jogar online em nosso próprio site.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4993719"/>
            <a:ext cx="26604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Integrantes e Cargos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833199" y="5674162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Luis Moreira :  Dev Backend     Davi Matos: Dev FrontEnd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833199" y="6279475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Felipe Candido: Desiner    Juan Olivera: Gestor de Negocio  </a:t>
            </a:r>
            <a:endParaRPr lang="en-US" sz="1750" dirty="0"/>
          </a:p>
        </p:txBody>
      </p:sp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3309461"/>
            <a:ext cx="756773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Diagrama do Banco de Dados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448175"/>
            <a:ext cx="10554414" cy="471964"/>
          </a:xfrm>
          <a:prstGeom prst="roundRect">
            <a:avLst>
              <a:gd name="adj" fmla="val 21186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395895" y="4806077"/>
            <a:ext cx="152400" cy="152400"/>
          </a:xfrm>
          <a:prstGeom prst="roundRect">
            <a:avLst>
              <a:gd name="adj" fmla="val 36000"/>
            </a:avLst>
          </a:prstGeom>
          <a:solidFill>
            <a:srgbClr val="F7F3F2"/>
          </a:solidFill>
          <a:ln/>
        </p:spPr>
      </p:sp>
      <p:sp>
        <p:nvSpPr>
          <p:cNvPr id="7" name="Shape 5"/>
          <p:cNvSpPr/>
          <p:nvPr/>
        </p:nvSpPr>
        <p:spPr>
          <a:xfrm>
            <a:off x="2419165" y="4829348"/>
            <a:ext cx="105859" cy="105859"/>
          </a:xfrm>
          <a:prstGeom prst="roundRect">
            <a:avLst>
              <a:gd name="adj" fmla="val 863781876"/>
            </a:avLst>
          </a:prstGeom>
          <a:noFill/>
          <a:ln w="15240">
            <a:solidFill>
              <a:srgbClr val="726E6E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511182" y="4897836"/>
            <a:ext cx="9772" cy="97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864"/>
              </a:lnSpc>
              <a:buNone/>
            </a:pPr>
            <a:r>
              <a:rPr lang="en-US" sz="720" spc="-35" kern="0" dirty="0">
                <a:solidFill>
                  <a:srgbClr val="726E6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Loading...</a:t>
            </a:r>
            <a:endParaRPr lang="en-US" sz="72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100"/>
          </a:xfrm>
          <a:prstGeom prst="rect">
            <a:avLst/>
          </a:prstGeom>
          <a:solidFill>
            <a:srgbClr val="272525"/>
          </a:solidFill>
          <a:ln w="11192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052405" y="493514"/>
            <a:ext cx="6336387" cy="560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417"/>
              </a:lnSpc>
              <a:buNone/>
            </a:pPr>
            <a:r>
              <a:rPr lang="en-US" sz="3533" b="1" spc="-10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Processo de Desenvolvimento </a:t>
            </a:r>
            <a:endParaRPr lang="en-US" sz="3533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4853" y="1413391"/>
            <a:ext cx="1597343" cy="159734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127891" y="3235047"/>
            <a:ext cx="2511385" cy="2803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08"/>
              </a:lnSpc>
              <a:buNone/>
            </a:pPr>
            <a:r>
              <a:rPr lang="en-US" sz="1767" b="1" spc="-53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Desenvolvimento da DB </a:t>
            </a:r>
            <a:endParaRPr lang="en-US" sz="1767" dirty="0"/>
          </a:p>
        </p:txBody>
      </p:sp>
      <p:sp>
        <p:nvSpPr>
          <p:cNvPr id="7" name="Text 4"/>
          <p:cNvSpPr/>
          <p:nvPr/>
        </p:nvSpPr>
        <p:spPr>
          <a:xfrm>
            <a:off x="3339584" y="3717250"/>
            <a:ext cx="2375178" cy="12925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544"/>
              </a:lnSpc>
              <a:buSzPct val="100000"/>
              <a:buFont typeface="+mj-lt"/>
              <a:buAutoNum type="arabicPeriod" startAt="1"/>
            </a:pPr>
            <a:r>
              <a:rPr lang="en-US" sz="1413" b="1" spc="-28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Modelagem:</a:t>
            </a:r>
            <a:pPr algn="l" indent="0" marL="0">
              <a:lnSpc>
                <a:spcPts val="2544"/>
              </a:lnSpc>
              <a:buNone/>
            </a:pPr>
            <a:r>
              <a:rPr lang="en-US" sz="1413" spc="-28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Design das tabelas para armazenar dados como jogos, preços e preferências dos usuários.</a:t>
            </a:r>
            <a:endParaRPr lang="en-US" sz="1413" dirty="0"/>
          </a:p>
        </p:txBody>
      </p:sp>
      <p:sp>
        <p:nvSpPr>
          <p:cNvPr id="8" name="Text 5"/>
          <p:cNvSpPr/>
          <p:nvPr/>
        </p:nvSpPr>
        <p:spPr>
          <a:xfrm>
            <a:off x="3339584" y="5081588"/>
            <a:ext cx="2375178" cy="16156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544"/>
              </a:lnSpc>
              <a:buSzPct val="100000"/>
              <a:buFont typeface="+mj-lt"/>
              <a:buAutoNum type="arabicPeriod" startAt="2"/>
            </a:pPr>
            <a:r>
              <a:rPr lang="en-US" sz="1413" b="1" spc="-28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Implementação:</a:t>
            </a:r>
            <a:pPr algn="l" indent="0" marL="0">
              <a:lnSpc>
                <a:spcPts val="2544"/>
              </a:lnSpc>
              <a:buNone/>
            </a:pPr>
            <a:r>
              <a:rPr lang="en-US" sz="1413" spc="-28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Criação real do banco de dados usando um sistema de gerenciamento como MySQL.</a:t>
            </a:r>
            <a:endParaRPr lang="en-US" sz="1413" dirty="0"/>
          </a:p>
        </p:txBody>
      </p:sp>
      <p:sp>
        <p:nvSpPr>
          <p:cNvPr id="9" name="Text 6"/>
          <p:cNvSpPr/>
          <p:nvPr/>
        </p:nvSpPr>
        <p:spPr>
          <a:xfrm>
            <a:off x="3339584" y="6769060"/>
            <a:ext cx="2375178" cy="9694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544"/>
              </a:lnSpc>
              <a:buSzPct val="100000"/>
              <a:buFont typeface="+mj-lt"/>
              <a:buAutoNum type="arabicPeriod" startAt="3"/>
            </a:pPr>
            <a:r>
              <a:rPr lang="en-US" sz="1413" b="1" spc="-28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População de Dados:</a:t>
            </a:r>
            <a:pPr algn="l" indent="0" marL="0">
              <a:lnSpc>
                <a:spcPts val="2544"/>
              </a:lnSpc>
              <a:buNone/>
            </a:pPr>
            <a:r>
              <a:rPr lang="en-US" sz="1413" spc="-28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Inserção de dados de amostra para testes iniciais.</a:t>
            </a:r>
            <a:endParaRPr lang="en-US" sz="1413" dirty="0"/>
          </a:p>
        </p:txBody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410" y="1413391"/>
            <a:ext cx="1597343" cy="1597343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6059448" y="3235047"/>
            <a:ext cx="2511385" cy="2803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08"/>
              </a:lnSpc>
              <a:buNone/>
            </a:pPr>
            <a:r>
              <a:rPr lang="en-US" sz="1767" b="1" spc="-53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Desenvolvimento da API</a:t>
            </a:r>
            <a:endParaRPr lang="en-US" sz="1767" dirty="0"/>
          </a:p>
        </p:txBody>
      </p:sp>
      <p:sp>
        <p:nvSpPr>
          <p:cNvPr id="12" name="Text 8"/>
          <p:cNvSpPr/>
          <p:nvPr/>
        </p:nvSpPr>
        <p:spPr>
          <a:xfrm>
            <a:off x="6271141" y="3717250"/>
            <a:ext cx="2375178" cy="12925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544"/>
              </a:lnSpc>
              <a:buSzPct val="100000"/>
              <a:buFont typeface="+mj-lt"/>
              <a:buAutoNum type="arabicPeriod" startAt="1"/>
            </a:pPr>
            <a:r>
              <a:rPr lang="en-US" sz="1413" b="1" spc="-28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Estruturação:</a:t>
            </a:r>
            <a:pPr algn="l" indent="0" marL="0">
              <a:lnSpc>
                <a:spcPts val="2544"/>
              </a:lnSpc>
              <a:buNone/>
            </a:pPr>
            <a:r>
              <a:rPr lang="en-US" sz="1413" spc="-28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Definição de endpoints para interações específicas com o banco de dados.</a:t>
            </a:r>
            <a:endParaRPr lang="en-US" sz="1413" dirty="0"/>
          </a:p>
        </p:txBody>
      </p:sp>
      <p:sp>
        <p:nvSpPr>
          <p:cNvPr id="13" name="Text 9"/>
          <p:cNvSpPr/>
          <p:nvPr/>
        </p:nvSpPr>
        <p:spPr>
          <a:xfrm>
            <a:off x="6271141" y="5081588"/>
            <a:ext cx="2375178" cy="12925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544"/>
              </a:lnSpc>
              <a:buSzPct val="100000"/>
              <a:buFont typeface="+mj-lt"/>
              <a:buAutoNum type="arabicPeriod" startAt="2"/>
            </a:pPr>
            <a:r>
              <a:rPr lang="en-US" sz="1413" b="1" spc="-28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Integração com o Banco de Dados:</a:t>
            </a:r>
            <a:pPr algn="l" indent="0" marL="0">
              <a:lnSpc>
                <a:spcPts val="2544"/>
              </a:lnSpc>
              <a:buNone/>
            </a:pPr>
            <a:r>
              <a:rPr lang="en-US" sz="1413" spc="-28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Conexão da API ao banco de dados, incluindo consultas SQL.</a:t>
            </a:r>
            <a:endParaRPr lang="en-US" sz="1413" dirty="0"/>
          </a:p>
        </p:txBody>
      </p:sp>
      <p:sp>
        <p:nvSpPr>
          <p:cNvPr id="14" name="Text 10"/>
          <p:cNvSpPr/>
          <p:nvPr/>
        </p:nvSpPr>
        <p:spPr>
          <a:xfrm>
            <a:off x="6271141" y="6445925"/>
            <a:ext cx="2375178" cy="12925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544"/>
              </a:lnSpc>
              <a:buSzPct val="100000"/>
              <a:buFont typeface="+mj-lt"/>
              <a:buAutoNum type="arabicPeriod" startAt="3"/>
            </a:pPr>
            <a:r>
              <a:rPr lang="en-US" sz="1413" b="1" spc="-28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Testes:</a:t>
            </a:r>
            <a:pPr algn="l" indent="0" marL="0">
              <a:lnSpc>
                <a:spcPts val="2544"/>
              </a:lnSpc>
              <a:buNone/>
            </a:pPr>
            <a:r>
              <a:rPr lang="en-US" sz="1413" spc="-28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Verificação do funcionamento adequado da API, incluindo integração com o banco de dados.</a:t>
            </a:r>
            <a:endParaRPr lang="en-US" sz="1413" dirty="0"/>
          </a:p>
        </p:txBody>
      </p:sp>
      <p:pic>
        <p:nvPicPr>
          <p:cNvPr id="1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7967" y="1413391"/>
            <a:ext cx="1597462" cy="1597462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8956358" y="3235166"/>
            <a:ext cx="2580799" cy="2803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08"/>
              </a:lnSpc>
              <a:buNone/>
            </a:pPr>
            <a:r>
              <a:rPr lang="en-US" sz="1767" b="1" spc="-53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Desenvolvimento do Site</a:t>
            </a:r>
            <a:endParaRPr lang="en-US" sz="1767" dirty="0"/>
          </a:p>
        </p:txBody>
      </p:sp>
      <p:sp>
        <p:nvSpPr>
          <p:cNvPr id="17" name="Text 12"/>
          <p:cNvSpPr/>
          <p:nvPr/>
        </p:nvSpPr>
        <p:spPr>
          <a:xfrm>
            <a:off x="9202698" y="3717369"/>
            <a:ext cx="2375297" cy="16156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544"/>
              </a:lnSpc>
              <a:buSzPct val="100000"/>
              <a:buFont typeface="+mj-lt"/>
              <a:buAutoNum type="arabicPeriod" startAt="1"/>
            </a:pPr>
            <a:r>
              <a:rPr lang="en-US" sz="1413" b="1" spc="-28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 da Interface:</a:t>
            </a:r>
            <a:pPr algn="l" indent="0" marL="0">
              <a:lnSpc>
                <a:spcPts val="2544"/>
              </a:lnSpc>
              <a:buNone/>
            </a:pPr>
            <a:r>
              <a:rPr lang="en-US" sz="1413" spc="-28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Criação de um design atraente e intuitivo para a interface do usuário (HTML, CSS e JavaScript.).</a:t>
            </a:r>
            <a:endParaRPr lang="en-US" sz="1413" dirty="0"/>
          </a:p>
        </p:txBody>
      </p:sp>
      <p:sp>
        <p:nvSpPr>
          <p:cNvPr id="18" name="Text 13"/>
          <p:cNvSpPr/>
          <p:nvPr/>
        </p:nvSpPr>
        <p:spPr>
          <a:xfrm>
            <a:off x="9202698" y="5404842"/>
            <a:ext cx="2375297" cy="12925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544"/>
              </a:lnSpc>
              <a:buSzPct val="100000"/>
              <a:buFont typeface="+mj-lt"/>
              <a:buAutoNum type="arabicPeriod" startAt="2"/>
            </a:pPr>
            <a:r>
              <a:rPr lang="en-US" sz="1413" b="1" spc="-28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Integração com a API:</a:t>
            </a:r>
            <a:pPr algn="l" indent="0" marL="0">
              <a:lnSpc>
                <a:spcPts val="2544"/>
              </a:lnSpc>
              <a:buNone/>
            </a:pPr>
            <a:r>
              <a:rPr lang="en-US" sz="1413" spc="-28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Conexão do frontend à API para obter e enviar dados dinamicamente.</a:t>
            </a:r>
            <a:endParaRPr lang="en-US" sz="1413" dirty="0"/>
          </a:p>
        </p:txBody>
      </p:sp>
      <p:sp>
        <p:nvSpPr>
          <p:cNvPr id="19" name="Text 14"/>
          <p:cNvSpPr/>
          <p:nvPr/>
        </p:nvSpPr>
        <p:spPr>
          <a:xfrm>
            <a:off x="9202698" y="6769179"/>
            <a:ext cx="2375297" cy="9694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544"/>
              </a:lnSpc>
              <a:buSzPct val="100000"/>
              <a:buFont typeface="+mj-lt"/>
              <a:buAutoNum type="arabicPeriod" startAt="3"/>
            </a:pPr>
            <a:r>
              <a:rPr lang="en-US" sz="1413" b="1" spc="-28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Testes e Depuração:</a:t>
            </a:r>
            <a:pPr algn="l" indent="0" marL="0">
              <a:lnSpc>
                <a:spcPts val="2544"/>
              </a:lnSpc>
              <a:buNone/>
            </a:pPr>
            <a:r>
              <a:rPr lang="en-US" sz="1413" spc="-28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Testes intensivos para identificar e corrigir problemas.</a:t>
            </a:r>
            <a:endParaRPr lang="en-US" sz="1413" dirty="0"/>
          </a:p>
        </p:txBody>
      </p:sp>
      <p:pic>
        <p:nvPicPr>
          <p:cNvPr id="20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1192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029903" y="497443"/>
            <a:ext cx="3935611" cy="563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440"/>
              </a:lnSpc>
              <a:buNone/>
            </a:pPr>
            <a:r>
              <a:rPr lang="en-US" sz="3552" b="1" spc="-107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Prototipação Inicial</a:t>
            </a:r>
            <a:endParaRPr lang="en-US" sz="3552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9903" y="1422083"/>
            <a:ext cx="8570476" cy="6309955"/>
          </a:xfrm>
          <a:prstGeom prst="rect">
            <a:avLst/>
          </a:prstGeom>
        </p:spPr>
      </p:pic>
      <p:pic>
        <p:nvPicPr>
          <p:cNvPr id="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338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2637" y="609243"/>
            <a:ext cx="10525125" cy="7013853"/>
          </a:xfrm>
          <a:prstGeom prst="rect">
            <a:avLst/>
          </a:prstGeom>
        </p:spPr>
      </p:pic>
      <p:pic>
        <p:nvPicPr>
          <p:cNvPr id="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1787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813328" y="521851"/>
            <a:ext cx="8763833" cy="5923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664"/>
              </a:lnSpc>
              <a:buNone/>
            </a:pPr>
            <a:r>
              <a:rPr lang="en-US" sz="3731" b="1" spc="-112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Comunicação, Protocolos e Tecnologias </a:t>
            </a:r>
            <a:endParaRPr lang="en-US" sz="3731" dirty="0"/>
          </a:p>
        </p:txBody>
      </p:sp>
      <p:sp>
        <p:nvSpPr>
          <p:cNvPr id="5" name="Shape 3"/>
          <p:cNvSpPr/>
          <p:nvPr/>
        </p:nvSpPr>
        <p:spPr>
          <a:xfrm>
            <a:off x="3078718" y="1398508"/>
            <a:ext cx="37862" cy="6309122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6" name="Shape 4"/>
          <p:cNvSpPr/>
          <p:nvPr/>
        </p:nvSpPr>
        <p:spPr>
          <a:xfrm>
            <a:off x="3310890" y="1740813"/>
            <a:ext cx="663416" cy="37862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7" name="Shape 5"/>
          <p:cNvSpPr/>
          <p:nvPr/>
        </p:nvSpPr>
        <p:spPr>
          <a:xfrm>
            <a:off x="2884408" y="1546622"/>
            <a:ext cx="426482" cy="426482"/>
          </a:xfrm>
          <a:prstGeom prst="roundRect">
            <a:avLst>
              <a:gd name="adj" fmla="val 20001"/>
            </a:avLst>
          </a:prstGeom>
          <a:solidFill>
            <a:srgbClr val="110080"/>
          </a:solidFill>
          <a:ln w="11787">
            <a:solidFill>
              <a:srgbClr val="1400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033236" y="1582103"/>
            <a:ext cx="12870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2239" b="1" spc="-67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239" dirty="0"/>
          </a:p>
        </p:txBody>
      </p:sp>
      <p:sp>
        <p:nvSpPr>
          <p:cNvPr id="9" name="Text 7"/>
          <p:cNvSpPr/>
          <p:nvPr/>
        </p:nvSpPr>
        <p:spPr>
          <a:xfrm>
            <a:off x="4140160" y="1588056"/>
            <a:ext cx="1895475" cy="296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32"/>
              </a:lnSpc>
              <a:buNone/>
            </a:pPr>
            <a:r>
              <a:rPr lang="en-US" sz="1866" b="1" spc="-5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Banco de Dados</a:t>
            </a:r>
            <a:endParaRPr lang="en-US" sz="1866" dirty="0"/>
          </a:p>
        </p:txBody>
      </p:sp>
      <p:sp>
        <p:nvSpPr>
          <p:cNvPr id="10" name="Text 8"/>
          <p:cNvSpPr/>
          <p:nvPr/>
        </p:nvSpPr>
        <p:spPr>
          <a:xfrm>
            <a:off x="4140160" y="2073712"/>
            <a:ext cx="7676912" cy="12130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388"/>
              </a:lnSpc>
              <a:buNone/>
            </a:pPr>
            <a:r>
              <a:rPr lang="en-US" sz="1493" spc="-30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base de dados é o local onde armazenamos dados sobre jogos, preços, informações do usuário etc. Essas informações são organizadas para facilitar o acesso eficiente quando necessário. É a espinha dorsal que suporta o funcionamento do site, garantindo uma experiência personalizada e rápida para os usuários.</a:t>
            </a:r>
            <a:endParaRPr lang="en-US" sz="1493" dirty="0"/>
          </a:p>
        </p:txBody>
      </p:sp>
      <p:sp>
        <p:nvSpPr>
          <p:cNvPr id="11" name="Shape 9"/>
          <p:cNvSpPr/>
          <p:nvPr/>
        </p:nvSpPr>
        <p:spPr>
          <a:xfrm>
            <a:off x="3310890" y="4008120"/>
            <a:ext cx="663416" cy="37862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2" name="Shape 10"/>
          <p:cNvSpPr/>
          <p:nvPr/>
        </p:nvSpPr>
        <p:spPr>
          <a:xfrm>
            <a:off x="2884408" y="3813929"/>
            <a:ext cx="426482" cy="426482"/>
          </a:xfrm>
          <a:prstGeom prst="roundRect">
            <a:avLst>
              <a:gd name="adj" fmla="val 20001"/>
            </a:avLst>
          </a:prstGeom>
          <a:solidFill>
            <a:srgbClr val="110080"/>
          </a:solidFill>
          <a:ln w="11787">
            <a:solidFill>
              <a:srgbClr val="1400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3014186" y="3849410"/>
            <a:ext cx="16680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2239" b="1" spc="-67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239" dirty="0"/>
          </a:p>
        </p:txBody>
      </p:sp>
      <p:sp>
        <p:nvSpPr>
          <p:cNvPr id="14" name="Text 12"/>
          <p:cNvSpPr/>
          <p:nvPr/>
        </p:nvSpPr>
        <p:spPr>
          <a:xfrm>
            <a:off x="4140160" y="3855363"/>
            <a:ext cx="1895475" cy="296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32"/>
              </a:lnSpc>
              <a:buNone/>
            </a:pPr>
            <a:r>
              <a:rPr lang="en-US" sz="1866" b="1" spc="-5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API</a:t>
            </a:r>
            <a:endParaRPr lang="en-US" sz="1866" dirty="0"/>
          </a:p>
        </p:txBody>
      </p:sp>
      <p:sp>
        <p:nvSpPr>
          <p:cNvPr id="15" name="Text 13"/>
          <p:cNvSpPr/>
          <p:nvPr/>
        </p:nvSpPr>
        <p:spPr>
          <a:xfrm>
            <a:off x="4140160" y="4341019"/>
            <a:ext cx="7676912" cy="12130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388"/>
              </a:lnSpc>
              <a:buNone/>
            </a:pPr>
            <a:r>
              <a:rPr lang="en-US" sz="1493" spc="-30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API (Interface de Programação de Aplicações) é a peça chave na comunicação entre o site e o banco de dados. Utilizando o protocolo HTTP, ela facilita a troca dinâmica de dados entre essas duas entidades. A API funciona como um intermediário ela traduz as solicitações em ações compreensíveis para o banco de dados</a:t>
            </a:r>
            <a:endParaRPr lang="en-US" sz="1493" dirty="0"/>
          </a:p>
        </p:txBody>
      </p:sp>
      <p:sp>
        <p:nvSpPr>
          <p:cNvPr id="16" name="Shape 14"/>
          <p:cNvSpPr/>
          <p:nvPr/>
        </p:nvSpPr>
        <p:spPr>
          <a:xfrm>
            <a:off x="3310890" y="6275427"/>
            <a:ext cx="663416" cy="37862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7" name="Shape 15"/>
          <p:cNvSpPr/>
          <p:nvPr/>
        </p:nvSpPr>
        <p:spPr>
          <a:xfrm>
            <a:off x="2884408" y="6081236"/>
            <a:ext cx="426482" cy="426482"/>
          </a:xfrm>
          <a:prstGeom prst="roundRect">
            <a:avLst>
              <a:gd name="adj" fmla="val 20001"/>
            </a:avLst>
          </a:prstGeom>
          <a:solidFill>
            <a:srgbClr val="110080"/>
          </a:solidFill>
          <a:ln w="11787">
            <a:solidFill>
              <a:srgbClr val="1400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3006566" y="6116717"/>
            <a:ext cx="1820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2239" b="1" spc="-67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239" dirty="0"/>
          </a:p>
        </p:txBody>
      </p:sp>
      <p:sp>
        <p:nvSpPr>
          <p:cNvPr id="19" name="Text 17"/>
          <p:cNvSpPr/>
          <p:nvPr/>
        </p:nvSpPr>
        <p:spPr>
          <a:xfrm>
            <a:off x="4140160" y="6122670"/>
            <a:ext cx="1895475" cy="296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32"/>
              </a:lnSpc>
              <a:buNone/>
            </a:pPr>
            <a:r>
              <a:rPr lang="en-US" sz="1866" b="1" spc="-5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Site</a:t>
            </a:r>
            <a:endParaRPr lang="en-US" sz="1866" dirty="0"/>
          </a:p>
        </p:txBody>
      </p:sp>
      <p:sp>
        <p:nvSpPr>
          <p:cNvPr id="20" name="Text 18"/>
          <p:cNvSpPr/>
          <p:nvPr/>
        </p:nvSpPr>
        <p:spPr>
          <a:xfrm>
            <a:off x="4140160" y="6608326"/>
            <a:ext cx="7676912" cy="9097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388"/>
              </a:lnSpc>
              <a:buNone/>
            </a:pPr>
            <a:r>
              <a:rPr lang="en-US" sz="1493" spc="-30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Nosso site é alimentado por um robusto banco de dados. Nele, armazenamos dados cruciais sobre jogos, preços, avaliações e preferências dos usuários. A mágica acontece graças à nossa API.</a:t>
            </a:r>
            <a:endParaRPr lang="en-US" sz="1493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009894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Conclusão e Destaques da Apresentação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731895"/>
            <a:ext cx="7477601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 nosso site de e-commerce de games, oferecemos uma experiência fantástica de navegação, com categorias que facilitam a busca pelos jogos desejados. Além disso, proporcionamos a oportunidade de jogar online diretamente em nosso site. Com uma conexão simplificada entre o banco de dados e a API, garantimos sempre informações atualizadas sobre os jogos disponíveis. Aproveite nossa plataforma e mergulhe no emocionante mundo dos games!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2023-11-24T01:37:37Z</dcterms:created>
  <dcterms:modified xsi:type="dcterms:W3CDTF">2023-11-24T01:37:37Z</dcterms:modified>
</cp:coreProperties>
</file>