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rial Nova Bold" charset="1" panose="020B0804020202020204"/>
      <p:regular r:id="rId25"/>
    </p:embeddedFont>
    <p:embeddedFont>
      <p:font typeface="Arial Nova" charset="1" panose="020B0504020202020204"/>
      <p:regular r:id="rId26"/>
    </p:embeddedFont>
    <p:embeddedFont>
      <p:font typeface="Courier Prime Bold" charset="1" panose="00000809000000000000"/>
      <p:regular r:id="rId27"/>
    </p:embeddedFont>
    <p:embeddedFont>
      <p:font typeface="Courier Prime" charset="1" panose="00000509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Davicsb/Estrutura-de-Dados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jpeg" Type="http://schemas.openxmlformats.org/officeDocument/2006/relationships/image"/><Relationship Id="rId4" Target="../media/VAGTZOWzJws.mp4" Type="http://schemas.openxmlformats.org/officeDocument/2006/relationships/video"/><Relationship Id="rId5" Target="../media/VAGTZOWzJws.mp4" Type="http://schemas.microsoft.com/office/2007/relationships/media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VAGSpN_GSXU.mp4" Type="http://schemas.openxmlformats.org/officeDocument/2006/relationships/video"/><Relationship Id="rId6" Target="../media/VAGSpN_GSXU.mp4" Type="http://schemas.microsoft.com/office/2007/relationships/media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27989" y="666924"/>
            <a:ext cx="4432021" cy="3178144"/>
          </a:xfrm>
          <a:custGeom>
            <a:avLst/>
            <a:gdLst/>
            <a:ahLst/>
            <a:cxnLst/>
            <a:rect r="r" b="b" t="t" l="l"/>
            <a:pathLst>
              <a:path h="3178144" w="4432021">
                <a:moveTo>
                  <a:pt x="0" y="0"/>
                </a:moveTo>
                <a:lnTo>
                  <a:pt x="4432022" y="0"/>
                </a:lnTo>
                <a:lnTo>
                  <a:pt x="4432022" y="3178145"/>
                </a:lnTo>
                <a:lnTo>
                  <a:pt x="0" y="317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9539" y="3778394"/>
            <a:ext cx="13768923" cy="1080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9"/>
              </a:lnSpc>
            </a:pPr>
            <a:r>
              <a:rPr lang="en-US" sz="6378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Estrutura de Dados / Programação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97644" y="4734991"/>
            <a:ext cx="892711" cy="1080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9"/>
              </a:lnSpc>
            </a:pPr>
            <a:r>
              <a:rPr lang="en-US" sz="6378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A*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83219" y="6117216"/>
            <a:ext cx="3921562" cy="211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8"/>
              </a:lnSpc>
            </a:pPr>
            <a:r>
              <a:rPr lang="en-US" sz="404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Davi Celestino</a:t>
            </a:r>
          </a:p>
          <a:p>
            <a:pPr algn="ctr">
              <a:lnSpc>
                <a:spcPts val="5668"/>
              </a:lnSpc>
            </a:pPr>
            <a:r>
              <a:rPr lang="en-US" sz="404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Humberto Barros</a:t>
            </a:r>
          </a:p>
          <a:p>
            <a:pPr algn="ctr">
              <a:lnSpc>
                <a:spcPts val="5668"/>
              </a:lnSpc>
            </a:pPr>
            <a:r>
              <a:rPr lang="en-US" sz="404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João Tenório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6526" y="8574808"/>
            <a:ext cx="12443618" cy="68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8"/>
              </a:lnSpc>
            </a:pPr>
            <a:r>
              <a:rPr lang="en-US" b="true" sz="4049" u="sng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  <a:hlinkClick r:id="rId3" tooltip="https://github.com/Davicsb/Estrutura-de-Dados"/>
              </a:rPr>
              <a:t>Lihttps://github.com/Davicsb/Estrutura-de-Dadosnk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32585"/>
            <a:ext cx="5707004" cy="580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(1,0)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(6,6)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custo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,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da célula em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azul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01914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0967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93629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9063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436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39660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23617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4697" y="1316969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4697" y="243122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4697" y="368027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4697" y="4892247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4697" y="602884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4697" y="724028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14697" y="8320790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9308" y="8375075"/>
            <a:ext cx="920971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06792" y="8375075"/>
            <a:ext cx="700313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1347" y="5050886"/>
            <a:ext cx="438133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48136" y="2495063"/>
            <a:ext cx="642156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59347" y="3838915"/>
            <a:ext cx="22065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1792" y="1468757"/>
            <a:ext cx="288748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9970" y="1475609"/>
            <a:ext cx="1479694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02119" y="8337453"/>
            <a:ext cx="471703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93056" y="8554233"/>
            <a:ext cx="66117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32585"/>
            <a:ext cx="5707004" cy="6450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(1,0)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(6,6)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custo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,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da célula em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azul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G = 3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01914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0967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93629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9063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436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39660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23617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4697" y="1316969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4697" y="243122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4697" y="368027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4697" y="4892247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4697" y="602884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4697" y="724028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14697" y="8320790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9308" y="8375075"/>
            <a:ext cx="920971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06792" y="8375075"/>
            <a:ext cx="700313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1347" y="5050886"/>
            <a:ext cx="438133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48136" y="2495063"/>
            <a:ext cx="642156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59347" y="3838915"/>
            <a:ext cx="22065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1792" y="1468757"/>
            <a:ext cx="288748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9970" y="1475609"/>
            <a:ext cx="1479694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02119" y="8337453"/>
            <a:ext cx="471703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93056" y="8554233"/>
            <a:ext cx="66117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32585"/>
            <a:ext cx="5707004" cy="709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(1,0)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(6,6)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custo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,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da célula em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azul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G = 3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H = 8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01914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0967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93629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9063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436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39660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23617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4697" y="1316969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4697" y="243122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4697" y="368027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4697" y="4892247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4697" y="602884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4697" y="724028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14697" y="8320790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9308" y="8375075"/>
            <a:ext cx="920971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06792" y="8375075"/>
            <a:ext cx="700313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1347" y="5050886"/>
            <a:ext cx="438133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48136" y="2495063"/>
            <a:ext cx="642156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59347" y="3838915"/>
            <a:ext cx="22065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1792" y="1468757"/>
            <a:ext cx="288748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9970" y="1475609"/>
            <a:ext cx="1479694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02119" y="8337453"/>
            <a:ext cx="471703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93056" y="8554233"/>
            <a:ext cx="66117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32585"/>
            <a:ext cx="5707004" cy="774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(1,0)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(6,6)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custo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,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da célula em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azul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G = 3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H = 8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F = 11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01914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0967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93629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9063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436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39660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23617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4697" y="1316969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4697" y="243122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4697" y="368027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4697" y="4892247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4697" y="602884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4697" y="724028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14697" y="8320790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9308" y="8375075"/>
            <a:ext cx="920971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06792" y="8375075"/>
            <a:ext cx="700313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1347" y="5050886"/>
            <a:ext cx="438133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48136" y="2495063"/>
            <a:ext cx="642156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59347" y="3838915"/>
            <a:ext cx="22065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1792" y="1468757"/>
            <a:ext cx="288748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9970" y="1475609"/>
            <a:ext cx="1479694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02119" y="8337453"/>
            <a:ext cx="471703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93056" y="8554233"/>
            <a:ext cx="66117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9388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Código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8153" y="4406019"/>
            <a:ext cx="5172143" cy="141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2"/>
              </a:lnSpc>
            </a:pP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#define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MAX_CELULAS 100</a:t>
            </a:r>
          </a:p>
          <a:p>
            <a:pPr algn="l">
              <a:lnSpc>
                <a:spcPts val="3752"/>
              </a:lnSpc>
            </a:pP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#define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LINHAS 7</a:t>
            </a:r>
          </a:p>
          <a:p>
            <a:pPr algn="l">
              <a:lnSpc>
                <a:spcPts val="3752"/>
              </a:lnSpc>
              <a:spcBef>
                <a:spcPct val="0"/>
              </a:spcBef>
            </a:pPr>
            <a:r>
              <a:rPr lang="en-US" b="true" sz="268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#define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COLUNAS 7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46016" y="1773627"/>
            <a:ext cx="5172143" cy="668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typedef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struct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{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linha;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coluna;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caminhavel;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f;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g;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h;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;</a:t>
            </a:r>
          </a:p>
          <a:p>
            <a:pPr algn="l">
              <a:lnSpc>
                <a:spcPts val="3752"/>
              </a:lnSpc>
            </a:pP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typedef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struct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{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nos[MAX_CELULAS];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tamanho;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FilaPrioridade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;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5603" y="1267069"/>
            <a:ext cx="16956795" cy="477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2"/>
              </a:lnSpc>
            </a:pP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 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labirinto[LINHAS][COLUNAS] = {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{{0,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{0,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{0,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{0,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{0,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{0,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{0,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}},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{{1,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{1,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{1,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{1,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{1,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{1,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{1,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}},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{{2,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{2,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{2,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{2,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{2,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{2,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{2,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}},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{{3,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{3,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{3,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{3,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{3,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{3,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{3,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}},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{{4,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{4,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{4,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{4,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{4,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{4,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{4,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}},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{{5,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{5,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{5,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{5,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{5,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{5,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{5,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}},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{{6, 0,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{6, 1,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{6, 2,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{6, 3,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{6, 4,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{6, 5,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0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}, {6, 6, </a:t>
            </a:r>
            <a:r>
              <a:rPr lang="en-US" sz="268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}}</a:t>
            </a:r>
          </a:p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};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462377" y="5749146"/>
            <a:ext cx="3363245" cy="3363245"/>
          </a:xfrm>
          <a:custGeom>
            <a:avLst/>
            <a:gdLst/>
            <a:ahLst/>
            <a:cxnLst/>
            <a:rect r="r" b="b" t="t" l="l"/>
            <a:pathLst>
              <a:path h="3363245" w="3363245">
                <a:moveTo>
                  <a:pt x="0" y="0"/>
                </a:moveTo>
                <a:lnTo>
                  <a:pt x="3363246" y="0"/>
                </a:lnTo>
                <a:lnTo>
                  <a:pt x="3363246" y="3363246"/>
                </a:lnTo>
                <a:lnTo>
                  <a:pt x="0" y="3363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62377" y="5749146"/>
            <a:ext cx="3363245" cy="3363245"/>
          </a:xfrm>
          <a:custGeom>
            <a:avLst/>
            <a:gdLst/>
            <a:ahLst/>
            <a:cxnLst/>
            <a:rect r="r" b="b" t="t" l="l"/>
            <a:pathLst>
              <a:path h="3363245" w="3363245">
                <a:moveTo>
                  <a:pt x="0" y="0"/>
                </a:moveTo>
                <a:lnTo>
                  <a:pt x="3363246" y="0"/>
                </a:lnTo>
                <a:lnTo>
                  <a:pt x="3363246" y="3363246"/>
                </a:lnTo>
                <a:lnTo>
                  <a:pt x="0" y="3363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7750" y="402263"/>
            <a:ext cx="16230600" cy="9425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3"/>
              </a:lnSpc>
            </a:pP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void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aEstrela (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labirinto[LINHAS][COLUNAS],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inicio,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destino,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caminho[MAX_CELULAS],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caminho_comprimento) {</a:t>
            </a:r>
          </a:p>
          <a:p>
            <a:pPr algn="l">
              <a:lnSpc>
                <a:spcPts val="3393"/>
              </a:lnSpc>
            </a:pP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FilaPrioridade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filaAberta;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inicializarFila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(&amp;filaAberta);</a:t>
            </a:r>
          </a:p>
          <a:p>
            <a:pPr algn="l">
              <a:lnSpc>
                <a:spcPts val="3393"/>
              </a:lnSpc>
            </a:pP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listaFechada[LINHAS][COLUNAS]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{0};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mapaCaminho[LINHAS][COLUNAS];</a:t>
            </a:r>
          </a:p>
          <a:p>
            <a:pPr algn="l">
              <a:lnSpc>
                <a:spcPts val="3393"/>
              </a:lnSpc>
            </a:pP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for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 = 0; i &lt;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LINHAS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; i++) {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for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j = 0; j &lt;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COLUNAS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; j++) {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labirinto[i][j].g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INT_MAX;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labirinto[i][j].f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INT_MAX;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mapaCaminho[i][j]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NULL;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}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}</a:t>
            </a:r>
          </a:p>
          <a:p>
            <a:pPr algn="l">
              <a:lnSpc>
                <a:spcPts val="3393"/>
              </a:lnSpc>
            </a:pP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inicio-&gt;g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0;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inicio-&gt;h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calcularH(inicio, destino);</a:t>
            </a:r>
          </a:p>
          <a:p>
            <a:pPr algn="l">
              <a:lnSpc>
                <a:spcPts val="3393"/>
              </a:lnSpc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242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inicio-&gt;f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inicio-&gt;g + inicio-&gt;h;</a:t>
            </a:r>
          </a:p>
          <a:p>
            <a:pPr algn="l">
              <a:lnSpc>
                <a:spcPts val="3393"/>
              </a:lnSpc>
            </a:pPr>
          </a:p>
          <a:p>
            <a:pPr algn="l">
              <a:lnSpc>
                <a:spcPts val="3393"/>
              </a:lnSpc>
              <a:spcBef>
                <a:spcPct val="0"/>
              </a:spcBef>
            </a:pP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b="true" sz="2424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enfileirar</a:t>
            </a:r>
            <a:r>
              <a:rPr lang="en-US" sz="242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(&amp;filaAberta, inicio);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25706"/>
            <a:ext cx="18224350" cy="1006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8"/>
              </a:lnSpc>
            </a:pP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while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(!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estaVazia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(&amp;filaAberta)) {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atual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= desenfileirar(&amp;filaAberta);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listaFechada[atual-&gt;linha][atual-&gt;coluna]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= 1;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if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(atual-&gt;linha == destino-&gt;linha &amp;&amp; atual-&gt;coluna == destino-&gt;coluna) {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c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destino;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*caminho_compriment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o = 0;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while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(c != NULL) {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caminho[(*caminho_comprimento)++]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c;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= mapaCaminho[c-&gt;linha][c-&gt;coluna];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}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return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}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direcoes[4][2]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{{-1, 0}, {1, 0}, {0, -1}, {0, 1}};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for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(int i = 0; i &lt; 4; i++) {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linha_vizinha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atual-&gt;linha + direcoes[i][0];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coluna_vizinha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= atual-&gt;coluna + direcoes[i][1];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if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(linha_vizinha &gt;= 0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&amp;&amp;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linha_vizinha &lt; LINHAS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&amp;&amp;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coluna_vizinha &gt;= 0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&amp;&amp;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coluna_vizinha &lt; COLUNAS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&amp;&amp;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labirinto[linha_vizinha]                                                  [coluna_vizinha].caminhavel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&amp;&amp;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!listaFechada[linha_vizinha][coluna_vizinha]) {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No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* vizinho = &amp;labirinto[linha_vizinha][coluna_vizinha];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novo_g = atual-&gt;g + 1;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if 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(novo_g &lt; vizinho-&gt;g) {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vizinho-&gt;g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novo_g;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vizinho-&gt;h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calcularH(vizinho, destino);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vizinho-&gt;f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vizinho-&gt;g + vizinho-&gt;h;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mapaCaminho[linha_vizinha][coluna_vizinha]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atual;</a:t>
            </a:r>
          </a:p>
          <a:p>
            <a:pPr algn="l">
              <a:lnSpc>
                <a:spcPts val="2148"/>
              </a:lnSpc>
            </a:pP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enfileirar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(&amp;filaAberta, vizinho);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}}}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</a:t>
            </a:r>
            <a:r>
              <a:rPr lang="en-US" sz="1534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*caminho_comprimento</a:t>
            </a: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0;</a:t>
            </a:r>
          </a:p>
          <a:p>
            <a:pPr algn="l">
              <a:lnSpc>
                <a:spcPts val="2148"/>
              </a:lnSpc>
            </a:pPr>
            <a:r>
              <a:rPr lang="en-US" sz="153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}</a:t>
            </a:r>
          </a:p>
          <a:p>
            <a:pPr algn="l">
              <a:lnSpc>
                <a:spcPts val="21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029200" y="1305806"/>
            <a:ext cx="8229600" cy="822960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5029200" y="1305806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Animação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5330687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 volta à Motivação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475869"/>
            <a:ext cx="16230600" cy="191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Pegando o caminho mais rápido, graças ao algoritmo, Jayme chegou a tempo de apresentar e começará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perder pontos pelo professor Márcio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51446" y="3149742"/>
            <a:ext cx="10042258" cy="5234527"/>
          </a:xfrm>
          <a:custGeom>
            <a:avLst/>
            <a:gdLst/>
            <a:ahLst/>
            <a:cxnLst/>
            <a:rect r="r" b="b" t="t" l="l"/>
            <a:pathLst>
              <a:path h="5234527" w="10042258">
                <a:moveTo>
                  <a:pt x="0" y="0"/>
                </a:moveTo>
                <a:lnTo>
                  <a:pt x="10042258" y="0"/>
                </a:lnTo>
                <a:lnTo>
                  <a:pt x="10042258" y="5234527"/>
                </a:lnTo>
                <a:lnTo>
                  <a:pt x="0" y="5234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2405539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Introdução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14505"/>
            <a:ext cx="16230600" cy="126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Como podemos achar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menor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caminho de um ponto a outro no mapa?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7275" y="8637413"/>
            <a:ext cx="16230600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Jayme estava no RU e está atrasado para sua apresentação do Huffman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53262" y="8085949"/>
            <a:ext cx="408881" cy="210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20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3170" y="1548753"/>
            <a:ext cx="7189494" cy="7189494"/>
          </a:xfrm>
          <a:custGeom>
            <a:avLst/>
            <a:gdLst/>
            <a:ahLst/>
            <a:cxnLst/>
            <a:rect r="r" b="b" t="t" l="l"/>
            <a:pathLst>
              <a:path h="7189494" w="7189494">
                <a:moveTo>
                  <a:pt x="0" y="0"/>
                </a:moveTo>
                <a:lnTo>
                  <a:pt x="7189494" y="0"/>
                </a:lnTo>
                <a:lnTo>
                  <a:pt x="7189494" y="7189494"/>
                </a:lnTo>
                <a:lnTo>
                  <a:pt x="0" y="7189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995336" y="1549785"/>
            <a:ext cx="7189494" cy="718949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4337950" y="7917928"/>
            <a:ext cx="796012" cy="56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29742" y="7917928"/>
            <a:ext cx="605294" cy="56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4892" y="5028305"/>
            <a:ext cx="378687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27897" y="2815382"/>
            <a:ext cx="555027" cy="5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7"/>
              </a:lnSpc>
            </a:pPr>
            <a:r>
              <a:rPr lang="en-US" sz="3148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48030" y="3980775"/>
            <a:ext cx="190718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81354" y="1894375"/>
            <a:ext cx="249570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39925" y="1894375"/>
            <a:ext cx="1278927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468367" y="7898338"/>
            <a:ext cx="407702" cy="5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7"/>
              </a:lnSpc>
            </a:pPr>
            <a:r>
              <a:rPr lang="en-US" sz="3148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92755" y="8056312"/>
            <a:ext cx="571468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26735" y="7927453"/>
            <a:ext cx="796012" cy="56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18527" y="7927453"/>
            <a:ext cx="605294" cy="56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263"/>
              </a:lnSpc>
            </a:pPr>
            <a:r>
              <a:rPr lang="en-US" sz="161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03676" y="5037830"/>
            <a:ext cx="378687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6681" y="2824907"/>
            <a:ext cx="555027" cy="5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7"/>
              </a:lnSpc>
            </a:pPr>
            <a:r>
              <a:rPr lang="en-US" sz="3148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36814" y="3990300"/>
            <a:ext cx="190718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70138" y="1903900"/>
            <a:ext cx="249570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28710" y="1903900"/>
            <a:ext cx="1278927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57151" y="7907863"/>
            <a:ext cx="407702" cy="5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7"/>
              </a:lnSpc>
            </a:pPr>
            <a:r>
              <a:rPr lang="en-US" sz="3148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81539" y="8065837"/>
            <a:ext cx="571468" cy="29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89773" y="1536388"/>
            <a:ext cx="7202891" cy="7202891"/>
          </a:xfrm>
          <a:custGeom>
            <a:avLst/>
            <a:gdLst/>
            <a:ahLst/>
            <a:cxnLst/>
            <a:rect r="r" b="b" t="t" l="l"/>
            <a:pathLst>
              <a:path h="7202891" w="7202891">
                <a:moveTo>
                  <a:pt x="0" y="0"/>
                </a:moveTo>
                <a:lnTo>
                  <a:pt x="7202891" y="0"/>
                </a:lnTo>
                <a:lnTo>
                  <a:pt x="7202891" y="7202891"/>
                </a:lnTo>
                <a:lnTo>
                  <a:pt x="0" y="72028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988637" y="1535356"/>
            <a:ext cx="7202891" cy="7202891"/>
          </a:xfrm>
          <a:custGeom>
            <a:avLst/>
            <a:gdLst/>
            <a:ahLst/>
            <a:cxnLst/>
            <a:rect r="r" b="b" t="t" l="l"/>
            <a:pathLst>
              <a:path h="7202891" w="7202891">
                <a:moveTo>
                  <a:pt x="0" y="0"/>
                </a:moveTo>
                <a:lnTo>
                  <a:pt x="7202891" y="0"/>
                </a:lnTo>
                <a:lnTo>
                  <a:pt x="7202891" y="7202891"/>
                </a:lnTo>
                <a:lnTo>
                  <a:pt x="0" y="72028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45311" y="4498535"/>
            <a:ext cx="6597378" cy="115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3"/>
              </a:lnSpc>
            </a:pPr>
            <a:r>
              <a:rPr lang="en-US" sz="6795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Nada eficiente...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33812" y="4498535"/>
            <a:ext cx="1820375" cy="115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3"/>
              </a:lnSpc>
            </a:pPr>
            <a:r>
              <a:rPr lang="en-US" sz="6795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A* 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57900" y="30861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6951137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A*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6800" y="1990725"/>
            <a:ext cx="16230600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Um método que busca o caminho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mais curto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entre dois pontos.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311" y="8577976"/>
            <a:ext cx="68925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1960"/>
              </a:lnSpc>
            </a:pPr>
            <a:r>
              <a:rPr lang="en-US" sz="140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38086" y="8577976"/>
            <a:ext cx="52411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1960"/>
              </a:lnSpc>
            </a:pPr>
            <a:r>
              <a:rPr lang="en-US" sz="140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80051" y="6075901"/>
            <a:ext cx="327898" cy="2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4"/>
              </a:lnSpc>
            </a:pPr>
            <a:r>
              <a:rPr lang="en-US" sz="146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3478" y="4155938"/>
            <a:ext cx="480589" cy="46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272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27098" y="5168864"/>
            <a:ext cx="165140" cy="2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4"/>
              </a:lnSpc>
            </a:pPr>
            <a:r>
              <a:rPr lang="en-US" sz="146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1153" y="3395042"/>
            <a:ext cx="216098" cy="2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4"/>
              </a:lnSpc>
            </a:pPr>
            <a:r>
              <a:rPr lang="en-US" sz="146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0080" y="3400170"/>
            <a:ext cx="1107400" cy="2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4"/>
              </a:lnSpc>
            </a:pPr>
            <a:r>
              <a:rPr lang="en-US" sz="146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07507" y="8528373"/>
            <a:ext cx="353022" cy="46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2726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08412" y="8697800"/>
            <a:ext cx="494824" cy="2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4"/>
              </a:lnSpc>
            </a:pPr>
            <a:r>
              <a:rPr lang="en-US" sz="146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038850" y="3067050"/>
            <a:ext cx="6210300" cy="6210300"/>
          </a:xfrm>
          <a:custGeom>
            <a:avLst/>
            <a:gdLst/>
            <a:ahLst/>
            <a:cxnLst/>
            <a:rect r="r" b="b" t="t" l="l"/>
            <a:pathLst>
              <a:path h="6210300" w="6210300">
                <a:moveTo>
                  <a:pt x="0" y="0"/>
                </a:moveTo>
                <a:lnTo>
                  <a:pt x="6210300" y="0"/>
                </a:lnTo>
                <a:lnTo>
                  <a:pt x="6210300" y="6210300"/>
                </a:lnTo>
                <a:lnTo>
                  <a:pt x="0" y="6210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16537"/>
            <a:ext cx="16230600" cy="704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Partida: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célula de inicio do algoritmo. </a:t>
            </a:r>
          </a:p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Destino: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célula objetivo do algoritmo.</a:t>
            </a:r>
          </a:p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Custo G: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custo de “passos” da partida até a célula analisada acumulados. </a:t>
            </a:r>
          </a:p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Custo H: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custo de “passos restantes” da célula até o destino.</a:t>
            </a:r>
          </a:p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Custo F: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soma dos custos H e G. </a:t>
            </a:r>
          </a:p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Lista aberta: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a lista aberta contém pontos (coordenadas) que ainda não tiveram o seu custo calculado.</a:t>
            </a:r>
          </a:p>
          <a:p>
            <a:pPr algn="l" marL="794650" indent="-397325" lvl="1">
              <a:lnSpc>
                <a:spcPts val="6293"/>
              </a:lnSpc>
              <a:buFont typeface="Arial"/>
              <a:buChar char="•"/>
            </a:pP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Lista fechada: 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a lista fechada contém objetos que já tiveram seu custo calculados.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32585"/>
            <a:ext cx="5707004" cy="580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>
              <a:lnSpc>
                <a:spcPts val="5152"/>
              </a:lnSpc>
            </a:pP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>
              <a:lnSpc>
                <a:spcPts val="5152"/>
              </a:lnSpc>
            </a:pP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custo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,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da célula em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azul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01914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0967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93629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9063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36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9660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23617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14697" y="1316969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4697" y="243122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4697" y="368027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4697" y="4892247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4697" y="602884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4697" y="724028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4697" y="8320790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9308" y="8375075"/>
            <a:ext cx="920971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06792" y="8375075"/>
            <a:ext cx="700313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1347" y="5050886"/>
            <a:ext cx="438133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48136" y="2495063"/>
            <a:ext cx="642156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59347" y="3838915"/>
            <a:ext cx="22065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1792" y="1468757"/>
            <a:ext cx="288748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9970" y="1475609"/>
            <a:ext cx="1479694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02119" y="8337453"/>
            <a:ext cx="471703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93056" y="8554233"/>
            <a:ext cx="66117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32585"/>
            <a:ext cx="5707004" cy="580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a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partida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 marL="1589300" indent="-529767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Célula (1,0)</a:t>
            </a: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destino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>
              <a:lnSpc>
                <a:spcPts val="5152"/>
              </a:lnSpc>
            </a:pPr>
          </a:p>
          <a:p>
            <a:pPr algn="l">
              <a:lnSpc>
                <a:spcPts val="5152"/>
              </a:lnSpc>
            </a:pPr>
          </a:p>
          <a:p>
            <a:pPr algn="l" marL="794650" indent="-397325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Qual o custo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,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e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da célula em </a:t>
            </a:r>
            <a:r>
              <a:rPr lang="en-US" b="true" sz="3680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azul</a:t>
            </a: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?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2364436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b="true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Definições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84279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01914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0967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93629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9063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361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9660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23617" y="407813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14697" y="1316969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4697" y="243122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4697" y="368027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4697" y="4892247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4697" y="6028845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14697" y="7240281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4697" y="8320790"/>
            <a:ext cx="260033" cy="6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59308" y="8375075"/>
            <a:ext cx="920971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06792" y="8375075"/>
            <a:ext cx="700313" cy="6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COS</a:t>
            </a:r>
          </a:p>
          <a:p>
            <a:pPr algn="ctr">
              <a:lnSpc>
                <a:spcPts val="2618"/>
              </a:lnSpc>
            </a:pPr>
            <a:r>
              <a:rPr lang="en-US" sz="187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NOVO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91347" y="5050886"/>
            <a:ext cx="438133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IQB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48136" y="2495063"/>
            <a:ext cx="642156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RU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59347" y="3838915"/>
            <a:ext cx="22065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IF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11792" y="1468757"/>
            <a:ext cx="288748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349970" y="1475609"/>
            <a:ext cx="1479694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BIBLIOTECA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402119" y="8337453"/>
            <a:ext cx="471703" cy="6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IC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93056" y="8554233"/>
            <a:ext cx="661177" cy="33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0" b="true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CTEC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6649972" y="9112392"/>
            <a:ext cx="1638028" cy="1174608"/>
          </a:xfrm>
          <a:custGeom>
            <a:avLst/>
            <a:gdLst/>
            <a:ahLst/>
            <a:cxnLst/>
            <a:rect r="r" b="b" t="t" l="l"/>
            <a:pathLst>
              <a:path h="1174608" w="1638028">
                <a:moveTo>
                  <a:pt x="0" y="0"/>
                </a:moveTo>
                <a:lnTo>
                  <a:pt x="1638028" y="0"/>
                </a:lnTo>
                <a:lnTo>
                  <a:pt x="1638028" y="1174608"/>
                </a:lnTo>
                <a:lnTo>
                  <a:pt x="0" y="1174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DAGTZOUO9rA</dc:identifier>
  <dcterms:modified xsi:type="dcterms:W3CDTF">2011-08-01T06:04:30Z</dcterms:modified>
  <cp:revision>1</cp:revision>
  <dc:title>Seminário - Estrutura de Dados</dc:title>
</cp:coreProperties>
</file>