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311" r:id="rId7"/>
    <p:sldId id="266" r:id="rId8"/>
    <p:sldId id="312" r:id="rId9"/>
    <p:sldId id="313" r:id="rId10"/>
    <p:sldId id="262" r:id="rId11"/>
    <p:sldId id="314" r:id="rId12"/>
    <p:sldId id="263" r:id="rId13"/>
    <p:sldId id="276" r:id="rId14"/>
  </p:sldIdLst>
  <p:sldSz cx="9144000" cy="5143500" type="screen16x9"/>
  <p:notesSz cx="6858000" cy="9144000"/>
  <p:embeddedFontLst>
    <p:embeddedFont>
      <p:font typeface="Berlin Sans FB" panose="020E0602020502020306" pitchFamily="34" charset="0"/>
      <p:regular r:id="rId16"/>
      <p:bold r:id="rId17"/>
    </p:embeddedFont>
    <p:embeddedFont>
      <p:font typeface="DM Sans" pitchFamily="2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Viga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626FE1-94EB-43DA-B61B-8E3ABF2126F4}">
  <a:tblStyle styleId="{FC626FE1-94EB-43DA-B61B-8E3ABF2126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158" y="102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Guadalupe Vargas López" userId="606b6ea2b5ba1e4e" providerId="LiveId" clId="{31A4B23C-3425-4D2D-89DF-FCD3E2A6DED6}"/>
    <pc:docChg chg="modSld">
      <pc:chgData name="David Guadalupe Vargas López" userId="606b6ea2b5ba1e4e" providerId="LiveId" clId="{31A4B23C-3425-4D2D-89DF-FCD3E2A6DED6}" dt="2022-05-16T19:53:17.865" v="0" actId="1076"/>
      <pc:docMkLst>
        <pc:docMk/>
      </pc:docMkLst>
      <pc:sldChg chg="modSp mod">
        <pc:chgData name="David Guadalupe Vargas López" userId="606b6ea2b5ba1e4e" providerId="LiveId" clId="{31A4B23C-3425-4D2D-89DF-FCD3E2A6DED6}" dt="2022-05-16T19:53:17.865" v="0" actId="1076"/>
        <pc:sldMkLst>
          <pc:docMk/>
          <pc:sldMk cId="0" sldId="263"/>
        </pc:sldMkLst>
        <pc:picChg chg="mod">
          <ac:chgData name="David Guadalupe Vargas López" userId="606b6ea2b5ba1e4e" providerId="LiveId" clId="{31A4B23C-3425-4D2D-89DF-FCD3E2A6DED6}" dt="2022-05-16T19:53:17.865" v="0" actId="1076"/>
          <ac:picMkLst>
            <pc:docMk/>
            <pc:sldMk cId="0" sldId="263"/>
            <ac:picMk id="259" creationId="{5BAE6813-402C-AE0E-9E30-8C49FBABC4E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6bdca54fc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6bdca54fc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9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6bf9e599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6bf9e599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6bf9e599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6bf9e599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558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6bdca54fc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6bdca54fc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6bdca54fc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6bdca54fc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890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6bdca54fc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6bdca54fc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311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6" r:id="rId5"/>
    <p:sldLayoutId id="2147483658" r:id="rId6"/>
    <p:sldLayoutId id="2147483660" r:id="rId7"/>
    <p:sldLayoutId id="2147483661" r:id="rId8"/>
    <p:sldLayoutId id="2147483662" r:id="rId9"/>
    <p:sldLayoutId id="214748366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-1212/proyec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proofmart.com/product/github-logo-png-hd-images-transparent-background-free-download/" TargetMode="Externa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ithands-on.com/p/copyright.html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manas.tech/blog/2015/12/15/logging-for-rails-apps-in-docker/" TargetMode="External"/><Relationship Id="rId9" Type="http://schemas.openxmlformats.org/officeDocument/2006/relationships/hyperlink" Target="https://documentacionhoy.com/contents/blog/2018-06-07/microsoft-compra-githu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umentacionhoy.com/contents/blog/2018-06-07/microsoft-compra-githu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hyperlink" Target="https://manas.tech/blog/2015/12/15/logging-for-rails-apps-in-docke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hyperlink" Target="https://www.ithands-on.com/p/copyrigh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lt2"/>
                </a:solidFill>
              </a:rPr>
              <a:t>Aplicación login.</a:t>
            </a:r>
            <a:br>
              <a:rPr lang="es-MX" dirty="0">
                <a:solidFill>
                  <a:schemeClr val="lt2"/>
                </a:solidFill>
              </a:rPr>
            </a:b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5041188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lt2"/>
                </a:solidFill>
              </a:rPr>
              <a:t>M</a:t>
            </a:r>
            <a:r>
              <a:rPr lang="en" dirty="0">
                <a:solidFill>
                  <a:schemeClr val="lt2"/>
                </a:solidFill>
              </a:rPr>
              <a:t>ateria: Computacion tolerante a fallos.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Proyecto: v1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Alumno: Vargas López David Guadalupe.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87" name="Google Shape;287;p29"/>
            <p:cNvSpPr/>
            <p:nvPr/>
          </p:nvSpPr>
          <p:spPr>
            <a:xfrm rot="10800000">
              <a:off x="3585175" y="5179657"/>
              <a:ext cx="72392" cy="69636"/>
            </a:xfrm>
            <a:custGeom>
              <a:avLst/>
              <a:gdLst/>
              <a:ahLst/>
              <a:cxnLst/>
              <a:rect l="l" t="t" r="r" b="b"/>
              <a:pathLst>
                <a:path w="2969" h="2856" extrusionOk="0">
                  <a:moveTo>
                    <a:pt x="1540" y="521"/>
                  </a:moveTo>
                  <a:cubicBezTo>
                    <a:pt x="2041" y="523"/>
                    <a:pt x="2447" y="928"/>
                    <a:pt x="2448" y="1428"/>
                  </a:cubicBezTo>
                  <a:cubicBezTo>
                    <a:pt x="2448" y="1795"/>
                    <a:pt x="2226" y="2126"/>
                    <a:pt x="1887" y="2266"/>
                  </a:cubicBezTo>
                  <a:cubicBezTo>
                    <a:pt x="1775" y="2313"/>
                    <a:pt x="1657" y="2335"/>
                    <a:pt x="1540" y="2335"/>
                  </a:cubicBezTo>
                  <a:cubicBezTo>
                    <a:pt x="1304" y="2335"/>
                    <a:pt x="1073" y="2243"/>
                    <a:pt x="899" y="2070"/>
                  </a:cubicBezTo>
                  <a:cubicBezTo>
                    <a:pt x="640" y="1810"/>
                    <a:pt x="561" y="1420"/>
                    <a:pt x="702" y="1081"/>
                  </a:cubicBezTo>
                  <a:cubicBezTo>
                    <a:pt x="842" y="742"/>
                    <a:pt x="1173" y="521"/>
                    <a:pt x="1540" y="521"/>
                  </a:cubicBezTo>
                  <a:close/>
                  <a:moveTo>
                    <a:pt x="1540" y="0"/>
                  </a:moveTo>
                  <a:cubicBezTo>
                    <a:pt x="1169" y="0"/>
                    <a:pt x="804" y="146"/>
                    <a:pt x="531" y="418"/>
                  </a:cubicBezTo>
                  <a:cubicBezTo>
                    <a:pt x="122" y="826"/>
                    <a:pt x="1" y="1440"/>
                    <a:pt x="221" y="1974"/>
                  </a:cubicBezTo>
                  <a:cubicBezTo>
                    <a:pt x="442" y="2508"/>
                    <a:pt x="962" y="2856"/>
                    <a:pt x="1540" y="2856"/>
                  </a:cubicBezTo>
                  <a:cubicBezTo>
                    <a:pt x="2328" y="2855"/>
                    <a:pt x="2967" y="2217"/>
                    <a:pt x="2969" y="1428"/>
                  </a:cubicBezTo>
                  <a:cubicBezTo>
                    <a:pt x="2969" y="851"/>
                    <a:pt x="2620" y="330"/>
                    <a:pt x="2087" y="110"/>
                  </a:cubicBezTo>
                  <a:cubicBezTo>
                    <a:pt x="1910" y="36"/>
                    <a:pt x="1724" y="0"/>
                    <a:pt x="154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C52605D0-0527-1B37-E7E7-B9D1B7580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09" y="130367"/>
            <a:ext cx="5362415" cy="1369822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DABE1D6-FD8C-AA8A-1E0C-99A621559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381" y="1626839"/>
            <a:ext cx="5943600" cy="613410"/>
          </a:xfrm>
          <a:prstGeom prst="rect">
            <a:avLst/>
          </a:prstGeom>
        </p:spPr>
      </p:pic>
      <p:pic>
        <p:nvPicPr>
          <p:cNvPr id="26" name="Imagen 25" descr="Texto&#10;&#10;Descripción generada automáticamente">
            <a:extLst>
              <a:ext uri="{FF2B5EF4-FFF2-40B4-BE49-F238E27FC236}">
                <a16:creationId xmlns:a16="http://schemas.microsoft.com/office/drawing/2014/main" id="{ECB5048A-C1EE-64DA-266C-AB3E8A86E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1" y="2366899"/>
            <a:ext cx="5943600" cy="864870"/>
          </a:xfrm>
          <a:prstGeom prst="rect">
            <a:avLst/>
          </a:prstGeom>
        </p:spPr>
      </p:pic>
      <p:pic>
        <p:nvPicPr>
          <p:cNvPr id="27" name="Imagen 26" descr="Gráfico de burbujas&#10;&#10;Descripción generada automáticamente">
            <a:extLst>
              <a:ext uri="{FF2B5EF4-FFF2-40B4-BE49-F238E27FC236}">
                <a16:creationId xmlns:a16="http://schemas.microsoft.com/office/drawing/2014/main" id="{2E851EDB-CC4A-1CC1-BCB0-BEBC855481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0511" y="3291429"/>
            <a:ext cx="3903607" cy="1713667"/>
          </a:xfrm>
          <a:prstGeom prst="rect">
            <a:avLst/>
          </a:prstGeom>
        </p:spPr>
      </p:pic>
      <p:sp>
        <p:nvSpPr>
          <p:cNvPr id="28" name="Google Shape;2061;p50">
            <a:extLst>
              <a:ext uri="{FF2B5EF4-FFF2-40B4-BE49-F238E27FC236}">
                <a16:creationId xmlns:a16="http://schemas.microsoft.com/office/drawing/2014/main" id="{64674152-F28F-0459-0D6F-9BFEF99BCA2C}"/>
              </a:ext>
            </a:extLst>
          </p:cNvPr>
          <p:cNvSpPr/>
          <p:nvPr/>
        </p:nvSpPr>
        <p:spPr>
          <a:xfrm>
            <a:off x="6022181" y="404387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/>
              <a:t>1</a:t>
            </a:r>
            <a:endParaRPr sz="4000" dirty="0"/>
          </a:p>
        </p:txBody>
      </p:sp>
      <p:sp>
        <p:nvSpPr>
          <p:cNvPr id="29" name="Google Shape;2061;p50">
            <a:extLst>
              <a:ext uri="{FF2B5EF4-FFF2-40B4-BE49-F238E27FC236}">
                <a16:creationId xmlns:a16="http://schemas.microsoft.com/office/drawing/2014/main" id="{8CF9D975-17F8-B600-E85D-376BFB6EB3A0}"/>
              </a:ext>
            </a:extLst>
          </p:cNvPr>
          <p:cNvSpPr/>
          <p:nvPr/>
        </p:nvSpPr>
        <p:spPr>
          <a:xfrm>
            <a:off x="1966912" y="1502039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/>
              <a:t>2</a:t>
            </a:r>
            <a:endParaRPr sz="4000" dirty="0"/>
          </a:p>
        </p:txBody>
      </p:sp>
      <p:sp>
        <p:nvSpPr>
          <p:cNvPr id="30" name="Google Shape;2061;p50">
            <a:extLst>
              <a:ext uri="{FF2B5EF4-FFF2-40B4-BE49-F238E27FC236}">
                <a16:creationId xmlns:a16="http://schemas.microsoft.com/office/drawing/2014/main" id="{11CDE3C1-588B-2881-B345-222E5C01D31E}"/>
              </a:ext>
            </a:extLst>
          </p:cNvPr>
          <p:cNvSpPr/>
          <p:nvPr/>
        </p:nvSpPr>
        <p:spPr>
          <a:xfrm>
            <a:off x="6303169" y="2374222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/>
              <a:t>3</a:t>
            </a:r>
            <a:endParaRPr sz="4000" dirty="0"/>
          </a:p>
        </p:txBody>
      </p:sp>
      <p:sp>
        <p:nvSpPr>
          <p:cNvPr id="31" name="Google Shape;2061;p50">
            <a:extLst>
              <a:ext uri="{FF2B5EF4-FFF2-40B4-BE49-F238E27FC236}">
                <a16:creationId xmlns:a16="http://schemas.microsoft.com/office/drawing/2014/main" id="{2980D2BA-EF06-A4CB-0E20-5B1C2E41C202}"/>
              </a:ext>
            </a:extLst>
          </p:cNvPr>
          <p:cNvSpPr/>
          <p:nvPr/>
        </p:nvSpPr>
        <p:spPr>
          <a:xfrm>
            <a:off x="3754894" y="3800049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/>
              <a:t>4</a:t>
            </a:r>
            <a:endParaRPr sz="4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9"/>
          <p:cNvSpPr txBox="1">
            <a:spLocks noGrp="1"/>
          </p:cNvSpPr>
          <p:nvPr>
            <p:ph type="title"/>
          </p:nvPr>
        </p:nvSpPr>
        <p:spPr>
          <a:xfrm>
            <a:off x="4449114" y="1380029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Istio:</a:t>
            </a:r>
            <a:endParaRPr dirty="0"/>
          </a:p>
        </p:txBody>
      </p:sp>
      <p:sp>
        <p:nvSpPr>
          <p:cNvPr id="1023" name="Google Shape;1023;p39"/>
          <p:cNvSpPr txBox="1">
            <a:spLocks noGrp="1"/>
          </p:cNvSpPr>
          <p:nvPr>
            <p:ph type="subTitle" idx="1"/>
          </p:nvPr>
        </p:nvSpPr>
        <p:spPr>
          <a:xfrm>
            <a:off x="727386" y="497318"/>
            <a:ext cx="5373195" cy="4822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Istio es una malla de servicios (es decir, una capa de redes de servicios modernizada) que ofrece una manera transparente e independiente de cualquier lenguaje de automatizar las funciones de red de una aplicación de forma flexible y sencilla.</a:t>
            </a:r>
            <a:endParaRPr dirty="0"/>
          </a:p>
        </p:txBody>
      </p:sp>
      <p:sp>
        <p:nvSpPr>
          <p:cNvPr id="1024" name="Google Shape;1024;p39"/>
          <p:cNvSpPr txBox="1">
            <a:spLocks noGrp="1"/>
          </p:cNvSpPr>
          <p:nvPr>
            <p:ph type="title" idx="2"/>
          </p:nvPr>
        </p:nvSpPr>
        <p:spPr>
          <a:xfrm>
            <a:off x="5340776" y="808362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9" name="Picture 2" descr="Istio: conecta, gestiona y securiza microservicios | by Sergio Rodríguez  Calvo | Medium">
            <a:extLst>
              <a:ext uri="{FF2B5EF4-FFF2-40B4-BE49-F238E27FC236}">
                <a16:creationId xmlns:a16="http://schemas.microsoft.com/office/drawing/2014/main" id="{9282CAF2-49A1-155D-68A4-E044A3FFC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85661" y="2908334"/>
            <a:ext cx="1372825" cy="190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80D2621-A965-0488-4340-83F0CD588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" y="2406696"/>
            <a:ext cx="5943600" cy="213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25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Imagen 255">
            <a:extLst>
              <a:ext uri="{FF2B5EF4-FFF2-40B4-BE49-F238E27FC236}">
                <a16:creationId xmlns:a16="http://schemas.microsoft.com/office/drawing/2014/main" id="{976F3EFE-0DC3-C249-9654-D34796176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244" y="708659"/>
            <a:ext cx="5943600" cy="381635"/>
          </a:xfrm>
          <a:prstGeom prst="rect">
            <a:avLst/>
          </a:prstGeom>
        </p:spPr>
      </p:pic>
      <p:pic>
        <p:nvPicPr>
          <p:cNvPr id="257" name="Imagen 256" descr="Captura de pantalla co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284E0E1E-DD96-AA84-C647-1E1C36EABE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70"/>
          <a:stretch/>
        </p:blipFill>
        <p:spPr>
          <a:xfrm>
            <a:off x="3128962" y="1204437"/>
            <a:ext cx="5943600" cy="1145857"/>
          </a:xfrm>
          <a:prstGeom prst="rect">
            <a:avLst/>
          </a:prstGeom>
        </p:spPr>
      </p:pic>
      <p:pic>
        <p:nvPicPr>
          <p:cNvPr id="258" name="Imagen 257" descr="Interfaz de usuario gráfica, Texto, Chat o mensaje de texto&#10;&#10;Descripción generada automáticamente">
            <a:extLst>
              <a:ext uri="{FF2B5EF4-FFF2-40B4-BE49-F238E27FC236}">
                <a16:creationId xmlns:a16="http://schemas.microsoft.com/office/drawing/2014/main" id="{C765305D-F015-D7DE-D33F-416A57B9F2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57"/>
          <a:stretch/>
        </p:blipFill>
        <p:spPr>
          <a:xfrm>
            <a:off x="1053970" y="2504607"/>
            <a:ext cx="5943600" cy="1207667"/>
          </a:xfrm>
          <a:prstGeom prst="rect">
            <a:avLst/>
          </a:prstGeom>
        </p:spPr>
      </p:pic>
      <p:pic>
        <p:nvPicPr>
          <p:cNvPr id="259" name="Imagen 258" descr="Texto&#10;&#10;Descripción generada automáticamente">
            <a:extLst>
              <a:ext uri="{FF2B5EF4-FFF2-40B4-BE49-F238E27FC236}">
                <a16:creationId xmlns:a16="http://schemas.microsoft.com/office/drawing/2014/main" id="{5BAE6813-402C-AE0E-9E30-8C49FBABC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8962" y="3766733"/>
            <a:ext cx="5502368" cy="1376767"/>
          </a:xfrm>
          <a:prstGeom prst="rect">
            <a:avLst/>
          </a:prstGeom>
        </p:spPr>
      </p:pic>
      <p:sp>
        <p:nvSpPr>
          <p:cNvPr id="260" name="Google Shape;2061;p50">
            <a:extLst>
              <a:ext uri="{FF2B5EF4-FFF2-40B4-BE49-F238E27FC236}">
                <a16:creationId xmlns:a16="http://schemas.microsoft.com/office/drawing/2014/main" id="{88A1C256-4603-AE6D-3E21-9163956E7961}"/>
              </a:ext>
            </a:extLst>
          </p:cNvPr>
          <p:cNvSpPr/>
          <p:nvPr/>
        </p:nvSpPr>
        <p:spPr>
          <a:xfrm>
            <a:off x="248770" y="496876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/>
              <a:t>1</a:t>
            </a:r>
            <a:endParaRPr sz="4000" dirty="0"/>
          </a:p>
        </p:txBody>
      </p:sp>
      <p:sp>
        <p:nvSpPr>
          <p:cNvPr id="261" name="Google Shape;2061;p50">
            <a:extLst>
              <a:ext uri="{FF2B5EF4-FFF2-40B4-BE49-F238E27FC236}">
                <a16:creationId xmlns:a16="http://schemas.microsoft.com/office/drawing/2014/main" id="{80A7CB00-C0EC-E44F-98EB-AC061D676356}"/>
              </a:ext>
            </a:extLst>
          </p:cNvPr>
          <p:cNvSpPr/>
          <p:nvPr/>
        </p:nvSpPr>
        <p:spPr>
          <a:xfrm>
            <a:off x="2102223" y="137476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/>
              <a:t>2</a:t>
            </a:r>
            <a:endParaRPr sz="4000" dirty="0"/>
          </a:p>
        </p:txBody>
      </p:sp>
      <p:sp>
        <p:nvSpPr>
          <p:cNvPr id="262" name="Google Shape;2061;p50">
            <a:extLst>
              <a:ext uri="{FF2B5EF4-FFF2-40B4-BE49-F238E27FC236}">
                <a16:creationId xmlns:a16="http://schemas.microsoft.com/office/drawing/2014/main" id="{906CC53A-7949-FBE8-F1A0-AB696C68E03C}"/>
              </a:ext>
            </a:extLst>
          </p:cNvPr>
          <p:cNvSpPr/>
          <p:nvPr/>
        </p:nvSpPr>
        <p:spPr>
          <a:xfrm>
            <a:off x="165846" y="2773911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/>
              <a:t>3</a:t>
            </a:r>
            <a:endParaRPr sz="4000" dirty="0"/>
          </a:p>
        </p:txBody>
      </p:sp>
      <p:sp>
        <p:nvSpPr>
          <p:cNvPr id="263" name="Google Shape;2061;p50">
            <a:extLst>
              <a:ext uri="{FF2B5EF4-FFF2-40B4-BE49-F238E27FC236}">
                <a16:creationId xmlns:a16="http://schemas.microsoft.com/office/drawing/2014/main" id="{DE5C5A6C-CAD2-FB6F-62F4-FBF5FB96483F}"/>
              </a:ext>
            </a:extLst>
          </p:cNvPr>
          <p:cNvSpPr/>
          <p:nvPr/>
        </p:nvSpPr>
        <p:spPr>
          <a:xfrm>
            <a:off x="2102223" y="4032241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/>
              <a:t>4</a:t>
            </a:r>
            <a:endParaRPr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49"/>
          <p:cNvSpPr txBox="1">
            <a:spLocks noGrp="1"/>
          </p:cNvSpPr>
          <p:nvPr>
            <p:ph type="title"/>
          </p:nvPr>
        </p:nvSpPr>
        <p:spPr>
          <a:xfrm>
            <a:off x="2278727" y="343323"/>
            <a:ext cx="4914346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Link a repositorio de GitHub:</a:t>
            </a:r>
            <a:endParaRPr dirty="0"/>
          </a:p>
        </p:txBody>
      </p:sp>
      <p:sp>
        <p:nvSpPr>
          <p:cNvPr id="2048" name="Google Shape;2048;p49"/>
          <p:cNvSpPr txBox="1">
            <a:spLocks noGrp="1"/>
          </p:cNvSpPr>
          <p:nvPr>
            <p:ph type="body" idx="1"/>
          </p:nvPr>
        </p:nvSpPr>
        <p:spPr>
          <a:xfrm>
            <a:off x="2407022" y="883023"/>
            <a:ext cx="4786051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MX" dirty="0">
                <a:hlinkClick r:id="rId3"/>
              </a:rPr>
              <a:t>https://github.com/David-1212/proyect</a:t>
            </a: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56F56BFE-B823-08D3-6205-07CBC3D49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137094" y="1635990"/>
            <a:ext cx="3325906" cy="33259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77425" y="509123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MX" sz="1800" dirty="0"/>
              <a:t>A continuación se muestran los pasos que se siguieron para realizar esta actividad.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s-MX" sz="1800" dirty="0">
                <a:latin typeface="Berlin Sans FB" panose="020B0604020202020204" pitchFamily="34" charset="0"/>
              </a:rPr>
              <a:t>Funcionamiento de la api.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s-MX" sz="1800" dirty="0">
                <a:latin typeface="Berlin Sans FB" panose="020B0604020202020204" pitchFamily="34" charset="0"/>
              </a:rPr>
              <a:t>Git Hub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s-MX" sz="1800" dirty="0">
                <a:latin typeface="Berlin Sans FB" panose="020B0604020202020204" pitchFamily="34" charset="0"/>
              </a:rPr>
              <a:t>Docker.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s-MX" sz="1800" dirty="0">
                <a:latin typeface="Berlin Sans FB" panose="020B0604020202020204" pitchFamily="34" charset="0"/>
              </a:rPr>
              <a:t>Kubernetes ( minikube)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s-MX" sz="1800" dirty="0">
                <a:latin typeface="Berlin Sans FB" panose="020B0604020202020204" pitchFamily="34" charset="0"/>
              </a:rPr>
              <a:t>Istio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endParaRPr lang="es-MX"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757253" y="0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Temas a tratar:</a:t>
            </a:r>
            <a:endParaRPr dirty="0"/>
          </a:p>
        </p:txBody>
      </p:sp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C92692B-63E4-FD00-1FCD-EE02C040D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31556" y="3285166"/>
            <a:ext cx="2675287" cy="1538290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C8010466-38F7-24BF-F32A-09FA9C105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5598" y="3539877"/>
            <a:ext cx="1322984" cy="1283579"/>
          </a:xfrm>
          <a:prstGeom prst="rect">
            <a:avLst/>
          </a:prstGeom>
        </p:spPr>
      </p:pic>
      <p:pic>
        <p:nvPicPr>
          <p:cNvPr id="1026" name="Picture 2" descr="Istio: conecta, gestiona y securiza microservicios | by Sergio Rodríguez  Calvo | Medium">
            <a:extLst>
              <a:ext uri="{FF2B5EF4-FFF2-40B4-BE49-F238E27FC236}">
                <a16:creationId xmlns:a16="http://schemas.microsoft.com/office/drawing/2014/main" id="{A8B90B7D-6031-B38E-885F-AA14799F0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42873" y="2922621"/>
            <a:ext cx="1372825" cy="190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D2FFE8F6-0E62-9EFA-6009-2A4C862C70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153794" y="3374021"/>
            <a:ext cx="2760829" cy="14494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46668" y="345269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Como funciona la app:</a:t>
            </a:r>
            <a:br>
              <a:rPr lang="es-MX" dirty="0"/>
            </a:b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4902638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MX" dirty="0"/>
              <a:t>Esta aplicación we realizada en node.js y react, es una aplicación básica de login de usuarios, la cual se conecta a una base de datos en mongoDB, esta app permite agregar e iniciar sesión en la app en donde da una alerta de inicio de sesión valió o invalido en caso de que las credenciales sean incorrectas.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A2C106-2FEE-B740-5529-9F76016FF9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013"/>
          <a:stretch/>
        </p:blipFill>
        <p:spPr>
          <a:xfrm>
            <a:off x="5644868" y="1686752"/>
            <a:ext cx="3399120" cy="23896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Base de datos:</a:t>
            </a:r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Como se menciona anteriormente, la api se conectó a una base de datos en mongoDB a travéz de los sercicos de Amazon web services.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 lang="es-MX" dirty="0"/>
          </a:p>
        </p:txBody>
      </p:sp>
      <p:pic>
        <p:nvPicPr>
          <p:cNvPr id="14" name="Imagen 1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856005C-B826-A233-F554-2C4A99E414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960" r="6737"/>
          <a:stretch/>
        </p:blipFill>
        <p:spPr>
          <a:xfrm>
            <a:off x="3411825" y="1590107"/>
            <a:ext cx="5637199" cy="16956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133375" y="1187512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GitHub:</a:t>
            </a:r>
            <a:endParaRPr dirty="0"/>
          </a:p>
        </p:txBody>
      </p:sp>
      <p:sp>
        <p:nvSpPr>
          <p:cNvPr id="607" name="Google Shape;607;p34"/>
          <p:cNvSpPr txBox="1">
            <a:spLocks noGrp="1"/>
          </p:cNvSpPr>
          <p:nvPr>
            <p:ph type="title" idx="2"/>
          </p:nvPr>
        </p:nvSpPr>
        <p:spPr>
          <a:xfrm>
            <a:off x="554856" y="468638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4" name="Google Shape;329;p32">
            <a:extLst>
              <a:ext uri="{FF2B5EF4-FFF2-40B4-BE49-F238E27FC236}">
                <a16:creationId xmlns:a16="http://schemas.microsoft.com/office/drawing/2014/main" id="{4306EB97-39E1-C466-1D97-48F1462E542E}"/>
              </a:ext>
            </a:extLst>
          </p:cNvPr>
          <p:cNvSpPr txBox="1">
            <a:spLocks/>
          </p:cNvSpPr>
          <p:nvPr/>
        </p:nvSpPr>
        <p:spPr>
          <a:xfrm>
            <a:off x="3171372" y="35098"/>
            <a:ext cx="4902638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DM Sans"/>
              <a:buNone/>
              <a:defRPr sz="1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just">
              <a:spcBef>
                <a:spcPts val="1600"/>
              </a:spcBef>
              <a:spcAft>
                <a:spcPts val="1600"/>
              </a:spcAft>
            </a:pPr>
            <a:r>
              <a:rPr lang="es-MX" dirty="0"/>
              <a:t>para subir el repositorio a GitHub fueron necesarios los comandos que se presentan a continuación.</a:t>
            </a:r>
          </a:p>
        </p:txBody>
      </p:sp>
      <p:pic>
        <p:nvPicPr>
          <p:cNvPr id="85" name="Imagen 84" descr="Icono&#10;&#10;Descripción generada automáticamente">
            <a:extLst>
              <a:ext uri="{FF2B5EF4-FFF2-40B4-BE49-F238E27FC236}">
                <a16:creationId xmlns:a16="http://schemas.microsoft.com/office/drawing/2014/main" id="{E3A09F3F-CE15-44ED-2F5B-5E13C334E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1033" y="2940053"/>
            <a:ext cx="2760829" cy="1449435"/>
          </a:xfrm>
          <a:prstGeom prst="rect">
            <a:avLst/>
          </a:prstGeom>
        </p:spPr>
      </p:pic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4D1D444-7C3B-B65B-230D-0B779527D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74102"/>
              </p:ext>
            </p:extLst>
          </p:nvPr>
        </p:nvGraphicFramePr>
        <p:xfrm>
          <a:off x="2861862" y="1261238"/>
          <a:ext cx="6096000" cy="3906520"/>
        </p:xfrm>
        <a:graphic>
          <a:graphicData uri="http://schemas.openxmlformats.org/drawingml/2006/table">
            <a:tbl>
              <a:tblPr firstRow="1" bandRow="1">
                <a:tableStyleId>{FC626FE1-94EB-43DA-B61B-8E3ABF2126F4}</a:tableStyleId>
              </a:tblPr>
              <a:tblGrid>
                <a:gridCol w="673894">
                  <a:extLst>
                    <a:ext uri="{9D8B030D-6E8A-4147-A177-3AD203B41FA5}">
                      <a16:colId xmlns:a16="http://schemas.microsoft.com/office/drawing/2014/main" val="2970170723"/>
                    </a:ext>
                  </a:extLst>
                </a:gridCol>
                <a:gridCol w="2043513">
                  <a:extLst>
                    <a:ext uri="{9D8B030D-6E8A-4147-A177-3AD203B41FA5}">
                      <a16:colId xmlns:a16="http://schemas.microsoft.com/office/drawing/2014/main" val="305839067"/>
                    </a:ext>
                  </a:extLst>
                </a:gridCol>
                <a:gridCol w="3378593">
                  <a:extLst>
                    <a:ext uri="{9D8B030D-6E8A-4147-A177-3AD203B41FA5}">
                      <a16:colId xmlns:a16="http://schemas.microsoft.com/office/drawing/2014/main" val="1054408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Comando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Funcionamiento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40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Git </a:t>
                      </a:r>
                      <a:r>
                        <a:rPr lang="es-MX" dirty="0" err="1"/>
                        <a:t>init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Se utiliza para inicializar el repositorio y poder añadir el contenido del proyecto en este.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23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Git add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Se utiliza para agregar los archivos requeridos en el repositorio actual.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32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Git commit –m “ 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Este se utiliza para almacenar los cambios realizados hasta el momento en el repositorio.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94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Git remote “link del repositorio”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 utiliza para conectar el repositorio remoto con 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77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Git Branch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 utilizada para especificar la rama en la que se añadirá la api.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5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Git </a:t>
                      </a:r>
                      <a:r>
                        <a:rPr lang="es-MX" dirty="0" err="1"/>
                        <a:t>push</a:t>
                      </a:r>
                      <a:r>
                        <a:rPr lang="es-MX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Para que el código fuente de la api se suba a el repositorio de GitHub.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9800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49"/>
          <p:cNvSpPr txBox="1">
            <a:spLocks noGrp="1"/>
          </p:cNvSpPr>
          <p:nvPr>
            <p:ph type="title"/>
          </p:nvPr>
        </p:nvSpPr>
        <p:spPr>
          <a:xfrm>
            <a:off x="2321718" y="178193"/>
            <a:ext cx="5815719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Por que subir una api a GitHub?</a:t>
            </a:r>
            <a:endParaRPr dirty="0"/>
          </a:p>
        </p:txBody>
      </p:sp>
      <p:sp>
        <p:nvSpPr>
          <p:cNvPr id="2048" name="Google Shape;2048;p49"/>
          <p:cNvSpPr txBox="1">
            <a:spLocks noGrp="1"/>
          </p:cNvSpPr>
          <p:nvPr>
            <p:ph type="body" idx="1"/>
          </p:nvPr>
        </p:nvSpPr>
        <p:spPr>
          <a:xfrm>
            <a:off x="1135857" y="1167951"/>
            <a:ext cx="6657975" cy="21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MX" b="0" i="0" dirty="0">
                <a:solidFill>
                  <a:srgbClr val="6F6F6F"/>
                </a:solidFill>
                <a:effectLst/>
                <a:latin typeface="-apple-system"/>
              </a:rPr>
              <a:t>GitHub fue creado para que cualquier desarrollador pueda alojar el código de sus aplicaciones, programas o herramientas en un repositorio para que otros miembros de la comunidad puedan descargarlo e incluso colaborar para mejorarlo y crear ramificaciones a partir del mismo. 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5569A79-A3A3-3B40-3102-702D126C0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168" y="2730403"/>
            <a:ext cx="6217443" cy="22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2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Docker:</a:t>
            </a:r>
            <a:endParaRPr dirty="0"/>
          </a:p>
        </p:txBody>
      </p:sp>
      <p:sp>
        <p:nvSpPr>
          <p:cNvPr id="1023" name="Google Shape;1023;p39"/>
          <p:cNvSpPr txBox="1">
            <a:spLocks noGrp="1"/>
          </p:cNvSpPr>
          <p:nvPr>
            <p:ph type="subTitle" idx="1"/>
          </p:nvPr>
        </p:nvSpPr>
        <p:spPr>
          <a:xfrm>
            <a:off x="332239" y="1204662"/>
            <a:ext cx="5373195" cy="4822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dirty="0">
                <a:solidFill>
                  <a:srgbClr val="232F3E"/>
                </a:solidFill>
                <a:effectLst/>
                <a:latin typeface="AmazonEmberLight"/>
              </a:rPr>
              <a:t>Docker es una plataforma de software que le permite crear, probar e implementar aplicaciones rápidamente. Docker empaqueta software en unidades estandarizadas llamadas contenedores que incluyen todo lo necesario para que el software se ejecute, incluidas bibliotecas, herramientas de sistema, código y tiempo de ejecución.</a:t>
            </a:r>
            <a:endParaRPr dirty="0"/>
          </a:p>
        </p:txBody>
      </p:sp>
      <p:sp>
        <p:nvSpPr>
          <p:cNvPr id="1024" name="Google Shape;1024;p39"/>
          <p:cNvSpPr txBox="1">
            <a:spLocks noGrp="1"/>
          </p:cNvSpPr>
          <p:nvPr>
            <p:ph type="title" idx="2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265" name="Imagen 26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4F3A05D-4AF5-7E4D-62AB-F4906D556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53124" y="3028280"/>
            <a:ext cx="2675287" cy="1538290"/>
          </a:xfrm>
          <a:prstGeom prst="rect">
            <a:avLst/>
          </a:prstGeom>
        </p:spPr>
      </p:pic>
      <p:pic>
        <p:nvPicPr>
          <p:cNvPr id="266" name="Imagen 265">
            <a:extLst>
              <a:ext uri="{FF2B5EF4-FFF2-40B4-BE49-F238E27FC236}">
                <a16:creationId xmlns:a16="http://schemas.microsoft.com/office/drawing/2014/main" id="{CAA464E2-CDCE-F68D-1EA5-905A33CE1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135" y="3543112"/>
            <a:ext cx="5384299" cy="1346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1727952E-8370-39A0-4B84-5B974B81ED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867" b="2614"/>
          <a:stretch/>
        </p:blipFill>
        <p:spPr>
          <a:xfrm>
            <a:off x="4028889" y="2765706"/>
            <a:ext cx="4499837" cy="1883238"/>
          </a:xfrm>
          <a:prstGeom prst="rect">
            <a:avLst/>
          </a:prstGeom>
        </p:spPr>
      </p:pic>
      <p:sp>
        <p:nvSpPr>
          <p:cNvPr id="15" name="Google Shape;1023;p39">
            <a:extLst>
              <a:ext uri="{FF2B5EF4-FFF2-40B4-BE49-F238E27FC236}">
                <a16:creationId xmlns:a16="http://schemas.microsoft.com/office/drawing/2014/main" id="{780F008A-991E-4942-B750-1DDE6D35650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5084" y="2476250"/>
            <a:ext cx="3661116" cy="11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 ejecutan ambos microservicios mediante el comando Docker-</a:t>
            </a:r>
            <a:r>
              <a:rPr lang="es-MX" dirty="0" err="1"/>
              <a:t>compose</a:t>
            </a:r>
            <a:r>
              <a:rPr lang="es-MX" dirty="0"/>
              <a:t>, como se ve en la imagen 2 colores cada uno corresponde a 1 microservicio y se comprueba su correcto funcionamiento..</a:t>
            </a:r>
            <a:endParaRPr dirty="0"/>
          </a:p>
        </p:txBody>
      </p:sp>
      <p:pic>
        <p:nvPicPr>
          <p:cNvPr id="16" name="Imagen 15" descr="Texto&#10;&#10;Descripción generada automáticamente">
            <a:extLst>
              <a:ext uri="{FF2B5EF4-FFF2-40B4-BE49-F238E27FC236}">
                <a16:creationId xmlns:a16="http://schemas.microsoft.com/office/drawing/2014/main" id="{CD98963D-EFF9-B73A-2B87-D6E958900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46" y="693215"/>
            <a:ext cx="5943600" cy="1168400"/>
          </a:xfrm>
          <a:prstGeom prst="rect">
            <a:avLst/>
          </a:prstGeom>
        </p:spPr>
      </p:pic>
      <p:sp>
        <p:nvSpPr>
          <p:cNvPr id="17" name="Google Shape;1023;p39">
            <a:extLst>
              <a:ext uri="{FF2B5EF4-FFF2-40B4-BE49-F238E27FC236}">
                <a16:creationId xmlns:a16="http://schemas.microsoft.com/office/drawing/2014/main" id="{41D81E2C-24B1-BE5E-06AE-AB4AEEF22A48}"/>
              </a:ext>
            </a:extLst>
          </p:cNvPr>
          <p:cNvSpPr txBox="1">
            <a:spLocks/>
          </p:cNvSpPr>
          <p:nvPr/>
        </p:nvSpPr>
        <p:spPr>
          <a:xfrm>
            <a:off x="6278807" y="494556"/>
            <a:ext cx="2865192" cy="1059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DM Sans"/>
              <a:buNone/>
              <a:defRPr sz="1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just"/>
            <a:r>
              <a:rPr lang="es-MX" dirty="0"/>
              <a:t>Se sube la imagen de la api a </a:t>
            </a:r>
            <a:r>
              <a:rPr lang="es-MX" dirty="0" err="1"/>
              <a:t>DockerHub</a:t>
            </a:r>
            <a:r>
              <a:rPr lang="es-MX" dirty="0"/>
              <a:t> para posteriormente ejecutarla y comprobar el funcionamiento.</a:t>
            </a:r>
          </a:p>
        </p:txBody>
      </p:sp>
    </p:spTree>
    <p:extLst>
      <p:ext uri="{BB962C8B-B14F-4D97-AF65-F5344CB8AC3E}">
        <p14:creationId xmlns:p14="http://schemas.microsoft.com/office/powerpoint/2010/main" val="211731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9"/>
          <p:cNvSpPr txBox="1">
            <a:spLocks noGrp="1"/>
          </p:cNvSpPr>
          <p:nvPr>
            <p:ph type="title"/>
          </p:nvPr>
        </p:nvSpPr>
        <p:spPr>
          <a:xfrm>
            <a:off x="5176500" y="1356380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Kubernetes:</a:t>
            </a:r>
            <a:endParaRPr dirty="0"/>
          </a:p>
        </p:txBody>
      </p:sp>
      <p:sp>
        <p:nvSpPr>
          <p:cNvPr id="1023" name="Google Shape;1023;p39"/>
          <p:cNvSpPr txBox="1">
            <a:spLocks noGrp="1"/>
          </p:cNvSpPr>
          <p:nvPr>
            <p:ph type="subTitle" idx="1"/>
          </p:nvPr>
        </p:nvSpPr>
        <p:spPr>
          <a:xfrm>
            <a:off x="332239" y="1204662"/>
            <a:ext cx="5373195" cy="4822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es una plataforma portable y extensible de código abierto para administrar cargas de trabajo y servicios. Kubernetes facilita la automatización y la configuración declarativa. Tiene un ecosistema grande y en rápido crecimiento. </a:t>
            </a:r>
            <a:endParaRPr dirty="0"/>
          </a:p>
        </p:txBody>
      </p:sp>
      <p:sp>
        <p:nvSpPr>
          <p:cNvPr id="1024" name="Google Shape;1024;p39"/>
          <p:cNvSpPr txBox="1">
            <a:spLocks noGrp="1"/>
          </p:cNvSpPr>
          <p:nvPr>
            <p:ph type="title" idx="2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F4FC917B-4D37-DBBE-113F-F02B23888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529222" y="2846933"/>
            <a:ext cx="1928977" cy="1871523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8B456231-907D-88D3-D42B-4FB52217C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238" y="3416990"/>
            <a:ext cx="6004267" cy="94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06194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544</Words>
  <Application>Microsoft Office PowerPoint</Application>
  <PresentationFormat>Presentación en pantalla (16:9)</PresentationFormat>
  <Paragraphs>63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open sans</vt:lpstr>
      <vt:lpstr>DM Sans</vt:lpstr>
      <vt:lpstr>AmazonEmberLight</vt:lpstr>
      <vt:lpstr>Viga</vt:lpstr>
      <vt:lpstr>Roboto</vt:lpstr>
      <vt:lpstr>-apple-system</vt:lpstr>
      <vt:lpstr>Arial</vt:lpstr>
      <vt:lpstr>Berlin Sans FB</vt:lpstr>
      <vt:lpstr>Cyber Security Business Plan</vt:lpstr>
      <vt:lpstr>Aplicación login. </vt:lpstr>
      <vt:lpstr>Temas a tratar:</vt:lpstr>
      <vt:lpstr>Como funciona la app: </vt:lpstr>
      <vt:lpstr>Base de datos:</vt:lpstr>
      <vt:lpstr>GitHub:</vt:lpstr>
      <vt:lpstr>Por que subir una api a GitHub?</vt:lpstr>
      <vt:lpstr>Docker:</vt:lpstr>
      <vt:lpstr>Presentación de PowerPoint</vt:lpstr>
      <vt:lpstr>Kubernetes:</vt:lpstr>
      <vt:lpstr>Presentación de PowerPoint</vt:lpstr>
      <vt:lpstr>Istio:</vt:lpstr>
      <vt:lpstr>Presentación de PowerPoint</vt:lpstr>
      <vt:lpstr>Link a repositorio de GitHub: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login. </dc:title>
  <dc:creator>David Guadalupe Vargas López</dc:creator>
  <cp:lastModifiedBy>David Guadalupe Vargas López</cp:lastModifiedBy>
  <cp:revision>1</cp:revision>
  <dcterms:modified xsi:type="dcterms:W3CDTF">2022-05-16T19:53:29Z</dcterms:modified>
</cp:coreProperties>
</file>