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1" r:id="rId6"/>
    <p:sldId id="265" r:id="rId7"/>
    <p:sldId id="270" r:id="rId8"/>
    <p:sldId id="269" r:id="rId9"/>
    <p:sldId id="264" r:id="rId10"/>
    <p:sldId id="266" r:id="rId11"/>
    <p:sldId id="268" r:id="rId12"/>
    <p:sldId id="267" r:id="rId13"/>
    <p:sldId id="275" r:id="rId14"/>
    <p:sldId id="285" r:id="rId15"/>
    <p:sldId id="284" r:id="rId16"/>
    <p:sldId id="286" r:id="rId17"/>
    <p:sldId id="287" r:id="rId18"/>
    <p:sldId id="278" r:id="rId19"/>
    <p:sldId id="279" r:id="rId20"/>
    <p:sldId id="289" r:id="rId21"/>
    <p:sldId id="280" r:id="rId22"/>
    <p:sldId id="260" r:id="rId23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89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05EDF43-4A8F-4F5C-9C24-046F1DB394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ED8941-684D-4C44-BFF8-C032CED255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72172-A72F-471D-85E4-19A2C24459CD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2022/8/7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244A07-C30C-4BEF-AC9A-1EACCAC08D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C810D8-8169-4ECD-A6B4-1BD7F63583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C1A0B-7EDE-447F-A9D5-8E7A0999678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80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CAE53A7-5A87-466F-A508-98063639071F}" type="datetime1">
              <a:rPr lang="zh-CN" altLang="en-US" smtClean="0"/>
              <a:pPr/>
              <a:t>2022/8/7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2864B9-4AB5-41BF-8F4D-3AC46DC9C2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9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864B9-4AB5-41BF-8F4D-3AC46DC9C29C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0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864B9-4AB5-41BF-8F4D-3AC46DC9C29C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7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864B9-4AB5-41BF-8F4D-3AC46DC9C29C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51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864B9-4AB5-41BF-8F4D-3AC46DC9C29C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3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F4CE13-53D0-41A7-82ED-D776A01B4068}" type="datetime1">
              <a:rPr lang="zh-CN" altLang="en-US" noProof="0" smtClean="0"/>
              <a:t>2022/8/7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D47AD8-D345-4865-A4B7-30CFEB8C7CC1}" type="datetime1">
              <a:rPr lang="zh-CN" altLang="en-US" noProof="0" smtClean="0"/>
              <a:t>2022/8/7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FBC1F0-9788-4128-A82A-3683386EC9C8}" type="datetime1">
              <a:rPr lang="zh-CN" altLang="en-US" noProof="0" smtClean="0"/>
              <a:t>2022/8/7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03EB40-6BDA-477F-BEC3-3087A2524418}" type="datetime1">
              <a:rPr lang="zh-CN" altLang="en-US" noProof="0" smtClean="0"/>
              <a:t>2022/8/7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F78BA9-5F90-4442-915D-7DF426C5E1F7}" type="datetime1">
              <a:rPr lang="zh-CN" altLang="en-US" noProof="0" smtClean="0"/>
              <a:t>2022/8/7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47DDA5-BE71-4F23-B086-2C73B0E78F93}" type="datetime1">
              <a:rPr lang="zh-CN" altLang="en-US" noProof="0" smtClean="0"/>
              <a:t>2022/8/7</a:t>
            </a:fld>
            <a:endParaRPr lang="zh-CN" altLang="en-US" noProof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DE164-130F-4717-BBF2-F05D6FB35ABF}" type="datetime1">
              <a:rPr lang="zh-CN" altLang="en-US" noProof="0" smtClean="0"/>
              <a:t>2022/8/7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BC09F1-1767-4C2E-BFF6-8609D1C8BE35}" type="datetime1">
              <a:rPr lang="zh-CN" altLang="en-US" noProof="0" smtClean="0"/>
              <a:t>2022/8/7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6FDCA-187D-48D8-9210-7579FC359392}" type="datetime1">
              <a:rPr lang="zh-CN" altLang="en-US" noProof="0" smtClean="0"/>
              <a:t>2022/8/7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长方形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2D549F-05AE-496A-BEE8-B027FBEF8116}" type="datetime1">
              <a:rPr lang="zh-CN" altLang="en-US" noProof="0" smtClean="0"/>
              <a:t>2022/8/7</a:t>
            </a:fld>
            <a:endParaRPr lang="zh-CN" altLang="en-US" noProof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E6D668DF-E485-48EF-8072-E75C719D6210}" type="datetime1">
              <a:rPr lang="zh-CN" altLang="en-US" noProof="0" smtClean="0"/>
              <a:t>2022/8/7</a:t>
            </a:fld>
            <a:endParaRPr lang="zh-CN" altLang="en-US" noProof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EDC5CF1-403C-42B2-978E-7D07FB62693F}" type="datetime1">
              <a:rPr lang="zh-CN" altLang="en-US" noProof="0" smtClean="0"/>
              <a:t>2022/8/7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
 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5098978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n-US" altLang="zh-CN" sz="3000" b="1" dirty="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Finance</a:t>
            </a:r>
            <a:endParaRPr lang="zh-CN" altLang="en-US" sz="3000" b="1" dirty="0">
              <a:solidFill>
                <a:srgbClr val="FFFF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344" y="6155298"/>
            <a:ext cx="4486656" cy="702702"/>
          </a:xfrm>
        </p:spPr>
        <p:txBody>
          <a:bodyPr rtlCol="0">
            <a:normAutofit fontScale="92500" lnSpcReduction="10000"/>
          </a:bodyPr>
          <a:lstStyle/>
          <a:p>
            <a:pPr algn="r"/>
            <a:r>
              <a:rPr lang="en-CA" altLang="zh-C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en-CA" altLang="zh-CN" sz="1800" baseline="30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</a:t>
            </a:r>
            <a:r>
              <a:rPr lang="en-CA" altLang="zh-C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meeting</a:t>
            </a:r>
          </a:p>
          <a:p>
            <a:pPr algn="r"/>
            <a:r>
              <a:rPr lang="en-CA" altLang="zh-C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2022.07.24 by </a:t>
            </a:r>
            <a:r>
              <a:rPr lang="en-US" altLang="zh-C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David </a:t>
            </a:r>
            <a:r>
              <a:rPr lang="en-CA" altLang="zh-C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yang</a:t>
            </a:r>
          </a:p>
          <a:p>
            <a:pPr rtl="0"/>
            <a:endParaRPr lang="zh-CN" altLang="en-US" sz="1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财务贸易数字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5098978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n-US" altLang="zh-CN" sz="3000" b="1" dirty="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Finance</a:t>
            </a:r>
            <a:endParaRPr lang="zh-CN" altLang="en-US" sz="3000" b="1" dirty="0">
              <a:solidFill>
                <a:srgbClr val="FFFF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344" y="6155298"/>
            <a:ext cx="4486656" cy="702702"/>
          </a:xfrm>
        </p:spPr>
        <p:txBody>
          <a:bodyPr rtlCol="0">
            <a:normAutofit fontScale="92500" lnSpcReduction="10000"/>
          </a:bodyPr>
          <a:lstStyle/>
          <a:p>
            <a:pPr algn="r"/>
            <a:r>
              <a:rPr lang="en-CA" altLang="zh-C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2nd meeting</a:t>
            </a:r>
          </a:p>
          <a:p>
            <a:pPr algn="r"/>
            <a:r>
              <a:rPr lang="en-CA" altLang="zh-C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2022.08.06 by </a:t>
            </a:r>
            <a:r>
              <a:rPr lang="en-US" altLang="zh-C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David </a:t>
            </a:r>
            <a:r>
              <a:rPr lang="en-CA" altLang="zh-C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yang</a:t>
            </a:r>
          </a:p>
          <a:p>
            <a:pPr rtl="0"/>
            <a:endParaRPr lang="zh-CN" altLang="en-US" sz="1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财务贸易数字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1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87ECAB-678B-3187-9A12-425FDEF8D395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altLang="zh-CN" sz="3600" b="1" dirty="0">
                <a:solidFill>
                  <a:srgbClr val="FFFF00"/>
                </a:solidFill>
                <a:latin typeface="Calibri" panose="020F0502020204030204" pitchFamily="34" charset="0"/>
                <a:ea typeface="Microsoft YaHei UI" panose="020B0503020204020204" pitchFamily="34" charset="-122"/>
                <a:cs typeface="+mj-cs"/>
              </a:rPr>
              <a:t>AGENDA</a:t>
            </a:r>
            <a:endParaRPr kumimoji="0" lang="en-CA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6" name="矩形 5" descr="Magnifying glass">
            <a:extLst>
              <a:ext uri="{FF2B5EF4-FFF2-40B4-BE49-F238E27FC236}">
                <a16:creationId xmlns:a16="http://schemas.microsoft.com/office/drawing/2014/main" id="{62087A00-D861-4911-8F7C-8842EAD0DDE5}"/>
              </a:ext>
            </a:extLst>
          </p:cNvPr>
          <p:cNvSpPr/>
          <p:nvPr/>
        </p:nvSpPr>
        <p:spPr>
          <a:xfrm>
            <a:off x="571499" y="1794428"/>
            <a:ext cx="403183" cy="47252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1313969"/>
              <a:satOff val="-8924"/>
              <a:lumOff val="-3726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8CE0AF-D517-6642-3676-18F86394F438}"/>
              </a:ext>
            </a:extLst>
          </p:cNvPr>
          <p:cNvSpPr txBox="1"/>
          <p:nvPr/>
        </p:nvSpPr>
        <p:spPr>
          <a:xfrm>
            <a:off x="1419872" y="1794428"/>
            <a:ext cx="103607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 processing</a:t>
            </a:r>
          </a:p>
          <a:p>
            <a:pPr algn="l"/>
            <a:endParaRPr lang="en-US" altLang="zh-CN" sz="2800" b="1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800" b="1" dirty="0"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Machine learning </a:t>
            </a:r>
            <a:endParaRPr lang="zh-CN" altLang="en-US" sz="2800" b="1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800" b="1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effectLst/>
                <a:latin typeface="Helvetica Neue"/>
              </a:rPr>
              <a:t>New loan </a:t>
            </a:r>
            <a:r>
              <a:rPr lang="en-US" altLang="zh-CN" sz="2800" b="1" dirty="0"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 processing and prediction</a:t>
            </a:r>
          </a:p>
          <a:p>
            <a:endParaRPr lang="en-US" altLang="zh-CN" sz="2800" b="1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800" b="1" dirty="0"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z="2800" b="1" dirty="0"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nalysis dashboard </a:t>
            </a:r>
            <a:r>
              <a:rPr lang="en-US" altLang="zh-CN" sz="2800" b="1" dirty="0"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</a:t>
            </a:r>
            <a:r>
              <a:rPr lang="zh-CN" altLang="en-US" sz="2800" b="1" dirty="0"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esign</a:t>
            </a:r>
            <a:r>
              <a:rPr lang="en-US" altLang="zh-CN" sz="2800" b="1" dirty="0" err="1"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ing</a:t>
            </a:r>
            <a:endParaRPr lang="zh-CN" altLang="en-US" sz="2800" b="1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 descr="Magnifying glass">
            <a:extLst>
              <a:ext uri="{FF2B5EF4-FFF2-40B4-BE49-F238E27FC236}">
                <a16:creationId xmlns:a16="http://schemas.microsoft.com/office/drawing/2014/main" id="{8A5456DB-32D1-9B91-BDD8-94CACB83530B}"/>
              </a:ext>
            </a:extLst>
          </p:cNvPr>
          <p:cNvSpPr/>
          <p:nvPr/>
        </p:nvSpPr>
        <p:spPr>
          <a:xfrm>
            <a:off x="571498" y="2577720"/>
            <a:ext cx="403183" cy="47252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1313969"/>
              <a:satOff val="-8924"/>
              <a:lumOff val="-3726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矩形 12" descr="Magnifying glass">
            <a:extLst>
              <a:ext uri="{FF2B5EF4-FFF2-40B4-BE49-F238E27FC236}">
                <a16:creationId xmlns:a16="http://schemas.microsoft.com/office/drawing/2014/main" id="{835A6D4F-2085-BB11-032B-0941BC8B2072}"/>
              </a:ext>
            </a:extLst>
          </p:cNvPr>
          <p:cNvSpPr/>
          <p:nvPr/>
        </p:nvSpPr>
        <p:spPr>
          <a:xfrm>
            <a:off x="608030" y="3531341"/>
            <a:ext cx="403183" cy="47252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1313969"/>
              <a:satOff val="-8924"/>
              <a:lumOff val="-3726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矩形 13" descr="Magnifying glass">
            <a:extLst>
              <a:ext uri="{FF2B5EF4-FFF2-40B4-BE49-F238E27FC236}">
                <a16:creationId xmlns:a16="http://schemas.microsoft.com/office/drawing/2014/main" id="{06EEB0BD-0FA3-68F6-2371-C4070988F2B1}"/>
              </a:ext>
            </a:extLst>
          </p:cNvPr>
          <p:cNvSpPr/>
          <p:nvPr/>
        </p:nvSpPr>
        <p:spPr>
          <a:xfrm>
            <a:off x="596941" y="4396393"/>
            <a:ext cx="403183" cy="47252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1313969"/>
              <a:satOff val="-8924"/>
              <a:lumOff val="-3726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691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C375D56-72B4-4894-34D2-63AF40CA4D75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>
                <a:solidFill>
                  <a:srgbClr val="FFFF00"/>
                </a:solidFill>
                <a:latin typeface="Helvetica Neue"/>
              </a:rPr>
              <a:t>Data processing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A22852-56AC-D50D-AB62-316FB0D1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1" y="1296906"/>
            <a:ext cx="5936648" cy="17660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AA09FE-AACF-C599-F974-733D6D04B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193" y="1309210"/>
            <a:ext cx="5250110" cy="19737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83D005C-A4BA-3F93-634D-212E1F616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540" y="4841967"/>
            <a:ext cx="5250110" cy="8687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71CB68C-EDF6-3195-2EBC-CF42EC4AE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51" y="4484110"/>
            <a:ext cx="5936648" cy="99068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F3D705F-D747-41FF-0468-ACC1C8C83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539" y="5710722"/>
            <a:ext cx="3993226" cy="41913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4D14FBC-6054-8EDF-C3DB-14B6CEDEB9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2539" y="6182026"/>
            <a:ext cx="3741744" cy="30482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E5B0061-656D-5149-510F-A525FC05A605}"/>
              </a:ext>
            </a:extLst>
          </p:cNvPr>
          <p:cNvSpPr txBox="1"/>
          <p:nvPr/>
        </p:nvSpPr>
        <p:spPr>
          <a:xfrm>
            <a:off x="6782539" y="4461228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Add new column  and drop 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redundant columns</a:t>
            </a:r>
          </a:p>
          <a:p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  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95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C375D56-72B4-4894-34D2-63AF40CA4D75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>
                <a:solidFill>
                  <a:srgbClr val="FFFF00"/>
                </a:solidFill>
                <a:latin typeface="Helvetica Neue"/>
              </a:rPr>
              <a:t>Machine learning </a:t>
            </a:r>
            <a:endParaRPr lang="zh-CN" altLang="en-US" sz="3200" b="1" dirty="0">
              <a:solidFill>
                <a:srgbClr val="FFFF00"/>
              </a:solidFill>
              <a:latin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912A3D-6541-86A6-C473-90D4F932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3" y="1274653"/>
            <a:ext cx="3962743" cy="5410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D8A6B1-2B98-7FF6-28F6-23912D8F6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4" y="1844101"/>
            <a:ext cx="6096528" cy="4419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EF5E54-6AB3-2BDB-D434-80F16A7FA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3" y="4135478"/>
            <a:ext cx="4892464" cy="9540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7A91E6-33A9-A608-5323-B04E4F8E9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3" y="5073410"/>
            <a:ext cx="5662151" cy="10198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AB4EA9-60D3-73E6-82B5-B81C0FC97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4" y="5989245"/>
            <a:ext cx="6279424" cy="8687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B4328C1-E859-A6AF-F49A-0715F0E3F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44" y="2283444"/>
            <a:ext cx="6195597" cy="1356401"/>
          </a:xfrm>
          <a:prstGeom prst="rect">
            <a:avLst/>
          </a:prstGeom>
        </p:spPr>
      </p:pic>
      <p:sp>
        <p:nvSpPr>
          <p:cNvPr id="15" name="右大括号 14">
            <a:extLst>
              <a:ext uri="{FF2B5EF4-FFF2-40B4-BE49-F238E27FC236}">
                <a16:creationId xmlns:a16="http://schemas.microsoft.com/office/drawing/2014/main" id="{68EAD20F-86CA-0563-441F-70D5F761D5A2}"/>
              </a:ext>
            </a:extLst>
          </p:cNvPr>
          <p:cNvSpPr/>
          <p:nvPr/>
        </p:nvSpPr>
        <p:spPr>
          <a:xfrm>
            <a:off x="6427433" y="1545186"/>
            <a:ext cx="221941" cy="20946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8B13137A-8661-A3BD-6A1D-72458C172707}"/>
              </a:ext>
            </a:extLst>
          </p:cNvPr>
          <p:cNvSpPr/>
          <p:nvPr/>
        </p:nvSpPr>
        <p:spPr>
          <a:xfrm>
            <a:off x="6427433" y="4328963"/>
            <a:ext cx="221941" cy="20946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F438F36-963D-6F71-DF13-0AE61FBAAB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0134" y="1815720"/>
            <a:ext cx="2911092" cy="172226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FD97D9A-FFFA-127A-3EF8-B65A02C48E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4180" y="2961644"/>
            <a:ext cx="2323376" cy="22105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5AF8762-CFD4-2107-E715-3C5547D073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0134" y="4553260"/>
            <a:ext cx="2911092" cy="1646063"/>
          </a:xfrm>
          <a:prstGeom prst="rect">
            <a:avLst/>
          </a:prstGeom>
        </p:spPr>
      </p:pic>
      <p:sp>
        <p:nvSpPr>
          <p:cNvPr id="25" name="右大括号 24">
            <a:extLst>
              <a:ext uri="{FF2B5EF4-FFF2-40B4-BE49-F238E27FC236}">
                <a16:creationId xmlns:a16="http://schemas.microsoft.com/office/drawing/2014/main" id="{3C57DF2B-0DF7-9609-AF75-A2EA12007BC0}"/>
              </a:ext>
            </a:extLst>
          </p:cNvPr>
          <p:cNvSpPr/>
          <p:nvPr/>
        </p:nvSpPr>
        <p:spPr>
          <a:xfrm>
            <a:off x="9624910" y="3088148"/>
            <a:ext cx="221941" cy="20946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51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C375D56-72B4-4894-34D2-63AF40CA4D75}"/>
              </a:ext>
            </a:extLst>
          </p:cNvPr>
          <p:cNvSpPr/>
          <p:nvPr/>
        </p:nvSpPr>
        <p:spPr>
          <a:xfrm>
            <a:off x="8878" y="0"/>
            <a:ext cx="12192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>
                <a:solidFill>
                  <a:srgbClr val="FFFF00"/>
                </a:solidFill>
                <a:latin typeface="Helvetica Neue"/>
              </a:rPr>
              <a:t>New loan data processing and prediction</a:t>
            </a:r>
            <a:endParaRPr lang="en-US" altLang="zh-CN" sz="3200" b="1" i="0" dirty="0">
              <a:solidFill>
                <a:srgbClr val="FFFF00"/>
              </a:solidFill>
              <a:effectLst/>
              <a:latin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89407E-2614-1721-F89E-97CD3CDB7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4" y="1523833"/>
            <a:ext cx="5456393" cy="3657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F7E782-F44C-92AF-4F44-7E0A85D10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64" y="1909600"/>
            <a:ext cx="5669665" cy="2972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7EFAC6-0502-A926-034D-16A6AA87F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64" y="3429000"/>
            <a:ext cx="5288738" cy="22633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B3FECE-A4B2-011C-062A-1884DC70B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645" y="1503413"/>
            <a:ext cx="5227773" cy="5486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127282B-47E1-7291-E884-DF7A65331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645" y="2119038"/>
            <a:ext cx="4311381" cy="10745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733F73-CA08-B005-8C0E-9AE22B59D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645" y="3351927"/>
            <a:ext cx="4328535" cy="108213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1D81A6A-6A60-F362-CCD4-A9ACA275C9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2645" y="5007811"/>
            <a:ext cx="5014395" cy="1920406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0C9A7A5-92BE-7BAF-0FCF-852A4F687F2A}"/>
              </a:ext>
            </a:extLst>
          </p:cNvPr>
          <p:cNvCxnSpPr/>
          <p:nvPr/>
        </p:nvCxnSpPr>
        <p:spPr>
          <a:xfrm>
            <a:off x="6096000" y="1358283"/>
            <a:ext cx="0" cy="542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84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5459922-53E1-7A59-06F3-2940E23DBE39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Microsoft YaHei UI" panose="020B0503020204020204" pitchFamily="34" charset="-122"/>
                <a:cs typeface="+mj-cs"/>
              </a:rPr>
              <a:t>Borrower Summary</a:t>
            </a:r>
            <a:endParaRPr kumimoji="0" lang="en-CA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86B5C1-88AD-E76B-E5E0-FFF174E5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" y="1143000"/>
            <a:ext cx="1015153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5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5459922-53E1-7A59-06F3-2940E23DBE39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Microsoft YaHei UI" panose="020B0503020204020204" pitchFamily="34" charset="-122"/>
                <a:cs typeface="+mj-cs"/>
              </a:rPr>
              <a:t>Loan Summary</a:t>
            </a:r>
            <a:endParaRPr kumimoji="0" lang="en-CA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F1AA56-3C50-6CCB-32F2-AA4FE1A17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02" y="1203470"/>
            <a:ext cx="10104996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7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5459922-53E1-7A59-06F3-2940E23DBE39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Microsoft YaHei UI" panose="020B0503020204020204" pitchFamily="34" charset="-122"/>
                <a:cs typeface="+mj-cs"/>
              </a:rPr>
              <a:t>Current loans data Table</a:t>
            </a:r>
            <a:endParaRPr kumimoji="0" lang="en-CA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D0EF8B2C-0B61-0DE9-0B09-D2B2CC62D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744" y="1143000"/>
            <a:ext cx="10202511" cy="5715000"/>
          </a:xfrm>
        </p:spPr>
      </p:pic>
    </p:spTree>
    <p:extLst>
      <p:ext uri="{BB962C8B-B14F-4D97-AF65-F5344CB8AC3E}">
        <p14:creationId xmlns:p14="http://schemas.microsoft.com/office/powerpoint/2010/main" val="382916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5459922-53E1-7A59-06F3-2940E23DBE39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Microsoft YaHei UI" panose="020B0503020204020204" pitchFamily="34" charset="-122"/>
                <a:cs typeface="+mj-cs"/>
              </a:rPr>
              <a:t>New Loans Table </a:t>
            </a:r>
            <a:endParaRPr kumimoji="0" lang="en-CA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D1A028-1B77-34FC-DEE4-A64A74F8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1143000"/>
            <a:ext cx="10112616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41504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</a:t>
            </a:r>
            <a:endParaRPr lang="zh-CN" altLang="en-US" dirty="0">
              <a:solidFill>
                <a:srgbClr val="FFFF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 descr="手握笔指向财务数字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87ECAB-678B-3187-9A12-425FDEF8D395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altLang="zh-CN" sz="3600" b="1" dirty="0">
                <a:solidFill>
                  <a:srgbClr val="FFFF00"/>
                </a:solidFill>
                <a:latin typeface="Calibri" panose="020F0502020204030204" pitchFamily="34" charset="0"/>
                <a:ea typeface="Microsoft YaHei UI" panose="020B0503020204020204" pitchFamily="34" charset="-122"/>
                <a:cs typeface="+mj-cs"/>
              </a:rPr>
              <a:t>AGENDA</a:t>
            </a:r>
            <a:endParaRPr kumimoji="0" lang="en-CA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6" name="矩形 5" descr="Magnifying glass">
            <a:extLst>
              <a:ext uri="{FF2B5EF4-FFF2-40B4-BE49-F238E27FC236}">
                <a16:creationId xmlns:a16="http://schemas.microsoft.com/office/drawing/2014/main" id="{62087A00-D861-4911-8F7C-8842EAD0DDE5}"/>
              </a:ext>
            </a:extLst>
          </p:cNvPr>
          <p:cNvSpPr/>
          <p:nvPr/>
        </p:nvSpPr>
        <p:spPr>
          <a:xfrm>
            <a:off x="571499" y="1794428"/>
            <a:ext cx="403183" cy="47252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1313969"/>
              <a:satOff val="-8924"/>
              <a:lumOff val="-3726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8CE0AF-D517-6642-3676-18F86394F438}"/>
              </a:ext>
            </a:extLst>
          </p:cNvPr>
          <p:cNvSpPr txBox="1"/>
          <p:nvPr/>
        </p:nvSpPr>
        <p:spPr>
          <a:xfrm>
            <a:off x="1428750" y="1794428"/>
            <a:ext cx="725012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Try to draw Decomposition in Tableau</a:t>
            </a:r>
          </a:p>
          <a:p>
            <a:endParaRPr lang="en-US" altLang="zh-CN" sz="2800" b="1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800" b="1" noProof="0" dirty="0"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Prepare for database</a:t>
            </a:r>
          </a:p>
          <a:p>
            <a:endParaRPr lang="en-US" altLang="zh-CN" sz="2800" b="1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800" b="1" dirty="0"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Design descriptive analysis dashboards</a:t>
            </a:r>
            <a:endParaRPr lang="en-US" altLang="zh-CN" sz="2800" b="1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800" b="1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800" b="1" dirty="0"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EDA and Data Preprocessing</a:t>
            </a:r>
          </a:p>
          <a:p>
            <a:endParaRPr lang="en-US" altLang="zh-CN" sz="2800" b="1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800" b="1" dirty="0"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Machine Learning </a:t>
            </a:r>
            <a:endParaRPr lang="zh-CN" altLang="en-US" sz="2800" b="1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sz="3600" b="1" noProof="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1" name="矩形 10" descr="Magnifying glass">
            <a:extLst>
              <a:ext uri="{FF2B5EF4-FFF2-40B4-BE49-F238E27FC236}">
                <a16:creationId xmlns:a16="http://schemas.microsoft.com/office/drawing/2014/main" id="{8A5456DB-32D1-9B91-BDD8-94CACB83530B}"/>
              </a:ext>
            </a:extLst>
          </p:cNvPr>
          <p:cNvSpPr/>
          <p:nvPr/>
        </p:nvSpPr>
        <p:spPr>
          <a:xfrm>
            <a:off x="571498" y="2577720"/>
            <a:ext cx="403183" cy="47252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1313969"/>
              <a:satOff val="-8924"/>
              <a:lumOff val="-3726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矩形 12" descr="Magnifying glass">
            <a:extLst>
              <a:ext uri="{FF2B5EF4-FFF2-40B4-BE49-F238E27FC236}">
                <a16:creationId xmlns:a16="http://schemas.microsoft.com/office/drawing/2014/main" id="{835A6D4F-2085-BB11-032B-0941BC8B2072}"/>
              </a:ext>
            </a:extLst>
          </p:cNvPr>
          <p:cNvSpPr/>
          <p:nvPr/>
        </p:nvSpPr>
        <p:spPr>
          <a:xfrm>
            <a:off x="608030" y="3531341"/>
            <a:ext cx="403183" cy="47252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1313969"/>
              <a:satOff val="-8924"/>
              <a:lumOff val="-3726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矩形 13" descr="Magnifying glass">
            <a:extLst>
              <a:ext uri="{FF2B5EF4-FFF2-40B4-BE49-F238E27FC236}">
                <a16:creationId xmlns:a16="http://schemas.microsoft.com/office/drawing/2014/main" id="{06EEB0BD-0FA3-68F6-2371-C4070988F2B1}"/>
              </a:ext>
            </a:extLst>
          </p:cNvPr>
          <p:cNvSpPr/>
          <p:nvPr/>
        </p:nvSpPr>
        <p:spPr>
          <a:xfrm>
            <a:off x="596941" y="4396393"/>
            <a:ext cx="403183" cy="47252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1313969"/>
              <a:satOff val="-8924"/>
              <a:lumOff val="-3726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矩形 14" descr="Magnifying glass">
            <a:extLst>
              <a:ext uri="{FF2B5EF4-FFF2-40B4-BE49-F238E27FC236}">
                <a16:creationId xmlns:a16="http://schemas.microsoft.com/office/drawing/2014/main" id="{6969D276-2379-6B6F-D7A2-0659105E04A9}"/>
              </a:ext>
            </a:extLst>
          </p:cNvPr>
          <p:cNvSpPr/>
          <p:nvPr/>
        </p:nvSpPr>
        <p:spPr>
          <a:xfrm>
            <a:off x="631779" y="5261445"/>
            <a:ext cx="403183" cy="47252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1313969"/>
              <a:satOff val="-8924"/>
              <a:lumOff val="-3726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689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59A8F9-5864-C517-576F-0D69E552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829" y="1143000"/>
            <a:ext cx="5048321" cy="5715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4E6DA7F-BC6D-62D8-B80E-F7FA89283E28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>
                <a:solidFill>
                  <a:srgbClr val="FFFF00"/>
                </a:solidFill>
                <a:latin typeface="Calibri" panose="020F0502020204030204" pitchFamily="34" charset="0"/>
                <a:ea typeface="Microsoft YaHei UI" panose="020B0503020204020204" pitchFamily="34" charset="-122"/>
                <a:cs typeface="+mj-cs"/>
              </a:rPr>
              <a:t>Decomposition in Tableau</a:t>
            </a:r>
            <a:endParaRPr kumimoji="0" lang="en-CA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CA8E91-AA75-148C-6E1B-19FE2D852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43000"/>
            <a:ext cx="4267201" cy="54259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99AF70-F73F-3EAB-3ADB-CF58ED2D5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675" y="4514749"/>
            <a:ext cx="4124325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CCE923F-25FB-B9CD-CFC5-6069E613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4" y="1296269"/>
            <a:ext cx="7202556" cy="37609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7100EAA-E6FD-6853-D465-9FE45E531FDF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CA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Microsoft YaHei UI" panose="020B0503020204020204" pitchFamily="34" charset="-122"/>
                <a:cs typeface="+mj-cs"/>
              </a:rPr>
              <a:t>Prepare for database</a:t>
            </a:r>
            <a:endParaRPr kumimoji="0" lang="en-CA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1E862A-5284-99E7-5F68-76B1C2893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337" y="1296269"/>
            <a:ext cx="3282072" cy="360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21AAEB-091B-BDF1-A9A4-6185BB82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143000"/>
            <a:ext cx="10277475" cy="57355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E7B141E-A96B-1DB4-13BF-16140D428247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CA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Microsoft YaHei UI" panose="020B0503020204020204" pitchFamily="34" charset="-122"/>
                <a:cs typeface="+mj-cs"/>
              </a:rPr>
              <a:t>L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Microsoft YaHei UI" panose="020B0503020204020204" pitchFamily="34" charset="-122"/>
                <a:cs typeface="+mj-cs"/>
              </a:rPr>
              <a:t>oan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Microsoft YaHei UI" panose="020B0503020204020204" pitchFamily="34" charset="-122"/>
                <a:cs typeface="+mj-cs"/>
              </a:rPr>
              <a:t> Summary</a:t>
            </a:r>
            <a:endParaRPr kumimoji="0" lang="en-CA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297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736991-4135-15A6-2D7D-48E8A7A12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69" y="1257300"/>
            <a:ext cx="10240662" cy="5600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5459922-53E1-7A59-06F3-2940E23DBE39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Microsoft YaHei UI" panose="020B0503020204020204" pitchFamily="34" charset="-122"/>
                <a:cs typeface="+mj-cs"/>
              </a:rPr>
              <a:t>Borrower Summary</a:t>
            </a:r>
            <a:endParaRPr kumimoji="0" lang="en-CA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328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D6A6BED4-D28F-6750-EF46-F78412A7565A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i="0" dirty="0">
                <a:solidFill>
                  <a:srgbClr val="FFFF00"/>
                </a:solidFill>
                <a:effectLst/>
                <a:latin typeface="Helvetica Neue"/>
              </a:rPr>
              <a:t>Exploratory Data Analysis</a:t>
            </a:r>
            <a:endParaRPr kumimoji="0" lang="en-CA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6AD1D79-2482-010F-7730-961E250A8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2" y="1768578"/>
            <a:ext cx="5961181" cy="41273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1202B3D-679E-B404-0966-539A8AF4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583" y="1317780"/>
            <a:ext cx="4991533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6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BA313B-E578-B51E-1007-23987A95ED45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i="0" dirty="0">
                <a:solidFill>
                  <a:srgbClr val="FFFF00"/>
                </a:solidFill>
                <a:effectLst/>
                <a:latin typeface="Helvetica Neue"/>
              </a:rPr>
              <a:t>Data Preprocessing</a:t>
            </a:r>
            <a:endParaRPr kumimoji="0" lang="en-CA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5F2F94-E91E-A6DD-1BB9-6CA30ED74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" y="4629017"/>
            <a:ext cx="5821919" cy="18481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F06DD1-D662-B03D-A6E5-BD3BAF2B6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99" y="2575451"/>
            <a:ext cx="4676775" cy="31014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A588ADD-B58E-AF16-1DE1-3BADC2111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" y="1180905"/>
            <a:ext cx="5821919" cy="2419545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EB8AB4F1-8D78-6323-EFA4-E3E670F6E5B3}"/>
              </a:ext>
            </a:extLst>
          </p:cNvPr>
          <p:cNvSpPr/>
          <p:nvPr/>
        </p:nvSpPr>
        <p:spPr>
          <a:xfrm>
            <a:off x="6181725" y="2971800"/>
            <a:ext cx="7524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8DE8A951-4E7F-3841-4B47-4AD697390DD6}"/>
              </a:ext>
            </a:extLst>
          </p:cNvPr>
          <p:cNvSpPr/>
          <p:nvPr/>
        </p:nvSpPr>
        <p:spPr>
          <a:xfrm>
            <a:off x="6170059" y="5162550"/>
            <a:ext cx="764142" cy="266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69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CAC9724-BD9C-7831-07A5-EEE7706D6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5" y="3947787"/>
            <a:ext cx="4882474" cy="25742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3DECE0-7C23-6285-9FBD-55E132A9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1499702"/>
            <a:ext cx="4981574" cy="19280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061814-B16A-8588-73C4-61D4C11F8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49" y="3947787"/>
            <a:ext cx="4981575" cy="28435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476472D-FA7A-5887-C14F-E6ED1646F1FB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200" b="1" i="0" dirty="0">
                <a:solidFill>
                  <a:srgbClr val="FFFF00"/>
                </a:solidFill>
                <a:effectLst/>
                <a:latin typeface="Helvetica Neue"/>
              </a:rPr>
              <a:t>Machine Learning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AACC21-84E7-373E-8D20-BCB2E11BF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15" y="1499702"/>
            <a:ext cx="4882474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2094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财务设计</Template>
  <TotalTime>834</TotalTime>
  <Words>102</Words>
  <Application>Microsoft Office PowerPoint</Application>
  <PresentationFormat>宽屏</PresentationFormat>
  <Paragraphs>46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Helvetica Neue</vt:lpstr>
      <vt:lpstr>Microsoft YaHei UI</vt:lpstr>
      <vt:lpstr>Arial</vt:lpstr>
      <vt:lpstr>Calibri</vt:lpstr>
      <vt:lpstr>Gill Sans MT</vt:lpstr>
      <vt:lpstr>包裹</vt:lpstr>
      <vt:lpstr>Finance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Finance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Finance</dc:title>
  <dc:creator>yang david</dc:creator>
  <cp:lastModifiedBy>yang david</cp:lastModifiedBy>
  <cp:revision>15</cp:revision>
  <dcterms:created xsi:type="dcterms:W3CDTF">2022-07-24T16:42:20Z</dcterms:created>
  <dcterms:modified xsi:type="dcterms:W3CDTF">2022-08-07T18:31:55Z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