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4" r:id="rId7"/>
    <p:sldId id="286" r:id="rId8"/>
    <p:sldId id="285" r:id="rId9"/>
    <p:sldId id="288" r:id="rId10"/>
    <p:sldId id="292" r:id="rId11"/>
    <p:sldId id="293" r:id="rId12"/>
    <p:sldId id="294" r:id="rId13"/>
    <p:sldId id="295" r:id="rId14"/>
    <p:sldId id="300" r:id="rId15"/>
    <p:sldId id="303" r:id="rId16"/>
    <p:sldId id="301" r:id="rId17"/>
    <p:sldId id="267" r:id="rId18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37E677-E9DB-4623-A96C-44D08FEB448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2023/3/16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B6E39F-C4EE-4692-ACC1-6ECD2D26C200}" type="datetime1">
              <a:rPr lang="zh-CN" altLang="en-US" smtClean="0"/>
              <a:pPr/>
              <a:t>2023/3/16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E000EEB-8338-48D7-8EE8-EE0082EF7602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15F50-C926-4024-813D-614A9A4F245E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67EF83-A714-4967-985D-F223D3C52365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05A88-DD6B-41B4-A023-74D2F6BAD527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AE0348-2D4A-4663-A0A2-8BC4B8A9AB1F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框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E2749-18DB-4137-B74A-5B171A175C22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7" name="直接连接符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98DB4-D0FC-4AF3-BA55-8D24794D6FDD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9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1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7" name="直接连接符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23F0A-5790-479C-B764-65FB21DE5F0D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98BCE-83CC-48B5-8EF0-0EE47E70EE91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DE924F-0E6B-4BF0-997A-EDE999311126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10A8C-4481-4409-9809-12544EFE9584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FD9B7-51A1-461D-84F3-BE6CED1285B5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3B03-FF89-42EA-9564-E2218E3FCDC0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780CB-9532-4B06-972F-D59E5E2AA7CA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45EC9-AD86-4504-B744-84E09B800EE1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A8DF7-E57F-4D35-A93B-3E2EFAB6A3C2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71D50-6F84-4A6F-B857-367F238BAB94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9E506-C08C-41A2-91BD-B2D0212794AF}" type="datetime1">
              <a:rPr lang="zh-CN" altLang="en-US" noProof="0" smtClean="0"/>
              <a:t>2023/3/16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椭圆形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长方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4913A2C-B6EC-4E73-9A1C-1ABDFA588B67}" type="datetime1">
              <a:rPr lang="zh-CN" altLang="en-US" noProof="0" smtClean="0"/>
              <a:t>2023/3/16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链条链接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长方形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1C1A645-E05B-6833-24F7-5F99CAF5B109}"/>
              </a:ext>
            </a:extLst>
          </p:cNvPr>
          <p:cNvSpPr txBox="1">
            <a:spLocks/>
          </p:cNvSpPr>
          <p:nvPr/>
        </p:nvSpPr>
        <p:spPr>
          <a:xfrm>
            <a:off x="276912" y="1429320"/>
            <a:ext cx="10260882" cy="222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CA" sz="6600" b="1" dirty="0">
                <a:solidFill>
                  <a:srgbClr val="FFFF00"/>
                </a:solidFill>
                <a:latin typeface="Algerian" panose="04020705040A02060702" pitchFamily="82" charset="0"/>
              </a:rPr>
              <a:t>TELECOM</a:t>
            </a:r>
            <a:r>
              <a:rPr lang="en-CA" sz="6600" b="1" dirty="0">
                <a:latin typeface="Algerian" panose="04020705040A02060702" pitchFamily="82" charset="0"/>
              </a:rPr>
              <a:t> </a:t>
            </a:r>
            <a:r>
              <a:rPr lang="en-CA" sz="6600" b="1" dirty="0">
                <a:solidFill>
                  <a:srgbClr val="FFFF00"/>
                </a:solidFill>
                <a:latin typeface="Algerian" panose="04020705040A02060702" pitchFamily="82" charset="0"/>
              </a:rPr>
              <a:t>Project</a:t>
            </a:r>
            <a:endParaRPr lang="zh-cn" sz="66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914582-F715-2C4C-8A64-5EA675B9C260}"/>
              </a:ext>
            </a:extLst>
          </p:cNvPr>
          <p:cNvSpPr txBox="1"/>
          <p:nvPr/>
        </p:nvSpPr>
        <p:spPr>
          <a:xfrm>
            <a:off x="8522563" y="5213568"/>
            <a:ext cx="3123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Visualized by </a:t>
            </a:r>
            <a:r>
              <a:rPr lang="en-US" altLang="zh-C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David </a:t>
            </a:r>
            <a:r>
              <a:rPr lang="en-CA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yang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B47FD-68BA-EC49-A8B8-B180D597B820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Churn Analysis 1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CA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A19E69-56FC-4FE6-1ED8-1BE4DADC7A12}"/>
              </a:ext>
            </a:extLst>
          </p:cNvPr>
          <p:cNvSpPr/>
          <p:nvPr/>
        </p:nvSpPr>
        <p:spPr>
          <a:xfrm>
            <a:off x="0" y="1136343"/>
            <a:ext cx="12192000" cy="5721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6A71AB-2409-E64A-2E74-02799A2D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97" y="1136343"/>
            <a:ext cx="7974206" cy="56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B47FD-68BA-EC49-A8B8-B180D597B820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Churn Analysis 2.1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CA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A19E69-56FC-4FE6-1ED8-1BE4DADC7A12}"/>
              </a:ext>
            </a:extLst>
          </p:cNvPr>
          <p:cNvSpPr/>
          <p:nvPr/>
        </p:nvSpPr>
        <p:spPr>
          <a:xfrm>
            <a:off x="0" y="1136343"/>
            <a:ext cx="12192000" cy="5721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F8EE84-FA83-4762-B1F8-2250F744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53" y="1174073"/>
            <a:ext cx="7982094" cy="56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89DDB-B7E8-AAD9-89F5-EA310BA6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20D21-8CB7-9BC5-C7D2-8A1BC579053B}"/>
              </a:ext>
            </a:extLst>
          </p:cNvPr>
          <p:cNvSpPr/>
          <p:nvPr/>
        </p:nvSpPr>
        <p:spPr>
          <a:xfrm>
            <a:off x="0" y="1136343"/>
            <a:ext cx="12192000" cy="5721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BA6A8D-BE72-E212-3942-3F07B389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136343"/>
            <a:ext cx="8030285" cy="570501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4360E7F-916F-246E-42C4-B673A2B4E7E9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Churn Analysis 2.2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CA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4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B47FD-68BA-EC49-A8B8-B180D597B820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Churn Analysis 3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CA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A19E69-56FC-4FE6-1ED8-1BE4DADC7A12}"/>
              </a:ext>
            </a:extLst>
          </p:cNvPr>
          <p:cNvSpPr/>
          <p:nvPr/>
        </p:nvSpPr>
        <p:spPr>
          <a:xfrm>
            <a:off x="0" y="1136343"/>
            <a:ext cx="12192000" cy="5721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BDA373-10A4-6FBE-F65C-464884D6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04" y="1173202"/>
            <a:ext cx="9285392" cy="56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抽象设计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长方形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8FD35D1-AAC5-AC1D-3A69-BF443B33A000}"/>
              </a:ext>
            </a:extLst>
          </p:cNvPr>
          <p:cNvSpPr txBox="1">
            <a:spLocks/>
          </p:cNvSpPr>
          <p:nvPr/>
        </p:nvSpPr>
        <p:spPr>
          <a:xfrm>
            <a:off x="1066800" y="226632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6600" dirty="0">
                <a:solidFill>
                  <a:srgbClr val="FFFF00"/>
                </a:solidFill>
                <a:latin typeface="Bahnschrift" panose="020B0502040204020203" pitchFamily="34" charset="0"/>
              </a:rPr>
              <a:t>Thanks</a:t>
            </a:r>
            <a:endParaRPr lang="en-CA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87ECAB-678B-3187-9A12-425FDEF8D395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altLang="zh-CN" sz="3600" b="1" dirty="0">
                <a:solidFill>
                  <a:srgbClr val="FFFF00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+mj-cs"/>
              </a:rPr>
              <a:t>AGENDA</a:t>
            </a:r>
            <a:endParaRPr kumimoji="0" lang="en-CA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8CE0AF-D517-6642-3676-18F86394F438}"/>
              </a:ext>
            </a:extLst>
          </p:cNvPr>
          <p:cNvSpPr txBox="1"/>
          <p:nvPr/>
        </p:nvSpPr>
        <p:spPr>
          <a:xfrm>
            <a:off x="1423018" y="1251751"/>
            <a:ext cx="9871968" cy="511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Executive Dashboard of Call Centre Performance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Customer Service </a:t>
            </a:r>
            <a:r>
              <a:rPr lang="en-US" altLang="zh-CN" sz="2000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Dash●board</a:t>
            </a:r>
            <a:endParaRPr lang="en-US" altLang="zh-CN" sz="2000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Agent Effectiveness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Call Volumes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Relative Date on a Special Date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Last N Report Weeks on a Special Date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Executive Dashboard on a Special Date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Telecom Churn Analysis 1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Telecom Churn Analysis 2.1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Telecom Churn Analysis 2.2</a:t>
            </a:r>
          </a:p>
          <a:p>
            <a:pPr marL="36000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●	Telecom Churn Analysis 3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E448-B5F5-E97B-DDFB-3CEF9172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6" y="289841"/>
            <a:ext cx="10058400" cy="725378"/>
          </a:xfrm>
        </p:spPr>
        <p:txBody>
          <a:bodyPr>
            <a:normAutofit/>
          </a:bodyPr>
          <a:lstStyle/>
          <a:p>
            <a:r>
              <a:rPr lang="en-CA" sz="3200" b="0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Data validation</a:t>
            </a:r>
            <a:endParaRPr lang="en-CA" sz="1200" dirty="0">
              <a:solidFill>
                <a:srgbClr val="FFFF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6DBDF1-CF3E-7A70-0E05-EF7B970B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4B89AE-75E6-5248-2144-B8DED45A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C50F531-FC07-3D68-0D5D-C7E7F6B2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2C3C21-4A4C-10F5-48F4-52FA45C1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B47FD-68BA-EC49-A8B8-B180D597B820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Data </a:t>
            </a:r>
            <a:r>
              <a:rPr lang="en-CA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Visualization---Relative Date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endParaRPr lang="en-CA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5238CC-976C-A3EE-ACFF-8EB8AF2D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5218"/>
            <a:ext cx="12203749" cy="57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B47FD-68BA-EC49-A8B8-B180D597B820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Data Visualization---Last N Report Weeks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0374B9-DDDC-C279-2BD1-6276B008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096"/>
            <a:ext cx="12192000" cy="57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32B47FD-68BA-EC49-A8B8-B180D597B820}"/>
              </a:ext>
            </a:extLst>
          </p:cNvPr>
          <p:cNvSpPr txBox="1">
            <a:spLocks/>
          </p:cNvSpPr>
          <p:nvPr/>
        </p:nvSpPr>
        <p:spPr>
          <a:xfrm>
            <a:off x="435006" y="289841"/>
            <a:ext cx="10058400" cy="725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altLang="zh-CN" sz="3200" dirty="0">
                <a:solidFill>
                  <a:srgbClr val="FFFF00"/>
                </a:solidFill>
                <a:latin typeface="Calibri" panose="020F0502020204030204" pitchFamily="34" charset="0"/>
              </a:rPr>
              <a:t>Telecom Data Visualization---Executive Dashboard</a:t>
            </a:r>
            <a:endParaRPr lang="zh-CN" altLang="en-US" sz="32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438001-7743-57A5-97DA-0344A032B898}"/>
              </a:ext>
            </a:extLst>
          </p:cNvPr>
          <p:cNvSpPr/>
          <p:nvPr/>
        </p:nvSpPr>
        <p:spPr>
          <a:xfrm>
            <a:off x="0" y="1136343"/>
            <a:ext cx="12192000" cy="5721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E9BC3A-B71C-E2AA-99D7-FAB0EFEE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706"/>
            <a:ext cx="12192000" cy="43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6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68_TF78884036_Win32" id="{6B660F67-D921-49FF-AC40-C06E48F9BC42}" vid="{DBA0214C-676F-42A2-A45D-8700C3D9F70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数字设计</Template>
  <TotalTime>1648</TotalTime>
  <Words>122</Words>
  <Application>Microsoft Office PowerPoint</Application>
  <PresentationFormat>宽屏</PresentationFormat>
  <Paragraphs>25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Algerian</vt:lpstr>
      <vt:lpstr>Bahnschrift</vt:lpstr>
      <vt:lpstr>Calibri</vt:lpstr>
      <vt:lpstr>Century Gothic</vt:lpstr>
      <vt:lpstr>Wingdings 3</vt:lpstr>
      <vt:lpstr>离子</vt:lpstr>
      <vt:lpstr>PowerPoint 演示文稿</vt:lpstr>
      <vt:lpstr>PowerPoint 演示文稿</vt:lpstr>
      <vt:lpstr> Data validation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david</dc:creator>
  <cp:lastModifiedBy>yang david</cp:lastModifiedBy>
  <cp:revision>50</cp:revision>
  <dcterms:created xsi:type="dcterms:W3CDTF">2022-06-24T15:03:50Z</dcterms:created>
  <dcterms:modified xsi:type="dcterms:W3CDTF">2023-03-16T21:26:14Z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