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9"/>
  </p:notesMasterIdLst>
  <p:handoutMasterIdLst>
    <p:handoutMasterId r:id="rId10"/>
  </p:handoutMasterIdLst>
  <p:sldIdLst>
    <p:sldId id="256" r:id="rId2"/>
    <p:sldId id="340" r:id="rId3"/>
    <p:sldId id="347" r:id="rId4"/>
    <p:sldId id="348" r:id="rId5"/>
    <p:sldId id="349" r:id="rId6"/>
    <p:sldId id="350" r:id="rId7"/>
    <p:sldId id="351" r:id="rId8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1204" autoAdjust="0"/>
  </p:normalViewPr>
  <p:slideViewPr>
    <p:cSldViewPr snapToGrid="0">
      <p:cViewPr varScale="1">
        <p:scale>
          <a:sx n="106" d="100"/>
          <a:sy n="106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1478-066E-4B25-A5E0-9FAE844E0019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BB1A-3390-4598-804B-8D70CFE9C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0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41BE-C56D-490F-951F-99988D1EF7F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A2A9-7A45-43C3-8C88-3BFAD606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9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This is a 15-minute lecture that gives an overview of the tutorial and gives tutors and students the opportunity to introduce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A2A9-7A45-43C3-8C88-3BFAD606E1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7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AAB4-F6FC-429F-872E-2F2754708652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CAE-ABD6-4628-BB88-1B95A97D41D8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5818-3815-4F27-8659-9E2158D518A6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F434-FD80-40F6-980C-39E3FCEFE790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C470-F194-4118-9C8C-4D3644DD6715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7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0B06-3864-4771-853A-188A7512403A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528-2DA0-4D48-8350-E53618C38559}" type="datetime1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AEB-F62D-461F-97BD-9C65592DCC90}" type="datetime1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118F-80F2-44FA-BFFB-00476F503982}" type="datetime1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8193" y="83814"/>
            <a:ext cx="2326946" cy="9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13A1D07-0C4C-45B8-A53C-B3CF926B9226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D2B-EA7D-4D09-B5BA-31ED5AC267D0}" type="datetime1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555878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E0A45-EB33-4104-B9CE-25AEA2244B64}" type="datetime1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TAB_col_white_backgroun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4" y="51419"/>
            <a:ext cx="2534425" cy="10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813487"/>
            <a:ext cx="6620968" cy="3329581"/>
          </a:xfrm>
        </p:spPr>
        <p:txBody>
          <a:bodyPr/>
          <a:lstStyle/>
          <a:p>
            <a:r>
              <a:rPr lang="en-GB" sz="4000" b="1" dirty="0"/>
              <a:t>Advanced Methods for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Glen Martin, Niels Peek, David Jenkins</a:t>
            </a:r>
            <a:br>
              <a:rPr lang="en-GB" dirty="0"/>
            </a:br>
            <a:r>
              <a:rPr lang="en-GB" dirty="0"/>
              <a:t>&amp; Hannah Lennon</a:t>
            </a:r>
          </a:p>
        </p:txBody>
      </p:sp>
    </p:spTree>
    <p:extLst>
      <p:ext uri="{BB962C8B-B14F-4D97-AF65-F5344CB8AC3E}">
        <p14:creationId xmlns:p14="http://schemas.microsoft.com/office/powerpoint/2010/main" val="35486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GB" dirty="0"/>
              <a:t>Predictive Analytics and Clinical prediction models (CPMs) are becoming abound in the statistical, medical and informatics literature</a:t>
            </a:r>
          </a:p>
          <a:p>
            <a:pPr marL="90488" indent="0">
              <a:buNone/>
            </a:pPr>
            <a:r>
              <a:rPr lang="en-GB" dirty="0"/>
              <a:t>They play a key role in making medicine more preventive, precise, and personalised</a:t>
            </a:r>
          </a:p>
          <a:p>
            <a:pPr marL="90488" indent="0">
              <a:buNone/>
            </a:pPr>
            <a:r>
              <a:rPr lang="en-GB" dirty="0"/>
              <a:t>The opportunity for developing CPMs is fuelled by the ongoing data revolution in health and care</a:t>
            </a:r>
          </a:p>
          <a:p>
            <a:pPr marL="90488" indent="0">
              <a:buNone/>
            </a:pPr>
            <a:r>
              <a:rPr lang="en-GB" dirty="0"/>
              <a:t>It is important the informaticians are aware of best practice and latest developments</a:t>
            </a:r>
          </a:p>
        </p:txBody>
      </p:sp>
    </p:spTree>
    <p:extLst>
      <p:ext uri="{BB962C8B-B14F-4D97-AF65-F5344CB8AC3E}">
        <p14:creationId xmlns:p14="http://schemas.microsoft.com/office/powerpoint/2010/main" val="11507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GB" dirty="0"/>
              <a:t>By the end of this tutorial, attendees will</a:t>
            </a:r>
          </a:p>
          <a:p>
            <a:pPr marL="404813" indent="-314325">
              <a:buFont typeface="Wingdings" pitchFamily="2" charset="2"/>
              <a:buChar char="§"/>
            </a:pPr>
            <a:r>
              <a:rPr lang="en-GB" dirty="0"/>
              <a:t>Have a demonstrable understanding of best practices in the development and validation of CPMs</a:t>
            </a:r>
          </a:p>
          <a:p>
            <a:pPr marL="404813" indent="-314325">
              <a:buFont typeface="Wingdings" pitchFamily="2" charset="2"/>
              <a:buChar char="§"/>
            </a:pPr>
            <a:r>
              <a:rPr lang="en-GB" dirty="0"/>
              <a:t>Be able to identify the differences between internal and external validation, and communicate why both are important</a:t>
            </a:r>
          </a:p>
          <a:p>
            <a:pPr marL="404813" indent="-314325">
              <a:buFont typeface="Wingdings" pitchFamily="2" charset="2"/>
              <a:buChar char="§"/>
            </a:pPr>
            <a:r>
              <a:rPr lang="en-GB" dirty="0"/>
              <a:t>Have gained an awareness of different types of modelling techniques that can be used for predictive analytics, and an awareness of new and emerging techniques.</a:t>
            </a:r>
          </a:p>
          <a:p>
            <a:pPr marL="404813" indent="-314325">
              <a:buFont typeface="Wingdings" pitchFamily="2" charset="2"/>
              <a:buChar char="§"/>
            </a:pPr>
            <a:r>
              <a:rPr lang="en-GB" dirty="0"/>
              <a:t>Be able to communicate common pitfalls in the development and validation of CPMs and how to avoid them.</a:t>
            </a:r>
          </a:p>
          <a:p>
            <a:pPr marL="404813" indent="-314325">
              <a:buFont typeface="Wingdings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0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08.30 - 08.45   Welcome and introduction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08.45 - 09.00   Clinical Prediction Models: Real-world examples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09.00 - 09.20   Seven steps for developing a prediction model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09.20 - </a:t>
            </a:r>
            <a:r>
              <a:rPr lang="en-GB" dirty="0" smtClean="0"/>
              <a:t>10.00   </a:t>
            </a:r>
            <a:r>
              <a:rPr lang="en-GB" dirty="0"/>
              <a:t>Logistic regression  </a:t>
            </a:r>
            <a:r>
              <a:rPr lang="en-GB" b="1" dirty="0">
                <a:solidFill>
                  <a:srgbClr val="0070C0"/>
                </a:solidFill>
              </a:rPr>
              <a:t>+ practical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 smtClean="0"/>
              <a:t>10.00 </a:t>
            </a:r>
            <a:r>
              <a:rPr lang="en-GB" dirty="0"/>
              <a:t>- </a:t>
            </a:r>
            <a:r>
              <a:rPr lang="en-GB" dirty="0" smtClean="0"/>
              <a:t>10.20   </a:t>
            </a:r>
            <a:r>
              <a:rPr lang="en-GB" dirty="0"/>
              <a:t>Break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 smtClean="0"/>
              <a:t>10.20 </a:t>
            </a:r>
            <a:r>
              <a:rPr lang="en-GB" dirty="0"/>
              <a:t>- 11.30   Survival analysis  </a:t>
            </a:r>
            <a:r>
              <a:rPr lang="en-GB" b="1" dirty="0">
                <a:solidFill>
                  <a:srgbClr val="0070C0"/>
                </a:solidFill>
              </a:rPr>
              <a:t>+ practical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11.30 - 13.00 </a:t>
            </a:r>
            <a:r>
              <a:rPr lang="en-GB" dirty="0" smtClean="0"/>
              <a:t>  Validation </a:t>
            </a:r>
            <a:r>
              <a:rPr lang="en-GB" dirty="0"/>
              <a:t>/ Pitfalls / Reporting of CPMs  </a:t>
            </a:r>
            <a:r>
              <a:rPr lang="en-GB" b="1" dirty="0">
                <a:solidFill>
                  <a:srgbClr val="0070C0"/>
                </a:solidFill>
              </a:rPr>
              <a:t>+ </a:t>
            </a:r>
            <a:r>
              <a:rPr lang="en-GB" b="1" dirty="0" smtClean="0">
                <a:solidFill>
                  <a:srgbClr val="0070C0"/>
                </a:solidFill>
              </a:rPr>
              <a:t>practical</a:t>
            </a:r>
            <a:endParaRPr lang="en-GB" b="1" dirty="0">
              <a:solidFill>
                <a:srgbClr val="0070C0"/>
              </a:solidFill>
            </a:endParaRP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13.00 - 14.00   Lunch break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14.00 - 15.15 </a:t>
            </a:r>
            <a:r>
              <a:rPr lang="en-GB" dirty="0" smtClean="0"/>
              <a:t>  Machine </a:t>
            </a:r>
            <a:r>
              <a:rPr lang="en-GB" dirty="0"/>
              <a:t>Learning  </a:t>
            </a:r>
            <a:r>
              <a:rPr lang="en-GB" b="1" dirty="0">
                <a:solidFill>
                  <a:srgbClr val="0070C0"/>
                </a:solidFill>
              </a:rPr>
              <a:t>+ practical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15.15 - 15.40   Advanced topics</a:t>
            </a:r>
          </a:p>
          <a:p>
            <a:pPr marL="90488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GB" dirty="0"/>
              <a:t>15.40 - 16.10   Questions</a:t>
            </a:r>
          </a:p>
        </p:txBody>
      </p:sp>
    </p:spTree>
    <p:extLst>
      <p:ext uri="{BB962C8B-B14F-4D97-AF65-F5344CB8AC3E}">
        <p14:creationId xmlns:p14="http://schemas.microsoft.com/office/powerpoint/2010/main" val="277447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tutors</a:t>
            </a:r>
          </a:p>
        </p:txBody>
      </p:sp>
      <p:pic>
        <p:nvPicPr>
          <p:cNvPr id="1026" name="Picture 2" descr="Image result for glen martin">
            <a:extLst>
              <a:ext uri="{FF2B5EF4-FFF2-40B4-BE49-F238E27FC236}">
                <a16:creationId xmlns:a16="http://schemas.microsoft.com/office/drawing/2014/main" xmlns="" id="{399FD38A-0A13-4946-919E-D10D6A3FB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r="11311"/>
          <a:stretch/>
        </p:blipFill>
        <p:spPr bwMode="auto">
          <a:xfrm>
            <a:off x="583095" y="1988930"/>
            <a:ext cx="980662" cy="12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nnah lennon">
            <a:extLst>
              <a:ext uri="{FF2B5EF4-FFF2-40B4-BE49-F238E27FC236}">
                <a16:creationId xmlns:a16="http://schemas.microsoft.com/office/drawing/2014/main" xmlns="" id="{55977C3A-F654-AD4A-865B-B45950F9D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4457" r="5189" b="24954"/>
          <a:stretch/>
        </p:blipFill>
        <p:spPr bwMode="auto">
          <a:xfrm>
            <a:off x="4714458" y="3714803"/>
            <a:ext cx="1020417" cy="124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nald duck">
            <a:extLst>
              <a:ext uri="{FF2B5EF4-FFF2-40B4-BE49-F238E27FC236}">
                <a16:creationId xmlns:a16="http://schemas.microsoft.com/office/drawing/2014/main" xmlns="" id="{BABFD65B-C73A-B74A-9F48-34B3353F9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r="22378" b="60468"/>
          <a:stretch/>
        </p:blipFill>
        <p:spPr bwMode="auto">
          <a:xfrm>
            <a:off x="583096" y="3714803"/>
            <a:ext cx="1002404" cy="124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E7FFE-F4D2-5544-BB6A-0C219046BF7F}"/>
              </a:ext>
            </a:extLst>
          </p:cNvPr>
          <p:cNvSpPr txBox="1"/>
          <p:nvPr/>
        </p:nvSpPr>
        <p:spPr>
          <a:xfrm>
            <a:off x="1749285" y="1974574"/>
            <a:ext cx="2965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Dr Glen Martin</a:t>
            </a:r>
            <a:r>
              <a:rPr lang="en-GB" sz="1600"/>
              <a:t/>
            </a:r>
            <a:br>
              <a:rPr lang="en-GB" sz="1600"/>
            </a:br>
            <a:r>
              <a:rPr lang="en-GB" sz="1600"/>
              <a:t>Lecturer in Health Data Sciences</a:t>
            </a:r>
          </a:p>
          <a:p>
            <a:r>
              <a:rPr lang="en-GB" sz="1600"/>
              <a:t>The University of Manchester</a:t>
            </a:r>
            <a:br>
              <a:rPr lang="en-GB" sz="1600"/>
            </a:br>
            <a:r>
              <a:rPr lang="en-GB" sz="160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BAA772-92D8-1643-A997-322066ADF7F1}"/>
              </a:ext>
            </a:extLst>
          </p:cNvPr>
          <p:cNvSpPr txBox="1"/>
          <p:nvPr/>
        </p:nvSpPr>
        <p:spPr>
          <a:xfrm>
            <a:off x="5861160" y="1988930"/>
            <a:ext cx="2965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Prof Niels Peek</a:t>
            </a:r>
            <a:r>
              <a:rPr lang="en-GB" sz="1600"/>
              <a:t/>
            </a:r>
            <a:br>
              <a:rPr lang="en-GB" sz="1600"/>
            </a:br>
            <a:r>
              <a:rPr lang="en-GB" sz="1600"/>
              <a:t>Professor of Health Informatics</a:t>
            </a:r>
          </a:p>
          <a:p>
            <a:r>
              <a:rPr lang="en-GB" sz="1600"/>
              <a:t>The University of Manchester</a:t>
            </a:r>
            <a:br>
              <a:rPr lang="en-GB" sz="1600"/>
            </a:br>
            <a:r>
              <a:rPr lang="en-GB" sz="1600"/>
              <a:t>Manchester, 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31BA7DB-B75D-B04D-B99E-CFDB2B4BE0F6}"/>
              </a:ext>
            </a:extLst>
          </p:cNvPr>
          <p:cNvSpPr txBox="1"/>
          <p:nvPr/>
        </p:nvSpPr>
        <p:spPr>
          <a:xfrm>
            <a:off x="1749285" y="3755663"/>
            <a:ext cx="296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Mr David Jenkins</a:t>
            </a:r>
            <a:r>
              <a:rPr lang="en-GB" sz="1600"/>
              <a:t/>
            </a:r>
            <a:br>
              <a:rPr lang="en-GB" sz="1600"/>
            </a:br>
            <a:r>
              <a:rPr lang="en-GB" sz="1600"/>
              <a:t>Research Associate in Medical Statistics</a:t>
            </a:r>
          </a:p>
          <a:p>
            <a:r>
              <a:rPr lang="en-GB" sz="1600"/>
              <a:t>The University of Manchester</a:t>
            </a:r>
            <a:br>
              <a:rPr lang="en-GB" sz="1600"/>
            </a:br>
            <a:r>
              <a:rPr lang="en-GB" sz="1600"/>
              <a:t>Manchester, UK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3F2F2B-BD8A-2E48-B779-EA437CEDFDE1}"/>
              </a:ext>
            </a:extLst>
          </p:cNvPr>
          <p:cNvSpPr txBox="1"/>
          <p:nvPr/>
        </p:nvSpPr>
        <p:spPr>
          <a:xfrm>
            <a:off x="5898660" y="3755663"/>
            <a:ext cx="296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Dr Hannah Lennon</a:t>
            </a:r>
            <a:r>
              <a:rPr lang="en-GB" sz="1600"/>
              <a:t/>
            </a:r>
            <a:br>
              <a:rPr lang="en-GB" sz="1600"/>
            </a:br>
            <a:r>
              <a:rPr lang="en-GB" sz="1600"/>
              <a:t>Researcher, Statistican</a:t>
            </a:r>
          </a:p>
          <a:p>
            <a:r>
              <a:rPr lang="en-GB" sz="1600"/>
              <a:t>WHO International Agency for Research on Cancer</a:t>
            </a:r>
            <a:br>
              <a:rPr lang="en-GB" sz="1600"/>
            </a:br>
            <a:r>
              <a:rPr lang="en-GB" sz="1600"/>
              <a:t>Lyon, France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8CCC2E-5667-3A4D-9045-F0961D60DE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 t="9276" r="23069" b="24251"/>
          <a:stretch/>
        </p:blipFill>
        <p:spPr>
          <a:xfrm>
            <a:off x="4714458" y="1962426"/>
            <a:ext cx="1020417" cy="1409732"/>
          </a:xfrm>
          <a:prstGeom prst="rect">
            <a:avLst/>
          </a:prstGeom>
        </p:spPr>
      </p:pic>
      <p:pic>
        <p:nvPicPr>
          <p:cNvPr id="11" name="Picture 10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xmlns="" id="{44B7FA6D-FE56-43EF-A394-137D79490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95" y="3745918"/>
            <a:ext cx="1088202" cy="1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GB" dirty="0"/>
              <a:t>Take a few minutes to introduce yourself to your neighbour, and tell them</a:t>
            </a:r>
          </a:p>
          <a:p>
            <a:pPr marL="433388" indent="-342900">
              <a:buFont typeface="Wingdings" pitchFamily="2" charset="2"/>
              <a:buChar char="§"/>
            </a:pPr>
            <a:r>
              <a:rPr lang="en-GB" dirty="0"/>
              <a:t>where you are from</a:t>
            </a:r>
          </a:p>
          <a:p>
            <a:pPr marL="433388" indent="-342900">
              <a:buFont typeface="Wingdings" pitchFamily="2" charset="2"/>
              <a:buChar char="§"/>
            </a:pPr>
            <a:r>
              <a:rPr lang="en-GB" dirty="0"/>
              <a:t>what is your background</a:t>
            </a:r>
          </a:p>
          <a:p>
            <a:pPr marL="433388" indent="-342900">
              <a:buFont typeface="Wingdings" pitchFamily="2" charset="2"/>
              <a:buChar char="§"/>
            </a:pPr>
            <a:r>
              <a:rPr lang="en-GB" dirty="0"/>
              <a:t>why you are here</a:t>
            </a:r>
          </a:p>
          <a:p>
            <a:pPr marL="433388" indent="-342900">
              <a:buFont typeface="Wingdings" pitchFamily="2" charset="2"/>
              <a:buChar char="§"/>
            </a:pPr>
            <a:r>
              <a:rPr lang="en-GB" dirty="0"/>
              <a:t>and what you would be doing if you were not here</a:t>
            </a:r>
          </a:p>
        </p:txBody>
      </p:sp>
    </p:spTree>
    <p:extLst>
      <p:ext uri="{BB962C8B-B14F-4D97-AF65-F5344CB8AC3E}">
        <p14:creationId xmlns:p14="http://schemas.microsoft.com/office/powerpoint/2010/main" val="32650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6276483-942D-3640-BE59-2222FE80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pic>
        <p:nvPicPr>
          <p:cNvPr id="2052" name="Picture 4" descr="https://png2.kisspng.com/sh/b2eef83c8e79ca80da930674f9dea3e2/L0KzQYi4UsIxN6d5j5GAYUPkRLXsUsdna5ZpTJC7MUC2Qom9UsE2OWQ8T6I9Nka4QoS8VcM2QV91htk=/5a3a4de27fced4.21032862151377046652355359.png">
            <a:extLst>
              <a:ext uri="{FF2B5EF4-FFF2-40B4-BE49-F238E27FC236}">
                <a16:creationId xmlns:a16="http://schemas.microsoft.com/office/drawing/2014/main" xmlns="" id="{342141AC-E5D9-5245-9296-7FF21722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2" y="1922334"/>
            <a:ext cx="6440556" cy="38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57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2586</TotalTime>
  <Words>325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Advanced Methods for Predictive Analytics</vt:lpstr>
      <vt:lpstr>Motivation</vt:lpstr>
      <vt:lpstr>Intended Learning Objectives</vt:lpstr>
      <vt:lpstr>Schedule</vt:lpstr>
      <vt:lpstr>About the tutors</vt:lpstr>
      <vt:lpstr>About you</vt:lpstr>
      <vt:lpstr>Questions?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Prediction Modelling: approaches to evidence synthesis and longitudinal modelling</dc:title>
  <dc:creator>Glen Martin</dc:creator>
  <cp:lastModifiedBy>David Jenkins</cp:lastModifiedBy>
  <cp:revision>106</cp:revision>
  <cp:lastPrinted>2019-05-21T08:52:23Z</cp:lastPrinted>
  <dcterms:created xsi:type="dcterms:W3CDTF">2019-05-15T07:34:42Z</dcterms:created>
  <dcterms:modified xsi:type="dcterms:W3CDTF">2019-08-22T12:57:49Z</dcterms:modified>
</cp:coreProperties>
</file>