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5"/>
  </p:notesMasterIdLst>
  <p:handoutMasterIdLst>
    <p:handoutMasterId r:id="rId16"/>
  </p:handoutMasterIdLst>
  <p:sldIdLst>
    <p:sldId id="256" r:id="rId2"/>
    <p:sldId id="347" r:id="rId3"/>
    <p:sldId id="345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7" r:id="rId12"/>
    <p:sldId id="358" r:id="rId13"/>
    <p:sldId id="359" r:id="rId14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1187" autoAdjust="0"/>
  </p:normalViewPr>
  <p:slideViewPr>
    <p:cSldViewPr snapToGrid="0">
      <p:cViewPr>
        <p:scale>
          <a:sx n="72" d="100"/>
          <a:sy n="72" d="100"/>
        </p:scale>
        <p:origin x="-1056" y="-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7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41478-066E-4B25-A5E0-9FAE844E0019}" type="datetimeFigureOut">
              <a:rPr lang="en-GB" smtClean="0"/>
              <a:t>19-08-19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4BB1A-3390-4598-804B-8D70CFE9C1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401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941BE-C56D-490F-951F-99988D1EF7F8}" type="datetimeFigureOut">
              <a:rPr lang="en-GB" smtClean="0"/>
              <a:t>19-08-19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AA2A9-7A45-43C3-8C88-3BFAD606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79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AAB4-F6FC-429F-872E-2F2754708652}" type="datetime1">
              <a:rPr lang="en-GB" smtClean="0"/>
              <a:t>19-08-19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Glen Martin, University of Manchester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 descr="TAB_col_white_backgroun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1742" y="50973"/>
            <a:ext cx="2713397" cy="115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09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CAE-ABD6-4628-BB88-1B95A97D41D8}" type="datetime1">
              <a:rPr lang="en-GB" smtClean="0"/>
              <a:t>19-08-19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0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5818-3815-4F27-8659-9E2158D518A6}" type="datetime1">
              <a:rPr lang="en-GB" smtClean="0"/>
              <a:t>19-08-19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6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F434-FD80-40F6-980C-39E3FCEFE790}" type="datetime1">
              <a:rPr lang="en-GB" smtClean="0"/>
              <a:t>19-08-19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C470-F194-4118-9C8C-4D3644DD6715}" type="datetime1">
              <a:rPr lang="en-GB" smtClean="0"/>
              <a:t>19-08-19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 descr="TAB_col_white_backgroun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1742" y="50973"/>
            <a:ext cx="2713397" cy="115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70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0B06-3864-4771-853A-188A7512403A}" type="datetime1">
              <a:rPr lang="en-GB" smtClean="0"/>
              <a:t>19-08-19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45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528-2DA0-4D48-8350-E53618C38559}" type="datetime1">
              <a:rPr lang="en-GB" smtClean="0"/>
              <a:t>19-08-19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48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6AEB-F62D-461F-97BD-9C65592DCC90}" type="datetime1">
              <a:rPr lang="en-GB" smtClean="0"/>
              <a:t>19-08-19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01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118F-80F2-44FA-BFFB-00476F503982}" type="datetime1">
              <a:rPr lang="en-GB" smtClean="0"/>
              <a:t>19-08-19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5" descr="TAB_col_white_backgroun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68193" y="83814"/>
            <a:ext cx="2326946" cy="99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08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13A1D07-0C4C-45B8-A53C-B3CF926B9226}" type="datetime1">
              <a:rPr lang="en-GB" smtClean="0"/>
              <a:t>19-08-19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Dr Glen Martin, University of Manchester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90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D2B-EA7D-4D09-B5BA-31ED5AC267D0}" type="datetime1">
              <a:rPr lang="en-GB" smtClean="0"/>
              <a:t>19-08-19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97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5558782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DE0A45-EB33-4104-B9CE-25AEA2244B64}" type="datetime1">
              <a:rPr lang="en-GB" smtClean="0"/>
              <a:t>19-08-19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Dr Glen Martin, University of Manchester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TAB_col_white_background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60714" y="51419"/>
            <a:ext cx="2534425" cy="10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92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813487"/>
            <a:ext cx="6620968" cy="3329581"/>
          </a:xfrm>
        </p:spPr>
        <p:txBody>
          <a:bodyPr/>
          <a:lstStyle/>
          <a:p>
            <a:r>
              <a:rPr lang="en-GB" sz="4000" dirty="0"/>
              <a:t>Seven steps for developing a prediction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Niels Peek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868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320" y="286604"/>
            <a:ext cx="5558782" cy="1450757"/>
          </a:xfrm>
        </p:spPr>
        <p:txBody>
          <a:bodyPr>
            <a:normAutofit/>
          </a:bodyPr>
          <a:lstStyle/>
          <a:p>
            <a:r>
              <a:rPr lang="en-GB" dirty="0"/>
              <a:t>Step 7</a:t>
            </a:r>
            <a:r>
              <a:rPr lang="en-GB" dirty="0" smtClean="0"/>
              <a:t>: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Model </a:t>
            </a:r>
            <a:r>
              <a:rPr lang="en-GB" dirty="0" smtClean="0"/>
              <a:t>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519" y="1972735"/>
            <a:ext cx="7543801" cy="4023360"/>
          </a:xfrm>
        </p:spPr>
        <p:txBody>
          <a:bodyPr/>
          <a:lstStyle/>
          <a:p>
            <a:pPr marL="363538" indent="-363538">
              <a:buFont typeface="Wingdings" charset="2"/>
              <a:buChar char="§"/>
            </a:pPr>
            <a:r>
              <a:rPr lang="en-GB" dirty="0" smtClean="0"/>
              <a:t>Some models are readily interpretable (e.g. regression models; decision trees); others have a ‘black box’ character</a:t>
            </a:r>
          </a:p>
          <a:p>
            <a:pPr marL="363538" indent="-363538">
              <a:buFont typeface="Wingdings" charset="2"/>
              <a:buChar char="§"/>
            </a:pPr>
            <a:r>
              <a:rPr lang="en-GB" dirty="0" smtClean="0"/>
              <a:t>Sometimes it is possible to present the model as a </a:t>
            </a:r>
            <a:r>
              <a:rPr lang="en-GB" dirty="0" smtClean="0">
                <a:solidFill>
                  <a:schemeClr val="accent2"/>
                </a:solidFill>
              </a:rPr>
              <a:t>score chart </a:t>
            </a:r>
            <a:r>
              <a:rPr lang="en-GB" dirty="0" smtClean="0"/>
              <a:t>or a </a:t>
            </a:r>
            <a:r>
              <a:rPr lang="en-GB" dirty="0" err="1" smtClean="0">
                <a:solidFill>
                  <a:srgbClr val="BD582C"/>
                </a:solidFill>
              </a:rPr>
              <a:t>nomogram</a:t>
            </a:r>
            <a:endParaRPr lang="en-GB" dirty="0" smtClean="0">
              <a:solidFill>
                <a:srgbClr val="BD582C"/>
              </a:solidFill>
            </a:endParaRPr>
          </a:p>
          <a:p>
            <a:pPr marL="363538" indent="-363538">
              <a:buFont typeface="Wingdings" charset="2"/>
              <a:buChar char="§"/>
            </a:pPr>
            <a:r>
              <a:rPr lang="en-GB" dirty="0" err="1"/>
              <a:t>I</a:t>
            </a:r>
            <a:r>
              <a:rPr lang="en-GB" dirty="0" err="1" smtClean="0"/>
              <a:t>nceasingly</a:t>
            </a:r>
            <a:r>
              <a:rPr lang="en-GB" dirty="0" smtClean="0"/>
              <a:t>, prediction </a:t>
            </a:r>
            <a:r>
              <a:rPr lang="en-GB" dirty="0"/>
              <a:t>models </a:t>
            </a:r>
            <a:r>
              <a:rPr lang="en-GB" dirty="0" smtClean="0"/>
              <a:t>are presented as </a:t>
            </a:r>
            <a:r>
              <a:rPr lang="en-GB" dirty="0">
                <a:solidFill>
                  <a:srgbClr val="BD582C"/>
                </a:solidFill>
              </a:rPr>
              <a:t>web-based </a:t>
            </a:r>
            <a:r>
              <a:rPr lang="en-GB" dirty="0" smtClean="0">
                <a:solidFill>
                  <a:srgbClr val="BD582C"/>
                </a:solidFill>
              </a:rPr>
              <a:t>calculators </a:t>
            </a:r>
            <a:r>
              <a:rPr lang="en-GB" dirty="0" smtClean="0"/>
              <a:t>(e.g. </a:t>
            </a:r>
            <a:r>
              <a:rPr lang="en-GB" dirty="0" err="1" smtClean="0"/>
              <a:t>Qrisk</a:t>
            </a:r>
            <a:r>
              <a:rPr lang="en-GB" dirty="0" smtClean="0"/>
              <a:t>), or </a:t>
            </a:r>
            <a:r>
              <a:rPr lang="en-GB" dirty="0"/>
              <a:t>as apps for mobile </a:t>
            </a:r>
            <a:r>
              <a:rPr lang="en-GB" dirty="0" smtClean="0"/>
              <a:t>devices</a:t>
            </a:r>
          </a:p>
          <a:p>
            <a:pPr marL="363538" indent="-363538">
              <a:buFont typeface="Wingdings" charset="2"/>
              <a:buChar char="§"/>
            </a:pPr>
            <a:r>
              <a:rPr lang="en-GB" dirty="0" smtClean="0"/>
              <a:t>Prediction models are also increasingly </a:t>
            </a:r>
            <a:r>
              <a:rPr lang="en-GB" dirty="0" smtClean="0">
                <a:solidFill>
                  <a:srgbClr val="BD582C"/>
                </a:solidFill>
              </a:rPr>
              <a:t>embedded in electronic health records </a:t>
            </a:r>
            <a:r>
              <a:rPr lang="en-GB" dirty="0" smtClean="0"/>
              <a:t>(this has also been done for </a:t>
            </a:r>
            <a:r>
              <a:rPr lang="en-GB" dirty="0" err="1" smtClean="0"/>
              <a:t>Qrisk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13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109" y="286604"/>
            <a:ext cx="5819313" cy="1450757"/>
          </a:xfrm>
        </p:spPr>
        <p:txBody>
          <a:bodyPr>
            <a:normAutofit/>
          </a:bodyPr>
          <a:lstStyle/>
          <a:p>
            <a:r>
              <a:rPr lang="en-GB" sz="4400" dirty="0" smtClean="0"/>
              <a:t>Summary: seven steps </a:t>
            </a: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sz="4400" dirty="0" smtClean="0"/>
              <a:t>for </a:t>
            </a:r>
            <a:r>
              <a:rPr lang="en-GB" sz="4400" dirty="0" smtClean="0"/>
              <a:t>development of CPMs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519" y="1972735"/>
            <a:ext cx="7543801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Problem </a:t>
            </a:r>
            <a:r>
              <a:rPr lang="en-GB" dirty="0"/>
              <a:t>definition and data </a:t>
            </a:r>
            <a:r>
              <a:rPr lang="en-GB" dirty="0" smtClean="0"/>
              <a:t>inspection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Coding of predictors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Model specification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Model estimation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Evaluation of model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Evaluation of model validity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Model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171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B5992-F251-431E-AEC0-DDCED6DA2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20" y="286604"/>
            <a:ext cx="5558782" cy="1450757"/>
          </a:xfrm>
        </p:spPr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81A603-98FE-4C80-B5E7-E1F0E2814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600" dirty="0" err="1"/>
              <a:t>Steyerberg</a:t>
            </a:r>
            <a:r>
              <a:rPr lang="en-GB" sz="1600" dirty="0"/>
              <a:t> </a:t>
            </a:r>
            <a:r>
              <a:rPr lang="en-GB" sz="1600" dirty="0" smtClean="0"/>
              <a:t>EW, </a:t>
            </a:r>
            <a:r>
              <a:rPr lang="en-GB" sz="1600" dirty="0" err="1" smtClean="0"/>
              <a:t>Vergouwe</a:t>
            </a:r>
            <a:r>
              <a:rPr lang="en-GB" sz="1600" dirty="0" smtClean="0"/>
              <a:t> Y</a:t>
            </a:r>
            <a:r>
              <a:rPr lang="en-GB" sz="1600" dirty="0"/>
              <a:t>. Towards better clinical </a:t>
            </a:r>
            <a:r>
              <a:rPr lang="en-GB" sz="1600" dirty="0" smtClean="0"/>
              <a:t>prediction models</a:t>
            </a:r>
            <a:r>
              <a:rPr lang="en-GB" sz="1600" dirty="0"/>
              <a:t>: </a:t>
            </a:r>
            <a:r>
              <a:rPr lang="en-GB" sz="1600" dirty="0" smtClean="0"/>
              <a:t>seven steps </a:t>
            </a:r>
            <a:r>
              <a:rPr lang="en-GB" sz="1600" dirty="0"/>
              <a:t>for development and </a:t>
            </a:r>
            <a:r>
              <a:rPr lang="en-GB" sz="1600" dirty="0" smtClean="0"/>
              <a:t>an ABCD for validation. </a:t>
            </a:r>
            <a:r>
              <a:rPr lang="en-US" sz="1600" dirty="0" smtClean="0"/>
              <a:t>European </a:t>
            </a:r>
            <a:r>
              <a:rPr lang="en-US" sz="1600" dirty="0"/>
              <a:t>Heart Journal (2014) 35, 1925</a:t>
            </a:r>
            <a:r>
              <a:rPr lang="en-US" sz="1600"/>
              <a:t>–</a:t>
            </a:r>
            <a:r>
              <a:rPr lang="en-US" sz="1600" smtClean="0"/>
              <a:t>1931.</a:t>
            </a:r>
            <a:endParaRPr lang="en-GB" sz="16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4038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56276483-942D-3640-BE59-2222FE80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</a:t>
            </a:r>
          </a:p>
        </p:txBody>
      </p:sp>
      <p:pic>
        <p:nvPicPr>
          <p:cNvPr id="2052" name="Picture 4" descr="https://png2.kisspng.com/sh/b2eef83c8e79ca80da930674f9dea3e2/L0KzQYi4UsIxN6d5j5GAYUPkRLXsUsdna5ZpTJC7MUC2Qom9UsE2OWQ8T6I9Nka4QoS8VcM2QV91htk=/5a3a4de27fced4.21032862151377046652355359.png">
            <a:extLst>
              <a:ext uri="{FF2B5EF4-FFF2-40B4-BE49-F238E27FC236}">
                <a16:creationId xmlns:a16="http://schemas.microsoft.com/office/drawing/2014/main" xmlns="" id="{342141AC-E5D9-5245-9296-7FF217220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2" y="1922334"/>
            <a:ext cx="6440556" cy="382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37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813487"/>
            <a:ext cx="6620968" cy="3329581"/>
          </a:xfrm>
        </p:spPr>
        <p:txBody>
          <a:bodyPr/>
          <a:lstStyle/>
          <a:p>
            <a:r>
              <a:rPr lang="en-GB" sz="4000" dirty="0"/>
              <a:t>Seven steps for developing a prediction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Niels Peek</a:t>
            </a:r>
            <a:endParaRPr lang="en-GB" dirty="0"/>
          </a:p>
        </p:txBody>
      </p:sp>
      <p:pic>
        <p:nvPicPr>
          <p:cNvPr id="4" name="Picture 3" descr="Steyerberg &amp; Vergouwe EHJ2014 - Towards better clinical predictionmodels. Seven steps for development and an ABCD for validation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38"/>
          <a:stretch/>
        </p:blipFill>
        <p:spPr>
          <a:xfrm>
            <a:off x="508000" y="362857"/>
            <a:ext cx="8109857" cy="59264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158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Seven steps for development of CPMs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799" y="1972735"/>
            <a:ext cx="7543801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Problem </a:t>
            </a:r>
            <a:r>
              <a:rPr lang="en-GB" dirty="0"/>
              <a:t>definition and data </a:t>
            </a:r>
            <a:r>
              <a:rPr lang="en-GB" dirty="0" smtClean="0"/>
              <a:t>inspection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Coding </a:t>
            </a:r>
            <a:r>
              <a:rPr lang="en-GB" dirty="0"/>
              <a:t>of predictors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Model specification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Model estimation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Evaluation of model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Evaluation of model validity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Model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5551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55" y="286604"/>
            <a:ext cx="6087418" cy="1450757"/>
          </a:xfrm>
        </p:spPr>
        <p:txBody>
          <a:bodyPr>
            <a:noAutofit/>
          </a:bodyPr>
          <a:lstStyle/>
          <a:p>
            <a:r>
              <a:rPr lang="en-GB" sz="4400" dirty="0"/>
              <a:t>Step 1: </a:t>
            </a:r>
            <a:r>
              <a:rPr lang="en-GB" sz="4400" dirty="0"/>
              <a:t>Problem definition and </a:t>
            </a:r>
            <a:r>
              <a:rPr lang="en-GB" sz="4400" dirty="0" smtClean="0"/>
              <a:t>data inspection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39" y="1972735"/>
            <a:ext cx="7543801" cy="4023360"/>
          </a:xfrm>
        </p:spPr>
        <p:txBody>
          <a:bodyPr/>
          <a:lstStyle/>
          <a:p>
            <a:pPr marL="363538" indent="-363538">
              <a:lnSpc>
                <a:spcPct val="100000"/>
              </a:lnSpc>
              <a:buFont typeface="Wingdings" charset="2"/>
              <a:buChar char="§"/>
            </a:pPr>
            <a:r>
              <a:rPr lang="en-GB" dirty="0" smtClean="0"/>
              <a:t>Are we primarily interested in </a:t>
            </a:r>
            <a:r>
              <a:rPr lang="en-GB" dirty="0">
                <a:solidFill>
                  <a:srgbClr val="BD582C"/>
                </a:solidFill>
              </a:rPr>
              <a:t>insight</a:t>
            </a:r>
            <a:r>
              <a:rPr lang="en-GB" dirty="0"/>
              <a:t> </a:t>
            </a:r>
            <a:r>
              <a:rPr lang="en-GB" dirty="0" smtClean="0"/>
              <a:t>into predictive factors, in </a:t>
            </a:r>
            <a:r>
              <a:rPr lang="en-GB" dirty="0" smtClean="0">
                <a:solidFill>
                  <a:srgbClr val="BD582C"/>
                </a:solidFill>
              </a:rPr>
              <a:t>making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BD582C"/>
                </a:solidFill>
              </a:rPr>
              <a:t>predictions</a:t>
            </a:r>
            <a:r>
              <a:rPr lang="en-GB" dirty="0" smtClean="0"/>
              <a:t>, or both?</a:t>
            </a:r>
          </a:p>
          <a:p>
            <a:pPr marL="363538" indent="-363538">
              <a:lnSpc>
                <a:spcPct val="100000"/>
              </a:lnSpc>
              <a:buFont typeface="Wingdings" charset="2"/>
              <a:buChar char="§"/>
            </a:pPr>
            <a:r>
              <a:rPr lang="en-GB" dirty="0" smtClean="0"/>
              <a:t>Use literature review and interdisciplinary collaboration to </a:t>
            </a:r>
            <a:r>
              <a:rPr lang="en-GB" dirty="0"/>
              <a:t>incorporate </a:t>
            </a:r>
            <a:r>
              <a:rPr lang="en-GB" dirty="0">
                <a:solidFill>
                  <a:srgbClr val="BD582C"/>
                </a:solidFill>
              </a:rPr>
              <a:t>subject </a:t>
            </a:r>
            <a:r>
              <a:rPr lang="en-GB" dirty="0" smtClean="0">
                <a:solidFill>
                  <a:srgbClr val="BD582C"/>
                </a:solidFill>
              </a:rPr>
              <a:t>matter knowledge</a:t>
            </a:r>
            <a:r>
              <a:rPr lang="en-GB" dirty="0" smtClean="0"/>
              <a:t> </a:t>
            </a:r>
            <a:r>
              <a:rPr lang="en-GB" dirty="0"/>
              <a:t>in the modelling </a:t>
            </a:r>
            <a:r>
              <a:rPr lang="en-GB" dirty="0" smtClean="0"/>
              <a:t>process</a:t>
            </a:r>
          </a:p>
          <a:p>
            <a:pPr marL="363538" indent="-363538">
              <a:lnSpc>
                <a:spcPct val="100000"/>
              </a:lnSpc>
              <a:buFont typeface="Wingdings" charset="2"/>
              <a:buChar char="§"/>
            </a:pPr>
            <a:r>
              <a:rPr lang="en-GB" dirty="0"/>
              <a:t>D</a:t>
            </a:r>
            <a:r>
              <a:rPr lang="en-GB" dirty="0" smtClean="0"/>
              <a:t>ata collected </a:t>
            </a:r>
            <a:r>
              <a:rPr lang="en-GB" dirty="0" smtClean="0">
                <a:solidFill>
                  <a:srgbClr val="BD582C"/>
                </a:solidFill>
              </a:rPr>
              <a:t>purpose</a:t>
            </a:r>
            <a:r>
              <a:rPr lang="en-GB" dirty="0" smtClean="0"/>
              <a:t>, and </a:t>
            </a:r>
            <a:r>
              <a:rPr lang="en-GB" dirty="0" smtClean="0">
                <a:solidFill>
                  <a:srgbClr val="BD582C"/>
                </a:solidFill>
              </a:rPr>
              <a:t>recruitment/sampling </a:t>
            </a:r>
            <a:r>
              <a:rPr lang="en-GB" dirty="0" smtClean="0"/>
              <a:t>strategy</a:t>
            </a:r>
          </a:p>
          <a:p>
            <a:pPr marL="363538" indent="-363538">
              <a:lnSpc>
                <a:spcPct val="100000"/>
              </a:lnSpc>
              <a:buFont typeface="Wingdings" charset="2"/>
              <a:buChar char="§"/>
            </a:pPr>
            <a:r>
              <a:rPr lang="en-GB" dirty="0" smtClean="0"/>
              <a:t>Dealing with </a:t>
            </a:r>
            <a:r>
              <a:rPr lang="en-GB" dirty="0" smtClean="0">
                <a:solidFill>
                  <a:schemeClr val="accent2"/>
                </a:solidFill>
              </a:rPr>
              <a:t>treatment effects</a:t>
            </a:r>
          </a:p>
          <a:p>
            <a:pPr marL="363538" indent="-363538">
              <a:lnSpc>
                <a:spcPct val="100000"/>
              </a:lnSpc>
              <a:buFont typeface="Wingdings" charset="2"/>
              <a:buChar char="§"/>
            </a:pPr>
            <a:r>
              <a:rPr lang="en-GB" dirty="0" smtClean="0">
                <a:solidFill>
                  <a:srgbClr val="BD582C"/>
                </a:solidFill>
              </a:rPr>
              <a:t>Reliability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BD582C"/>
                </a:solidFill>
              </a:rPr>
              <a:t>completeness</a:t>
            </a:r>
            <a:r>
              <a:rPr lang="en-GB" dirty="0" smtClean="0"/>
              <a:t> of data</a:t>
            </a:r>
          </a:p>
          <a:p>
            <a:pPr marL="363538" indent="-363538">
              <a:lnSpc>
                <a:spcPct val="100000"/>
              </a:lnSpc>
              <a:buFont typeface="Wingdings" charset="2"/>
              <a:buChar char="§"/>
            </a:pPr>
            <a:r>
              <a:rPr lang="en-GB" dirty="0" smtClean="0">
                <a:solidFill>
                  <a:srgbClr val="BD582C"/>
                </a:solidFill>
              </a:rPr>
              <a:t>Endpoint</a:t>
            </a:r>
            <a:r>
              <a:rPr lang="en-GB" dirty="0" smtClean="0"/>
              <a:t> of interest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14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Step </a:t>
            </a:r>
            <a:r>
              <a:rPr lang="en-GB" dirty="0" smtClean="0"/>
              <a:t>2: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Coding </a:t>
            </a:r>
            <a:r>
              <a:rPr lang="en-GB" dirty="0" smtClean="0"/>
              <a:t>of predictors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159" y="1845734"/>
            <a:ext cx="7543801" cy="4023360"/>
          </a:xfrm>
        </p:spPr>
        <p:txBody>
          <a:bodyPr>
            <a:noAutofit/>
          </a:bodyPr>
          <a:lstStyle/>
          <a:p>
            <a:pPr marL="363538" indent="-363538">
              <a:spcBef>
                <a:spcPts val="600"/>
              </a:spcBef>
              <a:buFont typeface="Wingdings" charset="2"/>
              <a:buChar char="§"/>
            </a:pPr>
            <a:r>
              <a:rPr lang="en-GB" dirty="0"/>
              <a:t>Categorical and continuous </a:t>
            </a:r>
            <a:r>
              <a:rPr lang="en-GB" dirty="0" smtClean="0"/>
              <a:t>predictors can often </a:t>
            </a:r>
            <a:r>
              <a:rPr lang="en-GB" dirty="0"/>
              <a:t>be coded in different </a:t>
            </a:r>
            <a:r>
              <a:rPr lang="en-GB" dirty="0" smtClean="0"/>
              <a:t>ways. E.g. categories </a:t>
            </a:r>
            <a:r>
              <a:rPr lang="en-GB" dirty="0"/>
              <a:t>with infrequent occurrence may </a:t>
            </a:r>
            <a:r>
              <a:rPr lang="en-GB" dirty="0" smtClean="0"/>
              <a:t>be </a:t>
            </a:r>
            <a:r>
              <a:rPr lang="en-GB" dirty="0"/>
              <a:t>collapsed with </a:t>
            </a:r>
            <a:r>
              <a:rPr lang="en-GB" dirty="0" smtClean="0"/>
              <a:t>others.</a:t>
            </a:r>
            <a:endParaRPr lang="en-GB" dirty="0"/>
          </a:p>
          <a:p>
            <a:pPr marL="363538" indent="-363538">
              <a:spcBef>
                <a:spcPts val="600"/>
              </a:spcBef>
              <a:buFont typeface="Wingdings" charset="2"/>
              <a:buChar char="§"/>
            </a:pPr>
            <a:r>
              <a:rPr lang="en-GB" dirty="0"/>
              <a:t>Continuous predictors can often be modelled as a </a:t>
            </a:r>
            <a:r>
              <a:rPr lang="en-GB" dirty="0">
                <a:solidFill>
                  <a:srgbClr val="BD582C"/>
                </a:solidFill>
              </a:rPr>
              <a:t>linear </a:t>
            </a:r>
            <a:r>
              <a:rPr lang="en-GB" dirty="0" smtClean="0">
                <a:solidFill>
                  <a:srgbClr val="BD582C"/>
                </a:solidFill>
              </a:rPr>
              <a:t>association</a:t>
            </a:r>
            <a:r>
              <a:rPr lang="en-GB" dirty="0" smtClean="0"/>
              <a:t>, </a:t>
            </a:r>
            <a:r>
              <a:rPr lang="en-GB" dirty="0"/>
              <a:t>at least as a starting point</a:t>
            </a:r>
          </a:p>
          <a:p>
            <a:pPr marL="363538" indent="-363538">
              <a:spcBef>
                <a:spcPts val="600"/>
              </a:spcBef>
              <a:buFont typeface="Wingdings" charset="2"/>
              <a:buChar char="§"/>
            </a:pPr>
            <a:r>
              <a:rPr lang="en-GB" dirty="0" smtClean="0"/>
              <a:t>For ease of interpretation, it </a:t>
            </a:r>
            <a:r>
              <a:rPr lang="en-GB" dirty="0"/>
              <a:t>can help to </a:t>
            </a:r>
            <a:r>
              <a:rPr lang="en-GB" dirty="0">
                <a:solidFill>
                  <a:srgbClr val="BD582C"/>
                </a:solidFill>
              </a:rPr>
              <a:t>re-</a:t>
            </a:r>
            <a:r>
              <a:rPr lang="en-GB" dirty="0" smtClean="0">
                <a:solidFill>
                  <a:srgbClr val="BD582C"/>
                </a:solidFill>
              </a:rPr>
              <a:t>scale </a:t>
            </a:r>
            <a:r>
              <a:rPr lang="en-GB" dirty="0" smtClean="0"/>
              <a:t>continuous predictors (</a:t>
            </a:r>
            <a:r>
              <a:rPr lang="en-GB" dirty="0"/>
              <a:t>e.g. divide age by 10)</a:t>
            </a:r>
          </a:p>
          <a:p>
            <a:pPr marL="363538" indent="-363538">
              <a:spcBef>
                <a:spcPts val="600"/>
              </a:spcBef>
              <a:buFont typeface="Wingdings" charset="2"/>
              <a:buChar char="§"/>
            </a:pPr>
            <a:r>
              <a:rPr lang="en-GB" dirty="0" smtClean="0"/>
              <a:t>In </a:t>
            </a:r>
            <a:r>
              <a:rPr lang="en-GB" dirty="0"/>
              <a:t>regression models, </a:t>
            </a:r>
            <a:r>
              <a:rPr lang="en-GB" dirty="0">
                <a:solidFill>
                  <a:srgbClr val="BD582C"/>
                </a:solidFill>
              </a:rPr>
              <a:t>nonlinear relationships </a:t>
            </a:r>
            <a:r>
              <a:rPr lang="en-GB" dirty="0"/>
              <a:t>can be modelled using restricted cubic splines or fractional </a:t>
            </a:r>
            <a:r>
              <a:rPr lang="en-GB" dirty="0" smtClean="0"/>
              <a:t>polynomials</a:t>
            </a:r>
          </a:p>
          <a:p>
            <a:pPr marL="363538" indent="-363538">
              <a:spcBef>
                <a:spcPts val="600"/>
              </a:spcBef>
              <a:buFont typeface="Wingdings" charset="2"/>
              <a:buChar char="§"/>
            </a:pPr>
            <a:r>
              <a:rPr lang="en-GB" dirty="0" smtClean="0"/>
              <a:t>Machine Learning methods offer various ways to model nonlinear relationships (e.g. support vector machines, neural networks)</a:t>
            </a:r>
          </a:p>
          <a:p>
            <a:pPr marL="363538" indent="-363538">
              <a:spcBef>
                <a:spcPts val="600"/>
              </a:spcBef>
              <a:buFont typeface="Wingdings" charset="2"/>
              <a:buChar char="§"/>
            </a:pPr>
            <a:r>
              <a:rPr lang="en-GB" dirty="0"/>
              <a:t>C</a:t>
            </a:r>
            <a:r>
              <a:rPr lang="en-GB" dirty="0" smtClean="0"/>
              <a:t>ontinuous </a:t>
            </a:r>
            <a:r>
              <a:rPr lang="en-GB" dirty="0"/>
              <a:t>predictors </a:t>
            </a:r>
            <a:r>
              <a:rPr lang="en-GB" b="1" dirty="0">
                <a:solidFill>
                  <a:srgbClr val="BD582C"/>
                </a:solidFill>
              </a:rPr>
              <a:t>should not be dichotomized </a:t>
            </a:r>
            <a:r>
              <a:rPr lang="en-GB" dirty="0" smtClean="0"/>
              <a:t>in </a:t>
            </a:r>
            <a:r>
              <a:rPr lang="en-GB" dirty="0"/>
              <a:t>the model </a:t>
            </a:r>
            <a:r>
              <a:rPr lang="en-GB" dirty="0" smtClean="0"/>
              <a:t>development phase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51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Step 3</a:t>
            </a:r>
            <a:r>
              <a:rPr lang="en-GB" dirty="0" smtClean="0"/>
              <a:t>: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Model </a:t>
            </a:r>
            <a:r>
              <a:rPr lang="en-GB" dirty="0" smtClean="0"/>
              <a:t>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519" y="1972735"/>
            <a:ext cx="7543801" cy="4023360"/>
          </a:xfrm>
        </p:spPr>
        <p:txBody>
          <a:bodyPr/>
          <a:lstStyle/>
          <a:p>
            <a:pPr marL="363538" indent="-363538">
              <a:buFont typeface="Wingdings" charset="2"/>
              <a:buChar char="§"/>
            </a:pPr>
            <a:r>
              <a:rPr lang="en-GB" dirty="0" smtClean="0"/>
              <a:t>Refers to the </a:t>
            </a:r>
            <a:r>
              <a:rPr lang="en-GB" dirty="0" smtClean="0">
                <a:solidFill>
                  <a:srgbClr val="BD582C"/>
                </a:solidFill>
              </a:rPr>
              <a:t>strategy to select predictors </a:t>
            </a:r>
            <a:r>
              <a:rPr lang="en-GB" dirty="0" smtClean="0"/>
              <a:t>for inclusion in the model</a:t>
            </a:r>
          </a:p>
          <a:p>
            <a:pPr marL="363538" indent="-363538">
              <a:buFont typeface="Wingdings" charset="2"/>
              <a:buChar char="§"/>
            </a:pPr>
            <a:r>
              <a:rPr lang="en-GB" dirty="0"/>
              <a:t>Stepwise selection methods are widely </a:t>
            </a:r>
            <a:r>
              <a:rPr lang="en-GB" dirty="0" smtClean="0"/>
              <a:t>used in regression analysis, </a:t>
            </a:r>
            <a:r>
              <a:rPr lang="en-GB" dirty="0"/>
              <a:t>but have many </a:t>
            </a:r>
            <a:r>
              <a:rPr lang="en-GB" dirty="0" smtClean="0"/>
              <a:t>disadvantages</a:t>
            </a:r>
          </a:p>
          <a:p>
            <a:pPr marL="363538" indent="-363538">
              <a:buFont typeface="Wingdings" charset="2"/>
              <a:buChar char="§"/>
            </a:pPr>
            <a:r>
              <a:rPr lang="en-GB" dirty="0" smtClean="0"/>
              <a:t>It may be useful to include </a:t>
            </a:r>
            <a:r>
              <a:rPr lang="en-GB" dirty="0" smtClean="0">
                <a:solidFill>
                  <a:srgbClr val="BD582C"/>
                </a:solidFill>
              </a:rPr>
              <a:t>terms that model interactions</a:t>
            </a:r>
            <a:r>
              <a:rPr lang="en-GB" dirty="0" smtClean="0"/>
              <a:t> between predictors in a regression model – but this must be based on knowledge of the developer</a:t>
            </a:r>
          </a:p>
          <a:p>
            <a:pPr marL="363538" indent="-363538">
              <a:buFont typeface="Wingdings" charset="2"/>
              <a:buChar char="§"/>
            </a:pPr>
            <a:r>
              <a:rPr lang="en-GB" dirty="0" smtClean="0"/>
              <a:t>Machine Learning methods provide strategies for </a:t>
            </a:r>
            <a:r>
              <a:rPr lang="en-GB" dirty="0" smtClean="0">
                <a:solidFill>
                  <a:srgbClr val="BD582C"/>
                </a:solidFill>
              </a:rPr>
              <a:t>automatically modelling interactions </a:t>
            </a:r>
            <a:r>
              <a:rPr lang="en-GB" dirty="0" smtClean="0"/>
              <a:t>(e.g. decision trees, random forests)</a:t>
            </a:r>
          </a:p>
          <a:p>
            <a:pPr marL="363538" indent="-363538">
              <a:buFont typeface="Wingdings" charset="2"/>
              <a:buChar char="§"/>
            </a:pPr>
            <a:r>
              <a:rPr lang="en-GB" dirty="0" smtClean="0"/>
              <a:t>Iterative </a:t>
            </a:r>
            <a:r>
              <a:rPr lang="en-GB" dirty="0"/>
              <a:t>cycles of </a:t>
            </a:r>
            <a:r>
              <a:rPr lang="en-GB" dirty="0" smtClean="0"/>
              <a:t>trying different model specifications will always lead to </a:t>
            </a:r>
            <a:r>
              <a:rPr lang="en-GB" dirty="0" err="1" smtClean="0">
                <a:solidFill>
                  <a:srgbClr val="BD582C"/>
                </a:solidFill>
              </a:rPr>
              <a:t>overfitting</a:t>
            </a:r>
            <a:endParaRPr lang="en-GB" dirty="0">
              <a:solidFill>
                <a:srgbClr val="BD58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9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Step </a:t>
            </a:r>
            <a:r>
              <a:rPr lang="en-GB" dirty="0" smtClean="0"/>
              <a:t>4: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Model </a:t>
            </a:r>
            <a:r>
              <a:rPr lang="en-GB" dirty="0" smtClean="0"/>
              <a:t>estimation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159" y="1972735"/>
            <a:ext cx="7543801" cy="4023360"/>
          </a:xfrm>
        </p:spPr>
        <p:txBody>
          <a:bodyPr/>
          <a:lstStyle/>
          <a:p>
            <a:pPr marL="363538" indent="-363538">
              <a:buFont typeface="Wingdings" charset="2"/>
              <a:buChar char="§"/>
            </a:pPr>
            <a:r>
              <a:rPr lang="en-GB" dirty="0" smtClean="0"/>
              <a:t>In regression analysis, refers to the </a:t>
            </a:r>
            <a:r>
              <a:rPr lang="en-GB" dirty="0" smtClean="0">
                <a:solidFill>
                  <a:srgbClr val="BD582C"/>
                </a:solidFill>
              </a:rPr>
              <a:t>estimation of model coefficients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(typically using maximum likelihood estimation)</a:t>
            </a:r>
          </a:p>
          <a:p>
            <a:pPr marL="363538" indent="-363538">
              <a:buFont typeface="Wingdings" charset="2"/>
              <a:buChar char="§"/>
            </a:pPr>
            <a:r>
              <a:rPr lang="en-GB" dirty="0" smtClean="0">
                <a:solidFill>
                  <a:srgbClr val="BD582C"/>
                </a:solidFill>
              </a:rPr>
              <a:t>Penalized regression </a:t>
            </a:r>
            <a:r>
              <a:rPr lang="en-GB" dirty="0" smtClean="0"/>
              <a:t>methods incorporate automated shrinkage of coefficients and selection of predictors</a:t>
            </a:r>
          </a:p>
          <a:p>
            <a:pPr marL="889000" lvl="1" indent="-344488">
              <a:buFont typeface="Arial"/>
              <a:buChar char="•"/>
            </a:pPr>
            <a:r>
              <a:rPr lang="en-GB" sz="2000" dirty="0"/>
              <a:t>E.g. </a:t>
            </a:r>
            <a:r>
              <a:rPr lang="en-GB" sz="2000" dirty="0" smtClean="0"/>
              <a:t>least </a:t>
            </a:r>
            <a:r>
              <a:rPr lang="en-GB" sz="2000" dirty="0"/>
              <a:t>absolute </a:t>
            </a:r>
            <a:r>
              <a:rPr lang="en-GB" sz="2000" dirty="0" smtClean="0"/>
              <a:t>shrinkage and </a:t>
            </a:r>
            <a:r>
              <a:rPr lang="en-GB" sz="2000" dirty="0"/>
              <a:t>selection operator (</a:t>
            </a:r>
            <a:r>
              <a:rPr lang="en-GB" sz="2000" dirty="0" smtClean="0"/>
              <a:t>LASSO)</a:t>
            </a:r>
          </a:p>
          <a:p>
            <a:pPr marL="363538" indent="-363538">
              <a:buFont typeface="Wingdings" charset="2"/>
              <a:buChar char="§"/>
            </a:pPr>
            <a:r>
              <a:rPr lang="en-GB" dirty="0" smtClean="0"/>
              <a:t>Many machine learning methods also incorporate automated selection of predictors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33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80" y="286604"/>
            <a:ext cx="5558782" cy="1450757"/>
          </a:xfrm>
        </p:spPr>
        <p:txBody>
          <a:bodyPr>
            <a:normAutofit/>
          </a:bodyPr>
          <a:lstStyle/>
          <a:p>
            <a:r>
              <a:rPr lang="en-GB" dirty="0"/>
              <a:t>Step 5</a:t>
            </a:r>
            <a:r>
              <a:rPr lang="en-GB" dirty="0" smtClean="0"/>
              <a:t>: Evaluation of model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159" y="1972735"/>
            <a:ext cx="7543801" cy="4023360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BD582C"/>
                </a:solidFill>
              </a:rPr>
              <a:t>Alpha: calibration-in-the-</a:t>
            </a:r>
            <a:r>
              <a:rPr lang="en-GB" dirty="0" smtClean="0">
                <a:solidFill>
                  <a:srgbClr val="BD582C"/>
                </a:solidFill>
              </a:rPr>
              <a:t>large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Is there population-level agreement between predictions and observed outcomes?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BD582C"/>
                </a:solidFill>
              </a:rPr>
              <a:t>Beta: calibration </a:t>
            </a:r>
            <a:r>
              <a:rPr lang="en-GB" dirty="0" smtClean="0">
                <a:solidFill>
                  <a:srgbClr val="BD582C"/>
                </a:solidFill>
              </a:rPr>
              <a:t>slope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Are predictions are too extreme (</a:t>
            </a:r>
            <a:r>
              <a:rPr lang="en-GB" dirty="0" err="1" smtClean="0"/>
              <a:t>overfitting</a:t>
            </a:r>
            <a:r>
              <a:rPr lang="en-GB" dirty="0" smtClean="0"/>
              <a:t>)?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BD582C"/>
                </a:solidFill>
              </a:rPr>
              <a:t>Concordance statistic: </a:t>
            </a:r>
            <a:r>
              <a:rPr lang="en-GB" dirty="0" smtClean="0">
                <a:solidFill>
                  <a:srgbClr val="BD582C"/>
                </a:solidFill>
              </a:rPr>
              <a:t>discrimination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What is the model’s ability to distinguish people with different endpoints?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BD582C"/>
                </a:solidFill>
              </a:rPr>
              <a:t>Decision-curve </a:t>
            </a:r>
            <a:r>
              <a:rPr lang="en-GB" dirty="0" smtClean="0">
                <a:solidFill>
                  <a:srgbClr val="BD582C"/>
                </a:solidFill>
              </a:rPr>
              <a:t>analysis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What </a:t>
            </a:r>
            <a:r>
              <a:rPr lang="en-GB" dirty="0" smtClean="0"/>
              <a:t>is </a:t>
            </a:r>
            <a:r>
              <a:rPr lang="en-GB" dirty="0"/>
              <a:t>the ability to make </a:t>
            </a:r>
            <a:r>
              <a:rPr lang="en-GB" dirty="0" smtClean="0"/>
              <a:t>better decisions </a:t>
            </a:r>
            <a:r>
              <a:rPr lang="en-GB" dirty="0"/>
              <a:t>with </a:t>
            </a:r>
            <a:r>
              <a:rPr lang="en-GB" dirty="0" smtClean="0"/>
              <a:t>the </a:t>
            </a:r>
            <a:r>
              <a:rPr lang="en-GB" dirty="0"/>
              <a:t>model than </a:t>
            </a:r>
            <a:r>
              <a:rPr lang="en-GB" dirty="0" smtClean="0"/>
              <a:t>without (</a:t>
            </a:r>
            <a:r>
              <a:rPr lang="en-GB" dirty="0"/>
              <a:t>clinical </a:t>
            </a:r>
            <a:r>
              <a:rPr lang="en-GB" dirty="0" smtClean="0"/>
              <a:t>usefulness)?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01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80" y="286604"/>
            <a:ext cx="5558782" cy="1450757"/>
          </a:xfrm>
        </p:spPr>
        <p:txBody>
          <a:bodyPr>
            <a:normAutofit/>
          </a:bodyPr>
          <a:lstStyle/>
          <a:p>
            <a:r>
              <a:rPr lang="en-GB" dirty="0"/>
              <a:t>Step </a:t>
            </a:r>
            <a:r>
              <a:rPr lang="en-GB" dirty="0" smtClean="0"/>
              <a:t>6: Evaluation of model validity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879" y="1863877"/>
            <a:ext cx="7543801" cy="43772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BD582C"/>
                </a:solidFill>
              </a:rPr>
              <a:t>Internal validity </a:t>
            </a:r>
          </a:p>
          <a:p>
            <a:pPr marL="363538" indent="-363538">
              <a:spcBef>
                <a:spcPts val="400"/>
              </a:spcBef>
              <a:buFont typeface="Wingdings" charset="2"/>
              <a:buChar char="§"/>
            </a:pPr>
            <a:r>
              <a:rPr lang="en-GB" dirty="0"/>
              <a:t>refers to the validity of claims for the population that the data originated from </a:t>
            </a:r>
            <a:r>
              <a:rPr lang="en-GB" dirty="0" smtClean="0"/>
              <a:t>(reproducibility)</a:t>
            </a:r>
            <a:endParaRPr lang="en-GB" dirty="0"/>
          </a:p>
          <a:p>
            <a:pPr marL="363538" indent="-363538">
              <a:spcBef>
                <a:spcPts val="400"/>
              </a:spcBef>
              <a:buFont typeface="Wingdings" charset="2"/>
              <a:buChar char="§"/>
            </a:pPr>
            <a:r>
              <a:rPr lang="en-GB" dirty="0"/>
              <a:t>may address the stability of the selection of </a:t>
            </a:r>
            <a:r>
              <a:rPr lang="en-GB" dirty="0" smtClean="0"/>
              <a:t>predictors </a:t>
            </a:r>
            <a:r>
              <a:rPr lang="en-GB" dirty="0"/>
              <a:t>and the quality of predictions</a:t>
            </a:r>
          </a:p>
          <a:p>
            <a:pPr marL="363538" indent="-363538">
              <a:spcBef>
                <a:spcPts val="400"/>
              </a:spcBef>
              <a:buFont typeface="Wingdings" charset="2"/>
              <a:buChar char="§"/>
            </a:pPr>
            <a:r>
              <a:rPr lang="en-GB" dirty="0" smtClean="0"/>
              <a:t>split sample</a:t>
            </a:r>
            <a:r>
              <a:rPr lang="en-GB" dirty="0"/>
              <a:t>, </a:t>
            </a:r>
            <a:r>
              <a:rPr lang="en-GB" dirty="0" smtClean="0"/>
              <a:t>cross</a:t>
            </a:r>
            <a:r>
              <a:rPr lang="en-GB" dirty="0"/>
              <a:t>-validation or </a:t>
            </a:r>
            <a:r>
              <a:rPr lang="en-GB" dirty="0" smtClean="0"/>
              <a:t>bootstrapping</a:t>
            </a:r>
          </a:p>
          <a:p>
            <a:pPr marL="0" indent="0">
              <a:buNone/>
            </a:pPr>
            <a:r>
              <a:rPr lang="en-GB" dirty="0">
                <a:solidFill>
                  <a:srgbClr val="BD582C"/>
                </a:solidFill>
              </a:rPr>
              <a:t>External validity </a:t>
            </a:r>
          </a:p>
          <a:p>
            <a:pPr marL="363538" indent="-363538">
              <a:spcBef>
                <a:spcPts val="400"/>
              </a:spcBef>
              <a:buFont typeface="Wingdings" charset="2"/>
              <a:buChar char="§"/>
            </a:pPr>
            <a:r>
              <a:rPr lang="en-GB" dirty="0"/>
              <a:t>refers to generalizability of claims to ‘plausibly related’ populations</a:t>
            </a:r>
          </a:p>
          <a:p>
            <a:pPr marL="363538" indent="-363538">
              <a:spcBef>
                <a:spcPts val="400"/>
              </a:spcBef>
              <a:buFont typeface="Wingdings" charset="2"/>
              <a:buChar char="§"/>
            </a:pPr>
            <a:r>
              <a:rPr lang="en-GB" dirty="0"/>
              <a:t>stronger test: addresses transportability rather than reproducibility</a:t>
            </a:r>
          </a:p>
          <a:p>
            <a:pPr marL="363538" indent="-363538">
              <a:spcBef>
                <a:spcPts val="400"/>
              </a:spcBef>
              <a:buFont typeface="Wingdings" charset="2"/>
              <a:buChar char="§"/>
            </a:pPr>
            <a:r>
              <a:rPr lang="en-GB" dirty="0" smtClean="0"/>
              <a:t>temporal validation: patients </a:t>
            </a:r>
            <a:r>
              <a:rPr lang="en-GB" dirty="0"/>
              <a:t>who were more recently treated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geographic validation: patient from </a:t>
            </a:r>
            <a:r>
              <a:rPr lang="en-GB" dirty="0"/>
              <a:t>other </a:t>
            </a:r>
            <a:r>
              <a:rPr lang="en-GB" dirty="0" smtClean="0"/>
              <a:t>hospitals</a:t>
            </a:r>
            <a:br>
              <a:rPr lang="en-GB" dirty="0" smtClean="0"/>
            </a:br>
            <a:r>
              <a:rPr lang="en-GB" dirty="0" smtClean="0"/>
              <a:t>strong external validation: patients </a:t>
            </a:r>
            <a:r>
              <a:rPr lang="en-GB" dirty="0"/>
              <a:t>treated in fully different </a:t>
            </a:r>
            <a:r>
              <a:rPr lang="en-GB" dirty="0" smtClean="0"/>
              <a:t>settings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9064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2579</TotalTime>
  <Words>561</Words>
  <Application>Microsoft Macintosh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Retrospect</vt:lpstr>
      <vt:lpstr>Seven steps for developing a prediction model</vt:lpstr>
      <vt:lpstr>Seven steps for developing a prediction model</vt:lpstr>
      <vt:lpstr>Seven steps for development of CPMs</vt:lpstr>
      <vt:lpstr>Step 1: Problem definition and data inspection</vt:lpstr>
      <vt:lpstr>Step 2:  Coding of predictors</vt:lpstr>
      <vt:lpstr>Step 3:  Model specification</vt:lpstr>
      <vt:lpstr>Step 4:  Model estimation</vt:lpstr>
      <vt:lpstr>Step 5: Evaluation of model performance</vt:lpstr>
      <vt:lpstr>Step 6: Evaluation of model validity</vt:lpstr>
      <vt:lpstr>Step 7:  Model presentation</vt:lpstr>
      <vt:lpstr>Summary: seven steps  for development of CPMs</vt:lpstr>
      <vt:lpstr>Further reading</vt:lpstr>
      <vt:lpstr>Questions?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Prediction Modelling: approaches to evidence synthesis and longitudinal modelling</dc:title>
  <dc:creator>Glen Martin</dc:creator>
  <cp:lastModifiedBy>Niels Peek</cp:lastModifiedBy>
  <cp:revision>107</cp:revision>
  <cp:lastPrinted>2019-05-21T08:52:23Z</cp:lastPrinted>
  <dcterms:created xsi:type="dcterms:W3CDTF">2019-05-15T07:34:42Z</dcterms:created>
  <dcterms:modified xsi:type="dcterms:W3CDTF">2019-08-19T07:45:56Z</dcterms:modified>
</cp:coreProperties>
</file>