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45" r:id="rId4"/>
    <p:sldId id="319" r:id="rId5"/>
    <p:sldId id="321" r:id="rId6"/>
    <p:sldId id="387" r:id="rId7"/>
    <p:sldId id="324" r:id="rId8"/>
    <p:sldId id="325" r:id="rId9"/>
    <p:sldId id="376" r:id="rId10"/>
    <p:sldId id="377" r:id="rId11"/>
    <p:sldId id="378" r:id="rId12"/>
    <p:sldId id="379" r:id="rId13"/>
    <p:sldId id="391" r:id="rId14"/>
    <p:sldId id="388" r:id="rId15"/>
    <p:sldId id="389" r:id="rId16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1187" autoAdjust="0"/>
  </p:normalViewPr>
  <p:slideViewPr>
    <p:cSldViewPr snapToGrid="0">
      <p:cViewPr varScale="1">
        <p:scale>
          <a:sx n="59" d="100"/>
          <a:sy n="59" d="100"/>
        </p:scale>
        <p:origin x="15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1478-066E-4B25-A5E0-9FAE844E0019}" type="datetimeFigureOut">
              <a:rPr lang="en-GB" smtClean="0"/>
              <a:t>25/08/2019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BB1A-3390-4598-804B-8D70CFE9C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0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41BE-C56D-490F-951F-99988D1EF7F8}" type="datetimeFigureOut">
              <a:rPr lang="en-GB" smtClean="0"/>
              <a:t>25/08/2019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A2A9-7A45-43C3-8C88-3BFAD606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9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AA2A9-7A45-43C3-8C88-3BFAD606E14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linear regression is essentially a ‘line of best fit’ through the scatter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5CB6A-C28B-4340-BC26-58B051D9E1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4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DA55D-D89F-4502-8D72-2494BCC876C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8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AAB4-F6FC-429F-872E-2F2754708652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CAE-ABD6-4628-BB88-1B95A97D41D8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5818-3815-4F27-8659-9E2158D518A6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F434-FD80-40F6-980C-39E3FCEFE790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C470-F194-4118-9C8C-4D3644DD6715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7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0B06-3864-4771-853A-188A7512403A}" type="datetime1">
              <a:rPr lang="en-GB" smtClean="0"/>
              <a:t>25/08/2019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528-2DA0-4D48-8350-E53618C38559}" type="datetime1">
              <a:rPr lang="en-GB" smtClean="0"/>
              <a:t>25/08/2019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AEB-F62D-461F-97BD-9C65592DCC90}" type="datetime1">
              <a:rPr lang="en-GB" smtClean="0"/>
              <a:t>25/08/2019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118F-80F2-44FA-BFFB-00476F503982}" type="datetime1">
              <a:rPr lang="en-GB" smtClean="0"/>
              <a:t>25/08/2019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8193" y="83814"/>
            <a:ext cx="2326946" cy="9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13A1D07-0C4C-45B8-A53C-B3CF926B9226}" type="datetime1">
              <a:rPr lang="en-GB" smtClean="0"/>
              <a:t>25/08/2019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D2B-EA7D-4D09-B5BA-31ED5AC267D0}" type="datetime1">
              <a:rPr lang="en-GB" smtClean="0"/>
              <a:t>25/08/2019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555878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E0A45-EB33-4104-B9CE-25AEA2244B64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TAB_col_white_backgroun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4" y="51419"/>
            <a:ext cx="2534425" cy="10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813487"/>
            <a:ext cx="6620968" cy="3329581"/>
          </a:xfrm>
        </p:spPr>
        <p:txBody>
          <a:bodyPr/>
          <a:lstStyle/>
          <a:p>
            <a:r>
              <a:rPr lang="en-GB" sz="4000" dirty="0"/>
              <a:t>Introduction to </a:t>
            </a:r>
            <a:r>
              <a:rPr lang="en-GB" sz="4000" dirty="0" smtClean="0"/>
              <a:t>Linear/ Logistic Regression for Developing CPMs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/>
              <a:t>Dr Glen Martin</a:t>
            </a:r>
          </a:p>
          <a:p>
            <a:r>
              <a:rPr lang="en-GB" cap="none" dirty="0"/>
              <a:t>glen.martin@manchester.ac.uk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35486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To circumvent this, logistic regression models the probability of the outcome occurring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can only take values between 0 and 1, logistic regression models the relationship between X and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through an ‘S-shape’ curve.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8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2228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46" y="1737361"/>
            <a:ext cx="5787449" cy="45219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13248" y="2496312"/>
            <a:ext cx="3493008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So, in other words, logistic regression can inform us how covariates associate with the probability of the outcome occurring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14695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model coefficients are then interpreted as odds ratios (ORs)</a:t>
            </a:r>
          </a:p>
          <a:p>
            <a:r>
              <a:rPr lang="en-GB" dirty="0"/>
              <a:t>The OR is the ratio of the odds of event among those exposed over the odds of event among those not exposed</a:t>
            </a:r>
          </a:p>
          <a:p>
            <a:r>
              <a:rPr lang="en-GB" dirty="0"/>
              <a:t>So, if:</a:t>
            </a:r>
          </a:p>
          <a:p>
            <a:pPr lvl="1"/>
            <a:r>
              <a:rPr lang="en-GB" dirty="0"/>
              <a:t>OR &lt; 1, then unit increases in X reduce the odds of Y occurring</a:t>
            </a:r>
          </a:p>
          <a:p>
            <a:pPr lvl="1"/>
            <a:r>
              <a:rPr lang="en-GB" dirty="0"/>
              <a:t>OR&gt;1, then unit increases in X increase the odds of Y occurring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14792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Using Logistic Regression for Prediction Modelling: </a:t>
            </a:r>
            <a:r>
              <a:rPr lang="en-GB" sz="4000" dirty="0" err="1" smtClean="0"/>
              <a:t>EuroScore</a:t>
            </a:r>
            <a:r>
              <a:rPr lang="en-GB" sz="4000" dirty="0" smtClean="0"/>
              <a:t> II example</a:t>
            </a:r>
            <a:endParaRPr lang="en-GB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Glen Martin, University of Manchester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85" y="1787155"/>
            <a:ext cx="7136987" cy="3038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06" y="5241956"/>
            <a:ext cx="6461735" cy="1045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85" y="4875291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…+several other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0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 Home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Logistic Regression models are a standard way of modelling binary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 terms of CPMs, the output from a logistic regression gives us the probability of the event occurring, given the inputted covariates/risk factors – </a:t>
            </a:r>
          </a:p>
          <a:p>
            <a:pPr marL="749808" lvl="1" indent="-457200"/>
            <a:r>
              <a:rPr lang="en-GB" dirty="0" smtClean="0"/>
              <a:t>this is directly the quantity we are interested in when making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coefficients in the model have direct interpretations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 Glen Martin, University of Manchester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6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64046" y="4870656"/>
            <a:ext cx="4636553" cy="1759456"/>
            <a:chOff x="287871" y="4756356"/>
            <a:chExt cx="4636553" cy="1759456"/>
          </a:xfrm>
        </p:grpSpPr>
        <p:sp>
          <p:nvSpPr>
            <p:cNvPr id="4" name="TextBox 3"/>
            <p:cNvSpPr txBox="1"/>
            <p:nvPr/>
          </p:nvSpPr>
          <p:spPr>
            <a:xfrm>
              <a:off x="287871" y="4756356"/>
              <a:ext cx="4636553" cy="175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/>
                <a:t>Glen Martin</a:t>
              </a:r>
            </a:p>
            <a:p>
              <a:r>
                <a:rPr lang="en-US" sz="2000" dirty="0"/>
                <a:t>Centre for Health Informatics</a:t>
              </a:r>
            </a:p>
            <a:p>
              <a:r>
                <a:rPr lang="en-US" sz="2000" dirty="0"/>
                <a:t>The University of Manchester, UK</a:t>
              </a:r>
            </a:p>
            <a:p>
              <a:pPr>
                <a:spcBef>
                  <a:spcPts val="450"/>
                </a:spcBef>
              </a:pPr>
              <a:r>
                <a:rPr lang="en-US" sz="2000" u="sng" dirty="0">
                  <a:solidFill>
                    <a:srgbClr val="000090"/>
                  </a:solidFill>
                </a:rPr>
                <a:t>      </a:t>
              </a:r>
              <a:r>
                <a:rPr lang="en-US" sz="2000" dirty="0">
                  <a:solidFill>
                    <a:srgbClr val="000090"/>
                  </a:solidFill>
                </a:rPr>
                <a:t>  </a:t>
              </a:r>
              <a:r>
                <a:rPr lang="en-US" sz="2000" u="sng" dirty="0">
                  <a:solidFill>
                    <a:srgbClr val="000090"/>
                  </a:solidFill>
                </a:rPr>
                <a:t>glen.martin@manchester.ac.uk</a:t>
              </a:r>
            </a:p>
            <a:p>
              <a:pPr>
                <a:spcBef>
                  <a:spcPts val="450"/>
                </a:spcBef>
              </a:pPr>
              <a:r>
                <a:rPr lang="en-US" sz="2000" dirty="0"/>
                <a:t>       @glen_martin1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918" y="6117700"/>
              <a:ext cx="316037" cy="3160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0919" y="5807102"/>
              <a:ext cx="316037" cy="234658"/>
            </a:xfrm>
            <a:prstGeom prst="rect">
              <a:avLst/>
            </a:prstGeom>
          </p:spPr>
        </p:pic>
      </p:grpSp>
      <p:pic>
        <p:nvPicPr>
          <p:cNvPr id="7" name="Picture 5" descr="TAB_col_white_backgroun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046" y="140964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22554" y="1308291"/>
            <a:ext cx="2277665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altLang="en-US" sz="3300" b="1" dirty="0">
                <a:latin typeface="Arial" pitchFamily="34" charset="0"/>
                <a:ea typeface="Genev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29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29968"/>
            <a:ext cx="7539060" cy="4218438"/>
          </a:xfrm>
        </p:spPr>
        <p:txBody>
          <a:bodyPr>
            <a:normAutofit/>
          </a:bodyPr>
          <a:lstStyle/>
          <a:p>
            <a:r>
              <a:rPr lang="en-GB" sz="2800" dirty="0"/>
              <a:t>This session aims to introduce you to some of the key statistical </a:t>
            </a:r>
            <a:r>
              <a:rPr lang="en-GB" sz="2800" dirty="0" smtClean="0"/>
              <a:t>concepts underpinning logistic regression for the development of a clinical prediction model for binary outcomes.</a:t>
            </a:r>
          </a:p>
          <a:p>
            <a:endParaRPr lang="en-GB" sz="2800" dirty="0"/>
          </a:p>
          <a:p>
            <a:r>
              <a:rPr lang="en-GB" sz="2800" dirty="0"/>
              <a:t>Given the time constraints, we will not be able to cover all </a:t>
            </a:r>
            <a:r>
              <a:rPr lang="en-GB" sz="2800" dirty="0" smtClean="0"/>
              <a:t>concepts in </a:t>
            </a:r>
            <a:r>
              <a:rPr lang="en-GB" sz="2800" dirty="0"/>
              <a:t>large detail. I will refer you to other sources, where relevant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5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developing a CPM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seven-step 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Consideration of the research question and initial data inspection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Coding of predictors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Model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Model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Evaluation of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Internal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735" y="5685079"/>
            <a:ext cx="884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Steyerberg</a:t>
            </a:r>
            <a:r>
              <a:rPr lang="en-GB" sz="1600" dirty="0"/>
              <a:t>, E., </a:t>
            </a:r>
            <a:r>
              <a:rPr lang="en-GB" sz="1600" dirty="0" err="1"/>
              <a:t>Vergouwe</a:t>
            </a:r>
            <a:r>
              <a:rPr lang="en-GB" sz="1600" dirty="0"/>
              <a:t>, Y. “Towards better clinical prediction models: seven steps for development and an ABCD for validation”. 2014. European Heart Journal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43620" y="3114392"/>
            <a:ext cx="3512745" cy="9687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060886" y="2860895"/>
            <a:ext cx="3811509" cy="181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lecture is focussed on steps 3 and 4 of the seven steps for developing a CPM: in other words, the actual derivation of </a:t>
            </a:r>
            <a:r>
              <a:rPr lang="en-GB" smtClean="0"/>
              <a:t>the </a:t>
            </a:r>
            <a:r>
              <a:rPr lang="en-GB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D60D-0986-461F-A674-A95DCE7A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4B39-FFA5-4C04-8200-9C34DC38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we delve into logistic regression, lets begin with a simple case of a continuous outcome that we wish to model</a:t>
            </a:r>
          </a:p>
          <a:p>
            <a:r>
              <a:rPr lang="en-GB" dirty="0" smtClean="0"/>
              <a:t>A </a:t>
            </a:r>
            <a:r>
              <a:rPr lang="en-GB" dirty="0"/>
              <a:t>linear regression model is</a:t>
            </a:r>
          </a:p>
          <a:p>
            <a:pPr lvl="1"/>
            <a:r>
              <a:rPr lang="en-GB" dirty="0"/>
              <a:t>Used to explore the (statistical) relationships between two or more variables and </a:t>
            </a:r>
            <a:r>
              <a:rPr lang="en-GB" dirty="0" smtClean="0"/>
              <a:t>a continuous </a:t>
            </a:r>
            <a:r>
              <a:rPr lang="en-GB" dirty="0"/>
              <a:t>outcome of interest.</a:t>
            </a:r>
          </a:p>
          <a:p>
            <a:pPr lvl="1"/>
            <a:r>
              <a:rPr lang="en-GB" dirty="0"/>
              <a:t>Useful for description, prediction or to improve our understanding of biological processes.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24858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AD130-FAA4-4D8B-9ACA-4864AC0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1190667"/>
          </a:xfrm>
        </p:spPr>
        <p:txBody>
          <a:bodyPr>
            <a:normAutofit/>
          </a:bodyPr>
          <a:lstStyle/>
          <a:p>
            <a:r>
              <a:rPr lang="en-GB" sz="3100" dirty="0" smtClean="0">
                <a:solidFill>
                  <a:srgbClr val="FFFFFF"/>
                </a:solidFill>
              </a:rPr>
              <a:t>Linear </a:t>
            </a:r>
            <a:r>
              <a:rPr lang="en-GB" sz="3100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FF29-8545-4039-9F19-9BB26027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224337"/>
            <a:ext cx="2313633" cy="376498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Linear regression investigates </a:t>
            </a:r>
            <a:r>
              <a:rPr lang="en-GB" dirty="0">
                <a:solidFill>
                  <a:srgbClr val="FFFFFF"/>
                </a:solidFill>
              </a:rPr>
              <a:t>how one </a:t>
            </a:r>
            <a:r>
              <a:rPr lang="en-GB" dirty="0" smtClean="0">
                <a:solidFill>
                  <a:srgbClr val="FFFFFF"/>
                </a:solidFill>
              </a:rPr>
              <a:t>(or more) </a:t>
            </a:r>
            <a:r>
              <a:rPr lang="en-GB" dirty="0">
                <a:solidFill>
                  <a:srgbClr val="FFFFFF"/>
                </a:solidFill>
              </a:rPr>
              <a:t>variables affects another outcome of interest.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58B0F-301E-44F1-981D-CE8D98CFF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7"/>
          <a:stretch/>
        </p:blipFill>
        <p:spPr>
          <a:xfrm>
            <a:off x="3220934" y="62013"/>
            <a:ext cx="4237939" cy="329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0976B-A2BE-4D57-8400-F184925BE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57"/>
          <a:stretch/>
        </p:blipFill>
        <p:spPr>
          <a:xfrm>
            <a:off x="4814211" y="3460006"/>
            <a:ext cx="4239498" cy="329097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799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5558782" cy="984412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What about non-linear relationships?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302969"/>
            <a:ext cx="7607808" cy="51248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43216" y="5047488"/>
            <a:ext cx="1499616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4674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about non-continuous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Frequently, outcomes are not continuous.</a:t>
            </a:r>
          </a:p>
          <a:p>
            <a:r>
              <a:rPr lang="en-GB" dirty="0"/>
              <a:t>In this case, linear regression would not be appropriate.</a:t>
            </a:r>
          </a:p>
          <a:p>
            <a:r>
              <a:rPr lang="en-GB" dirty="0"/>
              <a:t>Therefore, other modelling techniques are required:</a:t>
            </a:r>
          </a:p>
          <a:p>
            <a:pPr lvl="1"/>
            <a:r>
              <a:rPr lang="en-GB" dirty="0"/>
              <a:t>Binary (yes/no) outcomes = logistic regression</a:t>
            </a:r>
          </a:p>
          <a:p>
            <a:pPr lvl="1"/>
            <a:r>
              <a:rPr lang="en-GB" dirty="0"/>
              <a:t>Time-to-event outcomes = survival analysis (usually a Cox model)</a:t>
            </a:r>
          </a:p>
          <a:p>
            <a:pPr lvl="1"/>
            <a:endParaRPr lang="en-GB" dirty="0"/>
          </a:p>
          <a:p>
            <a:r>
              <a:rPr lang="en-GB" dirty="0"/>
              <a:t>We </a:t>
            </a:r>
            <a:r>
              <a:rPr lang="en-GB" dirty="0" smtClean="0"/>
              <a:t>will cover logistic regression here, and time-to-event models later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7505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many cases, the response variable will be binary. For example: </a:t>
            </a:r>
          </a:p>
          <a:p>
            <a:pPr lvl="1"/>
            <a:r>
              <a:rPr lang="en-GB" dirty="0"/>
              <a:t>The presence or absence of a disease</a:t>
            </a:r>
          </a:p>
          <a:p>
            <a:pPr lvl="1"/>
            <a:r>
              <a:rPr lang="en-GB" dirty="0"/>
              <a:t>Mortality at 30-days post intervention</a:t>
            </a:r>
          </a:p>
          <a:p>
            <a:pPr lvl="1"/>
            <a:endParaRPr lang="en-GB" dirty="0"/>
          </a:p>
          <a:p>
            <a:r>
              <a:rPr lang="en-GB" dirty="0"/>
              <a:t>Logistic regression is an adaption to multiple linear regression that we use whenever the outcome is binary (e.g. represented by 0s and 1s, or TRUE and FALSE)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5029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Linear regression does not work for binary outcomes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2" y="1950096"/>
            <a:ext cx="5712825" cy="4284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209" y="2957803"/>
            <a:ext cx="2855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Fitting a linear regression to these data is clearly inappropriate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11345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2609</TotalTime>
  <Words>740</Words>
  <Application>Microsoft Office PowerPoint</Application>
  <PresentationFormat>On-screen Show (4:3)</PresentationFormat>
  <Paragraphs>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Geneva</vt:lpstr>
      <vt:lpstr>Retrospect</vt:lpstr>
      <vt:lpstr>Introduction to Linear/ Logistic Regression for Developing CPMs</vt:lpstr>
      <vt:lpstr>Outline</vt:lpstr>
      <vt:lpstr>The process of developing a CPM</vt:lpstr>
      <vt:lpstr>Linear Regression</vt:lpstr>
      <vt:lpstr>Linear Regression</vt:lpstr>
      <vt:lpstr>What about non-linear relationships?</vt:lpstr>
      <vt:lpstr>What about non-continuous outcomes?</vt:lpstr>
      <vt:lpstr>Logistic Regression</vt:lpstr>
      <vt:lpstr>Linear regression does not work for binary outcomes</vt:lpstr>
      <vt:lpstr>Logistic Regression</vt:lpstr>
      <vt:lpstr>Logistic Regression</vt:lpstr>
      <vt:lpstr>Interpretation of Logistic Regression</vt:lpstr>
      <vt:lpstr>Using Logistic Regression for Prediction Modelling: EuroScore II example</vt:lpstr>
      <vt:lpstr>Take Home Messages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Prediction Modelling: approaches to evidence synthesis and longitudinal modelling</dc:title>
  <dc:creator>Glen Martin</dc:creator>
  <cp:lastModifiedBy>Glen Martin</cp:lastModifiedBy>
  <cp:revision>109</cp:revision>
  <cp:lastPrinted>2019-05-21T08:52:23Z</cp:lastPrinted>
  <dcterms:created xsi:type="dcterms:W3CDTF">2019-05-15T07:34:42Z</dcterms:created>
  <dcterms:modified xsi:type="dcterms:W3CDTF">2019-08-25T13:41:27Z</dcterms:modified>
</cp:coreProperties>
</file>