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7"/>
  </p:notesMasterIdLst>
  <p:handoutMasterIdLst>
    <p:handoutMasterId r:id="rId8"/>
  </p:handoutMasterIdLst>
  <p:sldIdLst>
    <p:sldId id="256" r:id="rId2"/>
    <p:sldId id="340" r:id="rId3"/>
    <p:sldId id="341" r:id="rId4"/>
    <p:sldId id="342" r:id="rId5"/>
    <p:sldId id="343" r:id="rId6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 autoAdjust="0"/>
    <p:restoredTop sz="91204" autoAdjust="0"/>
  </p:normalViewPr>
  <p:slideViewPr>
    <p:cSldViewPr snapToGrid="0">
      <p:cViewPr varScale="1">
        <p:scale>
          <a:sx n="63" d="100"/>
          <a:sy n="63" d="100"/>
        </p:scale>
        <p:origin x="-1473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41478-066E-4B25-A5E0-9FAE844E0019}" type="datetimeFigureOut">
              <a:rPr lang="en-GB" smtClean="0"/>
              <a:t>25/08/2019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4BB1A-3390-4598-804B-8D70CFE9C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401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941BE-C56D-490F-951F-99988D1EF7F8}" type="datetimeFigureOut">
              <a:rPr lang="en-GB" smtClean="0"/>
              <a:t>25/08/2019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AA2A9-7A45-43C3-8C88-3BFAD606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9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This is a 15-minute lecture that gives an overview of the tutorial and gives tutors and students the opportunity to introduce 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A2A9-7A45-43C3-8C88-3BFAD606E14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7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AAB4-F6FC-429F-872E-2F2754708652}" type="datetime1">
              <a:rPr lang="en-GB" smtClean="0"/>
              <a:t>25/08/2019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1742" y="50973"/>
            <a:ext cx="2713397" cy="115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09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CAE-ABD6-4628-BB88-1B95A97D41D8}" type="datetime1">
              <a:rPr lang="en-GB" smtClean="0"/>
              <a:t>25/08/2019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0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5818-3815-4F27-8659-9E2158D518A6}" type="datetime1">
              <a:rPr lang="en-GB" smtClean="0"/>
              <a:t>25/08/2019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6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F434-FD80-40F6-980C-39E3FCEFE790}" type="datetime1">
              <a:rPr lang="en-GB" smtClean="0"/>
              <a:t>25/08/2019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C470-F194-4118-9C8C-4D3644DD6715}" type="datetime1">
              <a:rPr lang="en-GB" smtClean="0"/>
              <a:t>25/08/2019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1742" y="50973"/>
            <a:ext cx="2713397" cy="115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70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0B06-3864-4771-853A-188A7512403A}" type="datetime1">
              <a:rPr lang="en-GB" smtClean="0"/>
              <a:t>25/08/2019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45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528-2DA0-4D48-8350-E53618C38559}" type="datetime1">
              <a:rPr lang="en-GB" smtClean="0"/>
              <a:t>25/08/2019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8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6AEB-F62D-461F-97BD-9C65592DCC90}" type="datetime1">
              <a:rPr lang="en-GB" smtClean="0"/>
              <a:t>25/08/2019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118F-80F2-44FA-BFFB-00476F503982}" type="datetime1">
              <a:rPr lang="en-GB" smtClean="0"/>
              <a:t>25/08/2019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5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8193" y="83814"/>
            <a:ext cx="2326946" cy="99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08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13A1D07-0C4C-45B8-A53C-B3CF926B9226}" type="datetime1">
              <a:rPr lang="en-GB" smtClean="0"/>
              <a:t>25/08/2019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Dr Glen Martin, University of Manchester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D2B-EA7D-4D09-B5BA-31ED5AC267D0}" type="datetime1">
              <a:rPr lang="en-GB" smtClean="0"/>
              <a:t>25/08/2019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Dr Glen Martin, University of Manchester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D4F3-DEE7-4381-9D47-F89EFBA9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7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555878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E0A45-EB33-4104-B9CE-25AEA2244B64}" type="datetime1">
              <a:rPr lang="en-GB" smtClean="0"/>
              <a:t>25/08/2019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Dr Glen Martin, University of Manchester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TAB_col_white_background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0714" y="51419"/>
            <a:ext cx="2534425" cy="10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92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D-A-Jenkins/projects/medinfo19" TargetMode="External"/><Relationship Id="rId2" Type="http://schemas.openxmlformats.org/officeDocument/2006/relationships/hyperlink" Target="https://github.com/David-A-Jenkins/MedInfo-20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813487"/>
            <a:ext cx="6620968" cy="3329581"/>
          </a:xfrm>
        </p:spPr>
        <p:txBody>
          <a:bodyPr/>
          <a:lstStyle/>
          <a:p>
            <a:r>
              <a:rPr lang="en-GB" sz="4000" b="1" dirty="0"/>
              <a:t>Practical sessions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Glen Martin, Niels Peek, David Jenkins</a:t>
            </a:r>
            <a:br>
              <a:rPr lang="en-GB" dirty="0"/>
            </a:br>
            <a:r>
              <a:rPr lang="en-GB" dirty="0"/>
              <a:t>&amp; Hannah Lennon</a:t>
            </a:r>
          </a:p>
        </p:txBody>
      </p:sp>
    </p:spTree>
    <p:extLst>
      <p:ext uri="{BB962C8B-B14F-4D97-AF65-F5344CB8AC3E}">
        <p14:creationId xmlns:p14="http://schemas.microsoft.com/office/powerpoint/2010/main" val="354868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0488" indent="0">
              <a:buNone/>
            </a:pPr>
            <a:r>
              <a:rPr lang="en-GB" dirty="0"/>
              <a:t>4 practical’s </a:t>
            </a:r>
          </a:p>
          <a:p>
            <a:pPr marL="547688" indent="-457200">
              <a:buFont typeface="Arial" panose="020B0604020202020204" pitchFamily="34" charset="0"/>
              <a:buChar char="•"/>
            </a:pPr>
            <a:r>
              <a:rPr lang="en-GB" dirty="0"/>
              <a:t>Logistic regression</a:t>
            </a:r>
          </a:p>
          <a:p>
            <a:pPr marL="547688" indent="-457200">
              <a:buFont typeface="Arial" panose="020B0604020202020204" pitchFamily="34" charset="0"/>
              <a:buChar char="•"/>
            </a:pPr>
            <a:r>
              <a:rPr lang="en-GB" dirty="0"/>
              <a:t>Survival analysis</a:t>
            </a:r>
          </a:p>
          <a:p>
            <a:pPr marL="547688" indent="-457200">
              <a:buFont typeface="Arial" panose="020B0604020202020204" pitchFamily="34" charset="0"/>
              <a:buChar char="•"/>
            </a:pPr>
            <a:r>
              <a:rPr lang="en-GB" dirty="0"/>
              <a:t>Validation</a:t>
            </a:r>
          </a:p>
          <a:p>
            <a:pPr marL="547688" indent="-457200">
              <a:buFont typeface="Arial" panose="020B0604020202020204" pitchFamily="34" charset="0"/>
              <a:buChar char="•"/>
            </a:pPr>
            <a:r>
              <a:rPr lang="en-GB" dirty="0"/>
              <a:t>Machine learning (random forests)</a:t>
            </a:r>
          </a:p>
          <a:p>
            <a:pPr marL="547688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90488" indent="0">
              <a:buNone/>
            </a:pPr>
            <a:r>
              <a:rPr lang="en-GB" dirty="0"/>
              <a:t>Opportunity to ask questions and begin to explore some (but not all) of the concepts covered in the </a:t>
            </a:r>
            <a:r>
              <a:rPr lang="en-GB" dirty="0" smtClean="0"/>
              <a:t>lectures</a:t>
            </a:r>
          </a:p>
          <a:p>
            <a:pPr marL="90488" indent="0">
              <a:buNone/>
            </a:pPr>
            <a:endParaRPr lang="en-GB" dirty="0"/>
          </a:p>
          <a:p>
            <a:pPr marL="90488" indent="0">
              <a:buNone/>
            </a:pPr>
            <a:r>
              <a:rPr lang="en-GB" dirty="0" smtClean="0"/>
              <a:t>The software R will be used but you do not need to install R on your 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7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0">
              <a:buNone/>
            </a:pPr>
            <a:r>
              <a:rPr lang="en-GB" dirty="0"/>
              <a:t>Second Manifestations of </a:t>
            </a:r>
            <a:r>
              <a:rPr lang="en-GB" dirty="0" err="1"/>
              <a:t>ARTerial</a:t>
            </a:r>
            <a:r>
              <a:rPr lang="en-GB" dirty="0"/>
              <a:t> disease (SMART) study</a:t>
            </a:r>
            <a:r>
              <a:rPr lang="en-GB" baseline="30000" dirty="0"/>
              <a:t>1</a:t>
            </a:r>
            <a:endParaRPr lang="en-GB" dirty="0"/>
          </a:p>
          <a:p>
            <a:pPr marL="90488" indent="0">
              <a:buNone/>
            </a:pPr>
            <a:endParaRPr lang="en-GB" dirty="0"/>
          </a:p>
          <a:p>
            <a:r>
              <a:rPr lang="en-GB" dirty="0"/>
              <a:t>Cohort study in patients with clinically manifest vascular disease or cardiovascular risk factors</a:t>
            </a:r>
          </a:p>
          <a:p>
            <a:endParaRPr lang="en-GB" dirty="0"/>
          </a:p>
          <a:p>
            <a:pPr marL="90488" indent="0">
              <a:buNone/>
            </a:pPr>
            <a:r>
              <a:rPr lang="en-GB" dirty="0"/>
              <a:t>Prospective cohort study designed to, 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en-GB" dirty="0"/>
              <a:t>Establish prevalence of arterial diseases and risk factors for cardiovascular disease in a high-risk population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en-GB" dirty="0"/>
              <a:t>Identify predictors of future cardiovascular events</a:t>
            </a:r>
          </a:p>
          <a:p>
            <a:pPr marL="90488" indent="0">
              <a:buNone/>
            </a:pPr>
            <a:endParaRPr lang="en-GB" dirty="0"/>
          </a:p>
          <a:p>
            <a:pPr marL="90488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6503" y="5886854"/>
            <a:ext cx="7543801" cy="418136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buNone/>
            </a:pPr>
            <a:r>
              <a:rPr lang="en-GB" baseline="30000" dirty="0"/>
              <a:t>1</a:t>
            </a:r>
            <a:r>
              <a:rPr lang="en-GB" dirty="0"/>
              <a:t> Simons, P.C.G., </a:t>
            </a:r>
            <a:r>
              <a:rPr lang="en-GB" dirty="0" err="1"/>
              <a:t>Algra</a:t>
            </a:r>
            <a:r>
              <a:rPr lang="en-GB" dirty="0"/>
              <a:t>, A., Van de </a:t>
            </a:r>
            <a:r>
              <a:rPr lang="en-GB" dirty="0" err="1"/>
              <a:t>Laak</a:t>
            </a:r>
            <a:r>
              <a:rPr lang="en-GB" dirty="0"/>
              <a:t>, M.F., </a:t>
            </a:r>
            <a:r>
              <a:rPr lang="en-GB" dirty="0" err="1"/>
              <a:t>Grobbee</a:t>
            </a:r>
            <a:r>
              <a:rPr lang="en-GB" dirty="0"/>
              <a:t>, D.E. and Van der </a:t>
            </a:r>
            <a:r>
              <a:rPr lang="en-GB" dirty="0" err="1"/>
              <a:t>Graaf</a:t>
            </a:r>
            <a:r>
              <a:rPr lang="en-GB" dirty="0"/>
              <a:t>, Y., 1999. Second manifestations of </a:t>
            </a:r>
            <a:r>
              <a:rPr lang="en-GB" dirty="0" err="1"/>
              <a:t>ARTerial</a:t>
            </a:r>
            <a:r>
              <a:rPr lang="en-GB" dirty="0"/>
              <a:t> disease (SMART) study: rationale and design. </a:t>
            </a:r>
            <a:r>
              <a:rPr lang="en-GB" i="1" dirty="0"/>
              <a:t>European journal of epidemiology</a:t>
            </a:r>
            <a:r>
              <a:rPr lang="en-GB" dirty="0"/>
              <a:t>, </a:t>
            </a:r>
            <a:r>
              <a:rPr lang="en-GB" i="1" dirty="0"/>
              <a:t>15</a:t>
            </a:r>
            <a:r>
              <a:rPr lang="en-GB" dirty="0"/>
              <a:t>(9), pp.773-781.</a:t>
            </a:r>
          </a:p>
        </p:txBody>
      </p:sp>
    </p:spTree>
    <p:extLst>
      <p:ext uri="{BB962C8B-B14F-4D97-AF65-F5344CB8AC3E}">
        <p14:creationId xmlns:p14="http://schemas.microsoft.com/office/powerpoint/2010/main" val="86324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0">
              <a:buNone/>
            </a:pPr>
            <a:r>
              <a:rPr lang="en-GB" dirty="0"/>
              <a:t>Prediction tool to predict cardiovascular events and mortality in peripheral arterial disease patients</a:t>
            </a:r>
            <a:r>
              <a:rPr lang="en-GB" baseline="30000" dirty="0"/>
              <a:t>2</a:t>
            </a:r>
            <a:endParaRPr lang="en-GB" dirty="0"/>
          </a:p>
          <a:p>
            <a:pPr marL="90488" indent="0">
              <a:buNone/>
            </a:pPr>
            <a:endParaRPr lang="en-GB" dirty="0"/>
          </a:p>
          <a:p>
            <a:pPr marL="90488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1" t="32982" r="14737" b="38714"/>
          <a:stretch/>
        </p:blipFill>
        <p:spPr bwMode="auto">
          <a:xfrm>
            <a:off x="577516" y="2671009"/>
            <a:ext cx="7988969" cy="291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26503" y="5864356"/>
            <a:ext cx="7543801" cy="563409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0">
              <a:buNone/>
            </a:pPr>
            <a:r>
              <a:rPr lang="en-GB" baseline="30000" dirty="0"/>
              <a:t>2</a:t>
            </a:r>
            <a:r>
              <a:rPr lang="en-GB" dirty="0"/>
              <a:t> </a:t>
            </a:r>
            <a:r>
              <a:rPr lang="en-GB" dirty="0" err="1"/>
              <a:t>Sprengers</a:t>
            </a:r>
            <a:r>
              <a:rPr lang="en-GB" dirty="0"/>
              <a:t>, R.W., Janssen, K.J., Moll, F.L., </a:t>
            </a:r>
            <a:r>
              <a:rPr lang="en-GB" dirty="0" err="1"/>
              <a:t>Verhaar</a:t>
            </a:r>
            <a:r>
              <a:rPr lang="en-GB" dirty="0"/>
              <a:t>, M.C., van der </a:t>
            </a:r>
            <a:r>
              <a:rPr lang="en-GB" dirty="0" err="1"/>
              <a:t>Graaf</a:t>
            </a:r>
            <a:r>
              <a:rPr lang="en-GB" dirty="0"/>
              <a:t>, Y. and SMART Study Group, 2009. Prediction rule for cardiovascular events and mortality in peripheral arterial disease patients: data from the prospective Second Manifestations of </a:t>
            </a:r>
            <a:r>
              <a:rPr lang="en-GB" dirty="0" err="1"/>
              <a:t>ARTerial</a:t>
            </a:r>
            <a:r>
              <a:rPr lang="en-GB" dirty="0"/>
              <a:t> disease (SMART) cohort study. </a:t>
            </a:r>
            <a:r>
              <a:rPr lang="en-GB" i="1" dirty="0"/>
              <a:t>Journal of vascular surgery</a:t>
            </a:r>
            <a:r>
              <a:rPr lang="en-GB" dirty="0"/>
              <a:t>, </a:t>
            </a:r>
            <a:r>
              <a:rPr lang="en-GB" i="1" dirty="0"/>
              <a:t>50</a:t>
            </a:r>
            <a:r>
              <a:rPr lang="en-GB" dirty="0"/>
              <a:t>(6), pp.1369-1376.</a:t>
            </a:r>
          </a:p>
        </p:txBody>
      </p:sp>
    </p:spTree>
    <p:extLst>
      <p:ext uri="{BB962C8B-B14F-4D97-AF65-F5344CB8AC3E}">
        <p14:creationId xmlns:p14="http://schemas.microsoft.com/office/powerpoint/2010/main" val="427659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Azure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988532" cy="4023360"/>
          </a:xfrm>
        </p:spPr>
        <p:txBody>
          <a:bodyPr>
            <a:noAutofit/>
          </a:bodyPr>
          <a:lstStyle/>
          <a:p>
            <a:pPr marL="90488" indent="0">
              <a:buNone/>
            </a:pPr>
            <a:r>
              <a:rPr lang="en-GB" dirty="0" smtClean="0"/>
              <a:t>We will use Azure notebooks for the practical’s</a:t>
            </a:r>
            <a:endParaRPr lang="en-GB" dirty="0"/>
          </a:p>
          <a:p>
            <a:pPr marL="90488" indent="0">
              <a:buNone/>
            </a:pPr>
            <a:r>
              <a:rPr lang="en-GB" dirty="0" smtClean="0"/>
              <a:t>To setup Azure the </a:t>
            </a:r>
            <a:r>
              <a:rPr lang="en-GB" dirty="0" err="1" smtClean="0"/>
              <a:t>github</a:t>
            </a:r>
            <a:r>
              <a:rPr lang="en-GB" dirty="0" smtClean="0"/>
              <a:t> ‘Azure operation procedure’ describes how to setup and execute the practical's using Azure.</a:t>
            </a:r>
          </a:p>
          <a:p>
            <a:pPr marL="90488" indent="0">
              <a:buNone/>
            </a:pPr>
            <a:endParaRPr lang="en-GB" dirty="0" smtClean="0"/>
          </a:p>
          <a:p>
            <a:pPr marL="90488" indent="0">
              <a:buNone/>
            </a:pPr>
            <a:r>
              <a:rPr lang="en-GB" dirty="0" smtClean="0"/>
              <a:t>Azure uses </a:t>
            </a:r>
            <a:r>
              <a:rPr lang="en-GB" dirty="0" err="1" smtClean="0"/>
              <a:t>Jupyter</a:t>
            </a:r>
            <a:r>
              <a:rPr lang="en-GB" dirty="0" smtClean="0"/>
              <a:t> notebooks to run R code on a cloud based service </a:t>
            </a:r>
            <a:endParaRPr lang="en-GB" dirty="0"/>
          </a:p>
          <a:p>
            <a:pPr marL="90488" indent="0">
              <a:buNone/>
            </a:pPr>
            <a:endParaRPr lang="en-GB" dirty="0" smtClean="0"/>
          </a:p>
          <a:p>
            <a:pPr marL="90488" indent="0">
              <a:buNone/>
            </a:pPr>
            <a:r>
              <a:rPr lang="en-GB" sz="2400" dirty="0">
                <a:hlinkClick r:id="rId2"/>
              </a:rPr>
              <a:t>https://github.com/David-A-Jenkins/MedInfo-2019</a:t>
            </a:r>
            <a:endParaRPr lang="en-GB" sz="2400" dirty="0"/>
          </a:p>
          <a:p>
            <a:pPr marL="90488" indent="0">
              <a:buNone/>
            </a:pPr>
            <a:r>
              <a:rPr lang="en-GB" sz="2400" dirty="0">
                <a:hlinkClick r:id="rId3"/>
              </a:rPr>
              <a:t>https://</a:t>
            </a:r>
            <a:r>
              <a:rPr lang="en-GB" sz="2400" dirty="0" smtClean="0">
                <a:hlinkClick r:id="rId3"/>
              </a:rPr>
              <a:t>notebooks.azure.com/D-A-Jenkins/projects/medinfo19</a:t>
            </a:r>
            <a:endParaRPr lang="en-GB" sz="2400" dirty="0" smtClean="0"/>
          </a:p>
          <a:p>
            <a:pPr marL="90488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 Glen Martin, University of Manchester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8150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2685</TotalTime>
  <Words>308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Practical sessions</vt:lpstr>
      <vt:lpstr>Practical's</vt:lpstr>
      <vt:lpstr>The Data</vt:lpstr>
      <vt:lpstr>The Data</vt:lpstr>
      <vt:lpstr>Azure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Prediction Modelling: approaches to evidence synthesis and longitudinal modelling</dc:title>
  <dc:creator>Glen Martin</dc:creator>
  <cp:lastModifiedBy>David Jenkins</cp:lastModifiedBy>
  <cp:revision>117</cp:revision>
  <cp:lastPrinted>2019-05-21T08:52:23Z</cp:lastPrinted>
  <dcterms:created xsi:type="dcterms:W3CDTF">2019-05-15T07:34:42Z</dcterms:created>
  <dcterms:modified xsi:type="dcterms:W3CDTF">2019-08-25T14:39:18Z</dcterms:modified>
</cp:coreProperties>
</file>