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0"/>
  </p:notesMasterIdLst>
  <p:handoutMasterIdLst>
    <p:handoutMasterId r:id="rId21"/>
  </p:handoutMasterIdLst>
  <p:sldIdLst>
    <p:sldId id="256" r:id="rId2"/>
    <p:sldId id="257" r:id="rId3"/>
    <p:sldId id="381" r:id="rId4"/>
    <p:sldId id="382" r:id="rId5"/>
    <p:sldId id="383" r:id="rId6"/>
    <p:sldId id="384" r:id="rId7"/>
    <p:sldId id="385" r:id="rId8"/>
    <p:sldId id="386" r:id="rId9"/>
    <p:sldId id="387" r:id="rId10"/>
    <p:sldId id="388" r:id="rId11"/>
    <p:sldId id="389" r:id="rId12"/>
    <p:sldId id="392" r:id="rId13"/>
    <p:sldId id="393" r:id="rId14"/>
    <p:sldId id="395" r:id="rId15"/>
    <p:sldId id="391" r:id="rId16"/>
    <p:sldId id="396" r:id="rId17"/>
    <p:sldId id="398" r:id="rId18"/>
    <p:sldId id="397" r:id="rId19"/>
  </p:sldIdLst>
  <p:sldSz cx="9144000" cy="6858000" type="screen4x3"/>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0" autoAdjust="0"/>
    <p:restoredTop sz="77215" autoAdjust="0"/>
  </p:normalViewPr>
  <p:slideViewPr>
    <p:cSldViewPr snapToGrid="0">
      <p:cViewPr varScale="1">
        <p:scale>
          <a:sx n="50" d="100"/>
          <a:sy n="50" d="100"/>
        </p:scale>
        <p:origin x="1851" y="27"/>
      </p:cViewPr>
      <p:guideLst/>
    </p:cSldViewPr>
  </p:slideViewPr>
  <p:notesTextViewPr>
    <p:cViewPr>
      <p:scale>
        <a:sx n="1" d="1"/>
        <a:sy n="1" d="1"/>
      </p:scale>
      <p:origin x="0" y="0"/>
    </p:cViewPr>
  </p:notesTextViewPr>
  <p:notesViewPr>
    <p:cSldViewPr snapToGrid="0">
      <p:cViewPr varScale="1">
        <p:scale>
          <a:sx n="81" d="100"/>
          <a:sy n="81" d="100"/>
        </p:scale>
        <p:origin x="3978"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63341478-066E-4B25-A5E0-9FAE844E0019}" type="datetimeFigureOut">
              <a:rPr lang="en-GB" smtClean="0"/>
              <a:t>25/08/2019</a:t>
            </a:fld>
            <a:endParaRPr lang="en-GB"/>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D2E4BB1A-3390-4598-804B-8D70CFE9C1B3}" type="slidenum">
              <a:rPr lang="en-GB" smtClean="0"/>
              <a:t>‹#›</a:t>
            </a:fld>
            <a:endParaRPr lang="en-GB"/>
          </a:p>
        </p:txBody>
      </p:sp>
    </p:spTree>
    <p:extLst>
      <p:ext uri="{BB962C8B-B14F-4D97-AF65-F5344CB8AC3E}">
        <p14:creationId xmlns:p14="http://schemas.microsoft.com/office/powerpoint/2010/main" val="2762401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DD4941BE-C56D-490F-951F-99988D1EF7F8}" type="datetimeFigureOut">
              <a:rPr lang="en-GB" smtClean="0"/>
              <a:t>25/08/2019</a:t>
            </a:fld>
            <a:endParaRPr lang="en-GB"/>
          </a:p>
        </p:txBody>
      </p:sp>
      <p:sp>
        <p:nvSpPr>
          <p:cNvPr id="4" name="Slide Image Placeholder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9F8AA2A9-7A45-43C3-8C88-3BFAD606E143}" type="slidenum">
              <a:rPr lang="en-GB" smtClean="0"/>
              <a:t>‹#›</a:t>
            </a:fld>
            <a:endParaRPr lang="en-GB"/>
          </a:p>
        </p:txBody>
      </p:sp>
    </p:spTree>
    <p:extLst>
      <p:ext uri="{BB962C8B-B14F-4D97-AF65-F5344CB8AC3E}">
        <p14:creationId xmlns:p14="http://schemas.microsoft.com/office/powerpoint/2010/main" val="4001797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F8AA2A9-7A45-43C3-8C88-3BFAD606E143}" type="slidenum">
              <a:rPr lang="en-GB" smtClean="0"/>
              <a:t>2</a:t>
            </a:fld>
            <a:endParaRPr lang="en-GB"/>
          </a:p>
        </p:txBody>
      </p:sp>
    </p:spTree>
    <p:extLst>
      <p:ext uri="{BB962C8B-B14F-4D97-AF65-F5344CB8AC3E}">
        <p14:creationId xmlns:p14="http://schemas.microsoft.com/office/powerpoint/2010/main" val="2283073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begin by explaining what survival analysis is, and describing the kind of problems we are interested in solving using survival analysis methods</a:t>
            </a:r>
          </a:p>
        </p:txBody>
      </p:sp>
      <p:sp>
        <p:nvSpPr>
          <p:cNvPr id="4" name="Slide Number Placeholder 3"/>
          <p:cNvSpPr>
            <a:spLocks noGrp="1"/>
          </p:cNvSpPr>
          <p:nvPr>
            <p:ph type="sldNum" sz="quarter" idx="10"/>
          </p:nvPr>
        </p:nvSpPr>
        <p:spPr/>
        <p:txBody>
          <a:bodyPr/>
          <a:lstStyle/>
          <a:p>
            <a:fld id="{9F8AA2A9-7A45-43C3-8C88-3BFAD606E143}" type="slidenum">
              <a:rPr lang="en-GB" smtClean="0"/>
              <a:t>3</a:t>
            </a:fld>
            <a:endParaRPr lang="en-GB"/>
          </a:p>
        </p:txBody>
      </p:sp>
    </p:spTree>
    <p:extLst>
      <p:ext uri="{BB962C8B-B14F-4D97-AF65-F5344CB8AC3E}">
        <p14:creationId xmlns:p14="http://schemas.microsoft.com/office/powerpoint/2010/main" val="2596364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Talk through what this plot</a:t>
                </a:r>
                <a:r>
                  <a:rPr lang="en-GB" baseline="0" dirty="0"/>
                  <a:t> shows.</a:t>
                </a:r>
              </a:p>
              <a:p>
                <a:endParaRPr lang="en-GB" baseline="0" dirty="0"/>
              </a:p>
              <a:p>
                <a:r>
                  <a:rPr lang="en-GB" sz="1200" kern="1200" dirty="0">
                    <a:solidFill>
                      <a:schemeClr val="tx1"/>
                    </a:solidFill>
                    <a:effectLst/>
                    <a:latin typeface="+mn-lt"/>
                    <a:ea typeface="+mn-ea"/>
                    <a:cs typeface="+mn-cs"/>
                  </a:rPr>
                  <a:t>The dashed lines are 95% confidence intervals/regions. The vertical lines are showing where censoring events occur.</a:t>
                </a:r>
              </a:p>
              <a:p>
                <a:r>
                  <a:rPr lang="en-GB" sz="1200" kern="1200" dirty="0">
                    <a:solidFill>
                      <a:schemeClr val="tx1"/>
                    </a:solidFill>
                    <a:effectLst/>
                    <a:latin typeface="+mn-lt"/>
                    <a:ea typeface="+mn-ea"/>
                    <a:cs typeface="+mn-cs"/>
                  </a:rPr>
                  <a:t>Interpretation of the plot: we see a fairly steep decline in the survival function over the first 50 days (i.e. regular deaths). This levels off after 50 days (the deaths slow down). By the end of follow-up we estimate about a third of the patients are still alive.</a:t>
                </a:r>
              </a:p>
              <a:p>
                <a:r>
                  <a:rPr lang="en-GB" sz="1200" kern="1200" dirty="0">
                    <a:solidFill>
                      <a:schemeClr val="tx1"/>
                    </a:solidFill>
                    <a:effectLst/>
                    <a:latin typeface="+mn-lt"/>
                    <a:ea typeface="+mn-ea"/>
                    <a:cs typeface="+mn-cs"/>
                  </a:rPr>
                  <a:t>Survival time is commonly summarised using the median. This can be read from the Kaplan-Meier plot, as the value </a:t>
                </a:r>
                <a14:m>
                  <m:oMath xmlns:m="http://schemas.openxmlformats.org/officeDocument/2006/math">
                    <m:r>
                      <a:rPr lang="en-GB" sz="1200" i="1" kern="1200">
                        <a:solidFill>
                          <a:schemeClr val="tx1"/>
                        </a:solidFill>
                        <a:effectLst/>
                        <a:latin typeface="Cambria Math" panose="02040503050406030204" pitchFamily="18" charset="0"/>
                        <a:ea typeface="+mn-ea"/>
                        <a:cs typeface="+mn-cs"/>
                      </a:rPr>
                      <m:t>𝑡</m:t>
                    </m:r>
                  </m:oMath>
                </a14:m>
                <a:r>
                  <a:rPr lang="en-GB" sz="1200" kern="1200" dirty="0">
                    <a:solidFill>
                      <a:schemeClr val="tx1"/>
                    </a:solidFill>
                    <a:effectLst/>
                    <a:latin typeface="+mn-lt"/>
                    <a:ea typeface="+mn-ea"/>
                    <a:cs typeface="+mn-cs"/>
                  </a:rPr>
                  <a:t> such that </a:t>
                </a:r>
                <a14:m>
                  <m:oMath xmlns:m="http://schemas.openxmlformats.org/officeDocument/2006/math">
                    <m:r>
                      <a:rPr lang="en-GB" sz="1200" i="1" kern="1200">
                        <a:solidFill>
                          <a:schemeClr val="tx1"/>
                        </a:solidFill>
                        <a:effectLst/>
                        <a:latin typeface="Cambria Math" panose="02040503050406030204" pitchFamily="18" charset="0"/>
                        <a:ea typeface="+mn-ea"/>
                        <a:cs typeface="+mn-cs"/>
                      </a:rPr>
                      <m:t>𝑆</m:t>
                    </m:r>
                    <m:d>
                      <m:dPr>
                        <m:ctrlPr>
                          <a:rPr lang="en-GB" sz="1200" i="1" kern="1200">
                            <a:solidFill>
                              <a:schemeClr val="tx1"/>
                            </a:solidFill>
                            <a:effectLst/>
                            <a:latin typeface="Cambria Math" panose="02040503050406030204" pitchFamily="18" charset="0"/>
                            <a:ea typeface="+mn-ea"/>
                            <a:cs typeface="+mn-cs"/>
                          </a:rPr>
                        </m:ctrlPr>
                      </m:dPr>
                      <m:e>
                        <m:r>
                          <a:rPr lang="en-GB" sz="1200" i="1" kern="1200">
                            <a:solidFill>
                              <a:schemeClr val="tx1"/>
                            </a:solidFill>
                            <a:effectLst/>
                            <a:latin typeface="Cambria Math" panose="02040503050406030204" pitchFamily="18" charset="0"/>
                            <a:ea typeface="+mn-ea"/>
                            <a:cs typeface="+mn-cs"/>
                          </a:rPr>
                          <m:t>𝑡</m:t>
                        </m:r>
                      </m:e>
                    </m:d>
                    <m:r>
                      <a:rPr lang="en-GB" sz="1200" i="1" kern="1200">
                        <a:solidFill>
                          <a:schemeClr val="tx1"/>
                        </a:solidFill>
                        <a:effectLst/>
                        <a:latin typeface="Cambria Math" panose="02040503050406030204" pitchFamily="18" charset="0"/>
                        <a:ea typeface="+mn-ea"/>
                        <a:cs typeface="+mn-cs"/>
                      </a:rPr>
                      <m:t>=0.5</m:t>
                    </m:r>
                  </m:oMath>
                </a14:m>
                <a:r>
                  <a:rPr lang="en-GB" sz="1200" kern="1200" dirty="0">
                    <a:solidFill>
                      <a:schemeClr val="tx1"/>
                    </a:solidFill>
                    <a:effectLst/>
                    <a:latin typeface="+mn-lt"/>
                    <a:ea typeface="+mn-ea"/>
                    <a:cs typeface="+mn-cs"/>
                  </a:rPr>
                  <a:t>.</a:t>
                </a:r>
              </a:p>
              <a:p>
                <a:endParaRPr lang="en-GB" dirty="0"/>
              </a:p>
            </p:txBody>
          </p:sp>
        </mc:Choice>
        <mc:Fallback xmlns="">
          <p:sp>
            <p:nvSpPr>
              <p:cNvPr id="3" name="Notes Placeholder 2"/>
              <p:cNvSpPr>
                <a:spLocks noGrp="1"/>
              </p:cNvSpPr>
              <p:nvPr>
                <p:ph type="body" idx="1"/>
              </p:nvPr>
            </p:nvSpPr>
            <p:spPr/>
            <p:txBody>
              <a:bodyPr/>
              <a:lstStyle/>
              <a:p>
                <a:r>
                  <a:rPr lang="en-GB" dirty="0" smtClean="0"/>
                  <a:t>Talk through what this plot</a:t>
                </a:r>
                <a:r>
                  <a:rPr lang="en-GB" baseline="0" dirty="0" smtClean="0"/>
                  <a:t> shows.</a:t>
                </a:r>
              </a:p>
              <a:p>
                <a:endParaRPr lang="en-GB" baseline="0" dirty="0" smtClean="0"/>
              </a:p>
              <a:p>
                <a:r>
                  <a:rPr lang="en-GB" sz="1200" kern="1200" dirty="0" smtClean="0">
                    <a:solidFill>
                      <a:schemeClr val="tx1"/>
                    </a:solidFill>
                    <a:effectLst/>
                    <a:latin typeface="+mn-lt"/>
                    <a:ea typeface="+mn-ea"/>
                    <a:cs typeface="+mn-cs"/>
                  </a:rPr>
                  <a:t>The dashed lines are 95% confidence intervals/regions. The vertical lines are showing where censoring events occur.</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Interpretation of the plot: we see a fairly steep decline in the survival function over the first 50 days (i.e. regular deaths). This levels off after 50 days (the deaths slow down). By the end of follow-up we estimate about a third of the patients are still alive.</a:t>
                </a:r>
              </a:p>
              <a:p>
                <a:r>
                  <a:rPr lang="en-GB" sz="1200" kern="1200" dirty="0">
                    <a:solidFill>
                      <a:schemeClr val="tx1"/>
                    </a:solidFill>
                    <a:effectLst/>
                    <a:latin typeface="+mn-lt"/>
                    <a:ea typeface="+mn-ea"/>
                    <a:cs typeface="+mn-cs"/>
                  </a:rPr>
                  <a:t>Survival time is commonly summarised using the median. This can be read from the Kaplan-Meier plot, as the value </a:t>
                </a:r>
                <a:r>
                  <a:rPr lang="en-GB" sz="1200" i="0" kern="1200">
                    <a:solidFill>
                      <a:schemeClr val="tx1"/>
                    </a:solidFill>
                    <a:effectLst/>
                    <a:latin typeface="+mn-lt"/>
                    <a:ea typeface="+mn-ea"/>
                    <a:cs typeface="+mn-cs"/>
                  </a:rPr>
                  <a:t>𝑡</a:t>
                </a:r>
                <a:r>
                  <a:rPr lang="en-GB" sz="1200" kern="1200" dirty="0">
                    <a:solidFill>
                      <a:schemeClr val="tx1"/>
                    </a:solidFill>
                    <a:effectLst/>
                    <a:latin typeface="+mn-lt"/>
                    <a:ea typeface="+mn-ea"/>
                    <a:cs typeface="+mn-cs"/>
                  </a:rPr>
                  <a:t> such that </a:t>
                </a:r>
                <a:r>
                  <a:rPr lang="en-GB" sz="1200" i="0" kern="1200">
                    <a:solidFill>
                      <a:schemeClr val="tx1"/>
                    </a:solidFill>
                    <a:effectLst/>
                    <a:latin typeface="+mn-lt"/>
                    <a:ea typeface="+mn-ea"/>
                    <a:cs typeface="+mn-cs"/>
                  </a:rPr>
                  <a:t>𝑆(𝑡)=0.5</a:t>
                </a:r>
                <a:r>
                  <a:rPr lang="en-GB" sz="1200" kern="1200" dirty="0">
                    <a:solidFill>
                      <a:schemeClr val="tx1"/>
                    </a:solidFill>
                    <a:effectLst/>
                    <a:latin typeface="+mn-lt"/>
                    <a:ea typeface="+mn-ea"/>
                    <a:cs typeface="+mn-cs"/>
                  </a:rPr>
                  <a:t>.</a:t>
                </a:r>
              </a:p>
              <a:p>
                <a:endParaRPr lang="en-GB" dirty="0"/>
              </a:p>
            </p:txBody>
          </p:sp>
        </mc:Fallback>
      </mc:AlternateContent>
      <p:sp>
        <p:nvSpPr>
          <p:cNvPr id="4" name="Slide Number Placeholder 3"/>
          <p:cNvSpPr>
            <a:spLocks noGrp="1"/>
          </p:cNvSpPr>
          <p:nvPr>
            <p:ph type="sldNum" sz="quarter" idx="10"/>
          </p:nvPr>
        </p:nvSpPr>
        <p:spPr/>
        <p:txBody>
          <a:bodyPr/>
          <a:lstStyle/>
          <a:p>
            <a:fld id="{9F8AA2A9-7A45-43C3-8C88-3BFAD606E143}" type="slidenum">
              <a:rPr lang="en-GB" smtClean="0"/>
              <a:t>8</a:t>
            </a:fld>
            <a:endParaRPr lang="en-GB"/>
          </a:p>
        </p:txBody>
      </p:sp>
    </p:spTree>
    <p:extLst>
      <p:ext uri="{BB962C8B-B14F-4D97-AF65-F5344CB8AC3E}">
        <p14:creationId xmlns:p14="http://schemas.microsoft.com/office/powerpoint/2010/main" val="3081577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Velocity of the curves to link with the hazard function on next slide</a:t>
            </a:r>
          </a:p>
        </p:txBody>
      </p:sp>
      <p:sp>
        <p:nvSpPr>
          <p:cNvPr id="4" name="Slide Number Placeholder 3"/>
          <p:cNvSpPr>
            <a:spLocks noGrp="1"/>
          </p:cNvSpPr>
          <p:nvPr>
            <p:ph type="sldNum" sz="quarter" idx="10"/>
          </p:nvPr>
        </p:nvSpPr>
        <p:spPr/>
        <p:txBody>
          <a:bodyPr/>
          <a:lstStyle/>
          <a:p>
            <a:fld id="{9F8AA2A9-7A45-43C3-8C88-3BFAD606E143}" type="slidenum">
              <a:rPr lang="en-GB" smtClean="0"/>
              <a:t>9</a:t>
            </a:fld>
            <a:endParaRPr lang="en-GB"/>
          </a:p>
        </p:txBody>
      </p:sp>
    </p:spTree>
    <p:extLst>
      <p:ext uri="{BB962C8B-B14F-4D97-AF65-F5344CB8AC3E}">
        <p14:creationId xmlns:p14="http://schemas.microsoft.com/office/powerpoint/2010/main" val="3665380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for example, you are driving in your car and you see that your speedometer is registering 60 mph, what does this reading mean? It means that if in the next hour, you continue to drive this way, with the speedometer exactly on 60, you would cover 60 miles. This reading gives the potential, at the moment you have looked at your speedometer, for how many miles you will travel in the next hour. However, because you may slow down or speed up or even stop during the next hour, the 60-mph speedometer reading does not tell you the number of miles you really will cover in the next hour. The speedometer tells you only how fast you are going at a given moment; that is, the instrument gives your instantaneous potential or velocity.</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“given” part, that is, “surviving up to time t”, is analogous to recognizing in the velocity example that the speedometer reading at a point in time inherently assumes that you have already travelled some distance (i.e., survived) up to the time of the reading.</a:t>
            </a:r>
            <a:endParaRPr lang="en-GB" dirty="0"/>
          </a:p>
        </p:txBody>
      </p:sp>
      <p:sp>
        <p:nvSpPr>
          <p:cNvPr id="4" name="Slide Number Placeholder 3"/>
          <p:cNvSpPr>
            <a:spLocks noGrp="1"/>
          </p:cNvSpPr>
          <p:nvPr>
            <p:ph type="sldNum" sz="quarter" idx="10"/>
          </p:nvPr>
        </p:nvSpPr>
        <p:spPr/>
        <p:txBody>
          <a:bodyPr/>
          <a:lstStyle/>
          <a:p>
            <a:fld id="{9F8AA2A9-7A45-43C3-8C88-3BFAD606E143}" type="slidenum">
              <a:rPr lang="en-GB" smtClean="0"/>
              <a:t>10</a:t>
            </a:fld>
            <a:endParaRPr lang="en-GB"/>
          </a:p>
        </p:txBody>
      </p:sp>
    </p:spTree>
    <p:extLst>
      <p:ext uri="{BB962C8B-B14F-4D97-AF65-F5344CB8AC3E}">
        <p14:creationId xmlns:p14="http://schemas.microsoft.com/office/powerpoint/2010/main" val="966467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in the link with logistic regression</a:t>
            </a:r>
          </a:p>
        </p:txBody>
      </p:sp>
      <p:sp>
        <p:nvSpPr>
          <p:cNvPr id="4" name="Slide Number Placeholder 3"/>
          <p:cNvSpPr>
            <a:spLocks noGrp="1"/>
          </p:cNvSpPr>
          <p:nvPr>
            <p:ph type="sldNum" sz="quarter" idx="10"/>
          </p:nvPr>
        </p:nvSpPr>
        <p:spPr/>
        <p:txBody>
          <a:bodyPr/>
          <a:lstStyle/>
          <a:p>
            <a:fld id="{9F8AA2A9-7A45-43C3-8C88-3BFAD606E143}" type="slidenum">
              <a:rPr lang="en-GB" smtClean="0"/>
              <a:t>11</a:t>
            </a:fld>
            <a:endParaRPr lang="en-GB"/>
          </a:p>
        </p:txBody>
      </p:sp>
    </p:spTree>
    <p:extLst>
      <p:ext uri="{BB962C8B-B14F-4D97-AF65-F5344CB8AC3E}">
        <p14:creationId xmlns:p14="http://schemas.microsoft.com/office/powerpoint/2010/main" val="3235410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6FDA55D-D89F-4502-8D72-2494BCC876C8}" type="slidenum">
              <a:rPr lang="en-GB" smtClean="0"/>
              <a:t>18</a:t>
            </a:fld>
            <a:endParaRPr lang="en-GB"/>
          </a:p>
        </p:txBody>
      </p:sp>
    </p:spTree>
    <p:extLst>
      <p:ext uri="{BB962C8B-B14F-4D97-AF65-F5344CB8AC3E}">
        <p14:creationId xmlns:p14="http://schemas.microsoft.com/office/powerpoint/2010/main" val="1056916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C6AAB4-F6FC-429F-872E-2F2754708652}" type="datetime1">
              <a:rPr lang="en-GB" smtClean="0"/>
              <a:t>25/08/2019</a:t>
            </a:fld>
            <a:endParaRPr lang="en-GB"/>
          </a:p>
        </p:txBody>
      </p:sp>
      <p:sp>
        <p:nvSpPr>
          <p:cNvPr id="5" name="Footer Placeholder 4"/>
          <p:cNvSpPr>
            <a:spLocks noGrp="1"/>
          </p:cNvSpPr>
          <p:nvPr>
            <p:ph type="ftr" sz="quarter" idx="11"/>
          </p:nvPr>
        </p:nvSpPr>
        <p:spPr/>
        <p:txBody>
          <a:bodyPr/>
          <a:lstStyle/>
          <a:p>
            <a:r>
              <a:rPr lang="en-GB"/>
              <a:t>Dr Glen Martin, University of Manchester</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5" descr="TAB_col_white_background.eps"/>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6381742" y="50973"/>
            <a:ext cx="2713397" cy="1159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5099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E9CAE-ABD6-4628-BB88-1B95A97D41D8}" type="datetime1">
              <a:rPr lang="en-GB" smtClean="0"/>
              <a:t>25/08/2019</a:t>
            </a:fld>
            <a:endParaRPr lang="en-GB"/>
          </a:p>
        </p:txBody>
      </p:sp>
      <p:sp>
        <p:nvSpPr>
          <p:cNvPr id="5" name="Footer Placeholder 4"/>
          <p:cNvSpPr>
            <a:spLocks noGrp="1"/>
          </p:cNvSpPr>
          <p:nvPr>
            <p:ph type="ftr" sz="quarter" idx="11"/>
          </p:nvPr>
        </p:nvSpPr>
        <p:spPr/>
        <p:txBody>
          <a:bodyPr/>
          <a:lstStyle>
            <a:lvl1pPr>
              <a:defRPr sz="1200"/>
            </a:lvl1pPr>
          </a:lstStyle>
          <a:p>
            <a:r>
              <a:rPr lang="en-GB" dirty="0"/>
              <a:t>Dr Glen Martin, University of Manchester</a:t>
            </a:r>
          </a:p>
        </p:txBody>
      </p:sp>
      <p:sp>
        <p:nvSpPr>
          <p:cNvPr id="6" name="Slide Number Placeholder 5"/>
          <p:cNvSpPr>
            <a:spLocks noGrp="1"/>
          </p:cNvSpPr>
          <p:nvPr>
            <p:ph type="sldNum" sz="quarter" idx="12"/>
          </p:nvPr>
        </p:nvSpPr>
        <p:spPr/>
        <p:txBody>
          <a:bodyPr/>
          <a:lstStyle/>
          <a:p>
            <a:fld id="{9562D4F3-DEE7-4381-9D47-F89EFBA9B4B5}" type="slidenum">
              <a:rPr lang="en-GB" smtClean="0"/>
              <a:t>‹#›</a:t>
            </a:fld>
            <a:endParaRPr lang="en-GB"/>
          </a:p>
        </p:txBody>
      </p:sp>
    </p:spTree>
    <p:extLst>
      <p:ext uri="{BB962C8B-B14F-4D97-AF65-F5344CB8AC3E}">
        <p14:creationId xmlns:p14="http://schemas.microsoft.com/office/powerpoint/2010/main" val="3445500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455818-3815-4F27-8659-9E2158D518A6}" type="datetime1">
              <a:rPr lang="en-GB" smtClean="0"/>
              <a:t>25/08/2019</a:t>
            </a:fld>
            <a:endParaRPr lang="en-GB"/>
          </a:p>
        </p:txBody>
      </p:sp>
      <p:sp>
        <p:nvSpPr>
          <p:cNvPr id="5" name="Footer Placeholder 4"/>
          <p:cNvSpPr>
            <a:spLocks noGrp="1"/>
          </p:cNvSpPr>
          <p:nvPr>
            <p:ph type="ftr" sz="quarter" idx="11"/>
          </p:nvPr>
        </p:nvSpPr>
        <p:spPr/>
        <p:txBody>
          <a:bodyPr/>
          <a:lstStyle>
            <a:lvl1pPr>
              <a:defRPr sz="1200"/>
            </a:lvl1pPr>
          </a:lstStyle>
          <a:p>
            <a:r>
              <a:rPr lang="en-GB" dirty="0"/>
              <a:t>Dr Glen Martin, University of Manchester</a:t>
            </a:r>
          </a:p>
        </p:txBody>
      </p:sp>
      <p:sp>
        <p:nvSpPr>
          <p:cNvPr id="6" name="Slide Number Placeholder 5"/>
          <p:cNvSpPr>
            <a:spLocks noGrp="1"/>
          </p:cNvSpPr>
          <p:nvPr>
            <p:ph type="sldNum" sz="quarter" idx="12"/>
          </p:nvPr>
        </p:nvSpPr>
        <p:spPr/>
        <p:txBody>
          <a:bodyPr/>
          <a:lstStyle/>
          <a:p>
            <a:fld id="{9562D4F3-DEE7-4381-9D47-F89EFBA9B4B5}" type="slidenum">
              <a:rPr lang="en-GB" smtClean="0"/>
              <a:t>‹#›</a:t>
            </a:fld>
            <a:endParaRPr lang="en-GB"/>
          </a:p>
        </p:txBody>
      </p:sp>
    </p:spTree>
    <p:extLst>
      <p:ext uri="{BB962C8B-B14F-4D97-AF65-F5344CB8AC3E}">
        <p14:creationId xmlns:p14="http://schemas.microsoft.com/office/powerpoint/2010/main" val="273016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BF434-FD80-40F6-980C-39E3FCEFE790}" type="datetime1">
              <a:rPr lang="en-GB" smtClean="0"/>
              <a:t>25/08/2019</a:t>
            </a:fld>
            <a:endParaRPr lang="en-GB"/>
          </a:p>
        </p:txBody>
      </p:sp>
      <p:sp>
        <p:nvSpPr>
          <p:cNvPr id="5" name="Footer Placeholder 4"/>
          <p:cNvSpPr>
            <a:spLocks noGrp="1"/>
          </p:cNvSpPr>
          <p:nvPr>
            <p:ph type="ftr" sz="quarter" idx="11"/>
          </p:nvPr>
        </p:nvSpPr>
        <p:spPr/>
        <p:txBody>
          <a:bodyPr/>
          <a:lstStyle>
            <a:lvl1pPr>
              <a:defRPr sz="1200"/>
            </a:lvl1pPr>
          </a:lstStyle>
          <a:p>
            <a:r>
              <a:rPr lang="en-GB" dirty="0"/>
              <a:t>Dr Glen Martin, University of Manchester</a:t>
            </a:r>
          </a:p>
        </p:txBody>
      </p:sp>
      <p:sp>
        <p:nvSpPr>
          <p:cNvPr id="6" name="Slide Number Placeholder 5"/>
          <p:cNvSpPr>
            <a:spLocks noGrp="1"/>
          </p:cNvSpPr>
          <p:nvPr>
            <p:ph type="sldNum" sz="quarter" idx="12"/>
          </p:nvPr>
        </p:nvSpPr>
        <p:spPr/>
        <p:txBody>
          <a:bodyPr/>
          <a:lstStyle/>
          <a:p>
            <a:fld id="{028E3F4F-51B2-42EE-AFA2-40C4572185CC}" type="slidenum">
              <a:rPr lang="en-US" dirty="0"/>
              <a:t>‹#›</a:t>
            </a:fld>
            <a:endParaRPr lang="en-US" dirty="0"/>
          </a:p>
        </p:txBody>
      </p:sp>
    </p:spTree>
    <p:extLst>
      <p:ext uri="{BB962C8B-B14F-4D97-AF65-F5344CB8AC3E}">
        <p14:creationId xmlns:p14="http://schemas.microsoft.com/office/powerpoint/2010/main" val="26902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2C470-F194-4118-9C8C-4D3644DD6715}" type="datetime1">
              <a:rPr lang="en-GB" smtClean="0"/>
              <a:t>25/08/2019</a:t>
            </a:fld>
            <a:endParaRPr lang="en-GB"/>
          </a:p>
        </p:txBody>
      </p:sp>
      <p:sp>
        <p:nvSpPr>
          <p:cNvPr id="5" name="Footer Placeholder 4"/>
          <p:cNvSpPr>
            <a:spLocks noGrp="1"/>
          </p:cNvSpPr>
          <p:nvPr>
            <p:ph type="ftr" sz="quarter" idx="11"/>
          </p:nvPr>
        </p:nvSpPr>
        <p:spPr/>
        <p:txBody>
          <a:bodyPr/>
          <a:lstStyle>
            <a:lvl1pPr>
              <a:defRPr sz="1200"/>
            </a:lvl1pPr>
          </a:lstStyle>
          <a:p>
            <a:r>
              <a:rPr lang="en-GB" dirty="0"/>
              <a:t>Dr Glen Martin, University of Manchester</a:t>
            </a:r>
          </a:p>
        </p:txBody>
      </p:sp>
      <p:sp>
        <p:nvSpPr>
          <p:cNvPr id="6" name="Slide Number Placeholder 5"/>
          <p:cNvSpPr>
            <a:spLocks noGrp="1"/>
          </p:cNvSpPr>
          <p:nvPr>
            <p:ph type="sldNum" sz="quarter" idx="12"/>
          </p:nvPr>
        </p:nvSpPr>
        <p:spPr/>
        <p:txBody>
          <a:bodyPr/>
          <a:lstStyle/>
          <a:p>
            <a:fld id="{9562D4F3-DEE7-4381-9D47-F89EFBA9B4B5}"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5" descr="TAB_col_white_background.eps"/>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6381742" y="50973"/>
            <a:ext cx="2713397" cy="1159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070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B0B06-3864-4771-853A-188A7512403A}" type="datetime1">
              <a:rPr lang="en-GB" smtClean="0"/>
              <a:t>25/08/2019</a:t>
            </a:fld>
            <a:endParaRPr lang="en-GB"/>
          </a:p>
        </p:txBody>
      </p:sp>
      <p:sp>
        <p:nvSpPr>
          <p:cNvPr id="6" name="Footer Placeholder 5"/>
          <p:cNvSpPr>
            <a:spLocks noGrp="1"/>
          </p:cNvSpPr>
          <p:nvPr>
            <p:ph type="ftr" sz="quarter" idx="11"/>
          </p:nvPr>
        </p:nvSpPr>
        <p:spPr/>
        <p:txBody>
          <a:bodyPr/>
          <a:lstStyle>
            <a:lvl1pPr>
              <a:defRPr sz="1200"/>
            </a:lvl1pPr>
          </a:lstStyle>
          <a:p>
            <a:r>
              <a:rPr lang="en-GB" dirty="0"/>
              <a:t>Dr Glen Martin, University of Manchester</a:t>
            </a:r>
          </a:p>
        </p:txBody>
      </p:sp>
      <p:sp>
        <p:nvSpPr>
          <p:cNvPr id="7" name="Slide Number Placeholder 6"/>
          <p:cNvSpPr>
            <a:spLocks noGrp="1"/>
          </p:cNvSpPr>
          <p:nvPr>
            <p:ph type="sldNum" sz="quarter" idx="12"/>
          </p:nvPr>
        </p:nvSpPr>
        <p:spPr/>
        <p:txBody>
          <a:bodyPr/>
          <a:lstStyle/>
          <a:p>
            <a:fld id="{9562D4F3-DEE7-4381-9D47-F89EFBA9B4B5}" type="slidenum">
              <a:rPr lang="en-GB" smtClean="0"/>
              <a:t>‹#›</a:t>
            </a:fld>
            <a:endParaRPr lang="en-GB"/>
          </a:p>
        </p:txBody>
      </p:sp>
    </p:spTree>
    <p:extLst>
      <p:ext uri="{BB962C8B-B14F-4D97-AF65-F5344CB8AC3E}">
        <p14:creationId xmlns:p14="http://schemas.microsoft.com/office/powerpoint/2010/main" val="1075455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674528-2DA0-4D48-8350-E53618C38559}" type="datetime1">
              <a:rPr lang="en-GB" smtClean="0"/>
              <a:t>25/08/2019</a:t>
            </a:fld>
            <a:endParaRPr lang="en-GB"/>
          </a:p>
        </p:txBody>
      </p:sp>
      <p:sp>
        <p:nvSpPr>
          <p:cNvPr id="8" name="Footer Placeholder 7"/>
          <p:cNvSpPr>
            <a:spLocks noGrp="1"/>
          </p:cNvSpPr>
          <p:nvPr>
            <p:ph type="ftr" sz="quarter" idx="11"/>
          </p:nvPr>
        </p:nvSpPr>
        <p:spPr/>
        <p:txBody>
          <a:bodyPr/>
          <a:lstStyle>
            <a:lvl1pPr>
              <a:defRPr sz="1200"/>
            </a:lvl1pPr>
          </a:lstStyle>
          <a:p>
            <a:r>
              <a:rPr lang="en-GB" dirty="0"/>
              <a:t>Dr Glen Martin, University of Manchester</a:t>
            </a:r>
          </a:p>
        </p:txBody>
      </p:sp>
      <p:sp>
        <p:nvSpPr>
          <p:cNvPr id="9" name="Slide Number Placeholder 8"/>
          <p:cNvSpPr>
            <a:spLocks noGrp="1"/>
          </p:cNvSpPr>
          <p:nvPr>
            <p:ph type="sldNum" sz="quarter" idx="12"/>
          </p:nvPr>
        </p:nvSpPr>
        <p:spPr/>
        <p:txBody>
          <a:bodyPr/>
          <a:lstStyle/>
          <a:p>
            <a:fld id="{9562D4F3-DEE7-4381-9D47-F89EFBA9B4B5}" type="slidenum">
              <a:rPr lang="en-GB" smtClean="0"/>
              <a:t>‹#›</a:t>
            </a:fld>
            <a:endParaRPr lang="en-GB"/>
          </a:p>
        </p:txBody>
      </p:sp>
    </p:spTree>
    <p:extLst>
      <p:ext uri="{BB962C8B-B14F-4D97-AF65-F5344CB8AC3E}">
        <p14:creationId xmlns:p14="http://schemas.microsoft.com/office/powerpoint/2010/main" val="115748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566AEB-F62D-461F-97BD-9C65592DCC90}" type="datetime1">
              <a:rPr lang="en-GB" smtClean="0"/>
              <a:t>25/08/2019</a:t>
            </a:fld>
            <a:endParaRPr lang="en-GB"/>
          </a:p>
        </p:txBody>
      </p:sp>
      <p:sp>
        <p:nvSpPr>
          <p:cNvPr id="4" name="Footer Placeholder 3"/>
          <p:cNvSpPr>
            <a:spLocks noGrp="1"/>
          </p:cNvSpPr>
          <p:nvPr>
            <p:ph type="ftr" sz="quarter" idx="11"/>
          </p:nvPr>
        </p:nvSpPr>
        <p:spPr/>
        <p:txBody>
          <a:bodyPr/>
          <a:lstStyle>
            <a:lvl1pPr>
              <a:defRPr sz="1200"/>
            </a:lvl1pPr>
          </a:lstStyle>
          <a:p>
            <a:r>
              <a:rPr lang="en-GB" dirty="0"/>
              <a:t>Dr Glen Martin, University of Manchester</a:t>
            </a:r>
          </a:p>
        </p:txBody>
      </p:sp>
      <p:sp>
        <p:nvSpPr>
          <p:cNvPr id="5" name="Slide Number Placeholder 4"/>
          <p:cNvSpPr>
            <a:spLocks noGrp="1"/>
          </p:cNvSpPr>
          <p:nvPr>
            <p:ph type="sldNum" sz="quarter" idx="12"/>
          </p:nvPr>
        </p:nvSpPr>
        <p:spPr/>
        <p:txBody>
          <a:bodyPr/>
          <a:lstStyle/>
          <a:p>
            <a:fld id="{9562D4F3-DEE7-4381-9D47-F89EFBA9B4B5}" type="slidenum">
              <a:rPr lang="en-GB" smtClean="0"/>
              <a:t>‹#›</a:t>
            </a:fld>
            <a:endParaRPr lang="en-GB"/>
          </a:p>
        </p:txBody>
      </p:sp>
    </p:spTree>
    <p:extLst>
      <p:ext uri="{BB962C8B-B14F-4D97-AF65-F5344CB8AC3E}">
        <p14:creationId xmlns:p14="http://schemas.microsoft.com/office/powerpoint/2010/main" val="366501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C7118F-80F2-44FA-BFFB-00476F503982}" type="datetime1">
              <a:rPr lang="en-GB" smtClean="0"/>
              <a:t>25/08/2019</a:t>
            </a:fld>
            <a:endParaRPr lang="en-GB"/>
          </a:p>
        </p:txBody>
      </p:sp>
      <p:sp>
        <p:nvSpPr>
          <p:cNvPr id="8" name="Footer Placeholder 7"/>
          <p:cNvSpPr>
            <a:spLocks noGrp="1"/>
          </p:cNvSpPr>
          <p:nvPr>
            <p:ph type="ftr" sz="quarter" idx="11"/>
          </p:nvPr>
        </p:nvSpPr>
        <p:spPr/>
        <p:txBody>
          <a:bodyPr/>
          <a:lstStyle>
            <a:lvl1pPr>
              <a:defRPr sz="1200">
                <a:solidFill>
                  <a:srgbClr val="FFFFFF"/>
                </a:solidFill>
              </a:defRPr>
            </a:lvl1pPr>
          </a:lstStyle>
          <a:p>
            <a:r>
              <a:rPr lang="en-GB" dirty="0"/>
              <a:t>Dr Glen Martin, University of Manchester</a:t>
            </a:r>
          </a:p>
        </p:txBody>
      </p:sp>
      <p:sp>
        <p:nvSpPr>
          <p:cNvPr id="9" name="Slide Number Placeholder 8"/>
          <p:cNvSpPr>
            <a:spLocks noGrp="1"/>
          </p:cNvSpPr>
          <p:nvPr>
            <p:ph type="sldNum" sz="quarter" idx="12"/>
          </p:nvPr>
        </p:nvSpPr>
        <p:spPr/>
        <p:txBody>
          <a:bodyPr/>
          <a:lstStyle/>
          <a:p>
            <a:fld id="{9562D4F3-DEE7-4381-9D47-F89EFBA9B4B5}" type="slidenum">
              <a:rPr lang="en-GB" smtClean="0"/>
              <a:t>‹#›</a:t>
            </a:fld>
            <a:endParaRPr lang="en-GB"/>
          </a:p>
        </p:txBody>
      </p:sp>
      <p:pic>
        <p:nvPicPr>
          <p:cNvPr id="10" name="Picture 5" descr="TAB_col_white_background.eps"/>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6768193" y="83814"/>
            <a:ext cx="2326946" cy="994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1085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13A1D07-0C4C-45B8-A53C-B3CF926B9226}" type="datetime1">
              <a:rPr lang="en-GB" smtClean="0"/>
              <a:t>25/08/2019</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GB"/>
              <a:t>Dr Glen Martin, University of Manchester</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62D4F3-DEE7-4381-9D47-F89EFBA9B4B5}" type="slidenum">
              <a:rPr lang="en-GB" smtClean="0"/>
              <a:t>‹#›</a:t>
            </a:fld>
            <a:endParaRPr lang="en-GB"/>
          </a:p>
        </p:txBody>
      </p:sp>
    </p:spTree>
    <p:extLst>
      <p:ext uri="{BB962C8B-B14F-4D97-AF65-F5344CB8AC3E}">
        <p14:creationId xmlns:p14="http://schemas.microsoft.com/office/powerpoint/2010/main" val="4210901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DFCD2B-EA7D-4D09-B5BA-31ED5AC267D0}" type="datetime1">
              <a:rPr lang="en-GB" smtClean="0"/>
              <a:t>25/08/2019</a:t>
            </a:fld>
            <a:endParaRPr lang="en-GB"/>
          </a:p>
        </p:txBody>
      </p:sp>
      <p:sp>
        <p:nvSpPr>
          <p:cNvPr id="6" name="Footer Placeholder 5"/>
          <p:cNvSpPr>
            <a:spLocks noGrp="1"/>
          </p:cNvSpPr>
          <p:nvPr>
            <p:ph type="ftr" sz="quarter" idx="11"/>
          </p:nvPr>
        </p:nvSpPr>
        <p:spPr/>
        <p:txBody>
          <a:bodyPr/>
          <a:lstStyle>
            <a:lvl1pPr>
              <a:defRPr sz="1200"/>
            </a:lvl1pPr>
          </a:lstStyle>
          <a:p>
            <a:r>
              <a:rPr lang="en-GB" dirty="0"/>
              <a:t>Dr Glen Martin, University of Manchester</a:t>
            </a:r>
          </a:p>
        </p:txBody>
      </p:sp>
      <p:sp>
        <p:nvSpPr>
          <p:cNvPr id="7" name="Slide Number Placeholder 6"/>
          <p:cNvSpPr>
            <a:spLocks noGrp="1"/>
          </p:cNvSpPr>
          <p:nvPr>
            <p:ph type="sldNum" sz="quarter" idx="12"/>
          </p:nvPr>
        </p:nvSpPr>
        <p:spPr/>
        <p:txBody>
          <a:bodyPr/>
          <a:lstStyle/>
          <a:p>
            <a:fld id="{9562D4F3-DEE7-4381-9D47-F89EFBA9B4B5}" type="slidenum">
              <a:rPr lang="en-GB" smtClean="0"/>
              <a:t>‹#›</a:t>
            </a:fld>
            <a:endParaRPr lang="en-GB"/>
          </a:p>
        </p:txBody>
      </p:sp>
    </p:spTree>
    <p:extLst>
      <p:ext uri="{BB962C8B-B14F-4D97-AF65-F5344CB8AC3E}">
        <p14:creationId xmlns:p14="http://schemas.microsoft.com/office/powerpoint/2010/main" val="135197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5558782"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9DE0A45-EB33-4104-B9CE-25AEA2244B64}" type="datetime1">
              <a:rPr lang="en-GB" smtClean="0"/>
              <a:t>25/08/2019</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Dr Glen Martin, University of Manchester</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5" descr="TAB_col_white_background.eps"/>
          <p:cNvPicPr>
            <a:picLocks noChangeAspect="1"/>
          </p:cNvPicPr>
          <p:nvPr userDrawn="1"/>
        </p:nvPicPr>
        <p:blipFill>
          <a:blip r:embed="rId13">
            <a:extLst>
              <a:ext uri="{28A0092B-C50C-407E-A947-70E740481C1C}">
                <a14:useLocalDpi xmlns:a14="http://schemas.microsoft.com/office/drawing/2010/main"/>
              </a:ext>
            </a:extLst>
          </a:blip>
          <a:srcRect/>
          <a:stretch>
            <a:fillRect/>
          </a:stretch>
        </p:blipFill>
        <p:spPr bwMode="auto">
          <a:xfrm>
            <a:off x="6560714" y="51419"/>
            <a:ext cx="2534425" cy="10834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392661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onlinelibrary.wiley.com/doi/pdf/10.1002/sim.1203" TargetMode="External"/><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emf"/><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442" y="813487"/>
            <a:ext cx="6620968" cy="3329581"/>
          </a:xfrm>
        </p:spPr>
        <p:txBody>
          <a:bodyPr/>
          <a:lstStyle/>
          <a:p>
            <a:r>
              <a:rPr lang="en-GB" sz="4000" dirty="0"/>
              <a:t>Introduction to Survival Analysis for Developing CPMs</a:t>
            </a:r>
          </a:p>
        </p:txBody>
      </p:sp>
      <p:sp>
        <p:nvSpPr>
          <p:cNvPr id="3" name="Subtitle 2"/>
          <p:cNvSpPr>
            <a:spLocks noGrp="1"/>
          </p:cNvSpPr>
          <p:nvPr>
            <p:ph type="subTitle" idx="1"/>
          </p:nvPr>
        </p:nvSpPr>
        <p:spPr/>
        <p:txBody>
          <a:bodyPr/>
          <a:lstStyle/>
          <a:p>
            <a:r>
              <a:rPr lang="en-GB" cap="none" dirty="0"/>
              <a:t>Dr Glen Martin</a:t>
            </a:r>
          </a:p>
          <a:p>
            <a:r>
              <a:rPr lang="en-GB" cap="none" dirty="0"/>
              <a:t>glen.martin@manchester.ac.uk</a:t>
            </a:r>
          </a:p>
          <a:p>
            <a:endParaRPr lang="en-GB" dirty="0"/>
          </a:p>
        </p:txBody>
      </p:sp>
      <p:sp>
        <p:nvSpPr>
          <p:cNvPr id="4" name="Footer Placeholder 3"/>
          <p:cNvSpPr>
            <a:spLocks noGrp="1"/>
          </p:cNvSpPr>
          <p:nvPr>
            <p:ph type="ftr" sz="quarter" idx="11"/>
          </p:nvPr>
        </p:nvSpPr>
        <p:spPr/>
        <p:txBody>
          <a:bodyPr/>
          <a:lstStyle/>
          <a:p>
            <a:r>
              <a:rPr lang="en-GB" sz="1200" dirty="0"/>
              <a:t>Dr Glen Martin, University of Manchester</a:t>
            </a:r>
          </a:p>
        </p:txBody>
      </p:sp>
    </p:spTree>
    <p:extLst>
      <p:ext uri="{BB962C8B-B14F-4D97-AF65-F5344CB8AC3E}">
        <p14:creationId xmlns:p14="http://schemas.microsoft.com/office/powerpoint/2010/main" val="3548683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GB" sz="4000" dirty="0"/>
              <a:t>How do we model survival data to develop a CPM?</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GB" dirty="0"/>
                  <a:t>To motive this, we need to introduce another important concept called the </a:t>
                </a:r>
                <a:r>
                  <a:rPr lang="en-GB" b="1" dirty="0"/>
                  <a:t>hazard function</a:t>
                </a:r>
                <a:r>
                  <a:rPr lang="en-GB" dirty="0"/>
                  <a:t>. </a:t>
                </a:r>
              </a:p>
              <a:p>
                <a:r>
                  <a:rPr lang="en-GB" dirty="0"/>
                  <a:t>The hazard function </a:t>
                </a:r>
                <a14:m>
                  <m:oMath xmlns:m="http://schemas.openxmlformats.org/officeDocument/2006/math">
                    <m:r>
                      <a:rPr lang="en-GB" i="1">
                        <a:latin typeface="Cambria Math" panose="02040503050406030204" pitchFamily="18" charset="0"/>
                      </a:rPr>
                      <m:t>h</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a14:m>
                <a:r>
                  <a:rPr lang="en-GB" dirty="0"/>
                  <a:t> gives the instantaneous potential per unit time for the event to occur, given that the individual has survived up to time t. </a:t>
                </a:r>
              </a:p>
              <a:p>
                <a:endParaRPr lang="en-GB" dirty="0"/>
              </a:p>
              <a:p>
                <a:r>
                  <a:rPr lang="en-GB" dirty="0"/>
                  <a:t>E.g.</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3"/>
                <a:stretch>
                  <a:fillRect l="-808" t="-1667" r="-2746"/>
                </a:stretch>
              </a:blipFill>
            </p:spPr>
            <p:txBody>
              <a:bodyPr/>
              <a:lstStyle/>
              <a:p>
                <a:r>
                  <a:rPr lang="en-GB">
                    <a:noFill/>
                  </a:rPr>
                  <a:t> </a:t>
                </a:r>
              </a:p>
            </p:txBody>
          </p:sp>
        </mc:Fallback>
      </mc:AlternateContent>
      <p:sp>
        <p:nvSpPr>
          <p:cNvPr id="5" name="Footer Placeholder 4"/>
          <p:cNvSpPr>
            <a:spLocks noGrp="1"/>
          </p:cNvSpPr>
          <p:nvPr>
            <p:ph type="ftr" sz="quarter" idx="11"/>
          </p:nvPr>
        </p:nvSpPr>
        <p:spPr/>
        <p:txBody>
          <a:bodyPr/>
          <a:lstStyle/>
          <a:p>
            <a:r>
              <a:rPr lang="en-GB"/>
              <a:t>Dr Glen Martin, University of Manchester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3965" y="3721540"/>
            <a:ext cx="2057400" cy="1714500"/>
          </a:xfrm>
          <a:prstGeom prst="rect">
            <a:avLst/>
          </a:prstGeom>
        </p:spPr>
      </p:pic>
      <mc:AlternateContent xmlns:mc="http://schemas.openxmlformats.org/markup-compatibility/2006" xmlns:a14="http://schemas.microsoft.com/office/drawing/2010/main">
        <mc:Choice Requires="a14">
          <p:sp>
            <p:nvSpPr>
              <p:cNvPr id="10" name="Rounded Rectangle 9"/>
              <p:cNvSpPr/>
              <p:nvPr/>
            </p:nvSpPr>
            <p:spPr>
              <a:xfrm>
                <a:off x="4544048" y="3931652"/>
                <a:ext cx="4110273" cy="1937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Similar to a speedometer giving the instantaneous velocity at a given moment, </a:t>
                </a:r>
                <a14:m>
                  <m:oMath xmlns:m="http://schemas.openxmlformats.org/officeDocument/2006/math">
                    <m:r>
                      <a:rPr lang="en-GB" i="1">
                        <a:latin typeface="Cambria Math" panose="02040503050406030204" pitchFamily="18" charset="0"/>
                      </a:rPr>
                      <m:t>h</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a14:m>
                <a:r>
                  <a:rPr lang="en-GB" dirty="0"/>
                  <a:t> gives the instantaneous potential at time t for getting an event, like death or some disease of interest, given survival up to time t. </a:t>
                </a:r>
              </a:p>
            </p:txBody>
          </p:sp>
        </mc:Choice>
        <mc:Fallback xmlns="">
          <p:sp>
            <p:nvSpPr>
              <p:cNvPr id="10" name="Rounded Rectangle 9"/>
              <p:cNvSpPr>
                <a:spLocks noRot="1" noChangeAspect="1" noMove="1" noResize="1" noEditPoints="1" noAdjustHandles="1" noChangeArrowheads="1" noChangeShapeType="1" noTextEdit="1"/>
              </p:cNvSpPr>
              <p:nvPr/>
            </p:nvSpPr>
            <p:spPr>
              <a:xfrm>
                <a:off x="4544048" y="3931652"/>
                <a:ext cx="4110273" cy="1937442"/>
              </a:xfrm>
              <a:prstGeom prst="roundRect">
                <a:avLst/>
              </a:prstGeom>
              <a:blipFill rotWithShape="0">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508223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Cox Proportional Hazards Modelling</a:t>
            </a:r>
          </a:p>
        </p:txBody>
      </p:sp>
      <p:sp>
        <p:nvSpPr>
          <p:cNvPr id="3" name="Content Placeholder 2"/>
          <p:cNvSpPr>
            <a:spLocks noGrp="1"/>
          </p:cNvSpPr>
          <p:nvPr>
            <p:ph idx="1"/>
          </p:nvPr>
        </p:nvSpPr>
        <p:spPr/>
        <p:txBody>
          <a:bodyPr/>
          <a:lstStyle/>
          <a:p>
            <a:r>
              <a:rPr lang="en-GB" dirty="0"/>
              <a:t>The most common way of modelling survival data (and therefore developing a CPM) is based on the hazard function through a technique called Cox Proportional Hazards.</a:t>
            </a:r>
          </a:p>
          <a:p>
            <a:r>
              <a:rPr lang="en-GB" dirty="0"/>
              <a:t>The Cox proportional hazard model is based on the assumption that:</a:t>
            </a:r>
          </a:p>
          <a:p>
            <a:pPr lvl="1"/>
            <a:r>
              <a:rPr lang="en-GB" dirty="0"/>
              <a:t>The hazard function for all patients has the same shape.</a:t>
            </a:r>
          </a:p>
          <a:p>
            <a:pPr lvl="1"/>
            <a:r>
              <a:rPr lang="en-GB" dirty="0"/>
              <a:t>Covariates have the effect of multiplying this hazard function by a constant factor.</a:t>
            </a:r>
          </a:p>
        </p:txBody>
      </p:sp>
      <p:sp>
        <p:nvSpPr>
          <p:cNvPr id="4" name="Footer Placeholder 3"/>
          <p:cNvSpPr>
            <a:spLocks noGrp="1"/>
          </p:cNvSpPr>
          <p:nvPr>
            <p:ph type="ftr" sz="quarter" idx="11"/>
          </p:nvPr>
        </p:nvSpPr>
        <p:spPr/>
        <p:txBody>
          <a:bodyPr/>
          <a:lstStyle/>
          <a:p>
            <a:r>
              <a:rPr lang="en-GB"/>
              <a:t>Dr Glen Martin, University of Manchester</a:t>
            </a:r>
            <a:endParaRPr lang="en-GB" dirty="0"/>
          </a:p>
        </p:txBody>
      </p:sp>
      <p:sp>
        <p:nvSpPr>
          <p:cNvPr id="6" name="Freeform 5"/>
          <p:cNvSpPr/>
          <p:nvPr/>
        </p:nvSpPr>
        <p:spPr>
          <a:xfrm>
            <a:off x="2973043" y="4652752"/>
            <a:ext cx="2645328" cy="349191"/>
          </a:xfrm>
          <a:custGeom>
            <a:avLst/>
            <a:gdLst>
              <a:gd name="connsiteX0" fmla="*/ 8299 w 2645328"/>
              <a:gd name="connsiteY0" fmla="*/ 349191 h 349191"/>
              <a:gd name="connsiteX1" fmla="*/ 371156 w 2645328"/>
              <a:gd name="connsiteY1" fmla="*/ 175020 h 349191"/>
              <a:gd name="connsiteX2" fmla="*/ 2417670 w 2645328"/>
              <a:gd name="connsiteY2" fmla="*/ 15363 h 349191"/>
              <a:gd name="connsiteX3" fmla="*/ 2504756 w 2645328"/>
              <a:gd name="connsiteY3" fmla="*/ 15363 h 349191"/>
            </a:gdLst>
            <a:ahLst/>
            <a:cxnLst>
              <a:cxn ang="0">
                <a:pos x="connsiteX0" y="connsiteY0"/>
              </a:cxn>
              <a:cxn ang="0">
                <a:pos x="connsiteX1" y="connsiteY1"/>
              </a:cxn>
              <a:cxn ang="0">
                <a:pos x="connsiteX2" y="connsiteY2"/>
              </a:cxn>
              <a:cxn ang="0">
                <a:pos x="connsiteX3" y="connsiteY3"/>
              </a:cxn>
            </a:cxnLst>
            <a:rect l="l" t="t" r="r" b="b"/>
            <a:pathLst>
              <a:path w="2645328" h="349191">
                <a:moveTo>
                  <a:pt x="8299" y="349191"/>
                </a:moveTo>
                <a:cubicBezTo>
                  <a:pt x="-11054" y="289924"/>
                  <a:pt x="-30406" y="230658"/>
                  <a:pt x="371156" y="175020"/>
                </a:cubicBezTo>
                <a:cubicBezTo>
                  <a:pt x="772718" y="119382"/>
                  <a:pt x="2062070" y="41972"/>
                  <a:pt x="2417670" y="15363"/>
                </a:cubicBezTo>
                <a:cubicBezTo>
                  <a:pt x="2773270" y="-11247"/>
                  <a:pt x="2639013" y="2058"/>
                  <a:pt x="2504756" y="15363"/>
                </a:cubicBez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Freeform 6"/>
          <p:cNvSpPr/>
          <p:nvPr/>
        </p:nvSpPr>
        <p:spPr>
          <a:xfrm>
            <a:off x="4180639" y="5499201"/>
            <a:ext cx="1262742" cy="254574"/>
          </a:xfrm>
          <a:custGeom>
            <a:avLst/>
            <a:gdLst>
              <a:gd name="connsiteX0" fmla="*/ 0 w 1262742"/>
              <a:gd name="connsiteY0" fmla="*/ 0 h 254574"/>
              <a:gd name="connsiteX1" fmla="*/ 420914 w 1262742"/>
              <a:gd name="connsiteY1" fmla="*/ 232228 h 254574"/>
              <a:gd name="connsiteX2" fmla="*/ 1262742 w 1262742"/>
              <a:gd name="connsiteY2" fmla="*/ 232228 h 254574"/>
            </a:gdLst>
            <a:ahLst/>
            <a:cxnLst>
              <a:cxn ang="0">
                <a:pos x="connsiteX0" y="connsiteY0"/>
              </a:cxn>
              <a:cxn ang="0">
                <a:pos x="connsiteX1" y="connsiteY1"/>
              </a:cxn>
              <a:cxn ang="0">
                <a:pos x="connsiteX2" y="connsiteY2"/>
              </a:cxn>
            </a:cxnLst>
            <a:rect l="l" t="t" r="r" b="b"/>
            <a:pathLst>
              <a:path w="1262742" h="254574">
                <a:moveTo>
                  <a:pt x="0" y="0"/>
                </a:moveTo>
                <a:cubicBezTo>
                  <a:pt x="105228" y="96761"/>
                  <a:pt x="210457" y="193523"/>
                  <a:pt x="420914" y="232228"/>
                </a:cubicBezTo>
                <a:cubicBezTo>
                  <a:pt x="631371" y="270933"/>
                  <a:pt x="947056" y="251580"/>
                  <a:pt x="1262742" y="232228"/>
                </a:cubicBezTo>
              </a:path>
            </a:pathLst>
          </a:cu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5618371" y="4194029"/>
            <a:ext cx="3408671" cy="646331"/>
          </a:xfrm>
          <a:prstGeom prst="rect">
            <a:avLst/>
          </a:prstGeom>
          <a:noFill/>
        </p:spPr>
        <p:txBody>
          <a:bodyPr wrap="square" rtlCol="0">
            <a:spAutoFit/>
          </a:bodyPr>
          <a:lstStyle/>
          <a:p>
            <a:r>
              <a:rPr lang="en-GB" dirty="0">
                <a:solidFill>
                  <a:schemeClr val="accent1">
                    <a:lumMod val="75000"/>
                  </a:schemeClr>
                </a:solidFill>
              </a:rPr>
              <a:t>Baseline hazard: the hazard ‘shared’ by the whole population</a:t>
            </a:r>
          </a:p>
        </p:txBody>
      </p:sp>
      <p:sp>
        <p:nvSpPr>
          <p:cNvPr id="9" name="TextBox 8"/>
          <p:cNvSpPr txBox="1"/>
          <p:nvPr/>
        </p:nvSpPr>
        <p:spPr>
          <a:xfrm>
            <a:off x="5454503" y="5545928"/>
            <a:ext cx="3473008" cy="646331"/>
          </a:xfrm>
          <a:prstGeom prst="rect">
            <a:avLst/>
          </a:prstGeom>
          <a:noFill/>
          <a:ln>
            <a:solidFill>
              <a:srgbClr val="00B050"/>
            </a:solidFill>
          </a:ln>
        </p:spPr>
        <p:txBody>
          <a:bodyPr wrap="square" rtlCol="0">
            <a:spAutoFit/>
          </a:bodyPr>
          <a:lstStyle/>
          <a:p>
            <a:r>
              <a:rPr lang="en-GB" dirty="0">
                <a:solidFill>
                  <a:srgbClr val="00B050"/>
                </a:solidFill>
              </a:rPr>
              <a:t>Individual covariates that multiply the baseline hazard by a factor</a:t>
            </a:r>
          </a:p>
        </p:txBody>
      </p:sp>
      <mc:AlternateContent xmlns:mc="http://schemas.openxmlformats.org/markup-compatibility/2006" xmlns:a14="http://schemas.microsoft.com/office/drawing/2010/main">
        <mc:Choice Requires="a14">
          <p:sp>
            <p:nvSpPr>
              <p:cNvPr id="10" name="TextBox 9"/>
              <p:cNvSpPr txBox="1"/>
              <p:nvPr/>
            </p:nvSpPr>
            <p:spPr>
              <a:xfrm>
                <a:off x="2059253" y="5070289"/>
                <a:ext cx="4256422" cy="339260"/>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0</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func>
                      <m:funcPr>
                        <m:ctrlPr>
                          <a:rPr lang="en-GB" i="1">
                            <a:latin typeface="Cambria Math" panose="02040503050406030204" pitchFamily="18" charset="0"/>
                          </a:rPr>
                        </m:ctrlPr>
                      </m:funcPr>
                      <m:fName>
                        <m:r>
                          <m:rPr>
                            <m:sty m:val="p"/>
                          </m:rPr>
                          <a:rPr lang="en-GB">
                            <a:latin typeface="Cambria Math" panose="02040503050406030204" pitchFamily="18" charset="0"/>
                          </a:rPr>
                          <m:t>exp</m:t>
                        </m:r>
                      </m:fName>
                      <m:e>
                        <m:sSub>
                          <m:sSubPr>
                            <m:ctrlPr>
                              <a:rPr lang="en-GB" i="1">
                                <a:latin typeface="Cambria Math" panose="02040503050406030204" pitchFamily="18" charset="0"/>
                              </a:rPr>
                            </m:ctrlPr>
                          </m:sSubPr>
                          <m:e>
                            <m:r>
                              <a:rPr lang="en-GB" i="1">
                                <a:latin typeface="Cambria Math" panose="02040503050406030204" pitchFamily="18" charset="0"/>
                              </a:rPr>
                              <m:t>(</m:t>
                            </m:r>
                            <m:r>
                              <a:rPr lang="en-GB" i="1">
                                <a:latin typeface="Cambria Math" panose="02040503050406030204" pitchFamily="18" charset="0"/>
                              </a:rPr>
                              <m:t>𝛽</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func>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𝛽</m:t>
                        </m:r>
                      </m:e>
                      <m:sub>
                        <m:r>
                          <a:rPr lang="en-GB" i="1">
                            <a:latin typeface="Cambria Math" panose="02040503050406030204" pitchFamily="18" charset="0"/>
                          </a:rPr>
                          <m:t>2</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𝛽</m:t>
                        </m:r>
                      </m:e>
                      <m:sub>
                        <m:r>
                          <a:rPr lang="en-GB" i="1">
                            <a:latin typeface="Cambria Math" panose="02040503050406030204" pitchFamily="18" charset="0"/>
                          </a:rPr>
                          <m:t>𝑝</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𝑝</m:t>
                        </m:r>
                      </m:sub>
                    </m:sSub>
                  </m:oMath>
                </a14:m>
                <a:r>
                  <a:rPr lang="en-GB" dirty="0"/>
                  <a:t>)</a:t>
                </a:r>
              </a:p>
            </p:txBody>
          </p:sp>
        </mc:Choice>
        <mc:Fallback xmlns="">
          <p:sp>
            <p:nvSpPr>
              <p:cNvPr id="10" name="TextBox 9"/>
              <p:cNvSpPr txBox="1">
                <a:spLocks noRot="1" noChangeAspect="1" noMove="1" noResize="1" noEditPoints="1" noAdjustHandles="1" noChangeArrowheads="1" noChangeShapeType="1" noTextEdit="1"/>
              </p:cNvSpPr>
              <p:nvPr/>
            </p:nvSpPr>
            <p:spPr>
              <a:xfrm>
                <a:off x="2059253" y="5070289"/>
                <a:ext cx="4256422" cy="339260"/>
              </a:xfrm>
              <a:prstGeom prst="rect">
                <a:avLst/>
              </a:prstGeom>
              <a:blipFill rotWithShape="0">
                <a:blip r:embed="rId3"/>
                <a:stretch>
                  <a:fillRect l="-2006" t="-21818" r="-2865" b="-25455"/>
                </a:stretch>
              </a:blipFill>
            </p:spPr>
            <p:txBody>
              <a:bodyPr/>
              <a:lstStyle/>
              <a:p>
                <a:r>
                  <a:rPr lang="en-GB">
                    <a:noFill/>
                  </a:rPr>
                  <a:t> </a:t>
                </a:r>
              </a:p>
            </p:txBody>
          </p:sp>
        </mc:Fallback>
      </mc:AlternateContent>
      <p:sp>
        <p:nvSpPr>
          <p:cNvPr id="11" name="Rounded Rectangle 10"/>
          <p:cNvSpPr/>
          <p:nvPr/>
        </p:nvSpPr>
        <p:spPr>
          <a:xfrm>
            <a:off x="3308346" y="5031824"/>
            <a:ext cx="3007329" cy="401660"/>
          </a:xfrm>
          <a:prstGeom prst="roundRect">
            <a:avLst/>
          </a:prstGeom>
          <a:solidFill>
            <a:srgbClr val="00B050">
              <a:alpha val="65000"/>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2" name="Rounded Rectangle 11"/>
          <p:cNvSpPr/>
          <p:nvPr/>
        </p:nvSpPr>
        <p:spPr>
          <a:xfrm>
            <a:off x="2683799" y="5037770"/>
            <a:ext cx="624547" cy="401660"/>
          </a:xfrm>
          <a:prstGeom prst="roundRect">
            <a:avLst/>
          </a:prstGeom>
          <a:solidFill>
            <a:schemeClr val="accent1">
              <a:lumMod val="50000"/>
              <a:alpha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82170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is the baseline hazard important?</a:t>
            </a:r>
          </a:p>
        </p:txBody>
      </p:sp>
      <p:sp>
        <p:nvSpPr>
          <p:cNvPr id="3" name="Content Placeholder 2"/>
          <p:cNvSpPr>
            <a:spLocks noGrp="1"/>
          </p:cNvSpPr>
          <p:nvPr>
            <p:ph idx="1"/>
          </p:nvPr>
        </p:nvSpPr>
        <p:spPr/>
        <p:txBody>
          <a:bodyPr/>
          <a:lstStyle/>
          <a:p>
            <a:r>
              <a:rPr lang="en-GB" dirty="0"/>
              <a:t>Without them, you only get a relative risk</a:t>
            </a:r>
          </a:p>
          <a:p>
            <a:r>
              <a:rPr lang="en-GB" dirty="0"/>
              <a:t>Absolute risks are better for communicating with the public</a:t>
            </a:r>
          </a:p>
          <a:p>
            <a:r>
              <a:rPr lang="en-GB" dirty="0"/>
              <a:t>Cox Proportional Hazard models </a:t>
            </a:r>
            <a:r>
              <a:rPr lang="en-GB" dirty="0" smtClean="0"/>
              <a:t>are popular </a:t>
            </a:r>
            <a:r>
              <a:rPr lang="en-GB" dirty="0"/>
              <a:t>because they make hardly any assumptions about the shape of the baseline hazard. </a:t>
            </a:r>
          </a:p>
          <a:p>
            <a:r>
              <a:rPr lang="en-GB" dirty="0"/>
              <a:t>While this is good for association studies, it is problematic for developing CPMs (since we need absolute estimates of survival/hazard risk).</a:t>
            </a:r>
          </a:p>
          <a:p>
            <a:endParaRPr lang="en-GB" dirty="0"/>
          </a:p>
        </p:txBody>
      </p:sp>
      <p:sp>
        <p:nvSpPr>
          <p:cNvPr id="4" name="Footer Placeholder 3"/>
          <p:cNvSpPr>
            <a:spLocks noGrp="1"/>
          </p:cNvSpPr>
          <p:nvPr>
            <p:ph type="ftr" sz="quarter" idx="11"/>
          </p:nvPr>
        </p:nvSpPr>
        <p:spPr/>
        <p:txBody>
          <a:bodyPr/>
          <a:lstStyle/>
          <a:p>
            <a:r>
              <a:rPr lang="en-GB"/>
              <a:t>Dr Glen Martin, University of Manchester</a:t>
            </a:r>
            <a:endParaRPr lang="en-GB" dirty="0"/>
          </a:p>
        </p:txBody>
      </p:sp>
    </p:spTree>
    <p:extLst>
      <p:ext uri="{BB962C8B-B14F-4D97-AF65-F5344CB8AC3E}">
        <p14:creationId xmlns:p14="http://schemas.microsoft.com/office/powerpoint/2010/main" val="31373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Estimating the Baseline Hazard</a:t>
            </a:r>
          </a:p>
        </p:txBody>
      </p:sp>
      <p:sp>
        <p:nvSpPr>
          <p:cNvPr id="6" name="Text Placeholder 5"/>
          <p:cNvSpPr>
            <a:spLocks noGrp="1"/>
          </p:cNvSpPr>
          <p:nvPr>
            <p:ph type="body" sz="half" idx="2"/>
          </p:nvPr>
        </p:nvSpPr>
        <p:spPr/>
        <p:txBody>
          <a:bodyPr/>
          <a:lstStyle/>
          <a:p>
            <a:r>
              <a:rPr lang="en-GB" sz="1800" dirty="0"/>
              <a:t>Parametric approaches </a:t>
            </a:r>
          </a:p>
          <a:p>
            <a:r>
              <a:rPr lang="en-GB" sz="1800" dirty="0"/>
              <a:t>e.g. Weibull, Log-normal, Log-logistic</a:t>
            </a:r>
          </a:p>
          <a:p>
            <a:r>
              <a:rPr lang="en-GB" sz="1800" dirty="0"/>
              <a:t>Often too simple to really capture complex hazards</a:t>
            </a:r>
          </a:p>
          <a:p>
            <a:endParaRPr lang="en-GB" dirty="0"/>
          </a:p>
        </p:txBody>
      </p:sp>
      <p:sp>
        <p:nvSpPr>
          <p:cNvPr id="4" name="Footer Placeholder 3"/>
          <p:cNvSpPr>
            <a:spLocks noGrp="1"/>
          </p:cNvSpPr>
          <p:nvPr>
            <p:ph type="ftr" sz="quarter" idx="11"/>
          </p:nvPr>
        </p:nvSpPr>
        <p:spPr/>
        <p:txBody>
          <a:bodyPr/>
          <a:lstStyle/>
          <a:p>
            <a:r>
              <a:rPr lang="en-GB"/>
              <a:t>Dr Glen Martin, University of Manchester</a:t>
            </a:r>
            <a:endParaRPr lang="en-GB" dirty="0"/>
          </a:p>
        </p:txBody>
      </p:sp>
      <p:pic>
        <p:nvPicPr>
          <p:cNvPr id="5" name="Picture 4"/>
          <p:cNvPicPr/>
          <p:nvPr/>
        </p:nvPicPr>
        <p:blipFill rotWithShape="1">
          <a:blip r:embed="rId2"/>
          <a:srcRect l="26799" t="22486" r="53893" b="13017"/>
          <a:stretch/>
        </p:blipFill>
        <p:spPr bwMode="auto">
          <a:xfrm>
            <a:off x="3219319" y="988828"/>
            <a:ext cx="5680131" cy="48141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25560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Estimating the Baseline Hazard</a:t>
            </a:r>
          </a:p>
        </p:txBody>
      </p:sp>
      <p:sp>
        <p:nvSpPr>
          <p:cNvPr id="6" name="Text Placeholder 5"/>
          <p:cNvSpPr>
            <a:spLocks noGrp="1"/>
          </p:cNvSpPr>
          <p:nvPr>
            <p:ph type="body" sz="half" idx="2"/>
          </p:nvPr>
        </p:nvSpPr>
        <p:spPr/>
        <p:txBody>
          <a:bodyPr/>
          <a:lstStyle/>
          <a:p>
            <a:r>
              <a:rPr lang="en-GB" sz="2000" dirty="0"/>
              <a:t>Semi-parametric approach (Royston-</a:t>
            </a:r>
            <a:r>
              <a:rPr lang="en-GB" sz="2000" dirty="0" err="1"/>
              <a:t>Parmar</a:t>
            </a:r>
            <a:r>
              <a:rPr lang="en-GB" sz="2000" dirty="0"/>
              <a:t>)</a:t>
            </a:r>
          </a:p>
          <a:p>
            <a:r>
              <a:rPr lang="en-GB" sz="2000" dirty="0"/>
              <a:t>Uses natural cubic splines to model log cumulative baseline hazard 𝐻_0 (𝑡)</a:t>
            </a:r>
          </a:p>
          <a:p>
            <a:endParaRPr lang="en-GB" dirty="0"/>
          </a:p>
        </p:txBody>
      </p:sp>
      <p:sp>
        <p:nvSpPr>
          <p:cNvPr id="4" name="Footer Placeholder 3"/>
          <p:cNvSpPr>
            <a:spLocks noGrp="1"/>
          </p:cNvSpPr>
          <p:nvPr>
            <p:ph type="ftr" sz="quarter" idx="11"/>
          </p:nvPr>
        </p:nvSpPr>
        <p:spPr/>
        <p:txBody>
          <a:bodyPr/>
          <a:lstStyle/>
          <a:p>
            <a:r>
              <a:rPr lang="en-GB"/>
              <a:t>Dr Glen Martin, University of Manchester</a:t>
            </a:r>
            <a:endParaRPr lang="en-GB"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573" y="0"/>
            <a:ext cx="5135529" cy="5135529"/>
          </a:xfrm>
          <a:prstGeom prst="rect">
            <a:avLst/>
          </a:prstGeom>
        </p:spPr>
      </p:pic>
      <p:sp>
        <p:nvSpPr>
          <p:cNvPr id="3" name="TextBox 2"/>
          <p:cNvSpPr txBox="1"/>
          <p:nvPr/>
        </p:nvSpPr>
        <p:spPr>
          <a:xfrm>
            <a:off x="3317359" y="4982458"/>
            <a:ext cx="5411972" cy="1477328"/>
          </a:xfrm>
          <a:prstGeom prst="rect">
            <a:avLst/>
          </a:prstGeom>
          <a:noFill/>
        </p:spPr>
        <p:txBody>
          <a:bodyPr wrap="square" rtlCol="0">
            <a:spAutoFit/>
          </a:bodyPr>
          <a:lstStyle/>
          <a:p>
            <a:r>
              <a:rPr lang="en-GB" dirty="0"/>
              <a:t>This is an advanced topic. I refer people to the literature (</a:t>
            </a:r>
            <a:r>
              <a:rPr lang="en-GB" dirty="0">
                <a:hlinkClick r:id="rId3"/>
              </a:rPr>
              <a:t>https://onlinelibrary.wiley.com/doi/pdf/10.1002/sim.1203</a:t>
            </a:r>
            <a:r>
              <a:rPr lang="en-GB" dirty="0"/>
              <a:t>).</a:t>
            </a:r>
          </a:p>
          <a:p>
            <a:endParaRPr lang="en-GB" dirty="0"/>
          </a:p>
          <a:p>
            <a:r>
              <a:rPr lang="en-GB" dirty="0"/>
              <a:t>There are R/Stata packages to fit these types of model</a:t>
            </a:r>
          </a:p>
        </p:txBody>
      </p:sp>
    </p:spTree>
    <p:extLst>
      <p:ext uri="{BB962C8B-B14F-4D97-AF65-F5344CB8AC3E}">
        <p14:creationId xmlns:p14="http://schemas.microsoft.com/office/powerpoint/2010/main" val="623667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Case-Study: QRISK 3</a:t>
            </a:r>
          </a:p>
        </p:txBody>
      </p:sp>
      <p:sp>
        <p:nvSpPr>
          <p:cNvPr id="4" name="Footer Placeholder 3"/>
          <p:cNvSpPr>
            <a:spLocks noGrp="1"/>
          </p:cNvSpPr>
          <p:nvPr>
            <p:ph type="ftr" sz="quarter" idx="11"/>
          </p:nvPr>
        </p:nvSpPr>
        <p:spPr/>
        <p:txBody>
          <a:bodyPr/>
          <a:lstStyle/>
          <a:p>
            <a:r>
              <a:rPr lang="en-GB"/>
              <a:t>Dr Glen Martin, University of Manchester</a:t>
            </a:r>
            <a:endParaRPr lang="en-GB" dirty="0"/>
          </a:p>
        </p:txBody>
      </p:sp>
      <p:sp>
        <p:nvSpPr>
          <p:cNvPr id="5" name="Content Placeholder 4"/>
          <p:cNvSpPr>
            <a:spLocks noGrp="1"/>
          </p:cNvSpPr>
          <p:nvPr>
            <p:ph idx="1"/>
          </p:nvPr>
        </p:nvSpPr>
        <p:spPr>
          <a:xfrm>
            <a:off x="822960" y="1845734"/>
            <a:ext cx="5301394" cy="4023360"/>
          </a:xfrm>
        </p:spPr>
        <p:txBody>
          <a:bodyPr/>
          <a:lstStyle/>
          <a:p>
            <a:r>
              <a:rPr lang="en-GB" dirty="0"/>
              <a:t>QRISK-3 is a time to event model (Cox model) that predicts the risk of developing cardiovascular disease within 10-years.</a:t>
            </a:r>
          </a:p>
          <a:p>
            <a:endParaRPr lang="en-GB" dirty="0"/>
          </a:p>
          <a:p>
            <a:r>
              <a:rPr lang="en-GB" dirty="0"/>
              <a:t>The model uses point estimates at ten-years (Breslow estimates) of the cox baseline hazard in order to report absolute risk</a:t>
            </a:r>
          </a:p>
          <a:p>
            <a:endParaRPr lang="en-GB" dirty="0"/>
          </a:p>
          <a:p>
            <a:r>
              <a:rPr lang="en-GB" dirty="0"/>
              <a:t>Used in UK medical NICE guidelines (anyone with QRISK&gt;10% is prescribed a statin)</a:t>
            </a:r>
          </a:p>
        </p:txBody>
      </p:sp>
      <p:pic>
        <p:nvPicPr>
          <p:cNvPr id="6" name="Picture 5"/>
          <p:cNvPicPr>
            <a:picLocks noChangeAspect="1"/>
          </p:cNvPicPr>
          <p:nvPr/>
        </p:nvPicPr>
        <p:blipFill>
          <a:blip r:embed="rId2"/>
          <a:stretch>
            <a:fillRect/>
          </a:stretch>
        </p:blipFill>
        <p:spPr>
          <a:xfrm>
            <a:off x="6247660" y="1354222"/>
            <a:ext cx="2768948" cy="5470689"/>
          </a:xfrm>
          <a:prstGeom prst="rect">
            <a:avLst/>
          </a:prstGeom>
        </p:spPr>
      </p:pic>
    </p:spTree>
    <p:extLst>
      <p:ext uri="{BB962C8B-B14F-4D97-AF65-F5344CB8AC3E}">
        <p14:creationId xmlns:p14="http://schemas.microsoft.com/office/powerpoint/2010/main" val="4195774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Advanced Topics in Survival Analysis</a:t>
            </a:r>
          </a:p>
        </p:txBody>
      </p:sp>
      <p:sp>
        <p:nvSpPr>
          <p:cNvPr id="6" name="Content Placeholder 5"/>
          <p:cNvSpPr>
            <a:spLocks noGrp="1"/>
          </p:cNvSpPr>
          <p:nvPr>
            <p:ph idx="1"/>
          </p:nvPr>
        </p:nvSpPr>
        <p:spPr/>
        <p:txBody>
          <a:bodyPr/>
          <a:lstStyle/>
          <a:p>
            <a:r>
              <a:rPr lang="en-GB" dirty="0"/>
              <a:t>This lecture has barely touched the surface in terms of survival analysis.</a:t>
            </a:r>
          </a:p>
          <a:p>
            <a:r>
              <a:rPr lang="en-GB" dirty="0"/>
              <a:t>Some advanced topics in the area include:</a:t>
            </a:r>
          </a:p>
          <a:p>
            <a:pPr lvl="1"/>
            <a:r>
              <a:rPr lang="en-GB" b="1" dirty="0"/>
              <a:t>Time-updated covariates </a:t>
            </a:r>
            <a:r>
              <a:rPr lang="en-GB" dirty="0"/>
              <a:t>(We have only considered here covariates that are available at baseline. In reality, information about patients may change (or be updated) as the study progresses.)</a:t>
            </a:r>
          </a:p>
          <a:p>
            <a:pPr lvl="1"/>
            <a:r>
              <a:rPr lang="en-GB" b="1" dirty="0"/>
              <a:t>Time-varying coefficients </a:t>
            </a:r>
            <a:r>
              <a:rPr lang="en-GB" dirty="0"/>
              <a:t>(effect of a particular covariate might change over time – i.e. non-proportional hazards)</a:t>
            </a:r>
          </a:p>
          <a:p>
            <a:pPr lvl="1"/>
            <a:r>
              <a:rPr lang="en-GB" b="1" dirty="0"/>
              <a:t>Recurrent events </a:t>
            </a:r>
            <a:r>
              <a:rPr lang="en-GB" dirty="0"/>
              <a:t>(to explore events that are non-terminal)</a:t>
            </a:r>
          </a:p>
          <a:p>
            <a:pPr lvl="1"/>
            <a:r>
              <a:rPr lang="en-GB" b="1" dirty="0"/>
              <a:t>Competing risks </a:t>
            </a:r>
            <a:r>
              <a:rPr lang="en-GB" dirty="0"/>
              <a:t>(patients may be at risk of multiple different outcomes, that compete against each other, such that only one outcome may occur. E.g. ‘death due to cancer’, but also at risk of ‘death due to cardiovascular disease’ and ‘death due to other causes’, </a:t>
            </a:r>
            <a:r>
              <a:rPr lang="en-GB" dirty="0" err="1"/>
              <a:t>etc</a:t>
            </a:r>
            <a:r>
              <a:rPr lang="en-GB" dirty="0"/>
              <a:t>, - can be only one (primary) cause of death. )</a:t>
            </a:r>
          </a:p>
        </p:txBody>
      </p:sp>
      <p:sp>
        <p:nvSpPr>
          <p:cNvPr id="4" name="Footer Placeholder 3"/>
          <p:cNvSpPr>
            <a:spLocks noGrp="1"/>
          </p:cNvSpPr>
          <p:nvPr>
            <p:ph type="ftr" sz="quarter" idx="11"/>
          </p:nvPr>
        </p:nvSpPr>
        <p:spPr/>
        <p:txBody>
          <a:bodyPr/>
          <a:lstStyle/>
          <a:p>
            <a:r>
              <a:rPr lang="en-GB"/>
              <a:t>Dr Glen Martin, University of Manchester</a:t>
            </a:r>
            <a:endParaRPr lang="en-GB" dirty="0"/>
          </a:p>
        </p:txBody>
      </p:sp>
    </p:spTree>
    <p:extLst>
      <p:ext uri="{BB962C8B-B14F-4D97-AF65-F5344CB8AC3E}">
        <p14:creationId xmlns:p14="http://schemas.microsoft.com/office/powerpoint/2010/main" val="3402795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Take Home Messages</a:t>
            </a:r>
          </a:p>
        </p:txBody>
      </p:sp>
      <p:sp>
        <p:nvSpPr>
          <p:cNvPr id="3" name="Content Placeholder 2"/>
          <p:cNvSpPr>
            <a:spLocks noGrp="1"/>
          </p:cNvSpPr>
          <p:nvPr>
            <p:ph idx="1"/>
          </p:nvPr>
        </p:nvSpPr>
        <p:spPr/>
        <p:txBody>
          <a:bodyPr/>
          <a:lstStyle/>
          <a:p>
            <a:pPr marL="457200" indent="-457200">
              <a:buFont typeface="+mj-lt"/>
              <a:buAutoNum type="arabicPeriod"/>
            </a:pPr>
            <a:r>
              <a:rPr lang="en-GB" dirty="0"/>
              <a:t>Survival analysis in challenging due to the possibility of censoring</a:t>
            </a:r>
          </a:p>
          <a:p>
            <a:pPr marL="457200" indent="-457200">
              <a:buFont typeface="+mj-lt"/>
              <a:buAutoNum type="arabicPeriod"/>
            </a:pPr>
            <a:r>
              <a:rPr lang="en-GB" dirty="0"/>
              <a:t>We can use time-to-event models to explore the relationships between variables of interest and a time-to-event outcome</a:t>
            </a:r>
          </a:p>
          <a:p>
            <a:pPr marL="457200" indent="-457200">
              <a:buFont typeface="+mj-lt"/>
              <a:buAutoNum type="arabicPeriod"/>
            </a:pPr>
            <a:r>
              <a:rPr lang="en-GB" dirty="0"/>
              <a:t>To develop a time-to-event CPM, one needs an estimate of the baseline hazard function, which means moving away from the classic Cox Proportional Hazards model</a:t>
            </a:r>
          </a:p>
        </p:txBody>
      </p:sp>
      <p:sp>
        <p:nvSpPr>
          <p:cNvPr id="4" name="Footer Placeholder 3"/>
          <p:cNvSpPr>
            <a:spLocks noGrp="1"/>
          </p:cNvSpPr>
          <p:nvPr>
            <p:ph type="ftr" sz="quarter" idx="11"/>
          </p:nvPr>
        </p:nvSpPr>
        <p:spPr/>
        <p:txBody>
          <a:bodyPr/>
          <a:lstStyle/>
          <a:p>
            <a:r>
              <a:rPr lang="en-GB"/>
              <a:t>Dr Glen Martin, University of Manchester</a:t>
            </a:r>
            <a:endParaRPr lang="en-GB" dirty="0"/>
          </a:p>
        </p:txBody>
      </p:sp>
    </p:spTree>
    <p:extLst>
      <p:ext uri="{BB962C8B-B14F-4D97-AF65-F5344CB8AC3E}">
        <p14:creationId xmlns:p14="http://schemas.microsoft.com/office/powerpoint/2010/main" val="1775890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9" name="Group 8"/>
          <p:cNvGrpSpPr/>
          <p:nvPr/>
        </p:nvGrpSpPr>
        <p:grpSpPr>
          <a:xfrm>
            <a:off x="164046" y="4870656"/>
            <a:ext cx="4636553" cy="1759456"/>
            <a:chOff x="287871" y="4756356"/>
            <a:chExt cx="4636553" cy="1759456"/>
          </a:xfrm>
        </p:grpSpPr>
        <p:sp>
          <p:nvSpPr>
            <p:cNvPr id="4" name="TextBox 3"/>
            <p:cNvSpPr txBox="1"/>
            <p:nvPr/>
          </p:nvSpPr>
          <p:spPr>
            <a:xfrm>
              <a:off x="287871" y="4756356"/>
              <a:ext cx="4636553" cy="175945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t>Glen Martin</a:t>
              </a:r>
            </a:p>
            <a:p>
              <a:r>
                <a:rPr lang="en-US" sz="2000" dirty="0"/>
                <a:t>Centre for Health Informatics</a:t>
              </a:r>
            </a:p>
            <a:p>
              <a:r>
                <a:rPr lang="en-US" sz="2000" dirty="0"/>
                <a:t>The University of Manchester, UK</a:t>
              </a:r>
            </a:p>
            <a:p>
              <a:pPr>
                <a:spcBef>
                  <a:spcPts val="450"/>
                </a:spcBef>
              </a:pPr>
              <a:r>
                <a:rPr lang="en-US" sz="2000" u="sng" dirty="0">
                  <a:solidFill>
                    <a:srgbClr val="000090"/>
                  </a:solidFill>
                </a:rPr>
                <a:t>      </a:t>
              </a:r>
              <a:r>
                <a:rPr lang="en-US" sz="2000" dirty="0">
                  <a:solidFill>
                    <a:srgbClr val="000090"/>
                  </a:solidFill>
                </a:rPr>
                <a:t>  </a:t>
              </a:r>
              <a:r>
                <a:rPr lang="en-US" sz="2000" u="sng" dirty="0">
                  <a:solidFill>
                    <a:srgbClr val="000090"/>
                  </a:solidFill>
                </a:rPr>
                <a:t>glen.martin@manchester.ac.uk</a:t>
              </a:r>
            </a:p>
            <a:p>
              <a:pPr>
                <a:spcBef>
                  <a:spcPts val="450"/>
                </a:spcBef>
              </a:pPr>
              <a:r>
                <a:rPr lang="en-US" sz="2000" dirty="0"/>
                <a:t>       @glen_martin1</a:t>
              </a:r>
            </a:p>
          </p:txBody>
        </p:sp>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90918" y="6117700"/>
              <a:ext cx="316037" cy="316037"/>
            </a:xfrm>
            <a:prstGeom prst="rect">
              <a:avLst/>
            </a:prstGeom>
          </p:spPr>
        </p:pic>
        <p:pic>
          <p:nvPicPr>
            <p:cNvPr id="6" name="Picture 5"/>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90919" y="5807102"/>
              <a:ext cx="316037" cy="234658"/>
            </a:xfrm>
            <a:prstGeom prst="rect">
              <a:avLst/>
            </a:prstGeom>
          </p:spPr>
        </p:pic>
      </p:grpSp>
      <p:pic>
        <p:nvPicPr>
          <p:cNvPr id="7" name="Picture 5" descr="TAB_col_white_background.eps"/>
          <p:cNvPicPr>
            <a:picLocks noChangeAspect="1"/>
          </p:cNvPicPr>
          <p:nvPr/>
        </p:nvPicPr>
        <p:blipFill>
          <a:blip r:embed="rId6">
            <a:extLst>
              <a:ext uri="{28A0092B-C50C-407E-A947-70E740481C1C}">
                <a14:useLocalDpi xmlns:a14="http://schemas.microsoft.com/office/drawing/2010/main"/>
              </a:ext>
            </a:extLst>
          </a:blip>
          <a:srcRect/>
          <a:stretch>
            <a:fillRect/>
          </a:stretch>
        </p:blipFill>
        <p:spPr bwMode="auto">
          <a:xfrm>
            <a:off x="164046" y="140964"/>
            <a:ext cx="2713397" cy="1159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3322554" y="1308291"/>
            <a:ext cx="2277665" cy="600164"/>
          </a:xfrm>
          <a:prstGeom prst="rect">
            <a:avLst/>
          </a:prstGeom>
        </p:spPr>
        <p:txBody>
          <a:bodyPr>
            <a:spAutoFit/>
          </a:bodyPr>
          <a:lstStyle/>
          <a:p>
            <a:pPr algn="ctr">
              <a:spcBef>
                <a:spcPct val="50000"/>
              </a:spcBef>
              <a:defRPr/>
            </a:pPr>
            <a:r>
              <a:rPr lang="en-GB" altLang="en-US" sz="3300" b="1" dirty="0">
                <a:latin typeface="Arial" pitchFamily="34" charset="0"/>
                <a:ea typeface="Geneva" charset="0"/>
              </a:rPr>
              <a:t>Thank you</a:t>
            </a:r>
          </a:p>
        </p:txBody>
      </p:sp>
    </p:spTree>
    <p:extLst>
      <p:ext uri="{BB962C8B-B14F-4D97-AF65-F5344CB8AC3E}">
        <p14:creationId xmlns:p14="http://schemas.microsoft.com/office/powerpoint/2010/main" val="3587137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a:t>
            </a:r>
          </a:p>
        </p:txBody>
      </p:sp>
      <p:sp>
        <p:nvSpPr>
          <p:cNvPr id="3" name="Content Placeholder 2"/>
          <p:cNvSpPr>
            <a:spLocks noGrp="1"/>
          </p:cNvSpPr>
          <p:nvPr>
            <p:ph idx="1"/>
          </p:nvPr>
        </p:nvSpPr>
        <p:spPr>
          <a:xfrm>
            <a:off x="827700" y="2029968"/>
            <a:ext cx="7539060" cy="4218438"/>
          </a:xfrm>
        </p:spPr>
        <p:txBody>
          <a:bodyPr>
            <a:normAutofit/>
          </a:bodyPr>
          <a:lstStyle/>
          <a:p>
            <a:r>
              <a:rPr lang="en-GB" sz="2400" dirty="0"/>
              <a:t>This session aims to introduce you to some of the key statistical concepts underpinning survival analysis for the development of a clinical prediction model for time-to-event outcomes.</a:t>
            </a:r>
          </a:p>
          <a:p>
            <a:endParaRPr lang="en-GB" sz="2400" dirty="0"/>
          </a:p>
          <a:p>
            <a:r>
              <a:rPr lang="en-GB" sz="2400" dirty="0"/>
              <a:t>Given the time constraints, we will not be able to cover all concepts in large detail. I will refer you to other sources, where relevant</a:t>
            </a:r>
          </a:p>
          <a:p>
            <a:endParaRPr lang="en-GB" sz="2400" dirty="0"/>
          </a:p>
        </p:txBody>
      </p:sp>
      <p:sp>
        <p:nvSpPr>
          <p:cNvPr id="4" name="Footer Placeholder 3"/>
          <p:cNvSpPr>
            <a:spLocks noGrp="1"/>
          </p:cNvSpPr>
          <p:nvPr>
            <p:ph type="ftr" sz="quarter" idx="11"/>
          </p:nvPr>
        </p:nvSpPr>
        <p:spPr/>
        <p:txBody>
          <a:bodyPr/>
          <a:lstStyle/>
          <a:p>
            <a:r>
              <a:rPr lang="en-GB" dirty="0"/>
              <a:t>Dr Glen Martin, University of Manchester</a:t>
            </a:r>
          </a:p>
        </p:txBody>
      </p:sp>
    </p:spTree>
    <p:extLst>
      <p:ext uri="{BB962C8B-B14F-4D97-AF65-F5344CB8AC3E}">
        <p14:creationId xmlns:p14="http://schemas.microsoft.com/office/powerpoint/2010/main" val="567835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Survival Analysis</a:t>
            </a:r>
          </a:p>
        </p:txBody>
      </p:sp>
      <p:sp>
        <p:nvSpPr>
          <p:cNvPr id="3" name="Content Placeholder 2"/>
          <p:cNvSpPr>
            <a:spLocks noGrp="1"/>
          </p:cNvSpPr>
          <p:nvPr>
            <p:ph idx="1"/>
          </p:nvPr>
        </p:nvSpPr>
        <p:spPr/>
        <p:txBody>
          <a:bodyPr/>
          <a:lstStyle/>
          <a:p>
            <a:r>
              <a:rPr lang="en-GB" dirty="0"/>
              <a:t>Generally, survival analysis is a collection of statistical procedures for data analysis for which the outcome variable of interest is </a:t>
            </a:r>
            <a:r>
              <a:rPr lang="en-GB" b="1" dirty="0"/>
              <a:t>time</a:t>
            </a:r>
            <a:r>
              <a:rPr lang="en-GB" dirty="0"/>
              <a:t> until an </a:t>
            </a:r>
            <a:r>
              <a:rPr lang="en-GB" b="1" dirty="0"/>
              <a:t>event</a:t>
            </a:r>
            <a:r>
              <a:rPr lang="en-GB" dirty="0"/>
              <a:t> occurs</a:t>
            </a:r>
          </a:p>
          <a:p>
            <a:endParaRPr lang="en-GB" dirty="0"/>
          </a:p>
          <a:p>
            <a:r>
              <a:rPr lang="en-GB" b="1" dirty="0"/>
              <a:t>Time: </a:t>
            </a:r>
            <a:r>
              <a:rPr lang="en-GB" dirty="0"/>
              <a:t>we mean years, months, weeks, or days from the beginning of some index date (e.g. start of study, birth, etc.) until an event occurs</a:t>
            </a:r>
          </a:p>
          <a:p>
            <a:r>
              <a:rPr lang="en-GB" b="1" dirty="0"/>
              <a:t>Event: </a:t>
            </a:r>
            <a:r>
              <a:rPr lang="en-GB" dirty="0"/>
              <a:t>we mean death, disease incidence, relapse from remission, recovery, etc.</a:t>
            </a:r>
          </a:p>
          <a:p>
            <a:endParaRPr lang="en-GB" b="1" dirty="0"/>
          </a:p>
        </p:txBody>
      </p:sp>
      <p:sp>
        <p:nvSpPr>
          <p:cNvPr id="4" name="Footer Placeholder 3"/>
          <p:cNvSpPr>
            <a:spLocks noGrp="1"/>
          </p:cNvSpPr>
          <p:nvPr>
            <p:ph type="ftr" sz="quarter" idx="11"/>
          </p:nvPr>
        </p:nvSpPr>
        <p:spPr/>
        <p:txBody>
          <a:bodyPr/>
          <a:lstStyle/>
          <a:p>
            <a:r>
              <a:rPr lang="en-GB"/>
              <a:t>Dr Glen Martin, University of Manchester</a:t>
            </a:r>
            <a:endParaRPr lang="en-GB" dirty="0"/>
          </a:p>
        </p:txBody>
      </p:sp>
    </p:spTree>
    <p:extLst>
      <p:ext uri="{BB962C8B-B14F-4D97-AF65-F5344CB8AC3E}">
        <p14:creationId xmlns:p14="http://schemas.microsoft.com/office/powerpoint/2010/main" val="1233378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a:t>
            </a:r>
          </a:p>
        </p:txBody>
      </p:sp>
      <p:sp>
        <p:nvSpPr>
          <p:cNvPr id="3" name="Content Placeholder 2"/>
          <p:cNvSpPr>
            <a:spLocks noGrp="1"/>
          </p:cNvSpPr>
          <p:nvPr>
            <p:ph idx="1"/>
          </p:nvPr>
        </p:nvSpPr>
        <p:spPr/>
        <p:txBody>
          <a:bodyPr/>
          <a:lstStyle/>
          <a:p>
            <a:pPr marL="457200" lvl="0" indent="-457200">
              <a:buFont typeface="+mj-lt"/>
              <a:buAutoNum type="arabicPeriod"/>
            </a:pPr>
            <a:r>
              <a:rPr lang="en-GB" dirty="0"/>
              <a:t>Survival time after mastectomy of women with breast cancer. The question of interest is whether metastasis is associated with worse survival.</a:t>
            </a:r>
          </a:p>
          <a:p>
            <a:pPr marL="457200" lvl="0" indent="-457200">
              <a:buFont typeface="+mj-lt"/>
              <a:buAutoNum type="arabicPeriod"/>
            </a:pPr>
            <a:r>
              <a:rPr lang="en-GB" dirty="0"/>
              <a:t>Survival time is a common outcome following a clinical trial of a treatment for very sick patients (e.g. patients with end-stage cancers). We are interested in whether the novel treatment improves survival.</a:t>
            </a:r>
          </a:p>
          <a:p>
            <a:pPr marL="457200" lvl="0" indent="-457200">
              <a:buFont typeface="+mj-lt"/>
              <a:buAutoNum type="arabicPeriod"/>
            </a:pPr>
            <a:r>
              <a:rPr lang="en-GB" dirty="0"/>
              <a:t>Time to occurrence of a condition. For example, CPMs such as QRISK are based on time until an adverse cardiovascular event.</a:t>
            </a:r>
          </a:p>
          <a:p>
            <a:pPr marL="457200" lvl="0" indent="-457200">
              <a:buFont typeface="+mj-lt"/>
              <a:buAutoNum type="arabicPeriod"/>
            </a:pPr>
            <a:r>
              <a:rPr lang="en-GB" dirty="0"/>
              <a:t>Time to failure of a medical device. For example, a transplant or a pacemaker.</a:t>
            </a:r>
          </a:p>
          <a:p>
            <a:endParaRPr lang="en-GB" dirty="0"/>
          </a:p>
        </p:txBody>
      </p:sp>
      <p:sp>
        <p:nvSpPr>
          <p:cNvPr id="4" name="Footer Placeholder 3"/>
          <p:cNvSpPr>
            <a:spLocks noGrp="1"/>
          </p:cNvSpPr>
          <p:nvPr>
            <p:ph type="ftr" sz="quarter" idx="11"/>
          </p:nvPr>
        </p:nvSpPr>
        <p:spPr/>
        <p:txBody>
          <a:bodyPr/>
          <a:lstStyle/>
          <a:p>
            <a:r>
              <a:rPr lang="en-GB"/>
              <a:t>Dr Glen Martin, University of Manchester</a:t>
            </a:r>
            <a:endParaRPr lang="en-GB" dirty="0"/>
          </a:p>
        </p:txBody>
      </p:sp>
    </p:spTree>
    <p:extLst>
      <p:ext uri="{BB962C8B-B14F-4D97-AF65-F5344CB8AC3E}">
        <p14:creationId xmlns:p14="http://schemas.microsoft.com/office/powerpoint/2010/main" val="2153853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Why do we need specific methods for such data?</a:t>
            </a:r>
          </a:p>
        </p:txBody>
      </p:sp>
      <p:sp>
        <p:nvSpPr>
          <p:cNvPr id="4" name="Footer Placeholder 3"/>
          <p:cNvSpPr>
            <a:spLocks noGrp="1"/>
          </p:cNvSpPr>
          <p:nvPr>
            <p:ph type="ftr" sz="quarter" idx="11"/>
          </p:nvPr>
        </p:nvSpPr>
        <p:spPr/>
        <p:txBody>
          <a:bodyPr/>
          <a:lstStyle/>
          <a:p>
            <a:r>
              <a:rPr lang="en-GB"/>
              <a:t>Dr Glen Martin, University of Manchester</a:t>
            </a:r>
            <a:endParaRPr lang="en-GB" dirty="0"/>
          </a:p>
        </p:txBody>
      </p:sp>
      <p:cxnSp>
        <p:nvCxnSpPr>
          <p:cNvPr id="6" name="Straight Arrow Connector 5"/>
          <p:cNvCxnSpPr/>
          <p:nvPr/>
        </p:nvCxnSpPr>
        <p:spPr>
          <a:xfrm>
            <a:off x="733331" y="5694630"/>
            <a:ext cx="7441948" cy="181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7850510" y="5842748"/>
            <a:ext cx="649537" cy="369332"/>
          </a:xfrm>
          <a:prstGeom prst="rect">
            <a:avLst/>
          </a:prstGeom>
          <a:noFill/>
        </p:spPr>
        <p:txBody>
          <a:bodyPr wrap="none" rtlCol="0">
            <a:spAutoFit/>
          </a:bodyPr>
          <a:lstStyle/>
          <a:p>
            <a:r>
              <a:rPr lang="en-GB" dirty="0"/>
              <a:t>Time</a:t>
            </a:r>
          </a:p>
        </p:txBody>
      </p:sp>
      <p:cxnSp>
        <p:nvCxnSpPr>
          <p:cNvPr id="9" name="Straight Connector 8"/>
          <p:cNvCxnSpPr/>
          <p:nvPr/>
        </p:nvCxnSpPr>
        <p:spPr>
          <a:xfrm flipV="1">
            <a:off x="733331" y="1982709"/>
            <a:ext cx="0" cy="3929204"/>
          </a:xfrm>
          <a:prstGeom prst="line">
            <a:avLst/>
          </a:prstGeom>
          <a:ln>
            <a:prstDash val="sysDash"/>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134737" y="5905624"/>
            <a:ext cx="1197187" cy="369332"/>
          </a:xfrm>
          <a:prstGeom prst="rect">
            <a:avLst/>
          </a:prstGeom>
          <a:noFill/>
        </p:spPr>
        <p:txBody>
          <a:bodyPr wrap="none" rtlCol="0">
            <a:spAutoFit/>
          </a:bodyPr>
          <a:lstStyle/>
          <a:p>
            <a:r>
              <a:rPr lang="en-GB" dirty="0"/>
              <a:t>Study start</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62777">
            <a:off x="335922" y="2181109"/>
            <a:ext cx="812340" cy="867653"/>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62777">
            <a:off x="327160" y="3404843"/>
            <a:ext cx="812340" cy="867653"/>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62777">
            <a:off x="335924" y="4698873"/>
            <a:ext cx="812340" cy="867653"/>
          </a:xfrm>
          <a:prstGeom prst="rect">
            <a:avLst/>
          </a:prstGeom>
        </p:spPr>
      </p:pic>
      <p:cxnSp>
        <p:nvCxnSpPr>
          <p:cNvPr id="14" name="Straight Connector 13"/>
          <p:cNvCxnSpPr/>
          <p:nvPr/>
        </p:nvCxnSpPr>
        <p:spPr>
          <a:xfrm flipV="1">
            <a:off x="5768122" y="1982709"/>
            <a:ext cx="0" cy="3929204"/>
          </a:xfrm>
          <a:prstGeom prst="line">
            <a:avLst/>
          </a:prstGeom>
          <a:ln>
            <a:prstDash val="sysDash"/>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5169528" y="5905624"/>
            <a:ext cx="1127232" cy="369332"/>
          </a:xfrm>
          <a:prstGeom prst="rect">
            <a:avLst/>
          </a:prstGeom>
          <a:noFill/>
        </p:spPr>
        <p:txBody>
          <a:bodyPr wrap="none" rtlCol="0">
            <a:spAutoFit/>
          </a:bodyPr>
          <a:lstStyle/>
          <a:p>
            <a:r>
              <a:rPr lang="en-GB" dirty="0"/>
              <a:t>Study end</a:t>
            </a:r>
          </a:p>
        </p:txBody>
      </p:sp>
      <p:cxnSp>
        <p:nvCxnSpPr>
          <p:cNvPr id="17" name="Straight Arrow Connector 16"/>
          <p:cNvCxnSpPr/>
          <p:nvPr/>
        </p:nvCxnSpPr>
        <p:spPr>
          <a:xfrm>
            <a:off x="733331" y="2564068"/>
            <a:ext cx="4999813" cy="254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p:nvPr/>
        </p:nvCxnSpPr>
        <p:spPr>
          <a:xfrm>
            <a:off x="5768122" y="2589503"/>
            <a:ext cx="1320741" cy="0"/>
          </a:xfrm>
          <a:prstGeom prst="straightConnector1">
            <a:avLst/>
          </a:prstGeom>
          <a:ln>
            <a:prstDash val="sysDash"/>
            <a:tailEnd type="triangle"/>
          </a:ln>
        </p:spPr>
        <p:style>
          <a:lnRef idx="3">
            <a:schemeClr val="accent1"/>
          </a:lnRef>
          <a:fillRef idx="0">
            <a:schemeClr val="accent1"/>
          </a:fillRef>
          <a:effectRef idx="2">
            <a:schemeClr val="accent1"/>
          </a:effectRef>
          <a:fontRef idx="minor">
            <a:schemeClr val="tx1"/>
          </a:fontRef>
        </p:style>
      </p:cxnSp>
      <p:sp>
        <p:nvSpPr>
          <p:cNvPr id="26" name="TextBox 25"/>
          <p:cNvSpPr txBox="1"/>
          <p:nvPr/>
        </p:nvSpPr>
        <p:spPr>
          <a:xfrm>
            <a:off x="7088863" y="2404837"/>
            <a:ext cx="304892" cy="369332"/>
          </a:xfrm>
          <a:prstGeom prst="rect">
            <a:avLst/>
          </a:prstGeom>
          <a:noFill/>
        </p:spPr>
        <p:txBody>
          <a:bodyPr wrap="none" rtlCol="0">
            <a:spAutoFit/>
          </a:bodyPr>
          <a:lstStyle/>
          <a:p>
            <a:r>
              <a:rPr lang="en-GB" dirty="0"/>
              <a:t>X</a:t>
            </a:r>
          </a:p>
        </p:txBody>
      </p:sp>
      <p:cxnSp>
        <p:nvCxnSpPr>
          <p:cNvPr id="28" name="Straight Arrow Connector 27"/>
          <p:cNvCxnSpPr/>
          <p:nvPr/>
        </p:nvCxnSpPr>
        <p:spPr>
          <a:xfrm>
            <a:off x="733330" y="3800517"/>
            <a:ext cx="3576080" cy="381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p:nvPr/>
        </p:nvCxnSpPr>
        <p:spPr>
          <a:xfrm>
            <a:off x="733330" y="5094547"/>
            <a:ext cx="4436198" cy="1907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2" name="TextBox 31"/>
          <p:cNvSpPr txBox="1"/>
          <p:nvPr/>
        </p:nvSpPr>
        <p:spPr>
          <a:xfrm>
            <a:off x="5105729" y="4948033"/>
            <a:ext cx="304892" cy="369332"/>
          </a:xfrm>
          <a:prstGeom prst="rect">
            <a:avLst/>
          </a:prstGeom>
          <a:noFill/>
        </p:spPr>
        <p:txBody>
          <a:bodyPr wrap="none" rtlCol="0">
            <a:spAutoFit/>
          </a:bodyPr>
          <a:lstStyle/>
          <a:p>
            <a:r>
              <a:rPr lang="en-GB" dirty="0"/>
              <a:t>X</a:t>
            </a:r>
          </a:p>
        </p:txBody>
      </p:sp>
      <p:sp>
        <p:nvSpPr>
          <p:cNvPr id="33" name="TextBox 32"/>
          <p:cNvSpPr txBox="1"/>
          <p:nvPr/>
        </p:nvSpPr>
        <p:spPr>
          <a:xfrm>
            <a:off x="4344388" y="3649339"/>
            <a:ext cx="292068" cy="369332"/>
          </a:xfrm>
          <a:prstGeom prst="rect">
            <a:avLst/>
          </a:prstGeom>
          <a:noFill/>
        </p:spPr>
        <p:txBody>
          <a:bodyPr wrap="none" rtlCol="0">
            <a:spAutoFit/>
          </a:bodyPr>
          <a:lstStyle/>
          <a:p>
            <a:r>
              <a:rPr lang="en-GB" dirty="0"/>
              <a:t>?</a:t>
            </a:r>
          </a:p>
        </p:txBody>
      </p:sp>
      <p:sp>
        <p:nvSpPr>
          <p:cNvPr id="35" name="Rounded Rectangle 34"/>
          <p:cNvSpPr/>
          <p:nvPr/>
        </p:nvSpPr>
        <p:spPr>
          <a:xfrm>
            <a:off x="6897860" y="2930500"/>
            <a:ext cx="2090302" cy="179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are three main things that can happen in monitoring time-to-event outcomes</a:t>
            </a:r>
          </a:p>
        </p:txBody>
      </p:sp>
    </p:spTree>
    <p:extLst>
      <p:ext uri="{BB962C8B-B14F-4D97-AF65-F5344CB8AC3E}">
        <p14:creationId xmlns:p14="http://schemas.microsoft.com/office/powerpoint/2010/main" val="228328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So for each individual we get a ‘pair’ of outcomes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16999508"/>
              </p:ext>
            </p:extLst>
          </p:nvPr>
        </p:nvGraphicFramePr>
        <p:xfrm>
          <a:off x="246982" y="2090707"/>
          <a:ext cx="7543800" cy="14833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370840">
                <a:tc>
                  <a:txBody>
                    <a:bodyPr/>
                    <a:lstStyle/>
                    <a:p>
                      <a:r>
                        <a:rPr lang="en-GB" dirty="0"/>
                        <a:t>ID</a:t>
                      </a:r>
                    </a:p>
                  </a:txBody>
                  <a:tcPr/>
                </a:tc>
                <a:tc>
                  <a:txBody>
                    <a:bodyPr/>
                    <a:lstStyle/>
                    <a:p>
                      <a:r>
                        <a:rPr lang="en-GB" dirty="0"/>
                        <a:t>Event Time</a:t>
                      </a:r>
                    </a:p>
                  </a:txBody>
                  <a:tcPr/>
                </a:tc>
                <a:tc>
                  <a:txBody>
                    <a:bodyPr/>
                    <a:lstStyle/>
                    <a:p>
                      <a:r>
                        <a:rPr lang="en-GB" dirty="0"/>
                        <a:t>Event</a:t>
                      </a:r>
                      <a:r>
                        <a:rPr lang="en-GB" baseline="0" dirty="0"/>
                        <a:t> </a:t>
                      </a:r>
                      <a:r>
                        <a:rPr lang="en-GB" dirty="0"/>
                        <a:t>Indicator</a:t>
                      </a:r>
                    </a:p>
                  </a:txBody>
                  <a:tcPr/>
                </a:tc>
                <a:extLst>
                  <a:ext uri="{0D108BD9-81ED-4DB2-BD59-A6C34878D82A}">
                    <a16:rowId xmlns:a16="http://schemas.microsoft.com/office/drawing/2014/main" val="10000"/>
                  </a:ext>
                </a:extLst>
              </a:tr>
              <a:tr h="370840">
                <a:tc>
                  <a:txBody>
                    <a:bodyPr/>
                    <a:lstStyle/>
                    <a:p>
                      <a:r>
                        <a:rPr lang="en-GB" dirty="0"/>
                        <a:t>1</a:t>
                      </a:r>
                    </a:p>
                  </a:txBody>
                  <a:tcPr/>
                </a:tc>
                <a:tc>
                  <a:txBody>
                    <a:bodyPr/>
                    <a:lstStyle/>
                    <a:p>
                      <a:r>
                        <a:rPr lang="en-GB" dirty="0"/>
                        <a:t>10</a:t>
                      </a:r>
                    </a:p>
                  </a:txBody>
                  <a:tcPr/>
                </a:tc>
                <a:tc>
                  <a:txBody>
                    <a:bodyPr/>
                    <a:lstStyle/>
                    <a:p>
                      <a:r>
                        <a:rPr lang="en-GB" dirty="0"/>
                        <a:t>0</a:t>
                      </a:r>
                    </a:p>
                  </a:txBody>
                  <a:tcPr/>
                </a:tc>
                <a:extLst>
                  <a:ext uri="{0D108BD9-81ED-4DB2-BD59-A6C34878D82A}">
                    <a16:rowId xmlns:a16="http://schemas.microsoft.com/office/drawing/2014/main" val="10001"/>
                  </a:ext>
                </a:extLst>
              </a:tr>
              <a:tr h="370840">
                <a:tc>
                  <a:txBody>
                    <a:bodyPr/>
                    <a:lstStyle/>
                    <a:p>
                      <a:r>
                        <a:rPr lang="en-GB" dirty="0"/>
                        <a:t>2</a:t>
                      </a:r>
                    </a:p>
                  </a:txBody>
                  <a:tcPr/>
                </a:tc>
                <a:tc>
                  <a:txBody>
                    <a:bodyPr/>
                    <a:lstStyle/>
                    <a:p>
                      <a:r>
                        <a:rPr lang="en-GB" dirty="0"/>
                        <a:t>6</a:t>
                      </a:r>
                    </a:p>
                  </a:txBody>
                  <a:tcPr/>
                </a:tc>
                <a:tc>
                  <a:txBody>
                    <a:bodyPr/>
                    <a:lstStyle/>
                    <a:p>
                      <a:r>
                        <a:rPr lang="en-GB" dirty="0"/>
                        <a:t>0</a:t>
                      </a:r>
                    </a:p>
                  </a:txBody>
                  <a:tcPr/>
                </a:tc>
                <a:extLst>
                  <a:ext uri="{0D108BD9-81ED-4DB2-BD59-A6C34878D82A}">
                    <a16:rowId xmlns:a16="http://schemas.microsoft.com/office/drawing/2014/main" val="10002"/>
                  </a:ext>
                </a:extLst>
              </a:tr>
              <a:tr h="370840">
                <a:tc>
                  <a:txBody>
                    <a:bodyPr/>
                    <a:lstStyle/>
                    <a:p>
                      <a:r>
                        <a:rPr lang="en-GB" dirty="0"/>
                        <a:t>3</a:t>
                      </a:r>
                    </a:p>
                  </a:txBody>
                  <a:tcPr/>
                </a:tc>
                <a:tc>
                  <a:txBody>
                    <a:bodyPr/>
                    <a:lstStyle/>
                    <a:p>
                      <a:r>
                        <a:rPr lang="en-GB" dirty="0"/>
                        <a:t>8</a:t>
                      </a:r>
                    </a:p>
                  </a:txBody>
                  <a:tcPr/>
                </a:tc>
                <a:tc>
                  <a:txBody>
                    <a:bodyPr/>
                    <a:lstStyle/>
                    <a:p>
                      <a:r>
                        <a:rPr lang="en-GB" dirty="0"/>
                        <a:t>1</a:t>
                      </a:r>
                    </a:p>
                  </a:txBody>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r>
              <a:rPr lang="en-GB"/>
              <a:t>Dr Glen Martin, University of Manchester</a:t>
            </a:r>
            <a:endParaRPr lang="en-GB" dirty="0"/>
          </a:p>
        </p:txBody>
      </p:sp>
      <p:sp>
        <p:nvSpPr>
          <p:cNvPr id="6" name="Rounded Rectangle 5"/>
          <p:cNvSpPr/>
          <p:nvPr/>
        </p:nvSpPr>
        <p:spPr>
          <a:xfrm>
            <a:off x="5390658" y="4329514"/>
            <a:ext cx="3242499" cy="1449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means the event time corresponds to observing the event of interest in that patient (e.g. death)</a:t>
            </a:r>
          </a:p>
        </p:txBody>
      </p:sp>
      <p:sp>
        <p:nvSpPr>
          <p:cNvPr id="7" name="Right Arrow 6"/>
          <p:cNvSpPr/>
          <p:nvPr/>
        </p:nvSpPr>
        <p:spPr>
          <a:xfrm rot="16200000">
            <a:off x="6708617" y="3539205"/>
            <a:ext cx="606582" cy="825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1985046" y="4329512"/>
            <a:ext cx="3242499" cy="1449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time at which we last observed something about each patient, be that the event, loss-to-follow-up or study end</a:t>
            </a:r>
          </a:p>
        </p:txBody>
      </p:sp>
      <p:sp>
        <p:nvSpPr>
          <p:cNvPr id="9" name="Right Arrow 8"/>
          <p:cNvSpPr/>
          <p:nvPr/>
        </p:nvSpPr>
        <p:spPr>
          <a:xfrm rot="16200000">
            <a:off x="3303005" y="3539204"/>
            <a:ext cx="606582" cy="825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0431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Survival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GB" dirty="0"/>
                  <a:t>We next introduce the survivor function, denoted by </a:t>
                </a:r>
                <a14:m>
                  <m:oMath xmlns:m="http://schemas.openxmlformats.org/officeDocument/2006/math">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a14:m>
                <a:r>
                  <a:rPr lang="en-GB" dirty="0"/>
                  <a:t>. </a:t>
                </a:r>
              </a:p>
              <a:p>
                <a:r>
                  <a:rPr lang="en-GB" dirty="0"/>
                  <a:t>The survivor function gives the probability that a person survives longer than some specified time </a:t>
                </a:r>
                <a14:m>
                  <m:oMath xmlns:m="http://schemas.openxmlformats.org/officeDocument/2006/math">
                    <m:r>
                      <a:rPr lang="en-GB" i="1">
                        <a:latin typeface="Cambria Math" panose="02040503050406030204" pitchFamily="18" charset="0"/>
                      </a:rPr>
                      <m:t>𝑡</m:t>
                    </m:r>
                  </m:oMath>
                </a14:m>
                <a:r>
                  <a:rPr lang="en-GB" dirty="0"/>
                  <a:t>: that is, </a:t>
                </a:r>
                <a14:m>
                  <m:oMath xmlns:m="http://schemas.openxmlformats.org/officeDocument/2006/math">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a14:m>
                <a:r>
                  <a:rPr lang="en-GB" dirty="0"/>
                  <a:t> gives the probability that a person’s event time is greater than some specified time of interest:</a:t>
                </a:r>
              </a:p>
              <a:p>
                <a14:m>
                  <m:oMath xmlns:m="http://schemas.openxmlformats.org/officeDocument/2006/math">
                    <m:r>
                      <a:rPr lang="en-GB" i="1">
                        <a:latin typeface="Cambria Math" panose="02040503050406030204" pitchFamily="18" charset="0"/>
                      </a:rPr>
                      <m:t>𝑆</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𝑇</m:t>
                        </m:r>
                        <m:r>
                          <a:rPr lang="en-GB" i="1">
                            <a:latin typeface="Cambria Math" panose="02040503050406030204" pitchFamily="18" charset="0"/>
                          </a:rPr>
                          <m:t>≥</m:t>
                        </m:r>
                        <m:r>
                          <a:rPr lang="en-GB" i="1">
                            <a:latin typeface="Cambria Math" panose="02040503050406030204" pitchFamily="18" charset="0"/>
                          </a:rPr>
                          <m:t>𝑡</m:t>
                        </m:r>
                      </m:e>
                    </m:d>
                  </m:oMath>
                </a14:m>
                <a:endParaRPr lang="en-GB" dirty="0"/>
              </a:p>
              <a:p>
                <a:endParaRPr lang="en-GB" dirty="0"/>
              </a:p>
              <a:p>
                <a:r>
                  <a:rPr lang="en-GB" dirty="0"/>
                  <a:t>The survivor function is fundamental to a survival analysis, because obtaining survival probabilities for different values of </a:t>
                </a:r>
                <a14:m>
                  <m:oMath xmlns:m="http://schemas.openxmlformats.org/officeDocument/2006/math">
                    <m:r>
                      <a:rPr lang="en-GB" i="1">
                        <a:latin typeface="Cambria Math" panose="02040503050406030204" pitchFamily="18" charset="0"/>
                      </a:rPr>
                      <m:t>𝑡</m:t>
                    </m:r>
                  </m:oMath>
                </a14:m>
                <a:r>
                  <a:rPr lang="en-GB" dirty="0"/>
                  <a:t> provides crucial summary information from survival data.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019" t="-1667" r="-1858"/>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a:t>Dr Glen Martin, University of Manchester</a:t>
            </a:r>
            <a:endParaRPr lang="en-GB" dirty="0"/>
          </a:p>
        </p:txBody>
      </p:sp>
    </p:spTree>
    <p:extLst>
      <p:ext uri="{BB962C8B-B14F-4D97-AF65-F5344CB8AC3E}">
        <p14:creationId xmlns:p14="http://schemas.microsoft.com/office/powerpoint/2010/main" val="1146666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Kaplan-Meier Estimate</a:t>
            </a:r>
          </a:p>
        </p:txBody>
      </p:sp>
      <mc:AlternateContent xmlns:mc="http://schemas.openxmlformats.org/markup-compatibility/2006" xmlns:a14="http://schemas.microsoft.com/office/drawing/2010/main">
        <mc:Choice Requires="a14">
          <p:sp>
            <p:nvSpPr>
              <p:cNvPr id="5" name="Text Placeholder 4"/>
              <p:cNvSpPr>
                <a:spLocks noGrp="1"/>
              </p:cNvSpPr>
              <p:nvPr>
                <p:ph type="body" sz="half" idx="2"/>
              </p:nvPr>
            </p:nvSpPr>
            <p:spPr>
              <a:xfrm>
                <a:off x="342900" y="3322622"/>
                <a:ext cx="2400300" cy="2982582"/>
              </a:xfrm>
            </p:spPr>
            <p:txBody>
              <a:bodyPr/>
              <a:lstStyle/>
              <a:p>
                <a:r>
                  <a:rPr lang="en-GB" dirty="0"/>
                  <a:t>One can estimate </a:t>
                </a:r>
                <a14:m>
                  <m:oMath xmlns:m="http://schemas.openxmlformats.org/officeDocument/2006/math">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a14:m>
                <a:r>
                  <a:rPr lang="en-GB" dirty="0"/>
                  <a:t> using a formula called the Kaplan-Meier estimate (that we don’t present here), which can be illustrated in a Kaplan-Meier plot</a:t>
                </a:r>
              </a:p>
              <a:p>
                <a:endParaRPr lang="en-GB" dirty="0"/>
              </a:p>
            </p:txBody>
          </p:sp>
        </mc:Choice>
        <mc:Fallback xmlns="">
          <p:sp>
            <p:nvSpPr>
              <p:cNvPr id="5" name="Text Placeholder 4"/>
              <p:cNvSpPr>
                <a:spLocks noGrp="1" noRot="1" noChangeAspect="1" noMove="1" noResize="1" noEditPoints="1" noAdjustHandles="1" noChangeArrowheads="1" noChangeShapeType="1" noTextEdit="1"/>
              </p:cNvSpPr>
              <p:nvPr>
                <p:ph type="body" sz="half" idx="2"/>
              </p:nvPr>
            </p:nvSpPr>
            <p:spPr>
              <a:xfrm>
                <a:off x="342900" y="3322622"/>
                <a:ext cx="2400300" cy="2982582"/>
              </a:xfrm>
              <a:blipFill rotWithShape="0">
                <a:blip r:embed="rId3"/>
                <a:stretch>
                  <a:fillRect l="-1015" t="-1022" r="-1269"/>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a:t>Dr Glen Martin, University of Manchester</a:t>
            </a:r>
            <a:endParaRPr lang="en-GB" dirty="0"/>
          </a:p>
        </p:txBody>
      </p:sp>
      <p:pic>
        <p:nvPicPr>
          <p:cNvPr id="6" name="Picture 5"/>
          <p:cNvPicPr/>
          <p:nvPr/>
        </p:nvPicPr>
        <p:blipFill rotWithShape="1">
          <a:blip r:embed="rId4">
            <a:extLst>
              <a:ext uri="{28A0092B-C50C-407E-A947-70E740481C1C}">
                <a14:useLocalDpi xmlns:a14="http://schemas.microsoft.com/office/drawing/2010/main" val="0"/>
              </a:ext>
            </a:extLst>
          </a:blip>
          <a:srcRect r="31862" b="30953"/>
          <a:stretch/>
        </p:blipFill>
        <p:spPr bwMode="auto">
          <a:xfrm>
            <a:off x="3288220" y="1240089"/>
            <a:ext cx="5584175" cy="472614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72981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Stratified</a:t>
            </a:r>
            <a:r>
              <a:rPr lang="en-GB" b="1" dirty="0"/>
              <a:t> </a:t>
            </a:r>
            <a:r>
              <a:rPr lang="en-GB" dirty="0"/>
              <a:t>Kaplan-Meier Estimate</a:t>
            </a:r>
          </a:p>
        </p:txBody>
      </p:sp>
      <p:sp>
        <p:nvSpPr>
          <p:cNvPr id="5" name="Text Placeholder 4"/>
          <p:cNvSpPr>
            <a:spLocks noGrp="1"/>
          </p:cNvSpPr>
          <p:nvPr>
            <p:ph type="body" sz="half" idx="2"/>
          </p:nvPr>
        </p:nvSpPr>
        <p:spPr>
          <a:xfrm>
            <a:off x="342900" y="3322622"/>
            <a:ext cx="2400300" cy="2982582"/>
          </a:xfrm>
        </p:spPr>
        <p:txBody>
          <a:bodyPr/>
          <a:lstStyle/>
          <a:p>
            <a:r>
              <a:rPr lang="en-GB" dirty="0"/>
              <a:t>We can also calculate/plot the Kaplan-Meier estimates across different group of patients by splitting the data based on a categorical variable (e.g. Males vs. Female)</a:t>
            </a:r>
          </a:p>
          <a:p>
            <a:endParaRPr lang="en-GB" dirty="0"/>
          </a:p>
        </p:txBody>
      </p:sp>
      <p:sp>
        <p:nvSpPr>
          <p:cNvPr id="4" name="Footer Placeholder 3"/>
          <p:cNvSpPr>
            <a:spLocks noGrp="1"/>
          </p:cNvSpPr>
          <p:nvPr>
            <p:ph type="ftr" sz="quarter" idx="11"/>
          </p:nvPr>
        </p:nvSpPr>
        <p:spPr/>
        <p:txBody>
          <a:bodyPr/>
          <a:lstStyle/>
          <a:p>
            <a:r>
              <a:rPr lang="en-GB"/>
              <a:t>Dr Glen Martin, University of Manchester</a:t>
            </a:r>
            <a:endParaRPr lang="en-GB" dirty="0"/>
          </a:p>
        </p:txBody>
      </p:sp>
      <p:pic>
        <p:nvPicPr>
          <p:cNvPr id="7" name="Picture 6"/>
          <p:cNvPicPr/>
          <p:nvPr/>
        </p:nvPicPr>
        <p:blipFill rotWithShape="1">
          <a:blip r:embed="rId3">
            <a:extLst>
              <a:ext uri="{28A0092B-C50C-407E-A947-70E740481C1C}">
                <a14:useLocalDpi xmlns:a14="http://schemas.microsoft.com/office/drawing/2010/main" val="0"/>
              </a:ext>
            </a:extLst>
          </a:blip>
          <a:srcRect t="1" r="33412" b="33617"/>
          <a:stretch/>
        </p:blipFill>
        <p:spPr bwMode="auto">
          <a:xfrm>
            <a:off x="3210839" y="1335291"/>
            <a:ext cx="5525755" cy="444081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6840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2660</TotalTime>
  <Words>1583</Words>
  <Application>Microsoft Office PowerPoint</Application>
  <PresentationFormat>On-screen Show (4:3)</PresentationFormat>
  <Paragraphs>137</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Geneva</vt:lpstr>
      <vt:lpstr>Retrospect</vt:lpstr>
      <vt:lpstr>Introduction to Survival Analysis for Developing CPMs</vt:lpstr>
      <vt:lpstr>Outline</vt:lpstr>
      <vt:lpstr>Introduction to Survival Analysis</vt:lpstr>
      <vt:lpstr>Examples</vt:lpstr>
      <vt:lpstr>Why do we need specific methods for such data?</vt:lpstr>
      <vt:lpstr>So for each individual we get a ‘pair’ of outcomes</vt:lpstr>
      <vt:lpstr>Survival Function</vt:lpstr>
      <vt:lpstr>Kaplan-Meier Estimate</vt:lpstr>
      <vt:lpstr>Stratified Kaplan-Meier Estimate</vt:lpstr>
      <vt:lpstr>How do we model survival data to develop a CPM?</vt:lpstr>
      <vt:lpstr>Cox Proportional Hazards Modelling</vt:lpstr>
      <vt:lpstr>Why is the baseline hazard important?</vt:lpstr>
      <vt:lpstr>Estimating the Baseline Hazard</vt:lpstr>
      <vt:lpstr>Estimating the Baseline Hazard</vt:lpstr>
      <vt:lpstr>Case-Study: QRISK 3</vt:lpstr>
      <vt:lpstr>Advanced Topics in Survival Analysis</vt:lpstr>
      <vt:lpstr>Take Home Messages</vt:lpstr>
      <vt:lpstr>PowerPoint Presentation</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Prediction Modelling: approaches to evidence synthesis and longitudinal modelling</dc:title>
  <dc:creator>Glen Martin</dc:creator>
  <cp:lastModifiedBy>Glen Martin</cp:lastModifiedBy>
  <cp:revision>109</cp:revision>
  <cp:lastPrinted>2019-05-21T08:52:23Z</cp:lastPrinted>
  <dcterms:created xsi:type="dcterms:W3CDTF">2019-05-15T07:34:42Z</dcterms:created>
  <dcterms:modified xsi:type="dcterms:W3CDTF">2019-08-25T13:57:54Z</dcterms:modified>
</cp:coreProperties>
</file>