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5" r:id="rId1"/>
  </p:sldMasterIdLst>
  <p:notesMasterIdLst>
    <p:notesMasterId r:id="rId12"/>
  </p:notesMasterIdLst>
  <p:sldIdLst>
    <p:sldId id="387" r:id="rId2"/>
    <p:sldId id="389" r:id="rId3"/>
    <p:sldId id="309" r:id="rId4"/>
    <p:sldId id="396" r:id="rId5"/>
    <p:sldId id="390" r:id="rId6"/>
    <p:sldId id="397" r:id="rId7"/>
    <p:sldId id="391" r:id="rId8"/>
    <p:sldId id="398" r:id="rId9"/>
    <p:sldId id="394" r:id="rId10"/>
    <p:sldId id="39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A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0" autoAdjust="0"/>
    <p:restoredTop sz="96163" autoAdjust="0"/>
  </p:normalViewPr>
  <p:slideViewPr>
    <p:cSldViewPr snapToGrid="0">
      <p:cViewPr varScale="1">
        <p:scale>
          <a:sx n="78" d="100"/>
          <a:sy n="78" d="100"/>
        </p:scale>
        <p:origin x="86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E0161-BC72-4E93-BABF-3B1F1EF8D4E7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4C86C-16A8-4EBC-8BF4-BF768DAE2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567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12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0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7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0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2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4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4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8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3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1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0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298" r:id="rId6"/>
    <p:sldLayoutId id="2147484294" r:id="rId7"/>
    <p:sldLayoutId id="2147484295" r:id="rId8"/>
    <p:sldLayoutId id="2147484296" r:id="rId9"/>
    <p:sldLayoutId id="2147484297" r:id="rId10"/>
    <p:sldLayoutId id="21474842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Freeform: Shape 81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4" name="Freeform: Shape 83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CAE56-8670-4009-9FFF-8CAA18FE5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599" y="6350000"/>
            <a:ext cx="3180181" cy="508000"/>
          </a:xfrm>
        </p:spPr>
        <p:txBody>
          <a:bodyPr>
            <a:normAutofit fontScale="92500" lnSpcReduction="10000"/>
          </a:bodyPr>
          <a:lstStyle/>
          <a:p>
            <a:r>
              <a:rPr lang="en-US" sz="1200" dirty="0"/>
              <a:t>March 2025                                                                                                         </a:t>
            </a:r>
            <a:r>
              <a:rPr lang="en-US" sz="1600" dirty="0"/>
              <a:t>David Antwi </a:t>
            </a:r>
            <a:endParaRPr lang="en-GB" sz="16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D62743E-BD91-51DC-2477-695B3C928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7" y="41537"/>
            <a:ext cx="7268003" cy="1261239"/>
          </a:xfrm>
        </p:spPr>
        <p:txBody>
          <a:bodyPr anchor="b">
            <a:noAutofit/>
          </a:bodyPr>
          <a:lstStyle/>
          <a:p>
            <a:br>
              <a:rPr lang="en-GB" sz="3200" dirty="0"/>
            </a:br>
            <a:br>
              <a:rPr lang="en-GB" sz="3200" dirty="0"/>
            </a:br>
            <a:r>
              <a:rPr lang="en-GB" sz="3600" dirty="0"/>
              <a:t>Predicting Employee Attrition                                                                 to Avoid Workflow Disaster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2FAAE6-3A3A-D59F-B2B5-D18188CB0375}"/>
              </a:ext>
            </a:extLst>
          </p:cNvPr>
          <p:cNvSpPr/>
          <p:nvPr/>
        </p:nvSpPr>
        <p:spPr>
          <a:xfrm>
            <a:off x="10437343" y="985581"/>
            <a:ext cx="1661058" cy="2103060"/>
          </a:xfrm>
          <a:custGeom>
            <a:avLst/>
            <a:gdLst>
              <a:gd name="connsiteX0" fmla="*/ 5067102 w 5067102"/>
              <a:gd name="connsiteY0" fmla="*/ 0 h 3904909"/>
              <a:gd name="connsiteX1" fmla="*/ 5067102 w 5067102"/>
              <a:gd name="connsiteY1" fmla="*/ 3360729 h 3904909"/>
              <a:gd name="connsiteX2" fmla="*/ 530741 w 5067102"/>
              <a:gd name="connsiteY2" fmla="*/ 1142166 h 3904909"/>
              <a:gd name="connsiteX3" fmla="*/ 0 w 5067102"/>
              <a:gd name="connsiteY3" fmla="*/ 0 h 3904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7102" h="3904909">
                <a:moveTo>
                  <a:pt x="5067102" y="0"/>
                </a:moveTo>
                <a:lnTo>
                  <a:pt x="5067102" y="3360729"/>
                </a:lnTo>
                <a:cubicBezTo>
                  <a:pt x="2869113" y="4854024"/>
                  <a:pt x="56407" y="2995506"/>
                  <a:pt x="530741" y="1142166"/>
                </a:cubicBezTo>
                <a:cubicBezTo>
                  <a:pt x="759935" y="246614"/>
                  <a:pt x="0" y="0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42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1AF158-B1F6-10AB-EB6A-C1E1B4084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088"/>
          <a:stretch/>
        </p:blipFill>
        <p:spPr>
          <a:xfrm>
            <a:off x="3040208" y="3110564"/>
            <a:ext cx="6484792" cy="37333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0D49C1-79D7-BDD7-3B70-B39C655EDA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776" t="22931"/>
          <a:stretch/>
        </p:blipFill>
        <p:spPr bwMode="auto">
          <a:xfrm>
            <a:off x="10437343" y="3266772"/>
            <a:ext cx="1726995" cy="34475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84676F-03C6-0065-6A42-CCAD58FF18ED}"/>
              </a:ext>
            </a:extLst>
          </p:cNvPr>
          <p:cNvSpPr txBox="1"/>
          <p:nvPr/>
        </p:nvSpPr>
        <p:spPr>
          <a:xfrm>
            <a:off x="338857" y="1748770"/>
            <a:ext cx="9424080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7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What is Attrition?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GB" sz="17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700" b="1" dirty="0">
                <a:solidFill>
                  <a:schemeClr val="accent4">
                    <a:lumMod val="50000"/>
                  </a:schemeClr>
                </a:solidFill>
              </a:rPr>
              <a:t>Motivation: </a:t>
            </a:r>
            <a:r>
              <a:rPr lang="en-US" sz="1700" dirty="0">
                <a:solidFill>
                  <a:srgbClr val="002060"/>
                </a:solidFill>
              </a:rPr>
              <a:t>My story as IT Helpdesk Analyst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1700" dirty="0">
              <a:solidFill>
                <a:srgbClr val="002060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700" b="1" dirty="0">
                <a:solidFill>
                  <a:schemeClr val="accent4">
                    <a:lumMod val="50000"/>
                  </a:schemeClr>
                </a:solidFill>
              </a:rPr>
              <a:t>Problem</a:t>
            </a:r>
            <a:r>
              <a:rPr lang="en-US" sz="1700" b="1" dirty="0">
                <a:solidFill>
                  <a:srgbClr val="002060"/>
                </a:solidFill>
              </a:rPr>
              <a:t>: </a:t>
            </a:r>
            <a:r>
              <a:rPr lang="en-US" sz="1700" dirty="0">
                <a:solidFill>
                  <a:srgbClr val="002060"/>
                </a:solidFill>
              </a:rPr>
              <a:t>Unplanned attrition creates operational chaos. Can we predict it early?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1700" dirty="0">
              <a:solidFill>
                <a:srgbClr val="002060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700" b="1" dirty="0">
                <a:solidFill>
                  <a:schemeClr val="accent4">
                    <a:lumMod val="50000"/>
                  </a:schemeClr>
                </a:solidFill>
              </a:rPr>
              <a:t>Solution/Aim</a:t>
            </a:r>
            <a:r>
              <a:rPr lang="en-US" sz="1700" b="1" dirty="0">
                <a:solidFill>
                  <a:srgbClr val="002060"/>
                </a:solidFill>
              </a:rPr>
              <a:t>: </a:t>
            </a:r>
            <a:r>
              <a:rPr lang="en-US" sz="1700" dirty="0">
                <a:solidFill>
                  <a:srgbClr val="002060"/>
                </a:solidFill>
              </a:rPr>
              <a:t>A ML model to flag at-risk employees in advance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1700" dirty="0">
              <a:solidFill>
                <a:srgbClr val="002060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700" b="1" dirty="0">
                <a:solidFill>
                  <a:schemeClr val="accent4">
                    <a:lumMod val="50000"/>
                  </a:schemeClr>
                </a:solidFill>
              </a:rPr>
              <a:t>Methodology</a:t>
            </a:r>
            <a:r>
              <a:rPr lang="en-US" sz="1700" b="1" dirty="0">
                <a:solidFill>
                  <a:srgbClr val="002060"/>
                </a:solidFill>
              </a:rPr>
              <a:t>: </a:t>
            </a:r>
            <a:r>
              <a:rPr lang="en-US" sz="1700" dirty="0">
                <a:solidFill>
                  <a:srgbClr val="002060"/>
                </a:solidFill>
              </a:rPr>
              <a:t>Supervised ML Techniques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70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117" y="354897"/>
            <a:ext cx="7519791" cy="6808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Conclusion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84D70E-A481-4788-BBAF-7875008FF225}"/>
              </a:ext>
            </a:extLst>
          </p:cNvPr>
          <p:cNvSpPr txBox="1"/>
          <p:nvPr/>
        </p:nvSpPr>
        <p:spPr>
          <a:xfrm>
            <a:off x="148045" y="6493084"/>
            <a:ext cx="13379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Thank you</a:t>
            </a:r>
            <a:endParaRPr lang="en-GB" sz="12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D9FA7D-151F-9C7E-1C0B-DED94528DA42}"/>
              </a:ext>
            </a:extLst>
          </p:cNvPr>
          <p:cNvGrpSpPr/>
          <p:nvPr/>
        </p:nvGrpSpPr>
        <p:grpSpPr>
          <a:xfrm>
            <a:off x="258136" y="1172977"/>
            <a:ext cx="10494586" cy="2130432"/>
            <a:chOff x="1210648" y="1823506"/>
            <a:chExt cx="9934232" cy="1653464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AACF55C-C9E4-EF85-7C05-FF0252253AA8}"/>
                </a:ext>
              </a:extLst>
            </p:cNvPr>
            <p:cNvSpPr/>
            <p:nvPr/>
          </p:nvSpPr>
          <p:spPr>
            <a:xfrm>
              <a:off x="6736802" y="2426484"/>
              <a:ext cx="4408078" cy="1050486"/>
            </a:xfrm>
            <a:custGeom>
              <a:avLst/>
              <a:gdLst>
                <a:gd name="connsiteX0" fmla="*/ 3222166 w 3743197"/>
                <a:gd name="connsiteY0" fmla="*/ 1041420 h 1041696"/>
                <a:gd name="connsiteX1" fmla="*/ 520432 w 3743197"/>
                <a:gd name="connsiteY1" fmla="*/ 1041420 h 1041696"/>
                <a:gd name="connsiteX2" fmla="*/ -299 w 3743197"/>
                <a:gd name="connsiteY2" fmla="*/ 520689 h 1041696"/>
                <a:gd name="connsiteX3" fmla="*/ -299 w 3743197"/>
                <a:gd name="connsiteY3" fmla="*/ 520689 h 1041696"/>
                <a:gd name="connsiteX4" fmla="*/ 520432 w 3743197"/>
                <a:gd name="connsiteY4" fmla="*/ -277 h 1041696"/>
                <a:gd name="connsiteX5" fmla="*/ 3222166 w 3743197"/>
                <a:gd name="connsiteY5" fmla="*/ -277 h 1041696"/>
                <a:gd name="connsiteX6" fmla="*/ 3742898 w 3743197"/>
                <a:gd name="connsiteY6" fmla="*/ 520689 h 1041696"/>
                <a:gd name="connsiteX7" fmla="*/ 3742898 w 3743197"/>
                <a:gd name="connsiteY7" fmla="*/ 520689 h 1041696"/>
                <a:gd name="connsiteX8" fmla="*/ 3222166 w 3743197"/>
                <a:gd name="connsiteY8" fmla="*/ 1041420 h 1041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43197" h="1041696">
                  <a:moveTo>
                    <a:pt x="3222166" y="1041420"/>
                  </a:moveTo>
                  <a:lnTo>
                    <a:pt x="520432" y="1041420"/>
                  </a:lnTo>
                  <a:cubicBezTo>
                    <a:pt x="232830" y="1041420"/>
                    <a:pt x="-299" y="808291"/>
                    <a:pt x="-299" y="520689"/>
                  </a:cubicBezTo>
                  <a:lnTo>
                    <a:pt x="-299" y="520689"/>
                  </a:lnTo>
                  <a:cubicBezTo>
                    <a:pt x="-299" y="233064"/>
                    <a:pt x="232806" y="-136"/>
                    <a:pt x="520432" y="-277"/>
                  </a:cubicBezTo>
                  <a:lnTo>
                    <a:pt x="3222166" y="-277"/>
                  </a:lnTo>
                  <a:cubicBezTo>
                    <a:pt x="3509792" y="-136"/>
                    <a:pt x="3742898" y="233064"/>
                    <a:pt x="3742898" y="520689"/>
                  </a:cubicBezTo>
                  <a:lnTo>
                    <a:pt x="3742898" y="520689"/>
                  </a:lnTo>
                  <a:cubicBezTo>
                    <a:pt x="3742898" y="808291"/>
                    <a:pt x="3509768" y="1041420"/>
                    <a:pt x="3222166" y="104142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AADCC">
                    <a:tint val="66000"/>
                    <a:satMod val="160000"/>
                  </a:srgbClr>
                </a:gs>
                <a:gs pos="50000">
                  <a:srgbClr val="2AADCC">
                    <a:tint val="44500"/>
                    <a:satMod val="160000"/>
                  </a:srgbClr>
                </a:gs>
                <a:gs pos="100000">
                  <a:srgbClr val="2AADCC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23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D7F0715-9B28-7DF0-FD2B-ED5FAB084FDC}"/>
                </a:ext>
              </a:extLst>
            </p:cNvPr>
            <p:cNvSpPr/>
            <p:nvPr/>
          </p:nvSpPr>
          <p:spPr>
            <a:xfrm flipH="1">
              <a:off x="1210648" y="2436510"/>
              <a:ext cx="4738483" cy="901549"/>
            </a:xfrm>
            <a:custGeom>
              <a:avLst/>
              <a:gdLst>
                <a:gd name="connsiteX0" fmla="*/ 3222166 w 3743197"/>
                <a:gd name="connsiteY0" fmla="*/ 1041420 h 1041696"/>
                <a:gd name="connsiteX1" fmla="*/ 520432 w 3743197"/>
                <a:gd name="connsiteY1" fmla="*/ 1041420 h 1041696"/>
                <a:gd name="connsiteX2" fmla="*/ -299 w 3743197"/>
                <a:gd name="connsiteY2" fmla="*/ 520689 h 1041696"/>
                <a:gd name="connsiteX3" fmla="*/ -299 w 3743197"/>
                <a:gd name="connsiteY3" fmla="*/ 520689 h 1041696"/>
                <a:gd name="connsiteX4" fmla="*/ 520432 w 3743197"/>
                <a:gd name="connsiteY4" fmla="*/ -277 h 1041696"/>
                <a:gd name="connsiteX5" fmla="*/ 3222166 w 3743197"/>
                <a:gd name="connsiteY5" fmla="*/ -277 h 1041696"/>
                <a:gd name="connsiteX6" fmla="*/ 3742898 w 3743197"/>
                <a:gd name="connsiteY6" fmla="*/ 520689 h 1041696"/>
                <a:gd name="connsiteX7" fmla="*/ 3742898 w 3743197"/>
                <a:gd name="connsiteY7" fmla="*/ 520689 h 1041696"/>
                <a:gd name="connsiteX8" fmla="*/ 3222166 w 3743197"/>
                <a:gd name="connsiteY8" fmla="*/ 1041420 h 1041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43197" h="1041696">
                  <a:moveTo>
                    <a:pt x="3222166" y="1041420"/>
                  </a:moveTo>
                  <a:lnTo>
                    <a:pt x="520432" y="1041420"/>
                  </a:lnTo>
                  <a:cubicBezTo>
                    <a:pt x="232830" y="1041420"/>
                    <a:pt x="-299" y="808291"/>
                    <a:pt x="-299" y="520689"/>
                  </a:cubicBezTo>
                  <a:lnTo>
                    <a:pt x="-299" y="520689"/>
                  </a:lnTo>
                  <a:cubicBezTo>
                    <a:pt x="-299" y="233064"/>
                    <a:pt x="232806" y="-136"/>
                    <a:pt x="520432" y="-277"/>
                  </a:cubicBezTo>
                  <a:lnTo>
                    <a:pt x="3222166" y="-277"/>
                  </a:lnTo>
                  <a:cubicBezTo>
                    <a:pt x="3509792" y="-136"/>
                    <a:pt x="3742898" y="233064"/>
                    <a:pt x="3742898" y="520689"/>
                  </a:cubicBezTo>
                  <a:lnTo>
                    <a:pt x="3742898" y="520689"/>
                  </a:lnTo>
                  <a:cubicBezTo>
                    <a:pt x="3742898" y="808291"/>
                    <a:pt x="3509768" y="1041420"/>
                    <a:pt x="3222166" y="1041420"/>
                  </a:cubicBez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 w="23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21FF99C-63D0-2D1F-3D37-548BB59F4B7D}"/>
                </a:ext>
              </a:extLst>
            </p:cNvPr>
            <p:cNvGrpSpPr/>
            <p:nvPr/>
          </p:nvGrpSpPr>
          <p:grpSpPr>
            <a:xfrm>
              <a:off x="1514050" y="2507627"/>
              <a:ext cx="9195744" cy="788274"/>
              <a:chOff x="1553472" y="2507627"/>
              <a:chExt cx="9195744" cy="78827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678FC9-027E-396E-BB31-B956917A37A7}"/>
                  </a:ext>
                </a:extLst>
              </p:cNvPr>
              <p:cNvSpPr txBox="1"/>
              <p:nvPr/>
            </p:nvSpPr>
            <p:spPr>
              <a:xfrm>
                <a:off x="7362290" y="2507627"/>
                <a:ext cx="3386926" cy="788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defRPr/>
                </a:pPr>
                <a:r>
                  <a:rPr lang="en-GB" sz="1200" i="0" dirty="0"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Privacy Concerns</a:t>
                </a:r>
              </a:p>
              <a:p>
                <a:pPr>
                  <a:spcAft>
                    <a:spcPts val="600"/>
                  </a:spcAft>
                  <a:defRPr/>
                </a:pPr>
                <a:r>
                  <a:rPr lang="en-US" sz="11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Model Accuracy</a:t>
                </a:r>
              </a:p>
              <a:p>
                <a:pPr>
                  <a:spcAft>
                    <a:spcPts val="600"/>
                  </a:spcAft>
                  <a:defRPr/>
                </a:pPr>
                <a:r>
                  <a:rPr lang="en-US" sz="11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Dependence on Data Quality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E350EE-5D33-6F65-A84F-BCF4BF4DF913}"/>
                  </a:ext>
                </a:extLst>
              </p:cNvPr>
              <p:cNvSpPr txBox="1"/>
              <p:nvPr/>
            </p:nvSpPr>
            <p:spPr>
              <a:xfrm>
                <a:off x="1553472" y="2507627"/>
                <a:ext cx="4264792" cy="597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600"/>
                  </a:spcAft>
                  <a:defRPr/>
                </a:pPr>
                <a:r>
                  <a:rPr lang="en-GB" sz="1200" b="1" i="0" dirty="0">
                    <a:solidFill>
                      <a:schemeClr val="bg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Actionable Insights </a:t>
                </a:r>
                <a:endParaRPr lang="en-US" sz="12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b="0" i="0" dirty="0">
                    <a:solidFill>
                      <a:schemeClr val="bg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•Address Class Imbalance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b="0" i="0" dirty="0">
                    <a:solidFill>
                      <a:schemeClr val="bg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*Model Tuning</a:t>
                </a: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880046E-D5C0-D2C3-5AAD-B896BA11D15D}"/>
                </a:ext>
              </a:extLst>
            </p:cNvPr>
            <p:cNvSpPr/>
            <p:nvPr/>
          </p:nvSpPr>
          <p:spPr>
            <a:xfrm>
              <a:off x="1849951" y="1823506"/>
              <a:ext cx="2464795" cy="3607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Recommendation </a:t>
              </a:r>
              <a:endParaRPr lang="en-IN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494061F-76C7-C413-56A0-5C6F5E0CFCC2}"/>
                </a:ext>
              </a:extLst>
            </p:cNvPr>
            <p:cNvSpPr/>
            <p:nvPr/>
          </p:nvSpPr>
          <p:spPr>
            <a:xfrm>
              <a:off x="7658103" y="1828351"/>
              <a:ext cx="2464795" cy="3607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Limitation</a:t>
              </a:r>
              <a:endParaRPr lang="en-IN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B7BA07-51B9-B40B-049A-5FB55058C5BB}"/>
              </a:ext>
            </a:extLst>
          </p:cNvPr>
          <p:cNvSpPr/>
          <p:nvPr/>
        </p:nvSpPr>
        <p:spPr>
          <a:xfrm flipH="1">
            <a:off x="281141" y="3559343"/>
            <a:ext cx="5027484" cy="1466815"/>
          </a:xfrm>
          <a:custGeom>
            <a:avLst/>
            <a:gdLst>
              <a:gd name="connsiteX0" fmla="*/ 3222166 w 3743197"/>
              <a:gd name="connsiteY0" fmla="*/ 1041420 h 1041696"/>
              <a:gd name="connsiteX1" fmla="*/ 520432 w 3743197"/>
              <a:gd name="connsiteY1" fmla="*/ 1041420 h 1041696"/>
              <a:gd name="connsiteX2" fmla="*/ -299 w 3743197"/>
              <a:gd name="connsiteY2" fmla="*/ 520689 h 1041696"/>
              <a:gd name="connsiteX3" fmla="*/ -299 w 3743197"/>
              <a:gd name="connsiteY3" fmla="*/ 520689 h 1041696"/>
              <a:gd name="connsiteX4" fmla="*/ 520432 w 3743197"/>
              <a:gd name="connsiteY4" fmla="*/ -277 h 1041696"/>
              <a:gd name="connsiteX5" fmla="*/ 3222166 w 3743197"/>
              <a:gd name="connsiteY5" fmla="*/ -277 h 1041696"/>
              <a:gd name="connsiteX6" fmla="*/ 3742898 w 3743197"/>
              <a:gd name="connsiteY6" fmla="*/ 520689 h 1041696"/>
              <a:gd name="connsiteX7" fmla="*/ 3742898 w 3743197"/>
              <a:gd name="connsiteY7" fmla="*/ 520689 h 1041696"/>
              <a:gd name="connsiteX8" fmla="*/ 3222166 w 3743197"/>
              <a:gd name="connsiteY8" fmla="*/ 1041420 h 104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43197" h="1041696">
                <a:moveTo>
                  <a:pt x="3222166" y="1041420"/>
                </a:moveTo>
                <a:lnTo>
                  <a:pt x="520432" y="1041420"/>
                </a:lnTo>
                <a:cubicBezTo>
                  <a:pt x="232830" y="1041420"/>
                  <a:pt x="-299" y="808291"/>
                  <a:pt x="-299" y="520689"/>
                </a:cubicBezTo>
                <a:lnTo>
                  <a:pt x="-299" y="520689"/>
                </a:lnTo>
                <a:cubicBezTo>
                  <a:pt x="-299" y="233064"/>
                  <a:pt x="232806" y="-136"/>
                  <a:pt x="520432" y="-277"/>
                </a:cubicBezTo>
                <a:lnTo>
                  <a:pt x="3222166" y="-277"/>
                </a:lnTo>
                <a:cubicBezTo>
                  <a:pt x="3509792" y="-136"/>
                  <a:pt x="3742898" y="233064"/>
                  <a:pt x="3742898" y="520689"/>
                </a:cubicBezTo>
                <a:lnTo>
                  <a:pt x="3742898" y="520689"/>
                </a:lnTo>
                <a:cubicBezTo>
                  <a:pt x="3742898" y="808291"/>
                  <a:pt x="3509768" y="1041420"/>
                  <a:pt x="3222166" y="1041420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23474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7DA19A-9DD9-8922-D775-062D3B0FD0EE}"/>
              </a:ext>
            </a:extLst>
          </p:cNvPr>
          <p:cNvSpPr txBox="1"/>
          <p:nvPr/>
        </p:nvSpPr>
        <p:spPr>
          <a:xfrm>
            <a:off x="616807" y="3585372"/>
            <a:ext cx="435615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Actions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 saving for firms, reduce attrition 20% saves 500k/year if 50 go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 monthly workload scoring for high-risk teams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Address overtime policies.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Adjust salaries for high-risk roles.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C4AC01A-8AC5-BA0E-5991-EA7553064E61}"/>
              </a:ext>
            </a:extLst>
          </p:cNvPr>
          <p:cNvSpPr/>
          <p:nvPr/>
        </p:nvSpPr>
        <p:spPr>
          <a:xfrm flipH="1">
            <a:off x="441277" y="5254953"/>
            <a:ext cx="4948887" cy="1150214"/>
          </a:xfrm>
          <a:custGeom>
            <a:avLst/>
            <a:gdLst>
              <a:gd name="connsiteX0" fmla="*/ 3222166 w 3743197"/>
              <a:gd name="connsiteY0" fmla="*/ 1041420 h 1041696"/>
              <a:gd name="connsiteX1" fmla="*/ 520432 w 3743197"/>
              <a:gd name="connsiteY1" fmla="*/ 1041420 h 1041696"/>
              <a:gd name="connsiteX2" fmla="*/ -299 w 3743197"/>
              <a:gd name="connsiteY2" fmla="*/ 520689 h 1041696"/>
              <a:gd name="connsiteX3" fmla="*/ -299 w 3743197"/>
              <a:gd name="connsiteY3" fmla="*/ 520689 h 1041696"/>
              <a:gd name="connsiteX4" fmla="*/ 520432 w 3743197"/>
              <a:gd name="connsiteY4" fmla="*/ -277 h 1041696"/>
              <a:gd name="connsiteX5" fmla="*/ 3222166 w 3743197"/>
              <a:gd name="connsiteY5" fmla="*/ -277 h 1041696"/>
              <a:gd name="connsiteX6" fmla="*/ 3742898 w 3743197"/>
              <a:gd name="connsiteY6" fmla="*/ 520689 h 1041696"/>
              <a:gd name="connsiteX7" fmla="*/ 3742898 w 3743197"/>
              <a:gd name="connsiteY7" fmla="*/ 520689 h 1041696"/>
              <a:gd name="connsiteX8" fmla="*/ 3222166 w 3743197"/>
              <a:gd name="connsiteY8" fmla="*/ 1041420 h 104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43197" h="1041696">
                <a:moveTo>
                  <a:pt x="3222166" y="1041420"/>
                </a:moveTo>
                <a:lnTo>
                  <a:pt x="520432" y="1041420"/>
                </a:lnTo>
                <a:cubicBezTo>
                  <a:pt x="232830" y="1041420"/>
                  <a:pt x="-299" y="808291"/>
                  <a:pt x="-299" y="520689"/>
                </a:cubicBezTo>
                <a:lnTo>
                  <a:pt x="-299" y="520689"/>
                </a:lnTo>
                <a:cubicBezTo>
                  <a:pt x="-299" y="233064"/>
                  <a:pt x="232806" y="-136"/>
                  <a:pt x="520432" y="-277"/>
                </a:cubicBezTo>
                <a:lnTo>
                  <a:pt x="3222166" y="-277"/>
                </a:lnTo>
                <a:cubicBezTo>
                  <a:pt x="3509792" y="-136"/>
                  <a:pt x="3742898" y="233064"/>
                  <a:pt x="3742898" y="520689"/>
                </a:cubicBezTo>
                <a:lnTo>
                  <a:pt x="3742898" y="520689"/>
                </a:lnTo>
                <a:cubicBezTo>
                  <a:pt x="3742898" y="808291"/>
                  <a:pt x="3509768" y="1041420"/>
                  <a:pt x="3222166" y="1041420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23474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458FC4-DF0E-A2AF-D430-56C48F8676EE}"/>
              </a:ext>
            </a:extLst>
          </p:cNvPr>
          <p:cNvSpPr txBox="1"/>
          <p:nvPr/>
        </p:nvSpPr>
        <p:spPr>
          <a:xfrm>
            <a:off x="578652" y="5366187"/>
            <a:ext cx="4339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Improve manager-employee relationships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Automated alert system for managers when key roles hit 65% exit risk".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Benefit: Could reduce unplanned attrition by 40% in 18 months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4A4DBCE-C729-BB92-72BF-AD624A31D502}"/>
              </a:ext>
            </a:extLst>
          </p:cNvPr>
          <p:cNvSpPr/>
          <p:nvPr/>
        </p:nvSpPr>
        <p:spPr>
          <a:xfrm>
            <a:off x="6042820" y="3498368"/>
            <a:ext cx="4763082" cy="1165262"/>
          </a:xfrm>
          <a:custGeom>
            <a:avLst/>
            <a:gdLst>
              <a:gd name="connsiteX0" fmla="*/ 3222166 w 3743197"/>
              <a:gd name="connsiteY0" fmla="*/ 1041420 h 1041696"/>
              <a:gd name="connsiteX1" fmla="*/ 520432 w 3743197"/>
              <a:gd name="connsiteY1" fmla="*/ 1041420 h 1041696"/>
              <a:gd name="connsiteX2" fmla="*/ -299 w 3743197"/>
              <a:gd name="connsiteY2" fmla="*/ 520689 h 1041696"/>
              <a:gd name="connsiteX3" fmla="*/ -299 w 3743197"/>
              <a:gd name="connsiteY3" fmla="*/ 520689 h 1041696"/>
              <a:gd name="connsiteX4" fmla="*/ 520432 w 3743197"/>
              <a:gd name="connsiteY4" fmla="*/ -277 h 1041696"/>
              <a:gd name="connsiteX5" fmla="*/ 3222166 w 3743197"/>
              <a:gd name="connsiteY5" fmla="*/ -277 h 1041696"/>
              <a:gd name="connsiteX6" fmla="*/ 3742898 w 3743197"/>
              <a:gd name="connsiteY6" fmla="*/ 520689 h 1041696"/>
              <a:gd name="connsiteX7" fmla="*/ 3742898 w 3743197"/>
              <a:gd name="connsiteY7" fmla="*/ 520689 h 1041696"/>
              <a:gd name="connsiteX8" fmla="*/ 3222166 w 3743197"/>
              <a:gd name="connsiteY8" fmla="*/ 1041420 h 104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43197" h="1041696">
                <a:moveTo>
                  <a:pt x="3222166" y="1041420"/>
                </a:moveTo>
                <a:lnTo>
                  <a:pt x="520432" y="1041420"/>
                </a:lnTo>
                <a:cubicBezTo>
                  <a:pt x="232830" y="1041420"/>
                  <a:pt x="-299" y="808291"/>
                  <a:pt x="-299" y="520689"/>
                </a:cubicBezTo>
                <a:lnTo>
                  <a:pt x="-299" y="520689"/>
                </a:lnTo>
                <a:cubicBezTo>
                  <a:pt x="-299" y="233064"/>
                  <a:pt x="232806" y="-136"/>
                  <a:pt x="520432" y="-277"/>
                </a:cubicBezTo>
                <a:lnTo>
                  <a:pt x="3222166" y="-277"/>
                </a:lnTo>
                <a:cubicBezTo>
                  <a:pt x="3509792" y="-136"/>
                  <a:pt x="3742898" y="233064"/>
                  <a:pt x="3742898" y="520689"/>
                </a:cubicBezTo>
                <a:lnTo>
                  <a:pt x="3742898" y="520689"/>
                </a:lnTo>
                <a:cubicBezTo>
                  <a:pt x="3742898" y="808291"/>
                  <a:pt x="3509768" y="1041420"/>
                  <a:pt x="3222166" y="1041420"/>
                </a:cubicBezTo>
                <a:close/>
              </a:path>
            </a:pathLst>
          </a:custGeom>
          <a:gradFill flip="none" rotWithShape="1">
            <a:gsLst>
              <a:gs pos="0">
                <a:srgbClr val="2AADCC">
                  <a:tint val="66000"/>
                  <a:satMod val="160000"/>
                </a:srgbClr>
              </a:gs>
              <a:gs pos="50000">
                <a:srgbClr val="2AADCC">
                  <a:tint val="44500"/>
                  <a:satMod val="160000"/>
                </a:srgbClr>
              </a:gs>
              <a:gs pos="100000">
                <a:srgbClr val="2AADCC">
                  <a:tint val="23500"/>
                  <a:satMod val="160000"/>
                </a:srgbClr>
              </a:gs>
            </a:gsLst>
            <a:lin ang="2700000" scaled="1"/>
            <a:tileRect/>
          </a:gradFill>
          <a:ln w="23474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9BBA71-3656-4F77-C613-4364C8A6A515}"/>
              </a:ext>
            </a:extLst>
          </p:cNvPr>
          <p:cNvSpPr txBox="1"/>
          <p:nvPr/>
        </p:nvSpPr>
        <p:spPr>
          <a:xfrm>
            <a:off x="6662247" y="3698399"/>
            <a:ext cx="3683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11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Unknown Attrition reasons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Change of Management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More Details Needed for future predictions 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A48905A-7472-D85A-FC5B-66985637F89D}"/>
              </a:ext>
            </a:extLst>
          </p:cNvPr>
          <p:cNvSpPr/>
          <p:nvPr/>
        </p:nvSpPr>
        <p:spPr>
          <a:xfrm>
            <a:off x="6096000" y="5124256"/>
            <a:ext cx="4763082" cy="1259018"/>
          </a:xfrm>
          <a:custGeom>
            <a:avLst/>
            <a:gdLst>
              <a:gd name="connsiteX0" fmla="*/ 3222166 w 3743197"/>
              <a:gd name="connsiteY0" fmla="*/ 1041420 h 1041696"/>
              <a:gd name="connsiteX1" fmla="*/ 520432 w 3743197"/>
              <a:gd name="connsiteY1" fmla="*/ 1041420 h 1041696"/>
              <a:gd name="connsiteX2" fmla="*/ -299 w 3743197"/>
              <a:gd name="connsiteY2" fmla="*/ 520689 h 1041696"/>
              <a:gd name="connsiteX3" fmla="*/ -299 w 3743197"/>
              <a:gd name="connsiteY3" fmla="*/ 520689 h 1041696"/>
              <a:gd name="connsiteX4" fmla="*/ 520432 w 3743197"/>
              <a:gd name="connsiteY4" fmla="*/ -277 h 1041696"/>
              <a:gd name="connsiteX5" fmla="*/ 3222166 w 3743197"/>
              <a:gd name="connsiteY5" fmla="*/ -277 h 1041696"/>
              <a:gd name="connsiteX6" fmla="*/ 3742898 w 3743197"/>
              <a:gd name="connsiteY6" fmla="*/ 520689 h 1041696"/>
              <a:gd name="connsiteX7" fmla="*/ 3742898 w 3743197"/>
              <a:gd name="connsiteY7" fmla="*/ 520689 h 1041696"/>
              <a:gd name="connsiteX8" fmla="*/ 3222166 w 3743197"/>
              <a:gd name="connsiteY8" fmla="*/ 1041420 h 104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43197" h="1041696">
                <a:moveTo>
                  <a:pt x="3222166" y="1041420"/>
                </a:moveTo>
                <a:lnTo>
                  <a:pt x="520432" y="1041420"/>
                </a:lnTo>
                <a:cubicBezTo>
                  <a:pt x="232830" y="1041420"/>
                  <a:pt x="-299" y="808291"/>
                  <a:pt x="-299" y="520689"/>
                </a:cubicBezTo>
                <a:lnTo>
                  <a:pt x="-299" y="520689"/>
                </a:lnTo>
                <a:cubicBezTo>
                  <a:pt x="-299" y="233064"/>
                  <a:pt x="232806" y="-136"/>
                  <a:pt x="520432" y="-277"/>
                </a:cubicBezTo>
                <a:lnTo>
                  <a:pt x="3222166" y="-277"/>
                </a:lnTo>
                <a:cubicBezTo>
                  <a:pt x="3509792" y="-136"/>
                  <a:pt x="3742898" y="233064"/>
                  <a:pt x="3742898" y="520689"/>
                </a:cubicBezTo>
                <a:lnTo>
                  <a:pt x="3742898" y="520689"/>
                </a:lnTo>
                <a:cubicBezTo>
                  <a:pt x="3742898" y="808291"/>
                  <a:pt x="3509768" y="1041420"/>
                  <a:pt x="3222166" y="1041420"/>
                </a:cubicBezTo>
                <a:close/>
              </a:path>
            </a:pathLst>
          </a:custGeom>
          <a:gradFill flip="none" rotWithShape="1">
            <a:gsLst>
              <a:gs pos="0">
                <a:srgbClr val="2AADCC">
                  <a:tint val="66000"/>
                  <a:satMod val="160000"/>
                </a:srgbClr>
              </a:gs>
              <a:gs pos="50000">
                <a:srgbClr val="2AADCC">
                  <a:tint val="44500"/>
                  <a:satMod val="160000"/>
                </a:srgbClr>
              </a:gs>
              <a:gs pos="100000">
                <a:srgbClr val="2AADCC">
                  <a:tint val="23500"/>
                  <a:satMod val="160000"/>
                </a:srgbClr>
              </a:gs>
            </a:gsLst>
            <a:lin ang="2700000" scaled="1"/>
            <a:tileRect/>
          </a:gradFill>
          <a:ln w="23474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1C1B4-94D1-937E-64DD-B49D03102BA3}"/>
              </a:ext>
            </a:extLst>
          </p:cNvPr>
          <p:cNvSpPr txBox="1"/>
          <p:nvPr/>
        </p:nvSpPr>
        <p:spPr>
          <a:xfrm>
            <a:off x="6430297" y="5241967"/>
            <a:ext cx="39967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More Details Needed for future predictions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Unreal dataset from IBM</a:t>
            </a:r>
          </a:p>
          <a:p>
            <a:pPr defTabSz="914400">
              <a:spcAft>
                <a:spcPts val="600"/>
              </a:spcAft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Ethical Considerations</a:t>
            </a:r>
          </a:p>
          <a:p>
            <a:pPr defTabSz="914400">
              <a:spcAft>
                <a:spcPts val="600"/>
              </a:spcAft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Attrition rate might cause severe organizational changes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6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472" y="44848"/>
            <a:ext cx="3800023" cy="78153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/>
              <a:t>Data Source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30C78-8A35-97C5-F5AD-77A3A3BEBEF5}"/>
              </a:ext>
            </a:extLst>
          </p:cNvPr>
          <p:cNvGrpSpPr/>
          <p:nvPr/>
        </p:nvGrpSpPr>
        <p:grpSpPr>
          <a:xfrm>
            <a:off x="200108" y="968386"/>
            <a:ext cx="9692803" cy="3117218"/>
            <a:chOff x="1374894" y="1927330"/>
            <a:chExt cx="7990240" cy="268020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BB9B340-F549-A8DA-5780-4816023B55FE}"/>
                </a:ext>
              </a:extLst>
            </p:cNvPr>
            <p:cNvGrpSpPr/>
            <p:nvPr/>
          </p:nvGrpSpPr>
          <p:grpSpPr>
            <a:xfrm>
              <a:off x="1501366" y="1927330"/>
              <a:ext cx="7863768" cy="2680203"/>
              <a:chOff x="2170914" y="2237464"/>
              <a:chExt cx="6717850" cy="2289637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E064171-2FEA-A69B-4FFD-07D7383821F5}"/>
                  </a:ext>
                </a:extLst>
              </p:cNvPr>
              <p:cNvGrpSpPr/>
              <p:nvPr/>
            </p:nvGrpSpPr>
            <p:grpSpPr>
              <a:xfrm>
                <a:off x="2170914" y="2237464"/>
                <a:ext cx="6717850" cy="2258193"/>
                <a:chOff x="2493107" y="2351868"/>
                <a:chExt cx="6157441" cy="2069821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D1E0E093-7AEF-C9BD-8BA8-0308FA160D0B}"/>
                    </a:ext>
                  </a:extLst>
                </p:cNvPr>
                <p:cNvSpPr/>
                <p:nvPr/>
              </p:nvSpPr>
              <p:spPr>
                <a:xfrm>
                  <a:off x="2527071" y="2372501"/>
                  <a:ext cx="2452823" cy="348643"/>
                </a:xfrm>
                <a:custGeom>
                  <a:avLst/>
                  <a:gdLst>
                    <a:gd name="connsiteX0" fmla="*/ 2941597 w 3196011"/>
                    <a:gd name="connsiteY0" fmla="*/ 710764 h 710873"/>
                    <a:gd name="connsiteX1" fmla="*/ 43370 w 3196011"/>
                    <a:gd name="connsiteY1" fmla="*/ 710764 h 710873"/>
                    <a:gd name="connsiteX2" fmla="*/ 2285 w 3196011"/>
                    <a:gd name="connsiteY2" fmla="*/ 668091 h 710873"/>
                    <a:gd name="connsiteX3" fmla="*/ 9583 w 3196011"/>
                    <a:gd name="connsiteY3" fmla="*/ 645218 h 710873"/>
                    <a:gd name="connsiteX4" fmla="*/ 190342 w 3196011"/>
                    <a:gd name="connsiteY4" fmla="*/ 378978 h 710873"/>
                    <a:gd name="connsiteX5" fmla="*/ 190342 w 3196011"/>
                    <a:gd name="connsiteY5" fmla="*/ 331677 h 710873"/>
                    <a:gd name="connsiteX6" fmla="*/ 7218 w 3196011"/>
                    <a:gd name="connsiteY6" fmla="*/ 65438 h 710873"/>
                    <a:gd name="connsiteX7" fmla="*/ 18131 w 3196011"/>
                    <a:gd name="connsiteY7" fmla="*/ 7189 h 710873"/>
                    <a:gd name="connsiteX8" fmla="*/ 41005 w 3196011"/>
                    <a:gd name="connsiteY8" fmla="*/ -108 h 710873"/>
                    <a:gd name="connsiteX9" fmla="*/ 2939232 w 3196011"/>
                    <a:gd name="connsiteY9" fmla="*/ -108 h 710873"/>
                    <a:gd name="connsiteX10" fmla="*/ 2973019 w 3196011"/>
                    <a:gd name="connsiteY10" fmla="*/ 18136 h 710873"/>
                    <a:gd name="connsiteX11" fmla="*/ 3188578 w 3196011"/>
                    <a:gd name="connsiteY11" fmla="*/ 331677 h 710873"/>
                    <a:gd name="connsiteX12" fmla="*/ 3188578 w 3196011"/>
                    <a:gd name="connsiteY12" fmla="*/ 378978 h 710873"/>
                    <a:gd name="connsiteX13" fmla="*/ 2976060 w 3196011"/>
                    <a:gd name="connsiteY13" fmla="*/ 693195 h 710873"/>
                    <a:gd name="connsiteX14" fmla="*/ 2941597 w 3196011"/>
                    <a:gd name="connsiteY14" fmla="*/ 710764 h 710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196011" h="710873">
                      <a:moveTo>
                        <a:pt x="2941597" y="710764"/>
                      </a:moveTo>
                      <a:lnTo>
                        <a:pt x="43370" y="710764"/>
                      </a:lnTo>
                      <a:cubicBezTo>
                        <a:pt x="20226" y="710325"/>
                        <a:pt x="1846" y="691235"/>
                        <a:pt x="2285" y="668091"/>
                      </a:cubicBezTo>
                      <a:cubicBezTo>
                        <a:pt x="2420" y="659915"/>
                        <a:pt x="4954" y="651975"/>
                        <a:pt x="9583" y="645218"/>
                      </a:cubicBezTo>
                      <a:lnTo>
                        <a:pt x="190342" y="378978"/>
                      </a:lnTo>
                      <a:cubicBezTo>
                        <a:pt x="200106" y="364720"/>
                        <a:pt x="200106" y="345935"/>
                        <a:pt x="190342" y="331677"/>
                      </a:cubicBezTo>
                      <a:lnTo>
                        <a:pt x="7218" y="65438"/>
                      </a:lnTo>
                      <a:cubicBezTo>
                        <a:pt x="-5858" y="46348"/>
                        <a:pt x="-959" y="20265"/>
                        <a:pt x="18131" y="7189"/>
                      </a:cubicBezTo>
                      <a:cubicBezTo>
                        <a:pt x="24888" y="2594"/>
                        <a:pt x="32828" y="60"/>
                        <a:pt x="41005" y="-108"/>
                      </a:cubicBezTo>
                      <a:lnTo>
                        <a:pt x="2939232" y="-108"/>
                      </a:lnTo>
                      <a:cubicBezTo>
                        <a:pt x="2952781" y="94"/>
                        <a:pt x="2965417" y="6919"/>
                        <a:pt x="2973019" y="18136"/>
                      </a:cubicBezTo>
                      <a:lnTo>
                        <a:pt x="3188578" y="331677"/>
                      </a:lnTo>
                      <a:cubicBezTo>
                        <a:pt x="3198343" y="345935"/>
                        <a:pt x="3198343" y="364720"/>
                        <a:pt x="3188578" y="378978"/>
                      </a:cubicBezTo>
                      <a:lnTo>
                        <a:pt x="2976060" y="693195"/>
                      </a:lnTo>
                      <a:cubicBezTo>
                        <a:pt x="2968120" y="704310"/>
                        <a:pt x="2955247" y="710865"/>
                        <a:pt x="2941597" y="710764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337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dirty="0">
                    <a:highlight>
                      <a:srgbClr val="808000"/>
                    </a:highlight>
                  </a:endParaRPr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C386397A-6AB3-165D-8054-922309F28609}"/>
                    </a:ext>
                  </a:extLst>
                </p:cNvPr>
                <p:cNvSpPr/>
                <p:nvPr/>
              </p:nvSpPr>
              <p:spPr>
                <a:xfrm>
                  <a:off x="2493107" y="3573818"/>
                  <a:ext cx="2596983" cy="847871"/>
                </a:xfrm>
                <a:custGeom>
                  <a:avLst/>
                  <a:gdLst>
                    <a:gd name="connsiteX0" fmla="*/ 2690439 w 2746187"/>
                    <a:gd name="connsiteY0" fmla="*/ 0 h 632487"/>
                    <a:gd name="connsiteX1" fmla="*/ 2746187 w 2746187"/>
                    <a:gd name="connsiteY1" fmla="*/ 0 h 632487"/>
                    <a:gd name="connsiteX2" fmla="*/ 2746187 w 2746187"/>
                    <a:gd name="connsiteY2" fmla="*/ 632487 h 632487"/>
                    <a:gd name="connsiteX3" fmla="*/ 2690439 w 2746187"/>
                    <a:gd name="connsiteY3" fmla="*/ 632487 h 632487"/>
                    <a:gd name="connsiteX4" fmla="*/ 55748 w 2746187"/>
                    <a:gd name="connsiteY4" fmla="*/ 632487 h 632487"/>
                    <a:gd name="connsiteX5" fmla="*/ 0 w 2746187"/>
                    <a:gd name="connsiteY5" fmla="*/ 632487 h 632487"/>
                    <a:gd name="connsiteX6" fmla="*/ 0 w 2746187"/>
                    <a:gd name="connsiteY6" fmla="*/ 0 h 632487"/>
                    <a:gd name="connsiteX7" fmla="*/ 55748 w 2746187"/>
                    <a:gd name="connsiteY7" fmla="*/ 0 h 6324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46187" h="632487">
                      <a:moveTo>
                        <a:pt x="2690439" y="0"/>
                      </a:moveTo>
                      <a:cubicBezTo>
                        <a:pt x="2721228" y="0"/>
                        <a:pt x="2746187" y="0"/>
                        <a:pt x="2746187" y="0"/>
                      </a:cubicBezTo>
                      <a:lnTo>
                        <a:pt x="2746187" y="632487"/>
                      </a:lnTo>
                      <a:cubicBezTo>
                        <a:pt x="2746187" y="632487"/>
                        <a:pt x="2721228" y="632487"/>
                        <a:pt x="2690439" y="632487"/>
                      </a:cubicBezTo>
                      <a:lnTo>
                        <a:pt x="55748" y="632487"/>
                      </a:lnTo>
                      <a:cubicBezTo>
                        <a:pt x="24959" y="632487"/>
                        <a:pt x="0" y="632487"/>
                        <a:pt x="0" y="632487"/>
                      </a:cubicBezTo>
                      <a:lnTo>
                        <a:pt x="0" y="0"/>
                      </a:lnTo>
                      <a:cubicBezTo>
                        <a:pt x="0" y="0"/>
                        <a:pt x="24959" y="0"/>
                        <a:pt x="55748" y="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337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dirty="0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C6115AEB-6736-CFD0-2F4E-EEB7D36A9D82}"/>
                    </a:ext>
                  </a:extLst>
                </p:cNvPr>
                <p:cNvSpPr/>
                <p:nvPr/>
              </p:nvSpPr>
              <p:spPr>
                <a:xfrm>
                  <a:off x="6439157" y="2351868"/>
                  <a:ext cx="2211391" cy="369276"/>
                </a:xfrm>
                <a:custGeom>
                  <a:avLst/>
                  <a:gdLst>
                    <a:gd name="connsiteX0" fmla="*/ 2939232 w 3195673"/>
                    <a:gd name="connsiteY0" fmla="*/ 710764 h 710873"/>
                    <a:gd name="connsiteX1" fmla="*/ 41004 w 3195673"/>
                    <a:gd name="connsiteY1" fmla="*/ 710764 h 710873"/>
                    <a:gd name="connsiteX2" fmla="*/ -80 w 3195673"/>
                    <a:gd name="connsiteY2" fmla="*/ 668091 h 710873"/>
                    <a:gd name="connsiteX3" fmla="*/ 7218 w 3195673"/>
                    <a:gd name="connsiteY3" fmla="*/ 645218 h 710873"/>
                    <a:gd name="connsiteX4" fmla="*/ 190004 w 3195673"/>
                    <a:gd name="connsiteY4" fmla="*/ 378978 h 710873"/>
                    <a:gd name="connsiteX5" fmla="*/ 190004 w 3195673"/>
                    <a:gd name="connsiteY5" fmla="*/ 331677 h 710873"/>
                    <a:gd name="connsiteX6" fmla="*/ 7218 w 3195673"/>
                    <a:gd name="connsiteY6" fmla="*/ 65438 h 710873"/>
                    <a:gd name="connsiteX7" fmla="*/ 18131 w 3195673"/>
                    <a:gd name="connsiteY7" fmla="*/ 7189 h 710873"/>
                    <a:gd name="connsiteX8" fmla="*/ 41004 w 3195673"/>
                    <a:gd name="connsiteY8" fmla="*/ -108 h 710873"/>
                    <a:gd name="connsiteX9" fmla="*/ 2939232 w 3195673"/>
                    <a:gd name="connsiteY9" fmla="*/ -108 h 710873"/>
                    <a:gd name="connsiteX10" fmla="*/ 2973019 w 3195673"/>
                    <a:gd name="connsiteY10" fmla="*/ 18136 h 710873"/>
                    <a:gd name="connsiteX11" fmla="*/ 3188241 w 3195673"/>
                    <a:gd name="connsiteY11" fmla="*/ 331677 h 710873"/>
                    <a:gd name="connsiteX12" fmla="*/ 3188241 w 3195673"/>
                    <a:gd name="connsiteY12" fmla="*/ 378978 h 710873"/>
                    <a:gd name="connsiteX13" fmla="*/ 2974033 w 3195673"/>
                    <a:gd name="connsiteY13" fmla="*/ 693195 h 710873"/>
                    <a:gd name="connsiteX14" fmla="*/ 2939232 w 3195673"/>
                    <a:gd name="connsiteY14" fmla="*/ 710764 h 710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195673" h="710873">
                      <a:moveTo>
                        <a:pt x="2939232" y="710764"/>
                      </a:moveTo>
                      <a:lnTo>
                        <a:pt x="41004" y="710764"/>
                      </a:lnTo>
                      <a:cubicBezTo>
                        <a:pt x="17860" y="710325"/>
                        <a:pt x="-519" y="691235"/>
                        <a:pt x="-80" y="668091"/>
                      </a:cubicBezTo>
                      <a:cubicBezTo>
                        <a:pt x="55" y="659915"/>
                        <a:pt x="2589" y="651975"/>
                        <a:pt x="7218" y="645218"/>
                      </a:cubicBezTo>
                      <a:lnTo>
                        <a:pt x="190004" y="378978"/>
                      </a:lnTo>
                      <a:cubicBezTo>
                        <a:pt x="199768" y="364720"/>
                        <a:pt x="199768" y="345935"/>
                        <a:pt x="190004" y="331677"/>
                      </a:cubicBezTo>
                      <a:lnTo>
                        <a:pt x="7218" y="65438"/>
                      </a:lnTo>
                      <a:cubicBezTo>
                        <a:pt x="-5858" y="46348"/>
                        <a:pt x="-958" y="20265"/>
                        <a:pt x="18131" y="7189"/>
                      </a:cubicBezTo>
                      <a:cubicBezTo>
                        <a:pt x="24888" y="2594"/>
                        <a:pt x="32828" y="60"/>
                        <a:pt x="41004" y="-108"/>
                      </a:cubicBezTo>
                      <a:lnTo>
                        <a:pt x="2939232" y="-108"/>
                      </a:lnTo>
                      <a:cubicBezTo>
                        <a:pt x="2952781" y="162"/>
                        <a:pt x="2965383" y="6953"/>
                        <a:pt x="2973019" y="18136"/>
                      </a:cubicBezTo>
                      <a:lnTo>
                        <a:pt x="3188241" y="331677"/>
                      </a:lnTo>
                      <a:cubicBezTo>
                        <a:pt x="3198005" y="345935"/>
                        <a:pt x="3198005" y="364720"/>
                        <a:pt x="3188241" y="378978"/>
                      </a:cubicBezTo>
                      <a:lnTo>
                        <a:pt x="2974033" y="693195"/>
                      </a:lnTo>
                      <a:cubicBezTo>
                        <a:pt x="2965957" y="704344"/>
                        <a:pt x="2952983" y="710865"/>
                        <a:pt x="2939232" y="710764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337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dirty="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AD41F2B-C8FA-EBEE-7D98-89BCCAFE3F1C}"/>
                  </a:ext>
                </a:extLst>
              </p:cNvPr>
              <p:cNvSpPr txBox="1"/>
              <p:nvPr/>
            </p:nvSpPr>
            <p:spPr>
              <a:xfrm>
                <a:off x="2328194" y="2797697"/>
                <a:ext cx="2892138" cy="1729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600" b="1" dirty="0">
                    <a:solidFill>
                      <a:schemeClr val="accent4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Kaggle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r>
                  <a:rPr lang="en-GB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IBM HR Analytics Employee. CSV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IN" sz="1600" b="1" dirty="0">
                    <a:solidFill>
                      <a:schemeClr val="accent4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Year</a:t>
                </a:r>
                <a:r>
                  <a:rPr lang="en-IN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from 2014–2015 </a:t>
                </a:r>
                <a:endParaRPr lang="en-GB" sz="1400" b="1" dirty="0">
                  <a:solidFill>
                    <a:schemeClr val="accent4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GB" sz="1600" b="1" dirty="0">
                    <a:solidFill>
                      <a:schemeClr val="accent4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Size: </a:t>
                </a:r>
                <a:r>
                  <a:rPr lang="en-GB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230.00 KB 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GB" sz="1600" b="1" dirty="0">
                    <a:solidFill>
                      <a:schemeClr val="accent4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Rows: </a:t>
                </a:r>
                <a:r>
                  <a:rPr lang="en-GB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1,470 records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GB" sz="1600" b="1" dirty="0">
                    <a:solidFill>
                      <a:schemeClr val="accent4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Columns</a:t>
                </a:r>
                <a:r>
                  <a:rPr lang="en-GB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35 Columns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GB" sz="1400" b="1" dirty="0">
                    <a:solidFill>
                      <a:schemeClr val="accent4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Grouped: </a:t>
                </a:r>
                <a:r>
                  <a:rPr lang="en-GB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Demographics, Department, Job Details, Compensation, Experience &amp; Tenure, Satisfaction Metrics, Education/ Training 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55178B-E735-DE83-2BD7-A0B98FA06210}"/>
                </a:ext>
              </a:extLst>
            </p:cNvPr>
            <p:cNvSpPr txBox="1"/>
            <p:nvPr/>
          </p:nvSpPr>
          <p:spPr>
            <a:xfrm>
              <a:off x="7040332" y="1927332"/>
              <a:ext cx="2324802" cy="400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en-IN" sz="2000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88A35F-60E2-7332-3216-DBF1A63C9934}"/>
                </a:ext>
              </a:extLst>
            </p:cNvPr>
            <p:cNvSpPr txBox="1"/>
            <p:nvPr/>
          </p:nvSpPr>
          <p:spPr>
            <a:xfrm>
              <a:off x="1374894" y="2000959"/>
              <a:ext cx="1978236" cy="396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Dataset</a:t>
              </a:r>
              <a:endParaRPr lang="en-IN" sz="2400" dirty="0"/>
            </a:p>
          </p:txBody>
        </p: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BD10B60-FE41-69E2-ADCF-47A807A1FB43}"/>
              </a:ext>
            </a:extLst>
          </p:cNvPr>
          <p:cNvSpPr/>
          <p:nvPr/>
        </p:nvSpPr>
        <p:spPr>
          <a:xfrm>
            <a:off x="6462959" y="1552104"/>
            <a:ext cx="3730886" cy="3255807"/>
          </a:xfrm>
          <a:custGeom>
            <a:avLst/>
            <a:gdLst>
              <a:gd name="connsiteX0" fmla="*/ 2690439 w 2746187"/>
              <a:gd name="connsiteY0" fmla="*/ 0 h 632487"/>
              <a:gd name="connsiteX1" fmla="*/ 2746187 w 2746187"/>
              <a:gd name="connsiteY1" fmla="*/ 0 h 632487"/>
              <a:gd name="connsiteX2" fmla="*/ 2746187 w 2746187"/>
              <a:gd name="connsiteY2" fmla="*/ 632487 h 632487"/>
              <a:gd name="connsiteX3" fmla="*/ 2690439 w 2746187"/>
              <a:gd name="connsiteY3" fmla="*/ 632487 h 632487"/>
              <a:gd name="connsiteX4" fmla="*/ 55748 w 2746187"/>
              <a:gd name="connsiteY4" fmla="*/ 632487 h 632487"/>
              <a:gd name="connsiteX5" fmla="*/ 0 w 2746187"/>
              <a:gd name="connsiteY5" fmla="*/ 632487 h 632487"/>
              <a:gd name="connsiteX6" fmla="*/ 0 w 2746187"/>
              <a:gd name="connsiteY6" fmla="*/ 0 h 632487"/>
              <a:gd name="connsiteX7" fmla="*/ 55748 w 2746187"/>
              <a:gd name="connsiteY7" fmla="*/ 0 h 63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6187" h="632487">
                <a:moveTo>
                  <a:pt x="2690439" y="0"/>
                </a:moveTo>
                <a:cubicBezTo>
                  <a:pt x="2721228" y="0"/>
                  <a:pt x="2746187" y="0"/>
                  <a:pt x="2746187" y="0"/>
                </a:cubicBezTo>
                <a:lnTo>
                  <a:pt x="2746187" y="632487"/>
                </a:lnTo>
                <a:cubicBezTo>
                  <a:pt x="2746187" y="632487"/>
                  <a:pt x="2721228" y="632487"/>
                  <a:pt x="2690439" y="632487"/>
                </a:cubicBezTo>
                <a:lnTo>
                  <a:pt x="55748" y="632487"/>
                </a:lnTo>
                <a:cubicBezTo>
                  <a:pt x="24959" y="632487"/>
                  <a:pt x="0" y="632487"/>
                  <a:pt x="0" y="632487"/>
                </a:cubicBezTo>
                <a:lnTo>
                  <a:pt x="0" y="0"/>
                </a:lnTo>
                <a:cubicBezTo>
                  <a:pt x="0" y="0"/>
                  <a:pt x="24959" y="0"/>
                  <a:pt x="55748" y="0"/>
                </a:cubicBezTo>
                <a:close/>
              </a:path>
            </a:pathLst>
          </a:custGeom>
          <a:solidFill>
            <a:schemeClr val="bg2"/>
          </a:solidFill>
          <a:ln w="33766" cap="flat">
            <a:noFill/>
            <a:prstDash val="solid"/>
            <a:miter/>
          </a:ln>
        </p:spPr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Attrition: </a:t>
            </a:r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Target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BusinessTravel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Department: </a:t>
            </a:r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3(S, R&amp;D, HR)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DistanceFromHome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EducationField: </a:t>
            </a:r>
            <a:r>
              <a:rPr lang="en-IN" sz="1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EnvironmentSatisfaction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Gender: </a:t>
            </a:r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Males (882), Females (588)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JobRole:</a:t>
            </a:r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JobSatisfcation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MaritalStatus</a:t>
            </a:r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IN" sz="1100" dirty="0">
                <a:latin typeface="Segoe UI" panose="020B0502040204020203" pitchFamily="34" charset="0"/>
                <a:cs typeface="Segoe UI" panose="020B0502040204020203" pitchFamily="34" charset="0"/>
              </a:rPr>
              <a:t>M(45%),S(32), D(22%)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MonthlyIncome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NumCompaniesWorked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OverTime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WorkLifeBalance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YearsAtCompnay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387C3-191D-7C36-A596-D9F9E16F5660}"/>
              </a:ext>
            </a:extLst>
          </p:cNvPr>
          <p:cNvSpPr txBox="1"/>
          <p:nvPr/>
        </p:nvSpPr>
        <p:spPr>
          <a:xfrm>
            <a:off x="6612076" y="1022006"/>
            <a:ext cx="23932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Key Columns</a:t>
            </a:r>
            <a:endParaRPr lang="en-IN" sz="24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53B3637-3DA5-AB02-A012-D64F37DCF432}"/>
              </a:ext>
            </a:extLst>
          </p:cNvPr>
          <p:cNvSpPr/>
          <p:nvPr/>
        </p:nvSpPr>
        <p:spPr>
          <a:xfrm>
            <a:off x="524752" y="5424216"/>
            <a:ext cx="9452368" cy="1388936"/>
          </a:xfrm>
          <a:custGeom>
            <a:avLst/>
            <a:gdLst>
              <a:gd name="connsiteX0" fmla="*/ 2690439 w 2746187"/>
              <a:gd name="connsiteY0" fmla="*/ 0 h 632487"/>
              <a:gd name="connsiteX1" fmla="*/ 2746187 w 2746187"/>
              <a:gd name="connsiteY1" fmla="*/ 0 h 632487"/>
              <a:gd name="connsiteX2" fmla="*/ 2746187 w 2746187"/>
              <a:gd name="connsiteY2" fmla="*/ 632487 h 632487"/>
              <a:gd name="connsiteX3" fmla="*/ 2690439 w 2746187"/>
              <a:gd name="connsiteY3" fmla="*/ 632487 h 632487"/>
              <a:gd name="connsiteX4" fmla="*/ 55748 w 2746187"/>
              <a:gd name="connsiteY4" fmla="*/ 632487 h 632487"/>
              <a:gd name="connsiteX5" fmla="*/ 0 w 2746187"/>
              <a:gd name="connsiteY5" fmla="*/ 632487 h 632487"/>
              <a:gd name="connsiteX6" fmla="*/ 0 w 2746187"/>
              <a:gd name="connsiteY6" fmla="*/ 0 h 632487"/>
              <a:gd name="connsiteX7" fmla="*/ 55748 w 2746187"/>
              <a:gd name="connsiteY7" fmla="*/ 0 h 63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6187" h="632487">
                <a:moveTo>
                  <a:pt x="2690439" y="0"/>
                </a:moveTo>
                <a:cubicBezTo>
                  <a:pt x="2721228" y="0"/>
                  <a:pt x="2746187" y="0"/>
                  <a:pt x="2746187" y="0"/>
                </a:cubicBezTo>
                <a:lnTo>
                  <a:pt x="2746187" y="632487"/>
                </a:lnTo>
                <a:cubicBezTo>
                  <a:pt x="2746187" y="632487"/>
                  <a:pt x="2721228" y="632487"/>
                  <a:pt x="2690439" y="632487"/>
                </a:cubicBezTo>
                <a:lnTo>
                  <a:pt x="55748" y="632487"/>
                </a:lnTo>
                <a:cubicBezTo>
                  <a:pt x="24959" y="632487"/>
                  <a:pt x="0" y="632487"/>
                  <a:pt x="0" y="632487"/>
                </a:cubicBezTo>
                <a:lnTo>
                  <a:pt x="0" y="0"/>
                </a:lnTo>
                <a:cubicBezTo>
                  <a:pt x="0" y="0"/>
                  <a:pt x="24959" y="0"/>
                  <a:pt x="55748" y="0"/>
                </a:cubicBezTo>
                <a:close/>
              </a:path>
            </a:pathLst>
          </a:custGeom>
          <a:solidFill>
            <a:schemeClr val="bg2"/>
          </a:solidFill>
          <a:ln w="337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Replaced Missing values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Attrition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: Converted to 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Gender: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(female': 0, 'male’: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Columns Dropped: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EmpNumber,EmployeeCount, Over18, StandardHours, DailyRate,MonthlyRate,HourlyRate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Categorical Columns replaced with numerical values: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BusinessTravel, Department, EduField,  JobRole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</a:p>
          <a:p>
            <a:endParaRPr lang="en-US" sz="14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0C58B4-33D6-2A2B-163D-947AE17612E9}"/>
              </a:ext>
            </a:extLst>
          </p:cNvPr>
          <p:cNvSpPr/>
          <p:nvPr/>
        </p:nvSpPr>
        <p:spPr>
          <a:xfrm>
            <a:off x="1962151" y="4944611"/>
            <a:ext cx="4305300" cy="445151"/>
          </a:xfrm>
          <a:custGeom>
            <a:avLst/>
            <a:gdLst>
              <a:gd name="connsiteX0" fmla="*/ 2939232 w 3195673"/>
              <a:gd name="connsiteY0" fmla="*/ 710764 h 710873"/>
              <a:gd name="connsiteX1" fmla="*/ 41004 w 3195673"/>
              <a:gd name="connsiteY1" fmla="*/ 710764 h 710873"/>
              <a:gd name="connsiteX2" fmla="*/ -80 w 3195673"/>
              <a:gd name="connsiteY2" fmla="*/ 668091 h 710873"/>
              <a:gd name="connsiteX3" fmla="*/ 7218 w 3195673"/>
              <a:gd name="connsiteY3" fmla="*/ 645218 h 710873"/>
              <a:gd name="connsiteX4" fmla="*/ 190004 w 3195673"/>
              <a:gd name="connsiteY4" fmla="*/ 378978 h 710873"/>
              <a:gd name="connsiteX5" fmla="*/ 190004 w 3195673"/>
              <a:gd name="connsiteY5" fmla="*/ 331677 h 710873"/>
              <a:gd name="connsiteX6" fmla="*/ 7218 w 3195673"/>
              <a:gd name="connsiteY6" fmla="*/ 65438 h 710873"/>
              <a:gd name="connsiteX7" fmla="*/ 18131 w 3195673"/>
              <a:gd name="connsiteY7" fmla="*/ 7189 h 710873"/>
              <a:gd name="connsiteX8" fmla="*/ 41004 w 3195673"/>
              <a:gd name="connsiteY8" fmla="*/ -108 h 710873"/>
              <a:gd name="connsiteX9" fmla="*/ 2939232 w 3195673"/>
              <a:gd name="connsiteY9" fmla="*/ -108 h 710873"/>
              <a:gd name="connsiteX10" fmla="*/ 2973019 w 3195673"/>
              <a:gd name="connsiteY10" fmla="*/ 18136 h 710873"/>
              <a:gd name="connsiteX11" fmla="*/ 3188241 w 3195673"/>
              <a:gd name="connsiteY11" fmla="*/ 331677 h 710873"/>
              <a:gd name="connsiteX12" fmla="*/ 3188241 w 3195673"/>
              <a:gd name="connsiteY12" fmla="*/ 378978 h 710873"/>
              <a:gd name="connsiteX13" fmla="*/ 2974033 w 3195673"/>
              <a:gd name="connsiteY13" fmla="*/ 693195 h 710873"/>
              <a:gd name="connsiteX14" fmla="*/ 2939232 w 3195673"/>
              <a:gd name="connsiteY14" fmla="*/ 710764 h 71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95673" h="710873">
                <a:moveTo>
                  <a:pt x="2939232" y="710764"/>
                </a:moveTo>
                <a:lnTo>
                  <a:pt x="41004" y="710764"/>
                </a:lnTo>
                <a:cubicBezTo>
                  <a:pt x="17860" y="710325"/>
                  <a:pt x="-519" y="691235"/>
                  <a:pt x="-80" y="668091"/>
                </a:cubicBezTo>
                <a:cubicBezTo>
                  <a:pt x="55" y="659915"/>
                  <a:pt x="2589" y="651975"/>
                  <a:pt x="7218" y="645218"/>
                </a:cubicBezTo>
                <a:lnTo>
                  <a:pt x="190004" y="378978"/>
                </a:lnTo>
                <a:cubicBezTo>
                  <a:pt x="199768" y="364720"/>
                  <a:pt x="199768" y="345935"/>
                  <a:pt x="190004" y="331677"/>
                </a:cubicBezTo>
                <a:lnTo>
                  <a:pt x="7218" y="65438"/>
                </a:lnTo>
                <a:cubicBezTo>
                  <a:pt x="-5858" y="46348"/>
                  <a:pt x="-958" y="20265"/>
                  <a:pt x="18131" y="7189"/>
                </a:cubicBezTo>
                <a:cubicBezTo>
                  <a:pt x="24888" y="2594"/>
                  <a:pt x="32828" y="60"/>
                  <a:pt x="41004" y="-108"/>
                </a:cubicBezTo>
                <a:lnTo>
                  <a:pt x="2939232" y="-108"/>
                </a:lnTo>
                <a:cubicBezTo>
                  <a:pt x="2952781" y="162"/>
                  <a:pt x="2965383" y="6953"/>
                  <a:pt x="2973019" y="18136"/>
                </a:cubicBezTo>
                <a:lnTo>
                  <a:pt x="3188241" y="331677"/>
                </a:lnTo>
                <a:cubicBezTo>
                  <a:pt x="3198005" y="345935"/>
                  <a:pt x="3198005" y="364720"/>
                  <a:pt x="3188241" y="378978"/>
                </a:cubicBezTo>
                <a:lnTo>
                  <a:pt x="2974033" y="693195"/>
                </a:lnTo>
                <a:cubicBezTo>
                  <a:pt x="2965957" y="704344"/>
                  <a:pt x="2952983" y="710865"/>
                  <a:pt x="2939232" y="71076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5400000" scaled="1"/>
            <a:tileRect/>
          </a:gradFill>
          <a:ln w="33766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A4F7B-3017-9E64-1C93-71DF416B4D8A}"/>
              </a:ext>
            </a:extLst>
          </p:cNvPr>
          <p:cNvSpPr txBox="1"/>
          <p:nvPr/>
        </p:nvSpPr>
        <p:spPr>
          <a:xfrm>
            <a:off x="2561087" y="4925144"/>
            <a:ext cx="26547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/>
              <a:t>      Data Cleaning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C93969-4006-542A-E60C-3658653CE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432" y="4907207"/>
            <a:ext cx="2387886" cy="239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9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177" y="-92317"/>
            <a:ext cx="6840032" cy="88800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/>
              <a:t>Exploratory Data Analysis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D5B61-3856-E6DB-C4D9-452A7FFBE56E}"/>
              </a:ext>
            </a:extLst>
          </p:cNvPr>
          <p:cNvSpPr txBox="1"/>
          <p:nvPr/>
        </p:nvSpPr>
        <p:spPr>
          <a:xfrm>
            <a:off x="62668" y="5769741"/>
            <a:ext cx="2636989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50" dirty="0"/>
          </a:p>
          <a:p>
            <a:r>
              <a:rPr lang="en-US" sz="1050" b="1" dirty="0">
                <a:solidFill>
                  <a:schemeClr val="accent4">
                    <a:lumMod val="50000"/>
                  </a:schemeClr>
                </a:solidFill>
              </a:rPr>
              <a:t>Key Insights:</a:t>
            </a:r>
          </a:p>
          <a:p>
            <a:endParaRPr lang="en-US" sz="105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Sales Executive 22.2%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HR 3.5%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671AAF-004B-C497-22E1-F7E0A8BD6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29039"/>
            <a:ext cx="5392284" cy="44183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71DA9C-BED8-DEAB-5ACF-8956BD254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594" y="1236171"/>
            <a:ext cx="6341292" cy="42789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C30DBD-74DB-D9DF-6716-29846FA35590}"/>
              </a:ext>
            </a:extLst>
          </p:cNvPr>
          <p:cNvSpPr txBox="1"/>
          <p:nvPr/>
        </p:nvSpPr>
        <p:spPr>
          <a:xfrm>
            <a:off x="5790594" y="5628732"/>
            <a:ext cx="5600217" cy="1115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50" dirty="0"/>
          </a:p>
          <a:p>
            <a:r>
              <a:rPr lang="en-US" sz="1050" b="1" dirty="0">
                <a:solidFill>
                  <a:schemeClr val="accent4">
                    <a:lumMod val="50000"/>
                  </a:schemeClr>
                </a:solidFill>
              </a:rPr>
              <a:t>Key Insights:</a:t>
            </a:r>
          </a:p>
          <a:p>
            <a:endParaRPr lang="en-US" sz="105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Monthly income shows wide variability across tenure and education fields,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Significant diversity in earning potential within the organization</a:t>
            </a:r>
            <a:r>
              <a:rPr lang="en-US" sz="105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601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177" y="-92317"/>
            <a:ext cx="6840032" cy="88800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/>
              <a:t>Exploratory Data Analysis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3C18FA-4828-953E-7619-37D08FC68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" y="942812"/>
            <a:ext cx="3852772" cy="30718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07F74-57DA-1730-D17C-76FFD07F3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1" y="4161775"/>
            <a:ext cx="3852772" cy="2696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68A831-3468-0B3D-A6B0-ECA805F05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074" y="1027949"/>
            <a:ext cx="5050972" cy="32749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6D0EA6-11E8-1196-EED6-4959113BD497}"/>
              </a:ext>
            </a:extLst>
          </p:cNvPr>
          <p:cNvSpPr txBox="1"/>
          <p:nvPr/>
        </p:nvSpPr>
        <p:spPr>
          <a:xfrm>
            <a:off x="5699274" y="4789456"/>
            <a:ext cx="5747658" cy="1869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50" dirty="0"/>
          </a:p>
          <a:p>
            <a:r>
              <a:rPr lang="en-US" sz="1050" b="1" dirty="0">
                <a:solidFill>
                  <a:schemeClr val="accent4">
                    <a:lumMod val="50000"/>
                  </a:schemeClr>
                </a:solidFill>
              </a:rPr>
              <a:t>Key Insights:</a:t>
            </a:r>
          </a:p>
          <a:p>
            <a:endParaRPr lang="en-US" sz="105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Marital Status</a:t>
            </a:r>
            <a:r>
              <a:rPr lang="en-US" sz="1050" dirty="0"/>
              <a:t>: Nearly half (45.8%) of employees are married, potentially influencing stability and attrition trends.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Attrition by Gender</a:t>
            </a:r>
            <a:r>
              <a:rPr lang="en-US" sz="1050" dirty="0"/>
              <a:t>: Males show higher attrition rates compared to females, signaling a need for tailored retention strategies.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Business Travel: </a:t>
            </a:r>
            <a:r>
              <a:rPr lang="en-US" sz="1050" dirty="0"/>
              <a:t>Males generally travel more frequently , which could impact job satisfaction and attrition differently for each gender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1067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117" y="254877"/>
            <a:ext cx="6556803" cy="54787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/>
              <a:t>Exploratory Data Analysis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319F5C-CB0B-50B4-9E9E-85F30625DD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95"/>
          <a:stretch/>
        </p:blipFill>
        <p:spPr>
          <a:xfrm>
            <a:off x="0" y="1057630"/>
            <a:ext cx="6313714" cy="5743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C8C76A-5C5D-D33C-70B4-DE48C4581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343" y="983796"/>
            <a:ext cx="5789223" cy="38383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787A48-736F-B9BA-D49C-42B8FF10CECD}"/>
              </a:ext>
            </a:extLst>
          </p:cNvPr>
          <p:cNvSpPr txBox="1"/>
          <p:nvPr/>
        </p:nvSpPr>
        <p:spPr>
          <a:xfrm>
            <a:off x="6444343" y="5425440"/>
            <a:ext cx="5477690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50" dirty="0"/>
          </a:p>
          <a:p>
            <a:r>
              <a:rPr lang="en-US" sz="1050" b="1" dirty="0">
                <a:solidFill>
                  <a:schemeClr val="accent4">
                    <a:lumMod val="50000"/>
                  </a:schemeClr>
                </a:solidFill>
              </a:rPr>
              <a:t>Key Insights:</a:t>
            </a:r>
          </a:p>
          <a:p>
            <a:endParaRPr lang="en-US" sz="105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Employees with a better work-life balance and no overtime exhibit the lowest attrition rates.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6789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117" y="254877"/>
            <a:ext cx="6556803" cy="54787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/>
              <a:t>Exploratory Data Analysis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F6ACA-74C3-14EE-5B80-5990A5CC4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75504"/>
            <a:ext cx="5776484" cy="35074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F9AAB5-AD00-CFCB-3448-D97E9009E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114" y="2650177"/>
            <a:ext cx="6278429" cy="3702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2ADBAB-7AE1-EEEE-3892-A7009086E610}"/>
              </a:ext>
            </a:extLst>
          </p:cNvPr>
          <p:cNvSpPr txBox="1"/>
          <p:nvPr/>
        </p:nvSpPr>
        <p:spPr>
          <a:xfrm>
            <a:off x="-7109" y="4583496"/>
            <a:ext cx="5477690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50" dirty="0"/>
          </a:p>
          <a:p>
            <a:r>
              <a:rPr lang="en-US" sz="1050" b="1" dirty="0">
                <a:solidFill>
                  <a:schemeClr val="accent4">
                    <a:lumMod val="50000"/>
                  </a:schemeClr>
                </a:solidFill>
              </a:rPr>
              <a:t>Key Insights:</a:t>
            </a:r>
          </a:p>
          <a:p>
            <a:endParaRPr lang="en-US" sz="105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employees with 20 and 40 years of tenure show significantly elevated attrition rates, indicating potential challenges with long-term employee engagement.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7C0223-2EE9-0F1E-ECDB-607D35533FEB}"/>
              </a:ext>
            </a:extLst>
          </p:cNvPr>
          <p:cNvSpPr txBox="1"/>
          <p:nvPr/>
        </p:nvSpPr>
        <p:spPr>
          <a:xfrm>
            <a:off x="6223284" y="1521885"/>
            <a:ext cx="5776484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50" dirty="0"/>
          </a:p>
          <a:p>
            <a:r>
              <a:rPr lang="en-US" sz="1050" b="1" dirty="0">
                <a:solidFill>
                  <a:schemeClr val="accent4">
                    <a:lumMod val="50000"/>
                  </a:schemeClr>
                </a:solidFill>
              </a:rPr>
              <a:t>Key Insights:</a:t>
            </a:r>
          </a:p>
          <a:p>
            <a:endParaRPr lang="en-US" sz="105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Sales Representatives with highest attrition rate, highlighting the need for targeted retention efforts in this role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475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117" y="254877"/>
            <a:ext cx="6556803" cy="54787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/>
              <a:t>Exploratory Data Analysis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F69CA6-4F2B-6660-CDB8-1B5C68D7A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5" y="930005"/>
            <a:ext cx="5508864" cy="3763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C6852D-2B8D-EEE8-DCA1-D937C80E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893" y="2883673"/>
            <a:ext cx="6173272" cy="39743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FAFE7D-B9E1-B707-7D0B-CACE1F846FE5}"/>
              </a:ext>
            </a:extLst>
          </p:cNvPr>
          <p:cNvSpPr txBox="1"/>
          <p:nvPr/>
        </p:nvSpPr>
        <p:spPr>
          <a:xfrm>
            <a:off x="28835" y="4754624"/>
            <a:ext cx="57764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50" dirty="0"/>
          </a:p>
          <a:p>
            <a:r>
              <a:rPr lang="en-US" sz="1050" b="1" dirty="0">
                <a:solidFill>
                  <a:schemeClr val="accent4">
                    <a:lumMod val="50000"/>
                  </a:schemeClr>
                </a:solidFill>
              </a:rPr>
              <a:t>Key Insights:</a:t>
            </a:r>
          </a:p>
          <a:p>
            <a:endParaRPr lang="en-US" sz="105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Employees with higher monthly incomes are less likely to experience attrition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CB59E3-6B38-E266-163F-25114E429F57}"/>
              </a:ext>
            </a:extLst>
          </p:cNvPr>
          <p:cNvSpPr txBox="1"/>
          <p:nvPr/>
        </p:nvSpPr>
        <p:spPr>
          <a:xfrm>
            <a:off x="6096000" y="1473881"/>
            <a:ext cx="5776484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50" dirty="0"/>
          </a:p>
          <a:p>
            <a:r>
              <a:rPr lang="en-US" sz="1050" b="1" dirty="0">
                <a:solidFill>
                  <a:schemeClr val="accent4">
                    <a:lumMod val="50000"/>
                  </a:schemeClr>
                </a:solidFill>
              </a:rPr>
              <a:t>Key Insights:</a:t>
            </a:r>
          </a:p>
          <a:p>
            <a:endParaRPr lang="en-US" sz="105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1050" dirty="0"/>
              <a:t>Job satisfaction strongly correlates with reduced attrition rates, emphasizing the importance of employee well-being initiatives.</a:t>
            </a:r>
          </a:p>
        </p:txBody>
      </p:sp>
    </p:spTree>
    <p:extLst>
      <p:ext uri="{BB962C8B-B14F-4D97-AF65-F5344CB8AC3E}">
        <p14:creationId xmlns:p14="http://schemas.microsoft.com/office/powerpoint/2010/main" val="2551660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117" y="254877"/>
            <a:ext cx="6556803" cy="54787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/>
              <a:t>Exploratory Data Analysis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51F4A6-0F16-E295-DE4F-A81577AAB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" t="1333"/>
          <a:stretch/>
        </p:blipFill>
        <p:spPr bwMode="auto">
          <a:xfrm>
            <a:off x="0" y="818135"/>
            <a:ext cx="7292008" cy="60552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1D76F6-3B61-9A44-4D95-7B876803A53F}"/>
              </a:ext>
            </a:extLst>
          </p:cNvPr>
          <p:cNvSpPr txBox="1"/>
          <p:nvPr/>
        </p:nvSpPr>
        <p:spPr>
          <a:xfrm>
            <a:off x="7346832" y="994887"/>
            <a:ext cx="4790344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50" dirty="0"/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Key Insights: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Employees in the age group of 26-35 high attrition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Lower job satisfaction and higher work-life imbalance strongly correlate with increased attrition rates,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frequent business emp travel are more prone to attrition,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Long-serving employees (20+ years of tenure) have a noticeable spike in attrition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Attrition is significantly higher among single employees</a:t>
            </a:r>
          </a:p>
        </p:txBody>
      </p:sp>
    </p:spTree>
    <p:extLst>
      <p:ext uri="{BB962C8B-B14F-4D97-AF65-F5344CB8AC3E}">
        <p14:creationId xmlns:p14="http://schemas.microsoft.com/office/powerpoint/2010/main" val="3542665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BC81A-25A0-28DB-3BDB-F7FC4EDBC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47" y="3276430"/>
            <a:ext cx="6679889" cy="3711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CAFE34-D906-31E3-2671-254F7379F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5957" y="590847"/>
            <a:ext cx="3966044" cy="2466572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C1689F0-3EC2-6812-6356-C79D3B14843B}"/>
              </a:ext>
            </a:extLst>
          </p:cNvPr>
          <p:cNvSpPr/>
          <p:nvPr/>
        </p:nvSpPr>
        <p:spPr>
          <a:xfrm>
            <a:off x="249982" y="2468484"/>
            <a:ext cx="2858151" cy="920943"/>
          </a:xfrm>
          <a:custGeom>
            <a:avLst/>
            <a:gdLst>
              <a:gd name="connsiteX0" fmla="*/ 2690439 w 2746187"/>
              <a:gd name="connsiteY0" fmla="*/ 0 h 632487"/>
              <a:gd name="connsiteX1" fmla="*/ 2746187 w 2746187"/>
              <a:gd name="connsiteY1" fmla="*/ 0 h 632487"/>
              <a:gd name="connsiteX2" fmla="*/ 2746187 w 2746187"/>
              <a:gd name="connsiteY2" fmla="*/ 632487 h 632487"/>
              <a:gd name="connsiteX3" fmla="*/ 2690439 w 2746187"/>
              <a:gd name="connsiteY3" fmla="*/ 632487 h 632487"/>
              <a:gd name="connsiteX4" fmla="*/ 55748 w 2746187"/>
              <a:gd name="connsiteY4" fmla="*/ 632487 h 632487"/>
              <a:gd name="connsiteX5" fmla="*/ 0 w 2746187"/>
              <a:gd name="connsiteY5" fmla="*/ 632487 h 632487"/>
              <a:gd name="connsiteX6" fmla="*/ 0 w 2746187"/>
              <a:gd name="connsiteY6" fmla="*/ 0 h 632487"/>
              <a:gd name="connsiteX7" fmla="*/ 55748 w 2746187"/>
              <a:gd name="connsiteY7" fmla="*/ 0 h 63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6187" h="632487">
                <a:moveTo>
                  <a:pt x="2690439" y="0"/>
                </a:moveTo>
                <a:cubicBezTo>
                  <a:pt x="2721228" y="0"/>
                  <a:pt x="2746187" y="0"/>
                  <a:pt x="2746187" y="0"/>
                </a:cubicBezTo>
                <a:lnTo>
                  <a:pt x="2746187" y="632487"/>
                </a:lnTo>
                <a:cubicBezTo>
                  <a:pt x="2746187" y="632487"/>
                  <a:pt x="2721228" y="632487"/>
                  <a:pt x="2690439" y="632487"/>
                </a:cubicBezTo>
                <a:lnTo>
                  <a:pt x="55748" y="632487"/>
                </a:lnTo>
                <a:cubicBezTo>
                  <a:pt x="24959" y="632487"/>
                  <a:pt x="0" y="632487"/>
                  <a:pt x="0" y="632487"/>
                </a:cubicBezTo>
                <a:lnTo>
                  <a:pt x="0" y="0"/>
                </a:lnTo>
                <a:cubicBezTo>
                  <a:pt x="0" y="0"/>
                  <a:pt x="24959" y="0"/>
                  <a:pt x="55748" y="0"/>
                </a:cubicBezTo>
                <a:close/>
              </a:path>
            </a:pathLst>
          </a:custGeom>
          <a:solidFill>
            <a:schemeClr val="bg2"/>
          </a:solidFill>
          <a:ln w="33766" cap="flat">
            <a:noFill/>
            <a:prstDash val="solid"/>
            <a:miter/>
          </a:ln>
        </p:spPr>
        <p:txBody>
          <a:bodyPr rtlCol="0" anchor="ctr"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 Scaler: Prevent bias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Training: 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(70% of the data)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Testing: 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(30% of the data)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State: 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30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Target: Attrition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Features: 23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IN" sz="1400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DBF7731-3B73-F4E0-8E81-B031DC742513}"/>
              </a:ext>
            </a:extLst>
          </p:cNvPr>
          <p:cNvSpPr/>
          <p:nvPr/>
        </p:nvSpPr>
        <p:spPr>
          <a:xfrm>
            <a:off x="249982" y="1981580"/>
            <a:ext cx="2667390" cy="259171"/>
          </a:xfrm>
          <a:custGeom>
            <a:avLst/>
            <a:gdLst>
              <a:gd name="connsiteX0" fmla="*/ 2939232 w 3195673"/>
              <a:gd name="connsiteY0" fmla="*/ 710764 h 710873"/>
              <a:gd name="connsiteX1" fmla="*/ 41004 w 3195673"/>
              <a:gd name="connsiteY1" fmla="*/ 710764 h 710873"/>
              <a:gd name="connsiteX2" fmla="*/ -80 w 3195673"/>
              <a:gd name="connsiteY2" fmla="*/ 668091 h 710873"/>
              <a:gd name="connsiteX3" fmla="*/ 7218 w 3195673"/>
              <a:gd name="connsiteY3" fmla="*/ 645218 h 710873"/>
              <a:gd name="connsiteX4" fmla="*/ 190004 w 3195673"/>
              <a:gd name="connsiteY4" fmla="*/ 378978 h 710873"/>
              <a:gd name="connsiteX5" fmla="*/ 190004 w 3195673"/>
              <a:gd name="connsiteY5" fmla="*/ 331677 h 710873"/>
              <a:gd name="connsiteX6" fmla="*/ 7218 w 3195673"/>
              <a:gd name="connsiteY6" fmla="*/ 65438 h 710873"/>
              <a:gd name="connsiteX7" fmla="*/ 18131 w 3195673"/>
              <a:gd name="connsiteY7" fmla="*/ 7189 h 710873"/>
              <a:gd name="connsiteX8" fmla="*/ 41004 w 3195673"/>
              <a:gd name="connsiteY8" fmla="*/ -108 h 710873"/>
              <a:gd name="connsiteX9" fmla="*/ 2939232 w 3195673"/>
              <a:gd name="connsiteY9" fmla="*/ -108 h 710873"/>
              <a:gd name="connsiteX10" fmla="*/ 2973019 w 3195673"/>
              <a:gd name="connsiteY10" fmla="*/ 18136 h 710873"/>
              <a:gd name="connsiteX11" fmla="*/ 3188241 w 3195673"/>
              <a:gd name="connsiteY11" fmla="*/ 331677 h 710873"/>
              <a:gd name="connsiteX12" fmla="*/ 3188241 w 3195673"/>
              <a:gd name="connsiteY12" fmla="*/ 378978 h 710873"/>
              <a:gd name="connsiteX13" fmla="*/ 2974033 w 3195673"/>
              <a:gd name="connsiteY13" fmla="*/ 693195 h 710873"/>
              <a:gd name="connsiteX14" fmla="*/ 2939232 w 3195673"/>
              <a:gd name="connsiteY14" fmla="*/ 710764 h 71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95673" h="710873">
                <a:moveTo>
                  <a:pt x="2939232" y="710764"/>
                </a:moveTo>
                <a:lnTo>
                  <a:pt x="41004" y="710764"/>
                </a:lnTo>
                <a:cubicBezTo>
                  <a:pt x="17860" y="710325"/>
                  <a:pt x="-519" y="691235"/>
                  <a:pt x="-80" y="668091"/>
                </a:cubicBezTo>
                <a:cubicBezTo>
                  <a:pt x="55" y="659915"/>
                  <a:pt x="2589" y="651975"/>
                  <a:pt x="7218" y="645218"/>
                </a:cubicBezTo>
                <a:lnTo>
                  <a:pt x="190004" y="378978"/>
                </a:lnTo>
                <a:cubicBezTo>
                  <a:pt x="199768" y="364720"/>
                  <a:pt x="199768" y="345935"/>
                  <a:pt x="190004" y="331677"/>
                </a:cubicBezTo>
                <a:lnTo>
                  <a:pt x="7218" y="65438"/>
                </a:lnTo>
                <a:cubicBezTo>
                  <a:pt x="-5858" y="46348"/>
                  <a:pt x="-958" y="20265"/>
                  <a:pt x="18131" y="7189"/>
                </a:cubicBezTo>
                <a:cubicBezTo>
                  <a:pt x="24888" y="2594"/>
                  <a:pt x="32828" y="60"/>
                  <a:pt x="41004" y="-108"/>
                </a:cubicBezTo>
                <a:lnTo>
                  <a:pt x="2939232" y="-108"/>
                </a:lnTo>
                <a:cubicBezTo>
                  <a:pt x="2952781" y="162"/>
                  <a:pt x="2965383" y="6953"/>
                  <a:pt x="2973019" y="18136"/>
                </a:cubicBezTo>
                <a:lnTo>
                  <a:pt x="3188241" y="331677"/>
                </a:lnTo>
                <a:cubicBezTo>
                  <a:pt x="3198005" y="345935"/>
                  <a:pt x="3198005" y="364720"/>
                  <a:pt x="3188241" y="378978"/>
                </a:cubicBezTo>
                <a:lnTo>
                  <a:pt x="2974033" y="693195"/>
                </a:lnTo>
                <a:cubicBezTo>
                  <a:pt x="2965957" y="704344"/>
                  <a:pt x="2952983" y="710865"/>
                  <a:pt x="2939232" y="71076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 w="33766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98AFE-8F9C-64A4-CC93-2EA758CEDD6A}"/>
              </a:ext>
            </a:extLst>
          </p:cNvPr>
          <p:cNvSpPr txBox="1"/>
          <p:nvPr/>
        </p:nvSpPr>
        <p:spPr>
          <a:xfrm>
            <a:off x="347213" y="1970536"/>
            <a:ext cx="2570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dirty="0"/>
              <a:t>Model Splitting &amp; Training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A941E-ABA3-9AF9-8DB7-D6D80F53662E}"/>
              </a:ext>
            </a:extLst>
          </p:cNvPr>
          <p:cNvSpPr txBox="1"/>
          <p:nvPr/>
        </p:nvSpPr>
        <p:spPr>
          <a:xfrm>
            <a:off x="347213" y="1168537"/>
            <a:ext cx="42544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2060"/>
                </a:solidFill>
              </a:rPr>
              <a:t>Supervised ML Algorithms: 7 Models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9EAB874-A026-E830-55B9-63A776C0BEDB}"/>
              </a:ext>
            </a:extLst>
          </p:cNvPr>
          <p:cNvSpPr txBox="1">
            <a:spLocks/>
          </p:cNvSpPr>
          <p:nvPr/>
        </p:nvSpPr>
        <p:spPr>
          <a:xfrm>
            <a:off x="1236120" y="7032"/>
            <a:ext cx="8088757" cy="8060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72A5F39-B89F-EF25-2045-29897C6F918E}"/>
              </a:ext>
            </a:extLst>
          </p:cNvPr>
          <p:cNvSpPr/>
          <p:nvPr/>
        </p:nvSpPr>
        <p:spPr>
          <a:xfrm>
            <a:off x="201628" y="3984306"/>
            <a:ext cx="2705751" cy="259171"/>
          </a:xfrm>
          <a:custGeom>
            <a:avLst/>
            <a:gdLst>
              <a:gd name="connsiteX0" fmla="*/ 2939232 w 3195673"/>
              <a:gd name="connsiteY0" fmla="*/ 710764 h 710873"/>
              <a:gd name="connsiteX1" fmla="*/ 41004 w 3195673"/>
              <a:gd name="connsiteY1" fmla="*/ 710764 h 710873"/>
              <a:gd name="connsiteX2" fmla="*/ -80 w 3195673"/>
              <a:gd name="connsiteY2" fmla="*/ 668091 h 710873"/>
              <a:gd name="connsiteX3" fmla="*/ 7218 w 3195673"/>
              <a:gd name="connsiteY3" fmla="*/ 645218 h 710873"/>
              <a:gd name="connsiteX4" fmla="*/ 190004 w 3195673"/>
              <a:gd name="connsiteY4" fmla="*/ 378978 h 710873"/>
              <a:gd name="connsiteX5" fmla="*/ 190004 w 3195673"/>
              <a:gd name="connsiteY5" fmla="*/ 331677 h 710873"/>
              <a:gd name="connsiteX6" fmla="*/ 7218 w 3195673"/>
              <a:gd name="connsiteY6" fmla="*/ 65438 h 710873"/>
              <a:gd name="connsiteX7" fmla="*/ 18131 w 3195673"/>
              <a:gd name="connsiteY7" fmla="*/ 7189 h 710873"/>
              <a:gd name="connsiteX8" fmla="*/ 41004 w 3195673"/>
              <a:gd name="connsiteY8" fmla="*/ -108 h 710873"/>
              <a:gd name="connsiteX9" fmla="*/ 2939232 w 3195673"/>
              <a:gd name="connsiteY9" fmla="*/ -108 h 710873"/>
              <a:gd name="connsiteX10" fmla="*/ 2973019 w 3195673"/>
              <a:gd name="connsiteY10" fmla="*/ 18136 h 710873"/>
              <a:gd name="connsiteX11" fmla="*/ 3188241 w 3195673"/>
              <a:gd name="connsiteY11" fmla="*/ 331677 h 710873"/>
              <a:gd name="connsiteX12" fmla="*/ 3188241 w 3195673"/>
              <a:gd name="connsiteY12" fmla="*/ 378978 h 710873"/>
              <a:gd name="connsiteX13" fmla="*/ 2974033 w 3195673"/>
              <a:gd name="connsiteY13" fmla="*/ 693195 h 710873"/>
              <a:gd name="connsiteX14" fmla="*/ 2939232 w 3195673"/>
              <a:gd name="connsiteY14" fmla="*/ 710764 h 71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95673" h="710873">
                <a:moveTo>
                  <a:pt x="2939232" y="710764"/>
                </a:moveTo>
                <a:lnTo>
                  <a:pt x="41004" y="710764"/>
                </a:lnTo>
                <a:cubicBezTo>
                  <a:pt x="17860" y="710325"/>
                  <a:pt x="-519" y="691235"/>
                  <a:pt x="-80" y="668091"/>
                </a:cubicBezTo>
                <a:cubicBezTo>
                  <a:pt x="55" y="659915"/>
                  <a:pt x="2589" y="651975"/>
                  <a:pt x="7218" y="645218"/>
                </a:cubicBezTo>
                <a:lnTo>
                  <a:pt x="190004" y="378978"/>
                </a:lnTo>
                <a:cubicBezTo>
                  <a:pt x="199768" y="364720"/>
                  <a:pt x="199768" y="345935"/>
                  <a:pt x="190004" y="331677"/>
                </a:cubicBezTo>
                <a:lnTo>
                  <a:pt x="7218" y="65438"/>
                </a:lnTo>
                <a:cubicBezTo>
                  <a:pt x="-5858" y="46348"/>
                  <a:pt x="-958" y="20265"/>
                  <a:pt x="18131" y="7189"/>
                </a:cubicBezTo>
                <a:cubicBezTo>
                  <a:pt x="24888" y="2594"/>
                  <a:pt x="32828" y="60"/>
                  <a:pt x="41004" y="-108"/>
                </a:cubicBezTo>
                <a:lnTo>
                  <a:pt x="2939232" y="-108"/>
                </a:lnTo>
                <a:cubicBezTo>
                  <a:pt x="2952781" y="162"/>
                  <a:pt x="2965383" y="6953"/>
                  <a:pt x="2973019" y="18136"/>
                </a:cubicBezTo>
                <a:lnTo>
                  <a:pt x="3188241" y="331677"/>
                </a:lnTo>
                <a:cubicBezTo>
                  <a:pt x="3198005" y="345935"/>
                  <a:pt x="3198005" y="364720"/>
                  <a:pt x="3188241" y="378978"/>
                </a:cubicBezTo>
                <a:lnTo>
                  <a:pt x="2974033" y="693195"/>
                </a:lnTo>
                <a:cubicBezTo>
                  <a:pt x="2965957" y="704344"/>
                  <a:pt x="2952983" y="710865"/>
                  <a:pt x="2939232" y="71076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 w="33766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B9AD6-7C2D-7951-92D3-86A73C342FE2}"/>
              </a:ext>
            </a:extLst>
          </p:cNvPr>
          <p:cNvSpPr txBox="1"/>
          <p:nvPr/>
        </p:nvSpPr>
        <p:spPr>
          <a:xfrm>
            <a:off x="160746" y="3960004"/>
            <a:ext cx="26271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dirty="0"/>
              <a:t>Best Model: Gradient Boost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5F3AB-1710-E6E5-F446-545F989AC30B}"/>
              </a:ext>
            </a:extLst>
          </p:cNvPr>
          <p:cNvSpPr txBox="1"/>
          <p:nvPr/>
        </p:nvSpPr>
        <p:spPr>
          <a:xfrm>
            <a:off x="21564" y="4259893"/>
            <a:ext cx="530823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 86% good overall performance.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 Score: 83%, biased, e dominance of the "No Attrition" class in the dataset.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Handles Imbalanced Classes e.g.Only 16% of employees left, an imbalanced classification problem.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Minimize errors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Directly translates to cost savings and employee retention strategies.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CA577-D35D-D168-5E31-61AD75986554}"/>
              </a:ext>
            </a:extLst>
          </p:cNvPr>
          <p:cNvSpPr txBox="1"/>
          <p:nvPr/>
        </p:nvSpPr>
        <p:spPr>
          <a:xfrm>
            <a:off x="5490548" y="702074"/>
            <a:ext cx="2651966" cy="2115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50" dirty="0"/>
          </a:p>
          <a:p>
            <a:r>
              <a:rPr lang="en-US" sz="1100" b="1" dirty="0"/>
              <a:t>Confusion Matrix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/>
              <a:t>(362): Correct predictions ,no attrition.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/>
              <a:t> (10): Incorrectly predicted attrition employees a stayed.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/>
              <a:t> (53): Missed attrition, employees left but were predicted to stay.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/>
              <a:t> (16): Correct predictions of attrition cases</a:t>
            </a:r>
          </a:p>
        </p:txBody>
      </p:sp>
    </p:spTree>
    <p:extLst>
      <p:ext uri="{BB962C8B-B14F-4D97-AF65-F5344CB8AC3E}">
        <p14:creationId xmlns:p14="http://schemas.microsoft.com/office/powerpoint/2010/main" val="9819854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10364</TotalTime>
  <Words>759</Words>
  <Application>Microsoft Office PowerPoint</Application>
  <PresentationFormat>Widescreen</PresentationFormat>
  <Paragraphs>149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Neue Haas Grotesk Text Pro</vt:lpstr>
      <vt:lpstr>Segoe UI</vt:lpstr>
      <vt:lpstr>Wingdings</vt:lpstr>
      <vt:lpstr>AccentBoxVTI</vt:lpstr>
      <vt:lpstr>  Predicting Employee Attrition                                                                 to Avoid Workflow Disaster</vt:lpstr>
      <vt:lpstr>Data Source</vt:lpstr>
      <vt:lpstr>Exploratory Data Analysis </vt:lpstr>
      <vt:lpstr>Exploratory Data Analysis </vt:lpstr>
      <vt:lpstr>Exploratory Data Analysis </vt:lpstr>
      <vt:lpstr>Exploratory Data Analysis </vt:lpstr>
      <vt:lpstr>Exploratory Data Analysis </vt:lpstr>
      <vt:lpstr>Exploratory Data Analysis 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issues in Cloud Computing</dc:title>
  <dc:creator>David Osei Antwi</dc:creator>
  <cp:lastModifiedBy>Dave Osei</cp:lastModifiedBy>
  <cp:revision>143</cp:revision>
  <dcterms:created xsi:type="dcterms:W3CDTF">2022-01-04T14:16:46Z</dcterms:created>
  <dcterms:modified xsi:type="dcterms:W3CDTF">2025-03-29T05:25:34Z</dcterms:modified>
</cp:coreProperties>
</file>