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9"/>
  </p:notesMasterIdLst>
  <p:sldIdLst>
    <p:sldId id="256" r:id="rId2"/>
    <p:sldId id="297" r:id="rId3"/>
    <p:sldId id="298" r:id="rId4"/>
    <p:sldId id="300" r:id="rId5"/>
    <p:sldId id="303" r:id="rId6"/>
    <p:sldId id="304" r:id="rId7"/>
    <p:sldId id="2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664" autoAdjust="0"/>
  </p:normalViewPr>
  <p:slideViewPr>
    <p:cSldViewPr snapToGrid="0">
      <p:cViewPr varScale="1">
        <p:scale>
          <a:sx n="75" d="100"/>
          <a:sy n="75" d="100"/>
        </p:scale>
        <p:origin x="96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0161-BC72-4E93-BABF-3B1F1EF8D4E7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C86C-16A8-4EBC-8BF4-BF768DAE2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4C86C-16A8-4EBC-8BF4-BF768DAE2B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7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2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298" r:id="rId6"/>
    <p:sldLayoutId id="2147484294" r:id="rId7"/>
    <p:sldLayoutId id="2147484295" r:id="rId8"/>
    <p:sldLayoutId id="2147484296" r:id="rId9"/>
    <p:sldLayoutId id="2147484297" r:id="rId10"/>
    <p:sldLayoutId id="21474842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AE56-8670-4009-9FFF-8CAA18FE5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04" y="6232317"/>
            <a:ext cx="3171217" cy="625683"/>
          </a:xfrm>
        </p:spPr>
        <p:txBody>
          <a:bodyPr>
            <a:normAutofit/>
          </a:bodyPr>
          <a:lstStyle/>
          <a:p>
            <a:r>
              <a:rPr lang="en-US" sz="1200" b="1" dirty="0"/>
              <a:t>February 2025                                                                                                         </a:t>
            </a:r>
            <a:r>
              <a:rPr lang="en-US" sz="2000" b="1" dirty="0"/>
              <a:t>David Antwi </a:t>
            </a:r>
            <a:endParaRPr lang="en-GB" sz="20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C01298-369F-25E7-CBE6-C678DE6119D6}"/>
              </a:ext>
            </a:extLst>
          </p:cNvPr>
          <p:cNvSpPr txBox="1">
            <a:spLocks/>
          </p:cNvSpPr>
          <p:nvPr/>
        </p:nvSpPr>
        <p:spPr>
          <a:xfrm>
            <a:off x="710037" y="2531308"/>
            <a:ext cx="7658029" cy="152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D7ED3-06C3-800D-F5C4-F9557D9FCF93}"/>
              </a:ext>
            </a:extLst>
          </p:cNvPr>
          <p:cNvSpPr txBox="1"/>
          <p:nvPr/>
        </p:nvSpPr>
        <p:spPr>
          <a:xfrm>
            <a:off x="-91440" y="3346303"/>
            <a:ext cx="89285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    Aim</a:t>
            </a:r>
            <a:r>
              <a:rPr lang="en-US" sz="2000" b="1" dirty="0">
                <a:solidFill>
                  <a:srgbClr val="002060"/>
                </a:solidFill>
              </a:rPr>
              <a:t>: Predicting Taxi Out Delay:  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      Linear Regression Approach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4B4EE-3D8E-8EBE-BB9F-485A1C6C4BAE}"/>
              </a:ext>
            </a:extLst>
          </p:cNvPr>
          <p:cNvSpPr txBox="1"/>
          <p:nvPr/>
        </p:nvSpPr>
        <p:spPr>
          <a:xfrm>
            <a:off x="107004" y="4917486"/>
            <a:ext cx="4127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Source: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take-off data  JFK Airport</a:t>
            </a:r>
          </a:p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 2019-Jan 2020</a:t>
            </a:r>
            <a:endParaRPr lang="en-GB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62743E-BD91-51DC-2477-695B3C928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4" y="807244"/>
            <a:ext cx="12192000" cy="707886"/>
          </a:xfrm>
        </p:spPr>
        <p:txBody>
          <a:bodyPr anchor="b">
            <a:noAutofit/>
          </a:bodyPr>
          <a:lstStyle/>
          <a:p>
            <a:r>
              <a:rPr lang="en-US" sz="4300" dirty="0"/>
              <a:t>Modeling Taxi Out Delay at JFK Airport</a:t>
            </a:r>
            <a:endParaRPr lang="en-GB" sz="4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2E6608-41D4-BC58-5481-21566DC1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998" y="1867408"/>
            <a:ext cx="7464502" cy="50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40" y="643971"/>
            <a:ext cx="7414219" cy="5286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/>
              <a:t>Analysis of the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ACB20-28E9-8E81-546D-B1744782D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 t="19823" r="15504" b="25514"/>
          <a:stretch/>
        </p:blipFill>
        <p:spPr>
          <a:xfrm>
            <a:off x="6411428" y="1610319"/>
            <a:ext cx="2590800" cy="510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1DCF3D-823C-139C-96AB-09038E007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1" r="10981"/>
          <a:stretch/>
        </p:blipFill>
        <p:spPr>
          <a:xfrm>
            <a:off x="6411428" y="2605079"/>
            <a:ext cx="5201920" cy="3810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51E0B3-8915-1205-7254-D49992C88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2149"/>
            <a:ext cx="5519219" cy="3646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7F6D8B-B888-C855-29BA-6CBA42571936}"/>
              </a:ext>
            </a:extLst>
          </p:cNvPr>
          <p:cNvSpPr txBox="1"/>
          <p:nvPr/>
        </p:nvSpPr>
        <p:spPr>
          <a:xfrm>
            <a:off x="481029" y="1603918"/>
            <a:ext cx="494888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Methodology: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Analysis(EDA)</a:t>
            </a: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Data Cleaning</a:t>
            </a:r>
          </a:p>
          <a:p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Model Implementation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31384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0A0F05-D272-D1E1-70BA-6D96EF1B0A88}"/>
              </a:ext>
            </a:extLst>
          </p:cNvPr>
          <p:cNvSpPr txBox="1"/>
          <p:nvPr/>
        </p:nvSpPr>
        <p:spPr>
          <a:xfrm>
            <a:off x="243840" y="154522"/>
            <a:ext cx="4175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chart: Average Departure Delay per Month</a:t>
            </a:r>
            <a:endParaRPr lang="en-GB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21707-F3DB-C16D-1720-2F336780E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" t="618" r="5854" b="-2154"/>
          <a:stretch/>
        </p:blipFill>
        <p:spPr>
          <a:xfrm>
            <a:off x="0" y="1098005"/>
            <a:ext cx="5577840" cy="4661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3B8A6-92C1-D07D-4DF3-51F636611FAF}"/>
              </a:ext>
            </a:extLst>
          </p:cNvPr>
          <p:cNvSpPr txBox="1"/>
          <p:nvPr/>
        </p:nvSpPr>
        <p:spPr>
          <a:xfrm>
            <a:off x="0" y="6100505"/>
            <a:ext cx="4836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Showing which months have higher or lower average delays</a:t>
            </a:r>
            <a:endParaRPr lang="en-GB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52179E-CA1A-4105-1939-5DE5A6960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4" t="670" r="1654"/>
          <a:stretch/>
        </p:blipFill>
        <p:spPr>
          <a:xfrm>
            <a:off x="5770879" y="1351279"/>
            <a:ext cx="6421121" cy="4338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C8EC48-A1C9-7FC3-965D-4D48DA746AC4}"/>
              </a:ext>
            </a:extLst>
          </p:cNvPr>
          <p:cNvSpPr txBox="1"/>
          <p:nvPr/>
        </p:nvSpPr>
        <p:spPr>
          <a:xfrm>
            <a:off x="6522720" y="246854"/>
            <a:ext cx="47885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Plot: Departure Delay vs Distance</a:t>
            </a:r>
            <a:endParaRPr lang="en-GB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EBB08-2720-73BB-658D-83A8DD95A124}"/>
              </a:ext>
            </a:extLst>
          </p:cNvPr>
          <p:cNvSpPr txBox="1"/>
          <p:nvPr/>
        </p:nvSpPr>
        <p:spPr>
          <a:xfrm>
            <a:off x="5659120" y="6100505"/>
            <a:ext cx="3616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This scatter plot will help identify if longer flights tend to have more delays.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8081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E8A7B-EBD5-4655-284F-1F08065FE3F7}"/>
              </a:ext>
            </a:extLst>
          </p:cNvPr>
          <p:cNvSpPr txBox="1"/>
          <p:nvPr/>
        </p:nvSpPr>
        <p:spPr>
          <a:xfrm>
            <a:off x="467360" y="0"/>
            <a:ext cx="9872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Chart - Distribution of Flights by Day of the Week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656C-2673-22E2-85AD-8D01F48A9983}"/>
              </a:ext>
            </a:extLst>
          </p:cNvPr>
          <p:cNvSpPr txBox="1"/>
          <p:nvPr/>
        </p:nvSpPr>
        <p:spPr>
          <a:xfrm>
            <a:off x="375920" y="6360161"/>
            <a:ext cx="795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pie chart will show how the flights are distributed across the days of the week.</a:t>
            </a:r>
          </a:p>
          <a:p>
            <a:r>
              <a:rPr lang="en-GB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7FF04-B0A5-6F10-1D8C-E3F6628F5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"/>
          <a:stretch/>
        </p:blipFill>
        <p:spPr>
          <a:xfrm>
            <a:off x="467360" y="902987"/>
            <a:ext cx="7890886" cy="532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8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E8A7B-EBD5-4655-284F-1F08065FE3F7}"/>
              </a:ext>
            </a:extLst>
          </p:cNvPr>
          <p:cNvSpPr txBox="1"/>
          <p:nvPr/>
        </p:nvSpPr>
        <p:spPr>
          <a:xfrm>
            <a:off x="447040" y="0"/>
            <a:ext cx="9893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2E805-7254-18A3-A313-7808CFA4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" y="863600"/>
            <a:ext cx="7944492" cy="5462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92BFEB-43E1-A317-0F28-FBC8FCEDA086}"/>
              </a:ext>
            </a:extLst>
          </p:cNvPr>
          <p:cNvSpPr txBox="1"/>
          <p:nvPr/>
        </p:nvSpPr>
        <p:spPr>
          <a:xfrm>
            <a:off x="8280400" y="1377189"/>
            <a:ext cx="360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see how different numerical columns (e.g., departure delay, distance, temperature) correlate with each other, use a heatmap: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005A8-6252-F9EC-F24C-A7B921F31A02}"/>
              </a:ext>
            </a:extLst>
          </p:cNvPr>
          <p:cNvSpPr txBox="1"/>
          <p:nvPr/>
        </p:nvSpPr>
        <p:spPr>
          <a:xfrm>
            <a:off x="86674" y="6451965"/>
            <a:ext cx="771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This heatmap will help you see which variables are positively or negatively correlated.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2699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E8A7B-EBD5-4655-284F-1F08065FE3F7}"/>
              </a:ext>
            </a:extLst>
          </p:cNvPr>
          <p:cNvSpPr txBox="1"/>
          <p:nvPr/>
        </p:nvSpPr>
        <p:spPr>
          <a:xfrm>
            <a:off x="467360" y="0"/>
            <a:ext cx="9872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Departure Delay (Linear Regression)</a:t>
            </a:r>
            <a:endParaRPr lang="en-GB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2BFEB-43E1-A317-0F28-FBC8FCEDA086}"/>
              </a:ext>
            </a:extLst>
          </p:cNvPr>
          <p:cNvSpPr txBox="1"/>
          <p:nvPr/>
        </p:nvSpPr>
        <p:spPr>
          <a:xfrm>
            <a:off x="9621520" y="1254443"/>
            <a:ext cx="24993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Linear regression  predict departure delays based on features like distance and temperature.</a:t>
            </a: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9E317-D813-3ACC-350B-1C9D5B92E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" t="-1" r="1040" b="2222"/>
          <a:stretch/>
        </p:blipFill>
        <p:spPr>
          <a:xfrm>
            <a:off x="71120" y="1068953"/>
            <a:ext cx="9113520" cy="52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1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468" y="630591"/>
            <a:ext cx="7457440" cy="4576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477981" y="6337416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Thank you</a:t>
            </a:r>
            <a:endParaRPr lang="en-GB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47D89-7A4D-C2ED-8717-4A441D91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98" y="1549621"/>
            <a:ext cx="5612622" cy="4505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9967C-D60F-CC63-46DD-C57091E3381B}"/>
              </a:ext>
            </a:extLst>
          </p:cNvPr>
          <p:cNvSpPr txBox="1"/>
          <p:nvPr/>
        </p:nvSpPr>
        <p:spPr>
          <a:xfrm>
            <a:off x="0" y="1866186"/>
            <a:ext cx="640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might be clear monthly patterns in departure delays.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Longer flights could correlate with longer delays.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Temperature may or may not have an effect on delays, depending on the dataset.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heatmap may show strong correlations between scheduled departure time and actual departure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More data and different models such as the Decision Tree Classification &amp; Accurate Score Metrics are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2242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9079</TotalTime>
  <Words>254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Neue Haas Grotesk Text Pro</vt:lpstr>
      <vt:lpstr>Times New Roman</vt:lpstr>
      <vt:lpstr>Wingdings</vt:lpstr>
      <vt:lpstr>AccentBoxVTI</vt:lpstr>
      <vt:lpstr>Modeling Taxi Out Delay at JFK Airport</vt:lpstr>
      <vt:lpstr>Analysis of the data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issues in Cloud Computing</dc:title>
  <dc:creator>David Osei Antwi</dc:creator>
  <cp:lastModifiedBy>Dave Osei</cp:lastModifiedBy>
  <cp:revision>64</cp:revision>
  <dcterms:created xsi:type="dcterms:W3CDTF">2022-01-04T14:16:46Z</dcterms:created>
  <dcterms:modified xsi:type="dcterms:W3CDTF">2025-02-07T16:31:40Z</dcterms:modified>
</cp:coreProperties>
</file>