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17"/>
  </p:notesMasterIdLst>
  <p:sldIdLst>
    <p:sldId id="305" r:id="rId2"/>
    <p:sldId id="308" r:id="rId3"/>
    <p:sldId id="314" r:id="rId4"/>
    <p:sldId id="309" r:id="rId5"/>
    <p:sldId id="315" r:id="rId6"/>
    <p:sldId id="312" r:id="rId7"/>
    <p:sldId id="307" r:id="rId8"/>
    <p:sldId id="317" r:id="rId9"/>
    <p:sldId id="316" r:id="rId10"/>
    <p:sldId id="319" r:id="rId11"/>
    <p:sldId id="320" r:id="rId12"/>
    <p:sldId id="321" r:id="rId13"/>
    <p:sldId id="322" r:id="rId14"/>
    <p:sldId id="291" r:id="rId15"/>
    <p:sldId id="32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64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0161-BC72-4E93-BABF-3B1F1EF8D4E7}" type="datetimeFigureOut">
              <a:rPr lang="en-GB" smtClean="0"/>
              <a:t>03/03/2025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C86C-16A8-4EBC-8BF4-BF768DAE2B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5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2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0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2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298" r:id="rId6"/>
    <p:sldLayoutId id="2147484294" r:id="rId7"/>
    <p:sldLayoutId id="2147484295" r:id="rId8"/>
    <p:sldLayoutId id="2147484296" r:id="rId9"/>
    <p:sldLayoutId id="2147484297" r:id="rId10"/>
    <p:sldLayoutId id="21474842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AE56-8670-4009-9FFF-8CAA18FE5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04" y="6232317"/>
            <a:ext cx="2912421" cy="625683"/>
          </a:xfrm>
        </p:spPr>
        <p:txBody>
          <a:bodyPr>
            <a:normAutofit/>
          </a:bodyPr>
          <a:lstStyle/>
          <a:p>
            <a:r>
              <a:rPr lang="en-US" sz="1200" b="1" dirty="0"/>
              <a:t>28 February 2025                                                                                                         </a:t>
            </a:r>
            <a:r>
              <a:rPr lang="en-US" sz="2000" b="1" dirty="0"/>
              <a:t>David Antwi </a:t>
            </a:r>
            <a:endParaRPr lang="en-GB" sz="20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C01298-369F-25E7-CBE6-C678DE6119D6}"/>
              </a:ext>
            </a:extLst>
          </p:cNvPr>
          <p:cNvSpPr txBox="1">
            <a:spLocks/>
          </p:cNvSpPr>
          <p:nvPr/>
        </p:nvSpPr>
        <p:spPr>
          <a:xfrm>
            <a:off x="710037" y="2531308"/>
            <a:ext cx="7658029" cy="152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D7ED3-06C3-800D-F5C4-F9557D9FCF93}"/>
              </a:ext>
            </a:extLst>
          </p:cNvPr>
          <p:cNvSpPr txBox="1"/>
          <p:nvPr/>
        </p:nvSpPr>
        <p:spPr>
          <a:xfrm>
            <a:off x="0" y="1829145"/>
            <a:ext cx="9676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   Aim</a:t>
            </a:r>
            <a:r>
              <a:rPr lang="en-US" sz="2000" b="1" dirty="0">
                <a:solidFill>
                  <a:srgbClr val="002060"/>
                </a:solidFill>
              </a:rPr>
              <a:t>: Predicting Fraudulent Transactions:  Supervised ML Techniques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62743E-BD91-51DC-2477-695B3C928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40" y="348544"/>
            <a:ext cx="11039164" cy="707886"/>
          </a:xfrm>
        </p:spPr>
        <p:txBody>
          <a:bodyPr anchor="b">
            <a:noAutofit/>
          </a:bodyPr>
          <a:lstStyle/>
          <a:p>
            <a:r>
              <a:rPr lang="en-US" sz="4300" dirty="0"/>
              <a:t>Analyzing the Fraud Dataset</a:t>
            </a:r>
            <a:endParaRPr lang="en-GB" sz="4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8BFFE-3F07-FF07-AF51-ABF954F2685D}"/>
              </a:ext>
            </a:extLst>
          </p:cNvPr>
          <p:cNvSpPr txBox="1"/>
          <p:nvPr/>
        </p:nvSpPr>
        <p:spPr>
          <a:xfrm>
            <a:off x="-565583" y="3279637"/>
            <a:ext cx="46546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     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Outline 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Visualisation Tools 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Exploratory Data Analysis (EDA) 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 ML Model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Conclusions &amp; Recommendations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310C0-A6CB-9788-99B5-FF8391097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9"/>
          <a:stretch/>
        </p:blipFill>
        <p:spPr>
          <a:xfrm>
            <a:off x="4942045" y="3253020"/>
            <a:ext cx="7303457" cy="36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01" y="222677"/>
            <a:ext cx="8088757" cy="8060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Machine Learning Algorithms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3D5D-B491-598F-F333-B4429C0C96AB}"/>
              </a:ext>
            </a:extLst>
          </p:cNvPr>
          <p:cNvSpPr txBox="1"/>
          <p:nvPr/>
        </p:nvSpPr>
        <p:spPr>
          <a:xfrm>
            <a:off x="196367" y="1529967"/>
            <a:ext cx="4254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KNN (K Nearest </a:t>
            </a:r>
            <a:r>
              <a:rPr lang="en-GB" sz="2400" b="1" dirty="0" err="1">
                <a:solidFill>
                  <a:srgbClr val="002060"/>
                </a:solidFill>
              </a:rPr>
              <a:t>Neighbors</a:t>
            </a:r>
            <a:r>
              <a:rPr lang="en-GB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56DBD-E77A-D5AA-4FC2-707E45967181}"/>
              </a:ext>
            </a:extLst>
          </p:cNvPr>
          <p:cNvSpPr txBox="1"/>
          <p:nvPr/>
        </p:nvSpPr>
        <p:spPr>
          <a:xfrm>
            <a:off x="196367" y="4636287"/>
            <a:ext cx="4762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Model Accuracy =  0.9995199842325947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F1 Score = 0.9994663502949942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9D9A-9939-27B2-D701-86A3460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6" y="2549514"/>
            <a:ext cx="4254459" cy="14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D360A-CA16-CF10-D70A-776BCC82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856" y="1160742"/>
            <a:ext cx="7260144" cy="56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3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01" y="222677"/>
            <a:ext cx="8088757" cy="8060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Machine Learning Algorithms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3D5D-B491-598F-F333-B4429C0C96AB}"/>
              </a:ext>
            </a:extLst>
          </p:cNvPr>
          <p:cNvSpPr txBox="1"/>
          <p:nvPr/>
        </p:nvSpPr>
        <p:spPr>
          <a:xfrm>
            <a:off x="196367" y="1529967"/>
            <a:ext cx="4254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SVM (Support Vector)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56DBD-E77A-D5AA-4FC2-707E45967181}"/>
              </a:ext>
            </a:extLst>
          </p:cNvPr>
          <p:cNvSpPr txBox="1"/>
          <p:nvPr/>
        </p:nvSpPr>
        <p:spPr>
          <a:xfrm>
            <a:off x="196367" y="4636287"/>
            <a:ext cx="4762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Model Accuracy =  0.9995199842325947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F1 Score = 0.9989420132570787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9D9A-9939-27B2-D701-86A3460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6" y="2549514"/>
            <a:ext cx="4254459" cy="1496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704FA-A764-4625-E317-FE960F2A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93" y="1276523"/>
            <a:ext cx="6920207" cy="55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8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01" y="222677"/>
            <a:ext cx="8088757" cy="8060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Machine Learning Algorithms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3D5D-B491-598F-F333-B4429C0C96AB}"/>
              </a:ext>
            </a:extLst>
          </p:cNvPr>
          <p:cNvSpPr txBox="1"/>
          <p:nvPr/>
        </p:nvSpPr>
        <p:spPr>
          <a:xfrm>
            <a:off x="196367" y="1529967"/>
            <a:ext cx="4254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Random Forest Model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56DBD-E77A-D5AA-4FC2-707E45967181}"/>
              </a:ext>
            </a:extLst>
          </p:cNvPr>
          <p:cNvSpPr txBox="1"/>
          <p:nvPr/>
        </p:nvSpPr>
        <p:spPr>
          <a:xfrm>
            <a:off x="196367" y="4636287"/>
            <a:ext cx="4762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Model Accuracy = 0.9997801278907292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F1 Score = 0.9997801278907292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9D9A-9939-27B2-D701-86A3460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6" y="2549514"/>
            <a:ext cx="4254459" cy="14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8291D-44F9-4D9F-54B8-1D41C480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40" y="1624664"/>
            <a:ext cx="6563360" cy="52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01" y="222677"/>
            <a:ext cx="8088757" cy="8060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Machine Learning Algorithms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3D5D-B491-598F-F333-B4429C0C96AB}"/>
              </a:ext>
            </a:extLst>
          </p:cNvPr>
          <p:cNvSpPr txBox="1"/>
          <p:nvPr/>
        </p:nvSpPr>
        <p:spPr>
          <a:xfrm>
            <a:off x="196367" y="1529967"/>
            <a:ext cx="4254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Gradient Boosting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56DBD-E77A-D5AA-4FC2-707E45967181}"/>
              </a:ext>
            </a:extLst>
          </p:cNvPr>
          <p:cNvSpPr txBox="1"/>
          <p:nvPr/>
        </p:nvSpPr>
        <p:spPr>
          <a:xfrm>
            <a:off x="196367" y="4636287"/>
            <a:ext cx="4762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Model Accuracy = 0.9989350643570809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F1 Score = 0.9989350643570809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9D9A-9939-27B2-D701-86A3460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7" y="2533493"/>
            <a:ext cx="4254459" cy="1496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C7521-4BDA-50FB-F63C-23B513EC9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6"/>
          <a:stretch/>
        </p:blipFill>
        <p:spPr>
          <a:xfrm>
            <a:off x="5155414" y="1224573"/>
            <a:ext cx="7036586" cy="56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8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467361"/>
            <a:ext cx="7422168" cy="8009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86B2E-D0DC-6F88-0A0B-1855FC8FA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" t="646" r="-1" b="1418"/>
          <a:stretch/>
        </p:blipFill>
        <p:spPr>
          <a:xfrm>
            <a:off x="4337376" y="1362318"/>
            <a:ext cx="8076874" cy="5477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8509E1-6C67-204F-EE4C-0F686D9B1A61}"/>
              </a:ext>
            </a:extLst>
          </p:cNvPr>
          <p:cNvSpPr txBox="1"/>
          <p:nvPr/>
        </p:nvSpPr>
        <p:spPr>
          <a:xfrm>
            <a:off x="-62635" y="1893960"/>
            <a:ext cx="4337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GB" sz="1400" b="1" dirty="0">
                <a:effectLst/>
                <a:latin typeface="Consolas" panose="020B0609020204030204" pitchFamily="49" charset="0"/>
              </a:rPr>
              <a:t>Model                  Accuracy F1 Score</a:t>
            </a:r>
          </a:p>
          <a:p>
            <a:endParaRPr lang="en-GB" sz="1400" b="0" dirty="0"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0  Logistic Regression  0.999228  0.999803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1       </a:t>
            </a:r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Decision Trees  0.999228  0.999803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2          Naive Bayes  0.980024  0.998907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3                  </a:t>
            </a:r>
            <a:r>
              <a:rPr lang="en-GB" sz="1400" dirty="0">
                <a:effectLst/>
                <a:latin typeface="Consolas" panose="020B0609020204030204" pitchFamily="49" charset="0"/>
              </a:rPr>
              <a:t>KNN  0.999520  0.999467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4                  SVM  0.999520  0.999842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5        Random Forest  0.999790  0.999780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6    Gradient Boosting  0.998935  0.998823</a:t>
            </a:r>
          </a:p>
        </p:txBody>
      </p:sp>
    </p:spTree>
    <p:extLst>
      <p:ext uri="{BB962C8B-B14F-4D97-AF65-F5344CB8AC3E}">
        <p14:creationId xmlns:p14="http://schemas.microsoft.com/office/powerpoint/2010/main" val="13292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467361"/>
            <a:ext cx="7422168" cy="8009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203200" y="6337416"/>
            <a:ext cx="637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Thank you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A803E-0AD9-16A3-B30C-571664122DEA}"/>
              </a:ext>
            </a:extLst>
          </p:cNvPr>
          <p:cNvSpPr txBox="1"/>
          <p:nvPr/>
        </p:nvSpPr>
        <p:spPr>
          <a:xfrm>
            <a:off x="203200" y="1657894"/>
            <a:ext cx="8859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Overfitting</a:t>
            </a:r>
            <a:r>
              <a:rPr lang="en-GB" dirty="0"/>
              <a:t>: High accuracy may indicate overfitting, requiring careful validation.</a:t>
            </a:r>
          </a:p>
          <a:p>
            <a:endParaRPr lang="en-GB" dirty="0"/>
          </a:p>
          <a:p>
            <a:r>
              <a:rPr lang="en-GB" b="1" dirty="0"/>
              <a:t>Data Quality</a:t>
            </a:r>
            <a:r>
              <a:rPr lang="en-GB" dirty="0"/>
              <a:t>: Enhancing data quality and balance improves model reliability.</a:t>
            </a:r>
          </a:p>
          <a:p>
            <a:endParaRPr lang="en-GB" dirty="0"/>
          </a:p>
          <a:p>
            <a:r>
              <a:rPr lang="en-US" b="1" dirty="0"/>
              <a:t>Fraud Detection</a:t>
            </a:r>
            <a:r>
              <a:rPr lang="en-US" dirty="0"/>
              <a:t>: The slight positive correlation between Transaction_amount and Is_fraud suggests, larger transactions might be more suspicious and worth investigating.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Continuous Monitoring</a:t>
            </a:r>
            <a:r>
              <a:rPr lang="en-GB" dirty="0"/>
              <a:t>: Regular monitoring ensures consistent performance over time.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B5D21-3C00-FDB6-82EC-08D3A7E7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1" t="3294" r="6684" b="1017"/>
          <a:stretch/>
        </p:blipFill>
        <p:spPr>
          <a:xfrm>
            <a:off x="8036560" y="4271936"/>
            <a:ext cx="4155440" cy="25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14949-55A9-15BC-18A1-FC0E46C5E13B}"/>
              </a:ext>
            </a:extLst>
          </p:cNvPr>
          <p:cNvSpPr txBox="1"/>
          <p:nvPr/>
        </p:nvSpPr>
        <p:spPr>
          <a:xfrm>
            <a:off x="6652543" y="1002582"/>
            <a:ext cx="5568697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Dataset (</a:t>
            </a:r>
            <a:r>
              <a:rPr lang="en-US" sz="2000" b="1" dirty="0">
                <a:solidFill>
                  <a:srgbClr val="E64823">
                    <a:lumMod val="50000"/>
                  </a:srgbClr>
                </a:solidFill>
                <a:latin typeface="Neue Haas Grotesk Text Pro"/>
              </a:rPr>
              <a:t>fraud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.csv)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rgbClr val="002060"/>
                </a:solidFill>
                <a:latin typeface="Neue Haas Grotesk Text Pro"/>
              </a:rPr>
              <a:t>1,048,575 entries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400" b="1" dirty="0">
              <a:solidFill>
                <a:srgbClr val="002060"/>
              </a:solidFill>
              <a:latin typeface="Neue Haas Grotesk Text Pro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rgbClr val="002060"/>
                </a:solidFill>
                <a:latin typeface="Neue Haas Grotesk Text Pro"/>
              </a:rPr>
              <a:t> 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11 Columns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400" dirty="0">
              <a:solidFill>
                <a:srgbClr val="002060"/>
              </a:solidFill>
              <a:latin typeface="Neue Haas Grotesk Text Pro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'step': 'Time_Step',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'type': 'Transaction_type',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'amount': 'Transaction_amount',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'nameOrig': 'Origin_account',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'oldbalanceOrg': 'Origin_old_balance',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'newbalanceOrig': 'Origin_new_balance',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'nameDest': 'Destination_account',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'oldbalanceDest': 'Destination_old_balance',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'newbalanceDest':'Destination_new_balance',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</a:t>
            </a:r>
            <a:r>
              <a:rPr kumimoji="0" lang="en-US" sz="140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isFraud':'Is_fraud</a:t>
            </a: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',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'isFlaggedFraud':'Is_flagged_fraud'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74EC6-B7B1-DA62-2754-9BBB26EA24A0}"/>
              </a:ext>
            </a:extLst>
          </p:cNvPr>
          <p:cNvSpPr txBox="1"/>
          <p:nvPr/>
        </p:nvSpPr>
        <p:spPr>
          <a:xfrm>
            <a:off x="170689" y="1816557"/>
            <a:ext cx="58541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Data Cleaning</a:t>
            </a:r>
            <a:endParaRPr lang="en-GB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Renamed Columns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Columns Dropped: Origin_account','Destination_account','Is_flagged_fraud'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Converted Transaction Type to  numerical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    'PAYMENT’:  0,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    'TRANSFER': 1,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    'CASH_OUT': 2,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    'TRANSFER': 3,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    'DEBIT’:4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Replaced Missing values with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Label encoder</a:t>
            </a:r>
          </a:p>
          <a:p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4D450-6F26-D70E-8F31-9B6CE1D69920}"/>
              </a:ext>
            </a:extLst>
          </p:cNvPr>
          <p:cNvSpPr txBox="1"/>
          <p:nvPr/>
        </p:nvSpPr>
        <p:spPr>
          <a:xfrm>
            <a:off x="94093" y="1301988"/>
            <a:ext cx="5663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 and Histogram charts: checking for outliers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99F28-3CBF-DAA2-7E36-B8FB701E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1753865"/>
            <a:ext cx="6095675" cy="4478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DEE08E-D752-7E60-029A-616A7FE2A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" t="578" r="288" b="390"/>
          <a:stretch/>
        </p:blipFill>
        <p:spPr bwMode="auto">
          <a:xfrm>
            <a:off x="6516343" y="1763009"/>
            <a:ext cx="5399431" cy="4460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91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EB69-9642-E189-562F-73A62B7408EF}"/>
              </a:ext>
            </a:extLst>
          </p:cNvPr>
          <p:cNvSpPr txBox="1"/>
          <p:nvPr/>
        </p:nvSpPr>
        <p:spPr>
          <a:xfrm>
            <a:off x="264161" y="1629049"/>
            <a:ext cx="5831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</a:t>
            </a:r>
            <a:r>
              <a:rPr lang="en-GB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chart showing: Types of Transactions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4D17A-BBA3-BE69-744E-BAB34114A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1051" r="1285" b="513"/>
          <a:stretch/>
        </p:blipFill>
        <p:spPr bwMode="auto">
          <a:xfrm>
            <a:off x="1" y="2255268"/>
            <a:ext cx="5974080" cy="4602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CBFD46-9EE5-CEFE-2032-851956539582}"/>
              </a:ext>
            </a:extLst>
          </p:cNvPr>
          <p:cNvSpPr txBox="1"/>
          <p:nvPr/>
        </p:nvSpPr>
        <p:spPr>
          <a:xfrm>
            <a:off x="6492241" y="1585964"/>
            <a:ext cx="5831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showing</a:t>
            </a:r>
            <a:r>
              <a:rPr lang="en-GB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Type Vs Amount</a:t>
            </a:r>
            <a:endParaRPr lang="en-GB" sz="2000" b="1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4E132C-1DD0-9FA0-906D-BD81C331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40" y="2255269"/>
            <a:ext cx="6189259" cy="46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EB69-9642-E189-562F-73A62B7408EF}"/>
              </a:ext>
            </a:extLst>
          </p:cNvPr>
          <p:cNvSpPr txBox="1"/>
          <p:nvPr/>
        </p:nvSpPr>
        <p:spPr>
          <a:xfrm>
            <a:off x="264161" y="1629049"/>
            <a:ext cx="5831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</a:t>
            </a:r>
            <a:r>
              <a:rPr lang="en-GB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chart showing: Types of Transactions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BFD46-9EE5-CEFE-2032-851956539582}"/>
              </a:ext>
            </a:extLst>
          </p:cNvPr>
          <p:cNvSpPr txBox="1"/>
          <p:nvPr/>
        </p:nvSpPr>
        <p:spPr>
          <a:xfrm>
            <a:off x="6624322" y="1741676"/>
            <a:ext cx="5831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showing Number of Transaction over time</a:t>
            </a:r>
            <a:endParaRPr lang="en-GB" sz="20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97172-CC31-59F6-E335-975DD33D0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31394" r="13275" b="3027"/>
          <a:stretch/>
        </p:blipFill>
        <p:spPr bwMode="auto">
          <a:xfrm>
            <a:off x="0" y="2105212"/>
            <a:ext cx="6171000" cy="4752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EDF29-ED6D-829A-F4BC-F49A1136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840" y="2306320"/>
            <a:ext cx="5778831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2CD46-0206-8B9E-000B-C2B5FF289C47}"/>
              </a:ext>
            </a:extLst>
          </p:cNvPr>
          <p:cNvSpPr txBox="1"/>
          <p:nvPr/>
        </p:nvSpPr>
        <p:spPr>
          <a:xfrm>
            <a:off x="7518400" y="1443841"/>
            <a:ext cx="438427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Transaction Amount: Slightly linked to fraud (0.13 correlation).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Destination Balances: Highly correlated (0.98), likely redundant.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Origin Balances: Weak correlation, not strong fraud predictors.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Time_Step: No significant correlation with fraud.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CBC53-8951-A6CC-D580-091346555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" b="1413"/>
          <a:stretch/>
        </p:blipFill>
        <p:spPr bwMode="auto">
          <a:xfrm>
            <a:off x="0" y="1292964"/>
            <a:ext cx="7152640" cy="5575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12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01" y="222677"/>
            <a:ext cx="8088757" cy="8060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Machine Learning Algorithms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3D5D-B491-598F-F333-B4429C0C96AB}"/>
              </a:ext>
            </a:extLst>
          </p:cNvPr>
          <p:cNvSpPr txBox="1"/>
          <p:nvPr/>
        </p:nvSpPr>
        <p:spPr>
          <a:xfrm>
            <a:off x="181390" y="1520826"/>
            <a:ext cx="4254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Logistics Regression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BCB0C-0FBE-E1BF-9C50-6C60BCFCD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78" r="5496" b="5605"/>
          <a:stretch/>
        </p:blipFill>
        <p:spPr>
          <a:xfrm>
            <a:off x="138405" y="4258731"/>
            <a:ext cx="5361234" cy="1518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C547B-AB0C-1275-8166-EF1339F2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67" y="1982491"/>
            <a:ext cx="6056085" cy="4875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756DBD-E77A-D5AA-4FC2-707E45967181}"/>
              </a:ext>
            </a:extLst>
          </p:cNvPr>
          <p:cNvSpPr txBox="1"/>
          <p:nvPr/>
        </p:nvSpPr>
        <p:spPr>
          <a:xfrm>
            <a:off x="249982" y="5761743"/>
            <a:ext cx="47626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Model Accuracy = 0.9992275242948377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F1 Score = 0.9992275242948377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6AD946-3EE4-00CE-0CEC-07FEE67251B1}"/>
              </a:ext>
            </a:extLst>
          </p:cNvPr>
          <p:cNvSpPr txBox="1"/>
          <p:nvPr/>
        </p:nvSpPr>
        <p:spPr>
          <a:xfrm>
            <a:off x="249982" y="2344094"/>
            <a:ext cx="367177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Model Splitting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Splits into training and testing sets</a:t>
            </a:r>
            <a:endParaRPr lang="en-US" sz="1200" b="1" dirty="0">
              <a:solidFill>
                <a:srgbClr val="000000"/>
              </a:solidFill>
              <a:latin typeface="Neue Haas Grotesk Text Pro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= </a:t>
            </a: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(70% of the data)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 = </a:t>
            </a: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(30% of the data)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 balanced it</a:t>
            </a:r>
            <a:endParaRPr lang="en-GB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State  = </a:t>
            </a: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</a:t>
            </a:r>
            <a:endParaRPr lang="en-GB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600" i="1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sz="1800" i="1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31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01" y="222677"/>
            <a:ext cx="8088757" cy="8060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Machine Learning Algorithms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3D5D-B491-598F-F333-B4429C0C96AB}"/>
              </a:ext>
            </a:extLst>
          </p:cNvPr>
          <p:cNvSpPr txBox="1"/>
          <p:nvPr/>
        </p:nvSpPr>
        <p:spPr>
          <a:xfrm>
            <a:off x="181390" y="1520826"/>
            <a:ext cx="4254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Decision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56DBD-E77A-D5AA-4FC2-707E45967181}"/>
              </a:ext>
            </a:extLst>
          </p:cNvPr>
          <p:cNvSpPr txBox="1"/>
          <p:nvPr/>
        </p:nvSpPr>
        <p:spPr>
          <a:xfrm>
            <a:off x="276680" y="4657245"/>
            <a:ext cx="4762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Model Accuracy =  0.9992275242948377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F1 Score =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0.9889070806982115</a:t>
            </a:r>
            <a:r>
              <a:rPr lang="en-GB" sz="1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9D9A-9939-27B2-D701-86A3460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6" y="2549514"/>
            <a:ext cx="4254459" cy="14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99708-EF2A-9805-B630-F8C10960C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 t="-15"/>
          <a:stretch/>
        </p:blipFill>
        <p:spPr>
          <a:xfrm>
            <a:off x="5399409" y="1341120"/>
            <a:ext cx="6805610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01" y="222677"/>
            <a:ext cx="8088757" cy="8060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Machine Learning Algorithms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3D5D-B491-598F-F333-B4429C0C96AB}"/>
              </a:ext>
            </a:extLst>
          </p:cNvPr>
          <p:cNvSpPr txBox="1"/>
          <p:nvPr/>
        </p:nvSpPr>
        <p:spPr>
          <a:xfrm>
            <a:off x="181390" y="1520826"/>
            <a:ext cx="4254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Naïve Bayes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56DBD-E77A-D5AA-4FC2-707E45967181}"/>
              </a:ext>
            </a:extLst>
          </p:cNvPr>
          <p:cNvSpPr txBox="1"/>
          <p:nvPr/>
        </p:nvSpPr>
        <p:spPr>
          <a:xfrm>
            <a:off x="196367" y="4636287"/>
            <a:ext cx="4762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Model Accuracy =  0.9800237146862573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F1 Score = 0.9889070806982115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19D9A-9939-27B2-D701-86A34608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6" y="2549514"/>
            <a:ext cx="4254459" cy="1496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372C9D-70D8-D7FE-279E-23FD575E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27" y="1259807"/>
            <a:ext cx="6864833" cy="55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33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9598</TotalTime>
  <Words>543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Neue Haas Grotesk Text Pro</vt:lpstr>
      <vt:lpstr>Wingdings</vt:lpstr>
      <vt:lpstr>AccentBoxVTI</vt:lpstr>
      <vt:lpstr>Analyzing the Fraud Dataset</vt:lpstr>
      <vt:lpstr>Data Cleaning</vt:lpstr>
      <vt:lpstr>Exploratory Data Analysis </vt:lpstr>
      <vt:lpstr>Exploratory Data Analysis </vt:lpstr>
      <vt:lpstr>Exploratory Data Analysis </vt:lpstr>
      <vt:lpstr>Correlation Matrix</vt:lpstr>
      <vt:lpstr>Supervised Machine Learning Algorithms</vt:lpstr>
      <vt:lpstr>Supervised Machine Learning Algorithms</vt:lpstr>
      <vt:lpstr>Supervised Machine Learning Algorithms</vt:lpstr>
      <vt:lpstr>Supervised Machine Learning Algorithms</vt:lpstr>
      <vt:lpstr>Supervised Machine Learning Algorithms</vt:lpstr>
      <vt:lpstr>Supervised Machine Learning Algorithms</vt:lpstr>
      <vt:lpstr>Supervised Machine Learning Algorithms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issues in Cloud Computing</dc:title>
  <dc:creator>David Osei Antwi</dc:creator>
  <cp:lastModifiedBy>Dave Osei</cp:lastModifiedBy>
  <cp:revision>112</cp:revision>
  <dcterms:created xsi:type="dcterms:W3CDTF">2022-01-04T14:16:46Z</dcterms:created>
  <dcterms:modified xsi:type="dcterms:W3CDTF">2025-03-03T10:09:40Z</dcterms:modified>
</cp:coreProperties>
</file>