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5" r:id="rId1"/>
  </p:sldMasterIdLst>
  <p:notesMasterIdLst>
    <p:notesMasterId r:id="rId10"/>
  </p:notesMasterIdLst>
  <p:sldIdLst>
    <p:sldId id="305" r:id="rId2"/>
    <p:sldId id="308" r:id="rId3"/>
    <p:sldId id="314" r:id="rId4"/>
    <p:sldId id="309" r:id="rId5"/>
    <p:sldId id="311" r:id="rId6"/>
    <p:sldId id="312" r:id="rId7"/>
    <p:sldId id="307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3664" autoAdjust="0"/>
  </p:normalViewPr>
  <p:slideViewPr>
    <p:cSldViewPr snapToGrid="0">
      <p:cViewPr varScale="1">
        <p:scale>
          <a:sx n="75" d="100"/>
          <a:sy n="75" d="100"/>
        </p:scale>
        <p:origin x="96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0161-BC72-4E93-BABF-3B1F1EF8D4E7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C86C-16A8-4EBC-8BF4-BF768DAE2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2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298" r:id="rId6"/>
    <p:sldLayoutId id="2147484294" r:id="rId7"/>
    <p:sldLayoutId id="2147484295" r:id="rId8"/>
    <p:sldLayoutId id="2147484296" r:id="rId9"/>
    <p:sldLayoutId id="2147484297" r:id="rId10"/>
    <p:sldLayoutId id="21474842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AE56-8670-4009-9FFF-8CAA18FE5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04" y="6232317"/>
            <a:ext cx="3171217" cy="625683"/>
          </a:xfrm>
        </p:spPr>
        <p:txBody>
          <a:bodyPr>
            <a:normAutofit/>
          </a:bodyPr>
          <a:lstStyle/>
          <a:p>
            <a:r>
              <a:rPr lang="en-US" sz="1200" b="1" dirty="0"/>
              <a:t>February 2025                                                                                                         </a:t>
            </a:r>
            <a:r>
              <a:rPr lang="en-US" sz="2000" b="1" dirty="0"/>
              <a:t>David Antwi </a:t>
            </a:r>
            <a:endParaRPr lang="en-GB" sz="20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C01298-369F-25E7-CBE6-C678DE6119D6}"/>
              </a:ext>
            </a:extLst>
          </p:cNvPr>
          <p:cNvSpPr txBox="1">
            <a:spLocks/>
          </p:cNvSpPr>
          <p:nvPr/>
        </p:nvSpPr>
        <p:spPr>
          <a:xfrm>
            <a:off x="710037" y="2531308"/>
            <a:ext cx="7658029" cy="152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D7ED3-06C3-800D-F5C4-F9557D9FCF93}"/>
              </a:ext>
            </a:extLst>
          </p:cNvPr>
          <p:cNvSpPr txBox="1"/>
          <p:nvPr/>
        </p:nvSpPr>
        <p:spPr>
          <a:xfrm>
            <a:off x="-243841" y="1544103"/>
            <a:ext cx="9676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    Aim</a:t>
            </a:r>
            <a:r>
              <a:rPr lang="en-US" sz="2000" b="1" dirty="0">
                <a:solidFill>
                  <a:srgbClr val="002060"/>
                </a:solidFill>
              </a:rPr>
              <a:t>: Predicting No. of Survivors:  Logistics Regression Approach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4B4EE-3D8E-8EBE-BB9F-485A1C6C4BAE}"/>
              </a:ext>
            </a:extLst>
          </p:cNvPr>
          <p:cNvSpPr txBox="1"/>
          <p:nvPr/>
        </p:nvSpPr>
        <p:spPr>
          <a:xfrm>
            <a:off x="107004" y="4862424"/>
            <a:ext cx="412784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Outline</a:t>
            </a:r>
            <a:r>
              <a:rPr lang="en-US" sz="1600" b="1" dirty="0"/>
              <a:t>: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 &amp; background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Data Cleaning &amp; Prep, EDA 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Machine Learning Model Predictions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Conclusions</a:t>
            </a:r>
          </a:p>
          <a:p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GB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62743E-BD91-51DC-2477-695B3C928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840" y="348544"/>
            <a:ext cx="11039164" cy="707886"/>
          </a:xfrm>
        </p:spPr>
        <p:txBody>
          <a:bodyPr anchor="b">
            <a:noAutofit/>
          </a:bodyPr>
          <a:lstStyle/>
          <a:p>
            <a:r>
              <a:rPr lang="en-US" sz="4300" dirty="0"/>
              <a:t>Analyzing the Titanic Dataset</a:t>
            </a:r>
            <a:endParaRPr lang="en-GB" sz="4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45433-92A0-E318-E4D3-02346CE5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88" y="2116376"/>
            <a:ext cx="7588998" cy="4664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8BFFE-3F07-FF07-AF51-ABF954F2685D}"/>
              </a:ext>
            </a:extLst>
          </p:cNvPr>
          <p:cNvSpPr txBox="1"/>
          <p:nvPr/>
        </p:nvSpPr>
        <p:spPr>
          <a:xfrm>
            <a:off x="8814" y="2895487"/>
            <a:ext cx="5066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Methodology: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Logistics Regression Approach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Analysis(EDA)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Panda, Matplotlib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Accuracy Score</a:t>
            </a:r>
          </a:p>
        </p:txBody>
      </p:sp>
    </p:spTree>
    <p:extLst>
      <p:ext uri="{BB962C8B-B14F-4D97-AF65-F5344CB8AC3E}">
        <p14:creationId xmlns:p14="http://schemas.microsoft.com/office/powerpoint/2010/main" val="3977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84F1B-407F-038F-09BF-2E47FED93ADA}"/>
              </a:ext>
            </a:extLst>
          </p:cNvPr>
          <p:cNvSpPr txBox="1"/>
          <p:nvPr/>
        </p:nvSpPr>
        <p:spPr>
          <a:xfrm>
            <a:off x="91440" y="1330270"/>
            <a:ext cx="494888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GB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rgbClr val="002060"/>
                </a:solidFill>
              </a:rPr>
              <a:t>Starting Location</a:t>
            </a:r>
            <a:r>
              <a:rPr lang="en-GB" sz="1400" dirty="0">
                <a:solidFill>
                  <a:srgbClr val="002060"/>
                </a:solidFill>
              </a:rPr>
              <a:t>: Southampton, England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rgbClr val="002060"/>
                </a:solidFill>
              </a:rPr>
              <a:t>Destination</a:t>
            </a:r>
            <a:r>
              <a:rPr lang="en-GB" sz="1400" dirty="0">
                <a:solidFill>
                  <a:srgbClr val="002060"/>
                </a:solidFill>
              </a:rPr>
              <a:t>: New York, USA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rgbClr val="002060"/>
                </a:solidFill>
              </a:rPr>
              <a:t>Maiden Voyage</a:t>
            </a:r>
            <a:r>
              <a:rPr lang="en-GB" sz="1400" dirty="0">
                <a:solidFill>
                  <a:srgbClr val="002060"/>
                </a:solidFill>
              </a:rPr>
              <a:t>: Began on April 10, 1912 –</a:t>
            </a:r>
          </a:p>
          <a:p>
            <a:r>
              <a:rPr lang="en-GB" sz="1400" dirty="0">
                <a:solidFill>
                  <a:srgbClr val="002060"/>
                </a:solidFill>
              </a:rPr>
              <a:t>        1</a:t>
            </a:r>
            <a:r>
              <a:rPr lang="en-GB" sz="1400" baseline="30000" dirty="0">
                <a:solidFill>
                  <a:srgbClr val="002060"/>
                </a:solidFill>
              </a:rPr>
              <a:t>st</a:t>
            </a:r>
            <a:r>
              <a:rPr lang="en-GB" sz="1400" dirty="0">
                <a:solidFill>
                  <a:srgbClr val="002060"/>
                </a:solidFill>
              </a:rPr>
              <a:t> journey of new ship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rgbClr val="002060"/>
                </a:solidFill>
              </a:rPr>
              <a:t>Date of Sinking</a:t>
            </a:r>
            <a:r>
              <a:rPr lang="en-GB" sz="1400" dirty="0">
                <a:solidFill>
                  <a:srgbClr val="002060"/>
                </a:solidFill>
              </a:rPr>
              <a:t>: April 15, 1912</a:t>
            </a:r>
          </a:p>
          <a:p>
            <a:endParaRPr lang="en-GB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understand</a:t>
            </a:r>
            <a:r>
              <a:rPr lang="en-GB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patterns in survival rates</a:t>
            </a:r>
            <a:endParaRPr lang="en-GB" sz="1400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69DC7-7415-B6F5-26A7-1FD02D02D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285231"/>
            <a:ext cx="3068320" cy="1564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B7E218-989E-233D-DF94-1DF20E29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0" y="5285230"/>
            <a:ext cx="2794000" cy="1564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A14949-55A9-15BC-18A1-FC0E46C5E13B}"/>
              </a:ext>
            </a:extLst>
          </p:cNvPr>
          <p:cNvSpPr txBox="1"/>
          <p:nvPr/>
        </p:nvSpPr>
        <p:spPr>
          <a:xfrm>
            <a:off x="7327391" y="325473"/>
            <a:ext cx="556869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Dataset (train.csv)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Neue Haas Grotesk Text Pro"/>
              </a:rPr>
              <a:t>About 891 entries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lang="en-US" sz="1400" dirty="0">
              <a:solidFill>
                <a:srgbClr val="000000"/>
              </a:solidFill>
              <a:latin typeface="Neue Haas Grotesk Text Pro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    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12 Columns 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PassengerId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GB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Survived</a:t>
            </a:r>
            <a:endParaRPr lang="en-GB" sz="14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GB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Pclass	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GB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endParaRPr lang="en-GB" sz="14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GB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Sex :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GB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Age,	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GB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SibSp (</a:t>
            </a:r>
            <a:r>
              <a:rPr lang="en-US" sz="1400" dirty="0"/>
              <a:t>No. of siblings or spouses aboard the Titanic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            ,</a:t>
            </a:r>
            <a:r>
              <a:rPr lang="en-GB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…P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arch: </a:t>
            </a:r>
            <a:r>
              <a:rPr lang="en-US" sz="1400" dirty="0"/>
              <a:t>No. of parents or children aboard the Titanic)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GB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Ticket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Fare	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GB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Cabin	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GB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Embarked -</a:t>
            </a:r>
            <a:r>
              <a:rPr lang="en-US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port of embarkation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74EC6-B7B1-DA62-2754-9BBB26EA24A0}"/>
              </a:ext>
            </a:extLst>
          </p:cNvPr>
          <p:cNvSpPr txBox="1"/>
          <p:nvPr/>
        </p:nvSpPr>
        <p:spPr>
          <a:xfrm>
            <a:off x="3755135" y="4826675"/>
            <a:ext cx="6177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Data Cleaning</a:t>
            </a:r>
            <a:endParaRPr lang="en-GB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Replaced Nan values in Age &amp; Fare with mean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No column dropped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Converted Sex Column to numerical values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(female': 0, 'male’: 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Replaced Missing values with 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Clean data ensures accurate analysis</a:t>
            </a:r>
            <a:endParaRPr lang="en-GB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6BF38-4384-52CB-7B24-04377816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16557"/>
            <a:ext cx="5815918" cy="5059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F6E69C-F295-5928-8A6A-51BF5106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2001520"/>
            <a:ext cx="5745480" cy="4856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4D450-6F26-D70E-8F31-9B6CE1D69920}"/>
              </a:ext>
            </a:extLst>
          </p:cNvPr>
          <p:cNvSpPr txBox="1"/>
          <p:nvPr/>
        </p:nvSpPr>
        <p:spPr>
          <a:xfrm>
            <a:off x="152076" y="1415959"/>
            <a:ext cx="5663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 and Histogram charts: checking for outliers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3918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32D50-2E65-DD35-B4C4-58460F3D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290"/>
            <a:ext cx="6837634" cy="5324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CD5B61-3856-E6DB-C4D9-452A7FFBE56E}"/>
              </a:ext>
            </a:extLst>
          </p:cNvPr>
          <p:cNvSpPr txBox="1"/>
          <p:nvPr/>
        </p:nvSpPr>
        <p:spPr>
          <a:xfrm>
            <a:off x="7215227" y="3876063"/>
            <a:ext cx="46874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Peaks may indicate common age groups (e.g., young adults or middle-aged passengers).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Gaps or low counts could reflect fewer children or elderly passengers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EB69-9642-E189-562F-73A62B7408EF}"/>
              </a:ext>
            </a:extLst>
          </p:cNvPr>
          <p:cNvSpPr txBox="1"/>
          <p:nvPr/>
        </p:nvSpPr>
        <p:spPr>
          <a:xfrm>
            <a:off x="6959599" y="1698991"/>
            <a:ext cx="4521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chart showing: Age Distribution of Passengers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2601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D5B61-3856-E6DB-C4D9-452A7FFBE56E}"/>
              </a:ext>
            </a:extLst>
          </p:cNvPr>
          <p:cNvSpPr txBox="1"/>
          <p:nvPr/>
        </p:nvSpPr>
        <p:spPr>
          <a:xfrm>
            <a:off x="6319520" y="3222752"/>
            <a:ext cx="51290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First Class (20.7%): smallest group  wealthiest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Second Class (24.2%): A moderate-sized group, often middle-class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Third Class (55.1%):majority of passengers, typically working-class or immigrants.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EB69-9642-E189-562F-73A62B7408EF}"/>
              </a:ext>
            </a:extLst>
          </p:cNvPr>
          <p:cNvSpPr txBox="1"/>
          <p:nvPr/>
        </p:nvSpPr>
        <p:spPr>
          <a:xfrm>
            <a:off x="6726839" y="1686406"/>
            <a:ext cx="4418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 showing: 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Passengers Class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Distribution </a:t>
            </a:r>
            <a:endParaRPr lang="en-GB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E0F71-E104-6E47-677B-3479A3196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3" t="-574" r="2750" b="2142"/>
          <a:stretch/>
        </p:blipFill>
        <p:spPr>
          <a:xfrm>
            <a:off x="1" y="1272271"/>
            <a:ext cx="5590893" cy="558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7C028-9F9D-6A1D-EACC-030E670BA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" t="1127"/>
          <a:stretch/>
        </p:blipFill>
        <p:spPr>
          <a:xfrm>
            <a:off x="0" y="1191671"/>
            <a:ext cx="6521543" cy="5684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A2CD46-0206-8B9E-000B-C2B5FF289C47}"/>
              </a:ext>
            </a:extLst>
          </p:cNvPr>
          <p:cNvSpPr txBox="1"/>
          <p:nvPr/>
        </p:nvSpPr>
        <p:spPr>
          <a:xfrm>
            <a:off x="7240986" y="1443841"/>
            <a:ext cx="46616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Key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Socioeconomic Status (</a:t>
            </a:r>
            <a:r>
              <a:rPr lang="en-US" b="1" dirty="0" err="1"/>
              <a:t>Pclass</a:t>
            </a:r>
            <a:r>
              <a:rPr lang="en-US" b="1" dirty="0"/>
              <a:t> &amp; Fare)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predictor of survival.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Higher-class and higher-paying passengers were more likely to survive.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impact on survival.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Slight trends observed class/fare.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Family Size (</a:t>
            </a:r>
            <a:r>
              <a:rPr lang="en-US" b="1" dirty="0" err="1"/>
              <a:t>SibSp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 relationship with fare.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significant impact on survival.</a:t>
            </a:r>
          </a:p>
        </p:txBody>
      </p:sp>
    </p:spTree>
    <p:extLst>
      <p:ext uri="{BB962C8B-B14F-4D97-AF65-F5344CB8AC3E}">
        <p14:creationId xmlns:p14="http://schemas.microsoft.com/office/powerpoint/2010/main" val="61125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363" y="331102"/>
            <a:ext cx="5727811" cy="6686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Logistics Regression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A3065-3BC2-7EAB-0940-FF603C0A3CD2}"/>
              </a:ext>
            </a:extLst>
          </p:cNvPr>
          <p:cNvSpPr txBox="1"/>
          <p:nvPr/>
        </p:nvSpPr>
        <p:spPr>
          <a:xfrm>
            <a:off x="71322" y="1172586"/>
            <a:ext cx="47824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Neue Haas Grotesk Text Pro"/>
              </a:rPr>
              <a:t>Model training </a:t>
            </a:r>
            <a:endParaRPr lang="en-US" sz="2400" b="1" dirty="0">
              <a:solidFill>
                <a:srgbClr val="002060"/>
              </a:solidFill>
              <a:latin typeface="Neue Haas Grotesk Text Pro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Independent Values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PassengerId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','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Pclass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','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Age','Sex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', 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SibSp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', 'Fare’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      Dependent Value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Neue Haas Grotesk Text Pro"/>
              </a:rPr>
              <a:t>Survived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Neue Haas Grotesk Text Pro"/>
              </a:rPr>
              <a:t>   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EC460-9C16-7DC8-1D12-5E6007394B4C}"/>
              </a:ext>
            </a:extLst>
          </p:cNvPr>
          <p:cNvSpPr txBox="1"/>
          <p:nvPr/>
        </p:nvSpPr>
        <p:spPr>
          <a:xfrm>
            <a:off x="6949238" y="1106074"/>
            <a:ext cx="517144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Model Splitting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Splits into training and testing sets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400" dirty="0">
              <a:solidFill>
                <a:srgbClr val="000000"/>
              </a:solidFill>
              <a:latin typeface="Neue Haas Grotesk Text Pro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=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(80% of the data)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 =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(20% of the data)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State  =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split in the </a:t>
            </a:r>
            <a:r>
              <a:rPr lang="en-US" sz="1600" i="1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</a:p>
          <a:p>
            <a:pPr>
              <a:defRPr/>
            </a:pPr>
            <a:endParaRPr lang="en-US" sz="1600" i="1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sz="1800" i="1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4823">
                    <a:lumMod val="50000"/>
                  </a:srgb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89C47-4C94-F36E-B7B0-78728C44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" t="1207" b="2929"/>
          <a:stretch/>
        </p:blipFill>
        <p:spPr>
          <a:xfrm>
            <a:off x="8763" y="3149600"/>
            <a:ext cx="5171440" cy="370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BE1E0-4C07-BC53-C3AB-33F5FE550727}"/>
              </a:ext>
            </a:extLst>
          </p:cNvPr>
          <p:cNvSpPr txBox="1"/>
          <p:nvPr/>
        </p:nvSpPr>
        <p:spPr>
          <a:xfrm>
            <a:off x="7023524" y="4156966"/>
            <a:ext cx="46874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Survival Chart before Predictions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38.4% Survivors = 342 Passengers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61.6% Non- Survivors = 549 Passengers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1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467361"/>
            <a:ext cx="7422168" cy="8009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203200" y="6337416"/>
            <a:ext cx="637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Thank you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949D5-4B73-ACF7-7FB3-BCC06E8922D9}"/>
              </a:ext>
            </a:extLst>
          </p:cNvPr>
          <p:cNvSpPr txBox="1"/>
          <p:nvPr/>
        </p:nvSpPr>
        <p:spPr>
          <a:xfrm>
            <a:off x="7905011" y="2048336"/>
            <a:ext cx="41886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Survival Chart after Prediction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20.9% Survivors = 179 Passengers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79.9.% Non- Survivors = 712 Passengers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0D876-8683-02F0-FFE7-3084F25E8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0" t="3575" r="1620" b="3333"/>
          <a:stretch/>
        </p:blipFill>
        <p:spPr>
          <a:xfrm>
            <a:off x="6695441" y="3958313"/>
            <a:ext cx="5481320" cy="289968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26E77FE-5C45-660C-05AB-7DCB140B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0" y="2371761"/>
            <a:ext cx="7881244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20.09% (179/891) survived, differing from initial of 342 survivors.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logistic regression model shows discrepancies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in predicting survival outcomes.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Misclassifications indicate a need for better feature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engineering and hyperparameter tuning.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data </a:t>
            </a:r>
            <a:r>
              <a:rPr lang="en-US" altLang="en-US" sz="1400" dirty="0">
                <a:latin typeface="Arial" panose="020B0604020202020204" pitchFamily="34" charset="0"/>
              </a:rPr>
              <a:t>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rame comparing actual vs. predicted outcomes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highlights model performance patterns.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etrics like precision &amp; recall are needed for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comprehensive evaluation; consider advanced techniques to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13292242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9397</TotalTime>
  <Words>557</Words>
  <Application>Microsoft Office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Neue Haas Grotesk Text Pro</vt:lpstr>
      <vt:lpstr>Times New Roman</vt:lpstr>
      <vt:lpstr>Wingdings</vt:lpstr>
      <vt:lpstr>AccentBoxVTI</vt:lpstr>
      <vt:lpstr>Analyzing the Titanic Dataset</vt:lpstr>
      <vt:lpstr>Background</vt:lpstr>
      <vt:lpstr>Exploratory Data Analysis </vt:lpstr>
      <vt:lpstr>Exploratory Data Analysis </vt:lpstr>
      <vt:lpstr>Exploratory Data Analysis </vt:lpstr>
      <vt:lpstr>Correlation Matrix</vt:lpstr>
      <vt:lpstr>Logistics Regression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issues in Cloud Computing</dc:title>
  <dc:creator>David Osei Antwi</dc:creator>
  <cp:lastModifiedBy>Dave Osei</cp:lastModifiedBy>
  <cp:revision>94</cp:revision>
  <dcterms:created xsi:type="dcterms:W3CDTF">2022-01-04T14:16:46Z</dcterms:created>
  <dcterms:modified xsi:type="dcterms:W3CDTF">2025-02-17T00:59:55Z</dcterms:modified>
</cp:coreProperties>
</file>