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568" r:id="rId4"/>
    <p:sldId id="570" r:id="rId5"/>
    <p:sldId id="571" r:id="rId6"/>
    <p:sldId id="572" r:id="rId7"/>
    <p:sldId id="573" r:id="rId8"/>
    <p:sldId id="574" r:id="rId9"/>
    <p:sldId id="575" r:id="rId10"/>
    <p:sldId id="576" r:id="rId11"/>
    <p:sldId id="577" r:id="rId12"/>
    <p:sldId id="578" r:id="rId13"/>
    <p:sldId id="566" r:id="rId14"/>
    <p:sldId id="296" r:id="rId15"/>
    <p:sldId id="567" r:id="rId16"/>
    <p:sldId id="260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3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6" autoAdjust="0"/>
    <p:restoredTop sz="94669"/>
  </p:normalViewPr>
  <p:slideViewPr>
    <p:cSldViewPr snapToGrid="0" snapToObjects="1">
      <p:cViewPr varScale="1">
        <p:scale>
          <a:sx n="79" d="100"/>
          <a:sy n="79" d="100"/>
        </p:scale>
        <p:origin x="4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echatIMG69.jpg" descr="WechatIMG69.jpg"/>
          <p:cNvPicPr>
            <a:picLocks noChangeAspect="1"/>
          </p:cNvPicPr>
          <p:nvPr userDrawn="1"/>
        </p:nvPicPr>
        <p:blipFill>
          <a:blip r:embed="rId2"/>
          <a:srcRect t="7650" b="7650"/>
          <a:stretch>
            <a:fillRect/>
          </a:stretch>
        </p:blipFill>
        <p:spPr>
          <a:xfrm>
            <a:off x="-1" y="9372"/>
            <a:ext cx="24384001" cy="1369725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线条"/>
          <p:cNvSpPr/>
          <p:nvPr userDrawn="1"/>
        </p:nvSpPr>
        <p:spPr>
          <a:xfrm>
            <a:off x="2031999" y="6229349"/>
            <a:ext cx="1041400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9" name="图像" descr="图像">
            <a:extLst>
              <a:ext uri="{FF2B5EF4-FFF2-40B4-BE49-F238E27FC236}">
                <a16:creationId xmlns:a16="http://schemas.microsoft.com/office/drawing/2014/main" id="{830B25EB-4485-4B97-9FFF-23430CF732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470" y="455076"/>
            <a:ext cx="3343982" cy="111466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47850" y="3974835"/>
            <a:ext cx="13775721" cy="206715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r>
              <a:rPr lang="zh-CN" altLang="en-US" dirty="0"/>
              <a:t>请输入标题文字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1847849" y="6526856"/>
            <a:ext cx="13775721" cy="832794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pPr lvl="0"/>
            <a:r>
              <a:rPr lang="zh-CN" altLang="en-US" dirty="0"/>
              <a:t>请输入副标题文字</a:t>
            </a:r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9529706" y="11645356"/>
            <a:ext cx="3983862" cy="832794"/>
          </a:xfrm>
        </p:spPr>
        <p:txBody>
          <a:bodyPr anchor="ctr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pPr lvl="0"/>
            <a:r>
              <a:rPr lang="zh-CN" altLang="en-US" dirty="0"/>
              <a:t>主讲人：某某某</a:t>
            </a:r>
          </a:p>
        </p:txBody>
      </p:sp>
    </p:spTree>
    <p:extLst>
      <p:ext uri="{BB962C8B-B14F-4D97-AF65-F5344CB8AC3E}">
        <p14:creationId xmlns:p14="http://schemas.microsoft.com/office/powerpoint/2010/main" val="420011024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946559" y="8452599"/>
            <a:ext cx="10367862" cy="1689532"/>
          </a:xfrm>
        </p:spPr>
        <p:txBody>
          <a:bodyPr>
            <a:normAutofit/>
          </a:bodyPr>
          <a:lstStyle>
            <a:lvl1pPr algn="r">
              <a:defRPr sz="10000">
                <a:solidFill>
                  <a:srgbClr val="68309F"/>
                </a:solidFill>
              </a:defRPr>
            </a:lvl1pPr>
          </a:lstStyle>
          <a:p>
            <a:r>
              <a:rPr lang="zh-CN" altLang="en-US" dirty="0"/>
              <a:t>请输入章隔页标题</a:t>
            </a:r>
          </a:p>
        </p:txBody>
      </p:sp>
      <p:pic>
        <p:nvPicPr>
          <p:cNvPr id="4" name="WechatIMG69.jpg" descr="WechatIMG69.jpg"/>
          <p:cNvPicPr>
            <a:picLocks noChangeAspect="1"/>
          </p:cNvPicPr>
          <p:nvPr userDrawn="1"/>
        </p:nvPicPr>
        <p:blipFill>
          <a:blip r:embed="rId2"/>
          <a:srcRect l="1541" t="46798" r="680" b="14957"/>
          <a:stretch>
            <a:fillRect/>
          </a:stretch>
        </p:blipFill>
        <p:spPr>
          <a:xfrm>
            <a:off x="8258031" y="3212788"/>
            <a:ext cx="16190195" cy="419981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线条"/>
          <p:cNvSpPr/>
          <p:nvPr userDrawn="1"/>
        </p:nvSpPr>
        <p:spPr>
          <a:xfrm>
            <a:off x="13094940" y="7958406"/>
            <a:ext cx="10071101" cy="1"/>
          </a:xfrm>
          <a:prstGeom prst="line">
            <a:avLst/>
          </a:prstGeom>
          <a:ln w="38100">
            <a:solidFill>
              <a:srgbClr val="652E99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8" name="图像" descr="图像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20620493" y="6004757"/>
            <a:ext cx="3343982" cy="111466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12946559" y="10204932"/>
            <a:ext cx="10367862" cy="739780"/>
          </a:xfrm>
        </p:spPr>
        <p:txBody>
          <a:bodyPr>
            <a:normAutofit/>
          </a:bodyPr>
          <a:lstStyle>
            <a:lvl1pPr marL="0" indent="0" algn="r">
              <a:buNone/>
              <a:defRPr sz="4800">
                <a:solidFill>
                  <a:srgbClr val="68309F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pPr lvl="0"/>
            <a:r>
              <a:rPr lang="zh-CN" altLang="en-US" dirty="0"/>
              <a:t>请输入小标题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498095" y="2592728"/>
            <a:ext cx="6098541" cy="5703857"/>
          </a:xfrm>
        </p:spPr>
        <p:txBody>
          <a:bodyPr anchor="ctr">
            <a:noAutofit/>
          </a:bodyPr>
          <a:lstStyle>
            <a:lvl1pPr marL="0" indent="0" algn="l">
              <a:buNone/>
              <a:defRPr sz="40000">
                <a:solidFill>
                  <a:srgbClr val="68309F"/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987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加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pic>
        <p:nvPicPr>
          <p:cNvPr id="4" name="WechatIMG69.jpg" descr="WechatIMG69.jpg"/>
          <p:cNvPicPr>
            <a:picLocks noChangeAspect="1"/>
          </p:cNvPicPr>
          <p:nvPr userDrawn="1"/>
        </p:nvPicPr>
        <p:blipFill>
          <a:blip r:embed="rId2"/>
          <a:srcRect l="1541" t="55556" r="680" b="32025"/>
          <a:stretch>
            <a:fillRect/>
          </a:stretch>
        </p:blipFill>
        <p:spPr>
          <a:xfrm>
            <a:off x="-1" y="-14428"/>
            <a:ext cx="24383842" cy="2053719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图像" descr="图像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470" y="455076"/>
            <a:ext cx="3343982" cy="111466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4923" y="397421"/>
            <a:ext cx="11077776" cy="1172316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正文级别 1…"/>
          <p:cNvSpPr txBox="1">
            <a:spLocks noGrp="1"/>
          </p:cNvSpPr>
          <p:nvPr>
            <p:ph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rPr lang="zh-CN" altLang="en-US" dirty="0"/>
              <a:t>第一级</a:t>
            </a:r>
            <a:endParaRPr dirty="0"/>
          </a:p>
          <a:p>
            <a:pPr lvl="1"/>
            <a:r>
              <a:rPr lang="zh-CN" altLang="en-US" dirty="0"/>
              <a:t>第二级</a:t>
            </a:r>
            <a:endParaRPr dirty="0"/>
          </a:p>
          <a:p>
            <a:pPr lvl="2"/>
            <a:r>
              <a:rPr lang="zh-CN" altLang="en-US" dirty="0"/>
              <a:t>第三级</a:t>
            </a:r>
            <a:endParaRPr dirty="0"/>
          </a:p>
          <a:p>
            <a:pPr lvl="3"/>
            <a:r>
              <a:rPr lang="zh-CN" altLang="en-US" dirty="0"/>
              <a:t>第四级</a:t>
            </a:r>
            <a:endParaRPr dirty="0"/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55242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  <p:pic>
        <p:nvPicPr>
          <p:cNvPr id="4" name="WechatIMG69.jpg" descr="WechatIMG69.jpg"/>
          <p:cNvPicPr>
            <a:picLocks noChangeAspect="1"/>
          </p:cNvPicPr>
          <p:nvPr userDrawn="1"/>
        </p:nvPicPr>
        <p:blipFill>
          <a:blip r:embed="rId2"/>
          <a:srcRect l="1541" t="55556" r="680" b="32025"/>
          <a:stretch>
            <a:fillRect/>
          </a:stretch>
        </p:blipFill>
        <p:spPr>
          <a:xfrm>
            <a:off x="-1" y="-14428"/>
            <a:ext cx="24383842" cy="2053719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图像" descr="图像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470" y="455076"/>
            <a:ext cx="3343982" cy="111466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54923" y="397421"/>
            <a:ext cx="11077776" cy="1172316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02479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echatIMG69.jpg" descr="WechatIMG69.jpg"/>
          <p:cNvPicPr>
            <a:picLocks noChangeAspect="1"/>
          </p:cNvPicPr>
          <p:nvPr userDrawn="1"/>
        </p:nvPicPr>
        <p:blipFill>
          <a:blip r:embed="rId2"/>
          <a:srcRect t="13421" b="1879"/>
          <a:stretch>
            <a:fillRect/>
          </a:stretch>
        </p:blipFill>
        <p:spPr>
          <a:xfrm>
            <a:off x="-1" y="9372"/>
            <a:ext cx="24384001" cy="1369725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线条"/>
          <p:cNvSpPr/>
          <p:nvPr userDrawn="1"/>
        </p:nvSpPr>
        <p:spPr>
          <a:xfrm>
            <a:off x="13102585" y="10669115"/>
            <a:ext cx="104140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5B414E-CC0E-4680-AC58-2884896C30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466" y="11135892"/>
            <a:ext cx="4660134" cy="14593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102585" y="8368325"/>
            <a:ext cx="10414001" cy="228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谢谢 </a:t>
            </a:r>
            <a:r>
              <a:rPr lang="en-US" altLang="zh-CN" dirty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648970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rPr lang="zh-CN" altLang="en-US" dirty="0"/>
              <a:t>第一级</a:t>
            </a:r>
            <a:endParaRPr dirty="0"/>
          </a:p>
          <a:p>
            <a:pPr lvl="1"/>
            <a:r>
              <a:rPr lang="zh-CN" altLang="en-US" dirty="0"/>
              <a:t>第二级</a:t>
            </a:r>
            <a:endParaRPr dirty="0"/>
          </a:p>
          <a:p>
            <a:pPr lvl="2"/>
            <a:r>
              <a:rPr lang="zh-CN" altLang="en-US" dirty="0"/>
              <a:t>第三级</a:t>
            </a:r>
            <a:endParaRPr dirty="0"/>
          </a:p>
          <a:p>
            <a:pPr lvl="3"/>
            <a:r>
              <a:rPr lang="zh-CN" altLang="en-US" dirty="0"/>
              <a:t>第四级</a:t>
            </a:r>
            <a:endParaRPr dirty="0"/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  <p:sldLayoutId id="2147483665" r:id="rId5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0" b="0" i="0" u="none" strike="noStrike" cap="none" spc="0" baseline="0">
          <a:ln>
            <a:noFill/>
          </a:ln>
          <a:solidFill>
            <a:srgbClr val="000000"/>
          </a:solidFill>
          <a:uFillTx/>
          <a:latin typeface="思源宋体 CN" panose="02020400000000000000" pitchFamily="18" charset="-122"/>
          <a:ea typeface="思源宋体 CN" panose="02020400000000000000" pitchFamily="18" charset="-122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857250" marR="0" indent="-85725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Pct val="125000"/>
        <a:buFont typeface="Arial" panose="020B0604020202020204" pitchFamily="34" charset="0"/>
        <a:buChar char="•"/>
        <a:tabLst/>
        <a:defRPr sz="6000" b="0" i="0" u="none" strike="noStrike" cap="none" spc="0" baseline="0">
          <a:ln>
            <a:noFill/>
          </a:ln>
          <a:solidFill>
            <a:schemeClr val="tx1">
              <a:lumMod val="75000"/>
              <a:lumOff val="25000"/>
            </a:schemeClr>
          </a:solidFill>
          <a:uFillTx/>
          <a:latin typeface="思源宋体 CN Heavy" panose="02020900000000000000" pitchFamily="18" charset="-122"/>
          <a:ea typeface="思源宋体 CN Heavy" panose="02020900000000000000" pitchFamily="18" charset="-122"/>
          <a:cs typeface="思源宋体 CN Heavy" panose="02020900000000000000" pitchFamily="18" charset="-122"/>
          <a:sym typeface="Helvetica Neue"/>
        </a:defRPr>
      </a:lvl1pPr>
      <a:lvl2pPr marL="1527175" marR="0" indent="-685800" algn="l" defTabSz="825500" latinLnBrk="0">
        <a:lnSpc>
          <a:spcPct val="100000"/>
        </a:lnSpc>
        <a:spcBef>
          <a:spcPts val="1200"/>
        </a:spcBef>
        <a:spcAft>
          <a:spcPts val="0"/>
        </a:spcAft>
        <a:buClrTx/>
        <a:buSzPct val="125000"/>
        <a:buFont typeface="Arial" panose="020B0604020202020204" pitchFamily="34" charset="0"/>
        <a:buChar char="•"/>
        <a:tabLst/>
        <a:defRPr sz="5400" b="0" i="0" u="none" strike="noStrike" cap="none" spc="0" baseline="0">
          <a:ln>
            <a:noFill/>
          </a:ln>
          <a:solidFill>
            <a:schemeClr val="tx1">
              <a:lumMod val="65000"/>
              <a:lumOff val="35000"/>
            </a:schemeClr>
          </a:solidFill>
          <a:uFillTx/>
          <a:latin typeface="思源黑体 CN" panose="020B0500000000000000" pitchFamily="34" charset="-122"/>
          <a:ea typeface="思源黑体 CN" panose="020B0500000000000000" pitchFamily="34" charset="-122"/>
          <a:cs typeface="思源黑体 CN" panose="020B0500000000000000" pitchFamily="34" charset="-122"/>
          <a:sym typeface="Helvetica Neue"/>
        </a:defRPr>
      </a:lvl2pPr>
      <a:lvl3pPr marL="2419350" marR="0" indent="-685800" algn="l" defTabSz="825500" latinLnBrk="0">
        <a:lnSpc>
          <a:spcPct val="100000"/>
        </a:lnSpc>
        <a:spcBef>
          <a:spcPts val="600"/>
        </a:spcBef>
        <a:spcAft>
          <a:spcPts val="0"/>
        </a:spcAft>
        <a:buClrTx/>
        <a:buSzPct val="125000"/>
        <a:buFont typeface="Arial" panose="020B0604020202020204" pitchFamily="34" charset="0"/>
        <a:buChar char="•"/>
        <a:tabLst/>
        <a:defRPr sz="4800" b="0" i="0" u="none" strike="noStrike" cap="none" spc="0" baseline="0">
          <a:ln>
            <a:noFill/>
          </a:ln>
          <a:solidFill>
            <a:schemeClr val="tx1">
              <a:lumMod val="65000"/>
              <a:lumOff val="35000"/>
            </a:schemeClr>
          </a:solidFill>
          <a:uFillTx/>
          <a:latin typeface="思源宋体 CN" panose="02020400000000000000" pitchFamily="18" charset="-122"/>
          <a:ea typeface="思源宋体 CN" panose="02020400000000000000" pitchFamily="18" charset="-122"/>
          <a:cs typeface="思源宋体 CN" panose="02020400000000000000" pitchFamily="18" charset="-122"/>
          <a:sym typeface="Helvetica Neue"/>
        </a:defRPr>
      </a:lvl3pPr>
      <a:lvl4pPr marL="3228975" marR="0" indent="-685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 typeface="Arial" panose="020B0604020202020204" pitchFamily="34" charset="0"/>
        <a:buChar char="•"/>
        <a:tabLst/>
        <a:defRPr sz="4800" b="0" i="0" u="none" strike="noStrike" cap="none" spc="0" baseline="0">
          <a:ln>
            <a:noFill/>
          </a:ln>
          <a:solidFill>
            <a:schemeClr val="tx1">
              <a:lumMod val="65000"/>
              <a:lumOff val="35000"/>
            </a:schemeClr>
          </a:solidFill>
          <a:uFillTx/>
          <a:latin typeface="华文楷体" panose="02010600040101010101" pitchFamily="2" charset="-122"/>
          <a:ea typeface="华文楷体" panose="02010600040101010101" pitchFamily="2" charset="-122"/>
          <a:cs typeface="华文楷体" panose="02010600040101010101" pitchFamily="2" charset="-122"/>
          <a:sym typeface="Helvetica Neue"/>
        </a:defRPr>
      </a:lvl4pPr>
      <a:lvl5pPr marL="4121150" marR="0" indent="-685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125000"/>
        <a:buFont typeface="Arial" panose="020B0604020202020204" pitchFamily="34" charset="0"/>
        <a:buChar char="•"/>
        <a:tabLst/>
        <a:defRPr sz="4000" b="0" i="0" u="none" strike="noStrike" cap="none" spc="0" baseline="0">
          <a:ln>
            <a:noFill/>
          </a:ln>
          <a:solidFill>
            <a:schemeClr val="tx1">
              <a:lumMod val="65000"/>
              <a:lumOff val="35000"/>
            </a:schemeClr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850" y="3974835"/>
            <a:ext cx="22048470" cy="2067150"/>
          </a:xfrm>
        </p:spPr>
        <p:txBody>
          <a:bodyPr>
            <a:noAutofit/>
          </a:bodyPr>
          <a:lstStyle/>
          <a:p>
            <a:r>
              <a:rPr lang="en-GB" altLang="zh-CN" sz="4000" dirty="0"/>
              <a:t>Zeus: Understanding and Optimizing GPU Energy Consumption of DNN Training</a:t>
            </a:r>
            <a:endParaRPr lang="zh-CN" altLang="en-US" sz="4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Survey &amp; Proposal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王泽文 丁浩宸</a:t>
            </a:r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273509434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Survey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A142-D2D1-D285-DD25-6D9B8125B574}"/>
              </a:ext>
            </a:extLst>
          </p:cNvPr>
          <p:cNvSpPr txBox="1">
            <a:spLocks/>
          </p:cNvSpPr>
          <p:nvPr/>
        </p:nvSpPr>
        <p:spPr>
          <a:xfrm>
            <a:off x="1234948" y="2941212"/>
            <a:ext cx="2100580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endParaRPr lang="en-US" altLang="zh-CN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01A7AA-FD79-7C93-0190-A25A639E9AFF}"/>
              </a:ext>
            </a:extLst>
          </p:cNvPr>
          <p:cNvSpPr txBox="1">
            <a:spLocks/>
          </p:cNvSpPr>
          <p:nvPr/>
        </p:nvSpPr>
        <p:spPr>
          <a:xfrm>
            <a:off x="1387348" y="3093612"/>
            <a:ext cx="2199001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测试结果及分析</a:t>
            </a:r>
            <a:endParaRPr lang="en-US" altLang="zh-CN" sz="3600" b="1" dirty="0">
              <a:solidFill>
                <a:srgbClr val="68309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/>
              <a:t>baseline</a:t>
            </a:r>
            <a:r>
              <a:rPr lang="zh-CN" altLang="en-US" sz="3600" dirty="0"/>
              <a:t>：</a:t>
            </a:r>
            <a:endParaRPr lang="en-US" altLang="zh-CN" sz="3600" dirty="0"/>
          </a:p>
          <a:p>
            <a:pPr lvl="1">
              <a:lnSpc>
                <a:spcPct val="150000"/>
              </a:lnSpc>
            </a:pPr>
            <a:r>
              <a:rPr lang="en-US" altLang="zh-CN" sz="3000" dirty="0"/>
              <a:t>b = b0, p = MAXPOWER</a:t>
            </a:r>
          </a:p>
          <a:p>
            <a:pPr lvl="1">
              <a:lnSpc>
                <a:spcPct val="150000"/>
              </a:lnSpc>
            </a:pPr>
            <a:r>
              <a:rPr lang="en-US" altLang="zh-CN" sz="3000" dirty="0"/>
              <a:t>Grid Search</a:t>
            </a:r>
            <a:r>
              <a:rPr lang="zh-CN" altLang="en-US" sz="3000" dirty="0"/>
              <a:t>所有的（</a:t>
            </a:r>
            <a:r>
              <a:rPr lang="en-US" altLang="zh-CN" sz="3000" dirty="0"/>
              <a:t>b, p</a:t>
            </a:r>
            <a:r>
              <a:rPr lang="zh-CN" altLang="en-US" sz="3000" dirty="0"/>
              <a:t>）获得的最佳选择</a:t>
            </a:r>
            <a:endParaRPr lang="en-US" altLang="zh-CN" sz="3000" dirty="0"/>
          </a:p>
          <a:p>
            <a:pPr lvl="2">
              <a:lnSpc>
                <a:spcPct val="150000"/>
              </a:lnSpc>
            </a:pPr>
            <a:r>
              <a:rPr lang="en-US" altLang="zh-CN" sz="2400" dirty="0"/>
              <a:t>Grid Search</a:t>
            </a:r>
            <a:r>
              <a:rPr lang="zh-CN" altLang="en-US" sz="2400" dirty="0"/>
              <a:t>本身的开销很大，因此可能出现使用这样搜索得到的（</a:t>
            </a:r>
            <a:r>
              <a:rPr lang="en-US" altLang="zh-CN" sz="2400" dirty="0"/>
              <a:t>b</a:t>
            </a:r>
            <a:r>
              <a:rPr lang="zh-CN" altLang="en-US" sz="2400" dirty="0"/>
              <a:t>，</a:t>
            </a:r>
            <a:r>
              <a:rPr lang="en-US" altLang="zh-CN" sz="2400" dirty="0"/>
              <a:t>p</a:t>
            </a:r>
            <a:r>
              <a:rPr lang="zh-CN" altLang="en-US" sz="2400" dirty="0"/>
              <a:t>）组合反而能耗更大的情况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测试结果：</a:t>
            </a:r>
            <a:r>
              <a:rPr lang="en-US" altLang="zh-CN" sz="3600" dirty="0"/>
              <a:t> Zeus</a:t>
            </a:r>
            <a:r>
              <a:rPr lang="zh-CN" altLang="en-US" sz="3600" dirty="0"/>
              <a:t>系统能够对各种场景下的</a:t>
            </a:r>
            <a:r>
              <a:rPr lang="en-US" altLang="zh-CN" sz="3600" dirty="0"/>
              <a:t>DNN</a:t>
            </a:r>
            <a:r>
              <a:rPr lang="zh-CN" altLang="en-US" sz="3600" dirty="0"/>
              <a:t>网络训练达到</a:t>
            </a:r>
            <a:r>
              <a:rPr lang="en-US" altLang="zh-CN" sz="3600" dirty="0"/>
              <a:t>15.3%~75.8%</a:t>
            </a:r>
            <a:r>
              <a:rPr lang="zh-CN" altLang="en-US" sz="3600" dirty="0"/>
              <a:t>的</a:t>
            </a:r>
            <a:r>
              <a:rPr lang="en-US" altLang="zh-CN" sz="3600" dirty="0"/>
              <a:t>GPU</a:t>
            </a:r>
            <a:r>
              <a:rPr lang="zh-CN" altLang="en-US" sz="3600" dirty="0"/>
              <a:t>能耗优化效果，并同时能降低</a:t>
            </a:r>
            <a:r>
              <a:rPr lang="en-US" altLang="zh-CN" sz="3600" dirty="0"/>
              <a:t>60.1%</a:t>
            </a:r>
            <a:r>
              <a:rPr lang="zh-CN" altLang="en-US" sz="3600" dirty="0"/>
              <a:t>的训练时间。</a:t>
            </a:r>
            <a:endParaRPr lang="en-US" altLang="zh-CN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AB7871-4C17-AB70-697C-11C3C47C7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710" y="9638660"/>
            <a:ext cx="7045290" cy="34215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C62912-3A1A-BE78-5CFA-66BD1C675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848" y="9688605"/>
            <a:ext cx="7657057" cy="332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7948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Survey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A142-D2D1-D285-DD25-6D9B8125B574}"/>
              </a:ext>
            </a:extLst>
          </p:cNvPr>
          <p:cNvSpPr txBox="1">
            <a:spLocks/>
          </p:cNvSpPr>
          <p:nvPr/>
        </p:nvSpPr>
        <p:spPr>
          <a:xfrm>
            <a:off x="1234948" y="2941212"/>
            <a:ext cx="2100580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endParaRPr lang="en-US" altLang="zh-CN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01A7AA-FD79-7C93-0190-A25A639E9AFF}"/>
              </a:ext>
            </a:extLst>
          </p:cNvPr>
          <p:cNvSpPr txBox="1">
            <a:spLocks/>
          </p:cNvSpPr>
          <p:nvPr/>
        </p:nvSpPr>
        <p:spPr>
          <a:xfrm>
            <a:off x="1387348" y="3093612"/>
            <a:ext cx="2199001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测试结果及分析</a:t>
            </a:r>
            <a:endParaRPr lang="en-US" altLang="zh-CN" sz="3600" b="1" dirty="0">
              <a:solidFill>
                <a:srgbClr val="68309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/>
              <a:t>测试本身的开销：可以看出</a:t>
            </a:r>
            <a:r>
              <a:rPr lang="en-US" altLang="zh-CN" sz="3600" dirty="0"/>
              <a:t>Zeus</a:t>
            </a:r>
            <a:r>
              <a:rPr lang="zh-CN" altLang="en-US" sz="3600" dirty="0"/>
              <a:t>本身的开销比</a:t>
            </a:r>
            <a:r>
              <a:rPr lang="en-US" altLang="zh-CN" sz="3600" dirty="0"/>
              <a:t>Grid Search</a:t>
            </a:r>
            <a:r>
              <a:rPr lang="zh-CN" altLang="en-US" sz="3600" dirty="0"/>
              <a:t>有明显的下降，</a:t>
            </a:r>
            <a:r>
              <a:rPr lang="en-US" altLang="zh-CN" sz="3600" dirty="0"/>
              <a:t>Converge</a:t>
            </a:r>
            <a:r>
              <a:rPr lang="zh-CN" altLang="en-US" sz="3600" dirty="0"/>
              <a:t>的速度快很多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endParaRPr lang="en-US" altLang="zh-CN" sz="3600" dirty="0"/>
          </a:p>
          <a:p>
            <a:pPr>
              <a:lnSpc>
                <a:spcPct val="150000"/>
              </a:lnSpc>
            </a:pPr>
            <a:endParaRPr lang="en-US" altLang="zh-CN" sz="3600" dirty="0"/>
          </a:p>
          <a:p>
            <a:pPr>
              <a:lnSpc>
                <a:spcPct val="150000"/>
              </a:lnSpc>
            </a:pP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实际生产中的并发工作能力测试（基于阿里巴巴提供的</a:t>
            </a:r>
            <a:r>
              <a:rPr lang="en-US" altLang="zh-CN" sz="3600" dirty="0"/>
              <a:t>GPU</a:t>
            </a:r>
            <a:r>
              <a:rPr lang="zh-CN" altLang="en-US" sz="3600" dirty="0"/>
              <a:t>）：</a:t>
            </a:r>
            <a:r>
              <a:rPr lang="en-US" altLang="zh-CN" sz="3600" dirty="0"/>
              <a:t>Zeus</a:t>
            </a:r>
            <a:r>
              <a:rPr lang="zh-CN" altLang="en-US" sz="3600" dirty="0"/>
              <a:t>系统在并发的情况下仍然具有很好的工作能力，适用于实际生产。</a:t>
            </a:r>
            <a:endParaRPr lang="en-US" altLang="zh-CN" sz="3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9F7F69-1BBC-A421-106A-9D26FD244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974"/>
          <a:stretch/>
        </p:blipFill>
        <p:spPr>
          <a:xfrm>
            <a:off x="6696262" y="4825301"/>
            <a:ext cx="5210175" cy="34215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8D2923-6373-95BC-9946-62262EFA0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897" b="-433"/>
          <a:stretch/>
        </p:blipFill>
        <p:spPr>
          <a:xfrm>
            <a:off x="11737848" y="4856403"/>
            <a:ext cx="5210175" cy="33216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D9A6F95-4614-7AF3-8F4F-B20350E9E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853" y="10009678"/>
            <a:ext cx="5143500" cy="28003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70A1FA-C865-EEBA-D75D-72535331B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0981" y="10238278"/>
            <a:ext cx="52863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59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Survey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A142-D2D1-D285-DD25-6D9B8125B574}"/>
              </a:ext>
            </a:extLst>
          </p:cNvPr>
          <p:cNvSpPr txBox="1">
            <a:spLocks/>
          </p:cNvSpPr>
          <p:nvPr/>
        </p:nvSpPr>
        <p:spPr>
          <a:xfrm>
            <a:off x="1234948" y="2941212"/>
            <a:ext cx="2100580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endParaRPr lang="en-US" altLang="zh-CN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01A7AA-FD79-7C93-0190-A25A639E9AFF}"/>
              </a:ext>
            </a:extLst>
          </p:cNvPr>
          <p:cNvSpPr txBox="1">
            <a:spLocks/>
          </p:cNvSpPr>
          <p:nvPr/>
        </p:nvSpPr>
        <p:spPr>
          <a:xfrm>
            <a:off x="1387348" y="3093612"/>
            <a:ext cx="2199001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测试结果及分析</a:t>
            </a:r>
            <a:endParaRPr lang="en-US" altLang="zh-CN" sz="3600" b="1" dirty="0">
              <a:solidFill>
                <a:srgbClr val="68309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/>
              <a:t>提前停止能耗比的阈值</a:t>
            </a:r>
            <a:r>
              <a:rPr lang="en-US" altLang="zh-CN" sz="3600" dirty="0"/>
              <a:t>β</a:t>
            </a:r>
            <a:r>
              <a:rPr lang="zh-CN" altLang="en-US" sz="3600" dirty="0"/>
              <a:t>相关测试：最优解约为</a:t>
            </a:r>
            <a:r>
              <a:rPr lang="en-US" altLang="zh-CN" sz="3600" dirty="0"/>
              <a:t>2.0</a:t>
            </a:r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阈值</a:t>
            </a:r>
            <a:r>
              <a:rPr lang="en-US" altLang="zh-CN" sz="3200" dirty="0"/>
              <a:t>β</a:t>
            </a:r>
            <a:r>
              <a:rPr lang="zh-CN" altLang="en-US" sz="3000" dirty="0"/>
              <a:t>太小，</a:t>
            </a:r>
            <a:r>
              <a:rPr lang="en-US" altLang="zh-CN" sz="3000" dirty="0"/>
              <a:t>Zeus</a:t>
            </a:r>
            <a:r>
              <a:rPr lang="zh-CN" altLang="en-US" sz="3000" dirty="0"/>
              <a:t>过早地停止运行，导致效率降低</a:t>
            </a:r>
            <a:endParaRPr lang="en-US" altLang="zh-CN" sz="3000" dirty="0"/>
          </a:p>
          <a:p>
            <a:pPr lvl="1">
              <a:lnSpc>
                <a:spcPct val="150000"/>
              </a:lnSpc>
            </a:pPr>
            <a:r>
              <a:rPr lang="zh-CN" altLang="en-US" sz="3200" dirty="0"/>
              <a:t>阈值</a:t>
            </a:r>
            <a:r>
              <a:rPr lang="en-US" altLang="zh-CN" sz="3200" dirty="0"/>
              <a:t>β</a:t>
            </a:r>
            <a:r>
              <a:rPr lang="zh-CN" altLang="en-US" sz="3000" dirty="0"/>
              <a:t>过大，提前停止运行的优势就会降低，从而导致探索成本提高</a:t>
            </a:r>
            <a:endParaRPr lang="en-US" altLang="zh-CN" sz="30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剪枝的效率：取消剪枝之后</a:t>
            </a:r>
            <a:r>
              <a:rPr lang="en-US" altLang="zh-CN" sz="3600" dirty="0"/>
              <a:t>ETA</a:t>
            </a:r>
            <a:r>
              <a:rPr lang="zh-CN" altLang="en-US" sz="3600" dirty="0"/>
              <a:t>明显提升</a:t>
            </a:r>
            <a:endParaRPr lang="en-US" altLang="zh-CN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3EC3EA-9284-B2F8-27D0-AC0BE4984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039" y="7759366"/>
            <a:ext cx="9920068" cy="53508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36077A-9EA0-8AB3-749C-611008935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6107" y="7759366"/>
            <a:ext cx="9295398" cy="49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148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09500" y="8452599"/>
            <a:ext cx="10804921" cy="1689532"/>
          </a:xfrm>
        </p:spPr>
        <p:txBody>
          <a:bodyPr>
            <a:normAutofit/>
          </a:bodyPr>
          <a:lstStyle/>
          <a:p>
            <a:r>
              <a:rPr lang="en-US" altLang="zh-CN" dirty="0"/>
              <a:t>PROPOSAL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95025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Proposal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A142-D2D1-D285-DD25-6D9B8125B574}"/>
              </a:ext>
            </a:extLst>
          </p:cNvPr>
          <p:cNvSpPr txBox="1">
            <a:spLocks/>
          </p:cNvSpPr>
          <p:nvPr/>
        </p:nvSpPr>
        <p:spPr>
          <a:xfrm>
            <a:off x="1234948" y="2941212"/>
            <a:ext cx="2100580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endParaRPr lang="en-US" altLang="zh-CN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01A7AA-FD79-7C93-0190-A25A639E9AFF}"/>
              </a:ext>
            </a:extLst>
          </p:cNvPr>
          <p:cNvSpPr txBox="1">
            <a:spLocks/>
          </p:cNvSpPr>
          <p:nvPr/>
        </p:nvSpPr>
        <p:spPr>
          <a:xfrm>
            <a:off x="1387348" y="3093612"/>
            <a:ext cx="21761704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主题</a:t>
            </a:r>
            <a:endParaRPr lang="en-US" altLang="zh-CN" sz="3600" b="1" dirty="0">
              <a:solidFill>
                <a:srgbClr val="68309F"/>
              </a:solidFill>
            </a:endParaRPr>
          </a:p>
          <a:p>
            <a:pPr algn="l"/>
            <a:r>
              <a:rPr lang="zh-CN" altLang="en-US" sz="3600" dirty="0"/>
              <a:t>复现</a:t>
            </a:r>
            <a:r>
              <a:rPr lang="en-US" altLang="zh-CN" sz="3600" dirty="0"/>
              <a:t>Zeus</a:t>
            </a:r>
            <a:r>
              <a:rPr lang="zh-CN" altLang="en-US" sz="3600" dirty="0"/>
              <a:t>系统，并在可提供的硬件条件下测试</a:t>
            </a:r>
            <a:r>
              <a:rPr lang="en-US" altLang="zh-CN" sz="3600" dirty="0"/>
              <a:t>Zeus</a:t>
            </a:r>
            <a:r>
              <a:rPr lang="zh-CN" altLang="en-US" sz="3600" dirty="0"/>
              <a:t>对</a:t>
            </a:r>
            <a:r>
              <a:rPr lang="en-US" altLang="zh-CN" sz="3600" dirty="0"/>
              <a:t>DNN</a:t>
            </a:r>
            <a:r>
              <a:rPr lang="zh-CN" altLang="en-US" sz="3600" dirty="0"/>
              <a:t>网络训练能耗的优化效果</a:t>
            </a:r>
            <a:endParaRPr lang="en-GB" altLang="zh-CN" sz="3600" dirty="0"/>
          </a:p>
          <a:p>
            <a:pPr marL="0" indent="0"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目标</a:t>
            </a:r>
            <a:endParaRPr lang="en-US" altLang="zh-CN" sz="3600" b="1" dirty="0">
              <a:solidFill>
                <a:srgbClr val="68309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/>
              <a:t>按照论文描述，</a:t>
            </a:r>
            <a:r>
              <a:rPr lang="en-US" altLang="zh-CN" sz="3600" dirty="0"/>
              <a:t>Zeus</a:t>
            </a:r>
            <a:r>
              <a:rPr lang="zh-CN" altLang="en-US" sz="3600" dirty="0"/>
              <a:t>系统能够对各种场景下的</a:t>
            </a:r>
            <a:r>
              <a:rPr lang="en-US" altLang="zh-CN" sz="3600" dirty="0"/>
              <a:t>DNN</a:t>
            </a:r>
            <a:r>
              <a:rPr lang="zh-CN" altLang="en-US" sz="3600" dirty="0"/>
              <a:t>网络训练达到</a:t>
            </a:r>
            <a:r>
              <a:rPr lang="en-US" altLang="zh-CN" sz="3600" dirty="0"/>
              <a:t>15.3%~75.8%</a:t>
            </a:r>
            <a:r>
              <a:rPr lang="zh-CN" altLang="en-US" sz="3600" dirty="0"/>
              <a:t>的</a:t>
            </a:r>
            <a:r>
              <a:rPr lang="en-US" altLang="zh-CN" sz="3600" dirty="0"/>
              <a:t>GPU</a:t>
            </a:r>
            <a:r>
              <a:rPr lang="zh-CN" altLang="en-US" sz="3600" dirty="0"/>
              <a:t>能耗优化效果，并同时能降低</a:t>
            </a:r>
            <a:r>
              <a:rPr lang="en-US" altLang="zh-CN" sz="3600" dirty="0"/>
              <a:t>60.1%</a:t>
            </a:r>
            <a:r>
              <a:rPr lang="zh-CN" altLang="en-US" sz="3600" dirty="0"/>
              <a:t>的训练时间。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我们的目标是：在完成复现后尽量达到类似的优化效果；如最终与论文给出的优化效果有差异，则进一步总结差异出现的原因。</a:t>
            </a:r>
            <a:endParaRPr lang="en-US" altLang="zh-CN" sz="3600" dirty="0"/>
          </a:p>
          <a:p>
            <a:pPr marL="0" indent="0" algn="l">
              <a:buNone/>
            </a:pPr>
            <a:endParaRPr lang="en-GB" altLang="zh-CN" sz="3600" dirty="0"/>
          </a:p>
          <a:p>
            <a:pPr hangingPunct="1">
              <a:lnSpc>
                <a:spcPct val="150000"/>
              </a:lnSpc>
            </a:pPr>
            <a:endParaRPr lang="en-US" altLang="zh-CN" sz="2400" dirty="0">
              <a:ea typeface="思源宋体 CN" panose="02020400000000000000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E3150E-75AE-35AF-1CEA-FC0A7CD5E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710" y="9638660"/>
            <a:ext cx="7045290" cy="34215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C39C4F-145A-6CBF-6712-26F91F406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7848" y="9688605"/>
            <a:ext cx="7657057" cy="332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5861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 Proposal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A142-D2D1-D285-DD25-6D9B8125B574}"/>
              </a:ext>
            </a:extLst>
          </p:cNvPr>
          <p:cNvSpPr txBox="1">
            <a:spLocks/>
          </p:cNvSpPr>
          <p:nvPr/>
        </p:nvSpPr>
        <p:spPr>
          <a:xfrm>
            <a:off x="1234948" y="2941212"/>
            <a:ext cx="2100580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endParaRPr lang="en-US" altLang="zh-CN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01A7AA-FD79-7C93-0190-A25A639E9AFF}"/>
              </a:ext>
            </a:extLst>
          </p:cNvPr>
          <p:cNvSpPr txBox="1">
            <a:spLocks/>
          </p:cNvSpPr>
          <p:nvPr/>
        </p:nvSpPr>
        <p:spPr>
          <a:xfrm>
            <a:off x="1387348" y="3093612"/>
            <a:ext cx="21761704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计划</a:t>
            </a:r>
            <a:endParaRPr lang="en-US" altLang="zh-CN" sz="3600" b="1" dirty="0">
              <a:solidFill>
                <a:srgbClr val="68309F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理解论文中</a:t>
            </a:r>
            <a:r>
              <a:rPr lang="en-US" altLang="zh-CN" sz="3600" dirty="0"/>
              <a:t>Zeus</a:t>
            </a:r>
            <a:r>
              <a:rPr lang="zh-CN" altLang="en-US" sz="3600" dirty="0"/>
              <a:t>系统的算法和架构，并进行复现</a:t>
            </a:r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测试</a:t>
            </a:r>
            <a:r>
              <a:rPr lang="en-US" altLang="zh-CN" sz="3600" dirty="0"/>
              <a:t>Zeus</a:t>
            </a:r>
            <a:r>
              <a:rPr lang="zh-CN" altLang="en-US" sz="3600" dirty="0"/>
              <a:t>对各种场景下的</a:t>
            </a:r>
            <a:r>
              <a:rPr lang="en-US" altLang="zh-CN" sz="3600" dirty="0"/>
              <a:t>DNN</a:t>
            </a:r>
            <a:r>
              <a:rPr lang="zh-CN" altLang="en-US" sz="3600" dirty="0"/>
              <a:t>网络训练（例如</a:t>
            </a:r>
            <a:r>
              <a:rPr lang="en-US" altLang="zh-CN" sz="3600" dirty="0"/>
              <a:t>NLP</a:t>
            </a:r>
            <a:r>
              <a:rPr lang="zh-CN" altLang="en-US" sz="3600" dirty="0"/>
              <a:t>、推荐算法、语音</a:t>
            </a:r>
            <a:r>
              <a:rPr lang="en-US" altLang="zh-CN" sz="3600" dirty="0"/>
              <a:t>/</a:t>
            </a:r>
            <a:r>
              <a:rPr lang="zh-CN" altLang="en-US" sz="3600" dirty="0"/>
              <a:t>图像识别等等）的能耗优化效果，包括</a:t>
            </a:r>
            <a:r>
              <a:rPr lang="en-US" altLang="zh-CN" sz="3600" dirty="0"/>
              <a:t>ETA</a:t>
            </a:r>
            <a:r>
              <a:rPr lang="zh-CN" altLang="en-US" sz="3600" dirty="0"/>
              <a:t>优化效果和训练时间缩短效果</a:t>
            </a:r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（如发现与论文中给出的优化情况有差异）总结差异出现的原因</a:t>
            </a:r>
            <a:endParaRPr lang="en-US" altLang="zh-CN" sz="3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时间安排</a:t>
            </a:r>
            <a:endParaRPr lang="en-US" altLang="zh-CN" sz="3600" b="1" dirty="0">
              <a:solidFill>
                <a:srgbClr val="68309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/>
              <a:t>第</a:t>
            </a:r>
            <a:r>
              <a:rPr lang="en-US" altLang="zh-CN" sz="3600" dirty="0"/>
              <a:t>3</a:t>
            </a:r>
            <a:r>
              <a:rPr lang="zh-CN" altLang="en-US" sz="3600" dirty="0"/>
              <a:t>周：阅读论文，撰写</a:t>
            </a:r>
            <a:r>
              <a:rPr lang="en-US" altLang="zh-CN" sz="3600" dirty="0"/>
              <a:t>survey</a:t>
            </a:r>
            <a:r>
              <a:rPr lang="zh-CN" altLang="en-US" sz="3600" dirty="0"/>
              <a:t>和</a:t>
            </a:r>
            <a:r>
              <a:rPr lang="en-US" altLang="zh-CN" sz="3600" dirty="0"/>
              <a:t>proposal</a:t>
            </a:r>
          </a:p>
          <a:p>
            <a:pPr>
              <a:lnSpc>
                <a:spcPct val="150000"/>
              </a:lnSpc>
            </a:pPr>
            <a:r>
              <a:rPr lang="zh-CN" altLang="en-US" sz="3600" dirty="0"/>
              <a:t>第</a:t>
            </a:r>
            <a:r>
              <a:rPr lang="en-US" altLang="zh-CN" sz="3600" dirty="0"/>
              <a:t>4-6</a:t>
            </a:r>
            <a:r>
              <a:rPr lang="zh-CN" altLang="en-US" sz="3600" dirty="0"/>
              <a:t>周：理解并复现</a:t>
            </a:r>
            <a:r>
              <a:rPr lang="en-US" altLang="zh-CN" sz="3600" dirty="0"/>
              <a:t>Zeus</a:t>
            </a:r>
            <a:r>
              <a:rPr lang="zh-CN" altLang="en-US" sz="3600" dirty="0"/>
              <a:t>系统的算法和架构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第</a:t>
            </a:r>
            <a:r>
              <a:rPr lang="en-US" altLang="zh-CN" sz="3600" dirty="0"/>
              <a:t>7-8</a:t>
            </a:r>
            <a:r>
              <a:rPr lang="zh-CN" altLang="en-US" sz="3600" dirty="0"/>
              <a:t>周：对复现的系统进行测试，并完成总结与汇报</a:t>
            </a:r>
            <a:endParaRPr lang="en-GB" altLang="zh-CN" sz="3600" dirty="0"/>
          </a:p>
          <a:p>
            <a:pPr hangingPunct="1">
              <a:lnSpc>
                <a:spcPct val="150000"/>
              </a:lnSpc>
            </a:pPr>
            <a:endParaRPr lang="en-US" altLang="zh-CN" sz="2400" dirty="0">
              <a:ea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06000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2917" y="8368325"/>
            <a:ext cx="14023670" cy="2286000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/>
              <a:t>感谢聆听！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DCB3EDE1-6C76-8E4B-FD05-AFD9028F7376}"/>
              </a:ext>
            </a:extLst>
          </p:cNvPr>
          <p:cNvSpPr txBox="1">
            <a:spLocks/>
          </p:cNvSpPr>
          <p:nvPr/>
        </p:nvSpPr>
        <p:spPr>
          <a:xfrm>
            <a:off x="14556803" y="11545093"/>
            <a:ext cx="4201771" cy="832794"/>
          </a:xfrm>
          <a:prstGeom prst="rect">
            <a:avLst/>
          </a:prstGeom>
        </p:spPr>
        <p:txBody>
          <a:bodyPr/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zh-CN" altLang="en-US" sz="3000" dirty="0">
                <a:solidFill>
                  <a:schemeClr val="bg1"/>
                </a:solidFill>
              </a:rPr>
              <a:t>王泽文 丁浩宸</a:t>
            </a:r>
          </a:p>
        </p:txBody>
      </p:sp>
    </p:spTree>
    <p:extLst>
      <p:ext uri="{BB962C8B-B14F-4D97-AF65-F5344CB8AC3E}">
        <p14:creationId xmlns:p14="http://schemas.microsoft.com/office/powerpoint/2010/main" val="40292833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09500" y="8452599"/>
            <a:ext cx="10804921" cy="1689532"/>
          </a:xfrm>
        </p:spPr>
        <p:txBody>
          <a:bodyPr>
            <a:normAutofit/>
          </a:bodyPr>
          <a:lstStyle/>
          <a:p>
            <a:r>
              <a:rPr lang="en-US" altLang="zh-CN" dirty="0"/>
              <a:t>SURVEY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26480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Survey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A142-D2D1-D285-DD25-6D9B8125B574}"/>
              </a:ext>
            </a:extLst>
          </p:cNvPr>
          <p:cNvSpPr txBox="1">
            <a:spLocks/>
          </p:cNvSpPr>
          <p:nvPr/>
        </p:nvSpPr>
        <p:spPr>
          <a:xfrm>
            <a:off x="1234948" y="2941212"/>
            <a:ext cx="2100580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endParaRPr lang="en-US" altLang="zh-CN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01A7AA-FD79-7C93-0190-A25A639E9AFF}"/>
              </a:ext>
            </a:extLst>
          </p:cNvPr>
          <p:cNvSpPr txBox="1">
            <a:spLocks/>
          </p:cNvSpPr>
          <p:nvPr/>
        </p:nvSpPr>
        <p:spPr>
          <a:xfrm>
            <a:off x="1387348" y="3093612"/>
            <a:ext cx="22338926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背景介绍</a:t>
            </a:r>
            <a:endParaRPr lang="en-US" altLang="zh-CN" sz="3600" b="1" dirty="0">
              <a:solidFill>
                <a:srgbClr val="68309F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/>
              <a:t>持续增长的</a:t>
            </a:r>
            <a:r>
              <a:rPr lang="en-US" altLang="zh-CN" sz="3600" dirty="0"/>
              <a:t>DNN</a:t>
            </a:r>
            <a:r>
              <a:rPr lang="zh-CN" altLang="en-US" sz="3600" dirty="0"/>
              <a:t>网络计算量导致了更高的能量需求</a:t>
            </a:r>
            <a:endParaRPr lang="en-US" altLang="zh-CN" sz="3600" dirty="0"/>
          </a:p>
          <a:p>
            <a:pPr lvl="1">
              <a:lnSpc>
                <a:spcPct val="150000"/>
              </a:lnSpc>
            </a:pPr>
            <a:r>
              <a:rPr lang="zh-CN" altLang="en-US" sz="3000" dirty="0"/>
              <a:t>例：训练</a:t>
            </a:r>
            <a:r>
              <a:rPr lang="en-US" altLang="zh-CN" sz="3000" dirty="0"/>
              <a:t>GPT-3</a:t>
            </a:r>
            <a:r>
              <a:rPr lang="zh-CN" altLang="en-US" sz="3000" dirty="0"/>
              <a:t>模型最终的能耗达到了</a:t>
            </a:r>
            <a:r>
              <a:rPr lang="en-US" altLang="zh-CN" sz="3000" dirty="0"/>
              <a:t>12.87</a:t>
            </a:r>
            <a:r>
              <a:rPr lang="zh-CN" altLang="en-US" sz="3000" dirty="0"/>
              <a:t>亿瓦时（一个普通美国家庭</a:t>
            </a:r>
            <a:r>
              <a:rPr lang="en-US" altLang="zh-CN" sz="3000" dirty="0"/>
              <a:t>120</a:t>
            </a:r>
            <a:r>
              <a:rPr lang="zh-CN" altLang="en-US" sz="3000" dirty="0"/>
              <a:t>年的用电开销）</a:t>
            </a:r>
            <a:endParaRPr lang="en-US" altLang="zh-CN" sz="30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普通的</a:t>
            </a:r>
            <a:r>
              <a:rPr lang="en-US" altLang="zh-CN" sz="3600" dirty="0"/>
              <a:t>DNN</a:t>
            </a:r>
            <a:r>
              <a:rPr lang="zh-CN" altLang="en-US" sz="3600" dirty="0"/>
              <a:t>训练优化仍然会导致不够高效的能量消耗</a:t>
            </a:r>
            <a:endParaRPr lang="en-US" altLang="zh-CN" sz="3600" dirty="0"/>
          </a:p>
          <a:p>
            <a:pPr lvl="1">
              <a:lnSpc>
                <a:spcPct val="150000"/>
              </a:lnSpc>
            </a:pPr>
            <a:r>
              <a:rPr lang="zh-CN" altLang="en-US" sz="3000" dirty="0"/>
              <a:t>部分优化工作只考虑提升</a:t>
            </a:r>
            <a:r>
              <a:rPr lang="en-US" altLang="zh-CN" sz="3000" dirty="0"/>
              <a:t>batch size</a:t>
            </a:r>
            <a:r>
              <a:rPr lang="zh-CN" altLang="en-US" sz="3000" dirty="0"/>
              <a:t>以增大</a:t>
            </a:r>
            <a:r>
              <a:rPr lang="en-US" altLang="zh-CN" sz="3000" dirty="0"/>
              <a:t>throughput</a:t>
            </a:r>
            <a:r>
              <a:rPr lang="zh-CN" altLang="en-US" sz="3000" dirty="0"/>
              <a:t>（每秒钟完成的</a:t>
            </a:r>
            <a:r>
              <a:rPr lang="en-US" altLang="zh-CN" sz="3000" dirty="0"/>
              <a:t>epoch</a:t>
            </a:r>
            <a:r>
              <a:rPr lang="zh-CN" altLang="en-US" sz="3000" dirty="0"/>
              <a:t>数），但这反而会导致能量浪费严重</a:t>
            </a:r>
            <a:endParaRPr lang="en-US" altLang="zh-CN" sz="3000" dirty="0"/>
          </a:p>
          <a:p>
            <a:pPr lvl="1">
              <a:lnSpc>
                <a:spcPct val="150000"/>
              </a:lnSpc>
            </a:pPr>
            <a:r>
              <a:rPr lang="zh-CN" altLang="en-US" sz="3000" dirty="0"/>
              <a:t>部分优化工作只考虑</a:t>
            </a:r>
            <a:r>
              <a:rPr lang="en-US" altLang="zh-CN" sz="3000" dirty="0"/>
              <a:t>GPU</a:t>
            </a:r>
            <a:r>
              <a:rPr lang="zh-CN" altLang="en-US" sz="3000" dirty="0"/>
              <a:t>相关的优化，不考虑从工作本身角度出发的优化</a:t>
            </a:r>
            <a:endParaRPr lang="en-GB" altLang="zh-CN" sz="3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3600" b="1" dirty="0">
              <a:solidFill>
                <a:srgbClr val="68309F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DB8F64-FA98-F54B-CD65-CA98C6C8F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37" y="8879913"/>
            <a:ext cx="8006726" cy="44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519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Survey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A142-D2D1-D285-DD25-6D9B8125B574}"/>
              </a:ext>
            </a:extLst>
          </p:cNvPr>
          <p:cNvSpPr txBox="1">
            <a:spLocks/>
          </p:cNvSpPr>
          <p:nvPr/>
        </p:nvSpPr>
        <p:spPr>
          <a:xfrm>
            <a:off x="1234948" y="2941212"/>
            <a:ext cx="2100580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endParaRPr lang="en-US" altLang="zh-CN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01A7AA-FD79-7C93-0190-A25A639E9AFF}"/>
              </a:ext>
            </a:extLst>
          </p:cNvPr>
          <p:cNvSpPr txBox="1">
            <a:spLocks/>
          </p:cNvSpPr>
          <p:nvPr/>
        </p:nvSpPr>
        <p:spPr>
          <a:xfrm>
            <a:off x="1387348" y="3093612"/>
            <a:ext cx="22338926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r>
              <a:rPr lang="en-US" altLang="zh-CN" sz="3600" b="1" dirty="0">
                <a:solidFill>
                  <a:srgbClr val="68309F"/>
                </a:solidFill>
              </a:rPr>
              <a:t>Zeus</a:t>
            </a:r>
            <a:r>
              <a:rPr lang="zh-CN" altLang="en-US" sz="3600" b="1" dirty="0">
                <a:solidFill>
                  <a:srgbClr val="68309F"/>
                </a:solidFill>
              </a:rPr>
              <a:t>实现的效果</a:t>
            </a:r>
            <a:endParaRPr lang="en-US" altLang="zh-CN" sz="3600" b="1" dirty="0">
              <a:solidFill>
                <a:srgbClr val="68309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/>
              <a:t>同时考虑工作和</a:t>
            </a:r>
            <a:r>
              <a:rPr lang="en-US" altLang="zh-CN" sz="3600" dirty="0"/>
              <a:t>GPU</a:t>
            </a:r>
            <a:r>
              <a:rPr lang="zh-CN" altLang="en-US" sz="3600" dirty="0"/>
              <a:t>两方面的优化，通过自动配置</a:t>
            </a:r>
            <a:r>
              <a:rPr lang="en-US" altLang="zh-CN" sz="3600" dirty="0"/>
              <a:t>batch size</a:t>
            </a:r>
            <a:r>
              <a:rPr lang="zh-CN" altLang="en-US" sz="3600" dirty="0"/>
              <a:t>和</a:t>
            </a:r>
            <a:r>
              <a:rPr lang="en-US" altLang="zh-CN" sz="3600" dirty="0"/>
              <a:t>power limit</a:t>
            </a:r>
            <a:r>
              <a:rPr lang="zh-CN" altLang="en-US" sz="3600" dirty="0"/>
              <a:t>来达到优化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效果：对各类</a:t>
            </a:r>
            <a:r>
              <a:rPr lang="en-US" altLang="zh-CN" sz="3600" dirty="0"/>
              <a:t>DNN</a:t>
            </a:r>
            <a:r>
              <a:rPr lang="zh-CN" altLang="en-US" sz="3600" dirty="0"/>
              <a:t>训练工作（</a:t>
            </a:r>
            <a:r>
              <a:rPr lang="en-US" altLang="zh-CN" sz="3600" dirty="0"/>
              <a:t>NLP</a:t>
            </a:r>
            <a:r>
              <a:rPr lang="zh-CN" altLang="en-US" sz="3600" dirty="0"/>
              <a:t>、语音识别、图像分类等）达到</a:t>
            </a:r>
            <a:r>
              <a:rPr lang="en-US" altLang="zh-CN" sz="3600" dirty="0"/>
              <a:t>15.3%~75.8%</a:t>
            </a:r>
            <a:r>
              <a:rPr lang="zh-CN" altLang="en-US" sz="3600" dirty="0"/>
              <a:t>的优化效果，并降低了</a:t>
            </a:r>
            <a:r>
              <a:rPr lang="en-US" altLang="zh-CN" sz="3600" dirty="0"/>
              <a:t>60.6%</a:t>
            </a:r>
            <a:r>
              <a:rPr lang="zh-CN" altLang="en-US" sz="3600" dirty="0"/>
              <a:t>的训练时间。（对照组：把</a:t>
            </a:r>
            <a:r>
              <a:rPr lang="en-US" altLang="zh-CN" sz="3600" dirty="0"/>
              <a:t>batch size</a:t>
            </a:r>
            <a:r>
              <a:rPr lang="zh-CN" altLang="en-US" sz="3600" dirty="0"/>
              <a:t>和</a:t>
            </a:r>
            <a:r>
              <a:rPr lang="en-US" altLang="zh-CN" sz="3600" dirty="0"/>
              <a:t>power limit</a:t>
            </a:r>
            <a:r>
              <a:rPr lang="zh-CN" altLang="en-US" sz="3600" dirty="0"/>
              <a:t>控制在最大可能值）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8406663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Survey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A142-D2D1-D285-DD25-6D9B8125B574}"/>
              </a:ext>
            </a:extLst>
          </p:cNvPr>
          <p:cNvSpPr txBox="1">
            <a:spLocks/>
          </p:cNvSpPr>
          <p:nvPr/>
        </p:nvSpPr>
        <p:spPr>
          <a:xfrm>
            <a:off x="1234948" y="2941212"/>
            <a:ext cx="2100580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endParaRPr lang="en-US" altLang="zh-CN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01A7AA-FD79-7C93-0190-A25A639E9AFF}"/>
              </a:ext>
            </a:extLst>
          </p:cNvPr>
          <p:cNvSpPr txBox="1">
            <a:spLocks/>
          </p:cNvSpPr>
          <p:nvPr/>
        </p:nvSpPr>
        <p:spPr>
          <a:xfrm>
            <a:off x="1387348" y="3093612"/>
            <a:ext cx="1365468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模型建立</a:t>
            </a:r>
            <a:endParaRPr lang="en-US" altLang="zh-CN" sz="3600" b="1" dirty="0">
              <a:solidFill>
                <a:srgbClr val="68309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/>
              <a:t>计算标准：</a:t>
            </a:r>
            <a:r>
              <a:rPr lang="en-US" altLang="zh-CN" sz="3600" b="1" dirty="0">
                <a:solidFill>
                  <a:srgbClr val="68309F"/>
                </a:solidFill>
              </a:rPr>
              <a:t>ETA(b, p) = TTA(b, p)×</a:t>
            </a:r>
            <a:r>
              <a:rPr lang="en-US" altLang="zh-CN" sz="3600" b="1" dirty="0" err="1">
                <a:solidFill>
                  <a:srgbClr val="68309F"/>
                </a:solidFill>
              </a:rPr>
              <a:t>AvgPower</a:t>
            </a:r>
            <a:r>
              <a:rPr lang="en-US" altLang="zh-CN" sz="3600" b="1" dirty="0">
                <a:solidFill>
                  <a:srgbClr val="68309F"/>
                </a:solidFill>
              </a:rPr>
              <a:t>(b, p)</a:t>
            </a:r>
          </a:p>
          <a:p>
            <a:pPr lvl="1">
              <a:lnSpc>
                <a:spcPct val="150000"/>
              </a:lnSpc>
            </a:pPr>
            <a:r>
              <a:rPr lang="zh-CN" altLang="en-US" sz="3000" dirty="0"/>
              <a:t>变量定义：</a:t>
            </a:r>
            <a:endParaRPr lang="en-US" altLang="zh-CN" sz="3000" dirty="0"/>
          </a:p>
          <a:p>
            <a:pPr lvl="2">
              <a:lnSpc>
                <a:spcPct val="150000"/>
              </a:lnSpc>
            </a:pPr>
            <a:r>
              <a:rPr lang="en-US" altLang="zh-CN" sz="2400" dirty="0"/>
              <a:t>ETA</a:t>
            </a:r>
            <a:r>
              <a:rPr lang="zh-CN" altLang="en-US" sz="2400" dirty="0"/>
              <a:t>：达到某个指定准确率所消耗的能量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en-US" altLang="zh-CN" sz="2400" dirty="0"/>
              <a:t>TTA</a:t>
            </a:r>
            <a:r>
              <a:rPr lang="zh-CN" altLang="en-US" sz="2400" dirty="0"/>
              <a:t>：达到某个指定准确率所消耗的时间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en-US" altLang="zh-CN" sz="2400" dirty="0" err="1"/>
              <a:t>AvgPower</a:t>
            </a:r>
            <a:r>
              <a:rPr lang="zh-CN" altLang="en-US" sz="2400" dirty="0"/>
              <a:t>：在</a:t>
            </a:r>
            <a:r>
              <a:rPr lang="en-US" altLang="zh-CN" sz="2400" dirty="0"/>
              <a:t>TTA</a:t>
            </a:r>
            <a:r>
              <a:rPr lang="zh-CN" altLang="en-US" sz="2400" dirty="0"/>
              <a:t>这段时间内的平均功率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：</a:t>
            </a:r>
            <a:r>
              <a:rPr lang="en-US" altLang="zh-CN" sz="2400" dirty="0"/>
              <a:t>batch size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/>
              <a:t>p</a:t>
            </a:r>
            <a:r>
              <a:rPr lang="zh-CN" altLang="en-US" sz="2400" dirty="0"/>
              <a:t>：</a:t>
            </a:r>
            <a:r>
              <a:rPr lang="en-US" altLang="zh-CN" sz="2400" dirty="0"/>
              <a:t>GPU power limit</a:t>
            </a:r>
          </a:p>
          <a:p>
            <a:pPr lvl="1">
              <a:lnSpc>
                <a:spcPct val="150000"/>
              </a:lnSpc>
            </a:pPr>
            <a:r>
              <a:rPr lang="zh-CN" altLang="en-US" sz="3000" dirty="0"/>
              <a:t>右上图为（</a:t>
            </a:r>
            <a:r>
              <a:rPr lang="en-US" altLang="zh-CN" sz="3000" dirty="0"/>
              <a:t>TTA,</a:t>
            </a:r>
            <a:r>
              <a:rPr lang="zh-CN" altLang="en-US" sz="3000" dirty="0"/>
              <a:t> </a:t>
            </a:r>
            <a:r>
              <a:rPr lang="en-US" altLang="zh-CN" sz="3000" dirty="0"/>
              <a:t>ETA</a:t>
            </a:r>
            <a:r>
              <a:rPr lang="zh-CN" altLang="en-US" sz="3000" dirty="0"/>
              <a:t>）图，优化目标由绿色折线（</a:t>
            </a:r>
            <a:r>
              <a:rPr lang="en-US" altLang="zh-CN" sz="3000" dirty="0"/>
              <a:t>Pareto Front</a:t>
            </a:r>
            <a:r>
              <a:rPr lang="zh-CN" altLang="en-US" sz="3000" dirty="0"/>
              <a:t>）表示</a:t>
            </a:r>
            <a:endParaRPr lang="en-US" altLang="zh-CN" sz="30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优化标准：</a:t>
            </a:r>
            <a:r>
              <a:rPr lang="en-US" altLang="zh-CN" sz="3600" b="1" dirty="0">
                <a:solidFill>
                  <a:srgbClr val="68309F"/>
                </a:solidFill>
              </a:rPr>
              <a:t>C(b, p; </a:t>
            </a:r>
            <a:r>
              <a:rPr lang="el-GR" altLang="zh-CN" sz="3600" b="1" dirty="0">
                <a:solidFill>
                  <a:srgbClr val="68309F"/>
                </a:solidFill>
              </a:rPr>
              <a:t>η) = η· </a:t>
            </a:r>
            <a:r>
              <a:rPr lang="en-US" altLang="zh-CN" sz="3600" b="1" dirty="0">
                <a:solidFill>
                  <a:srgbClr val="68309F"/>
                </a:solidFill>
              </a:rPr>
              <a:t>ETA(b, p) + (1−</a:t>
            </a:r>
            <a:r>
              <a:rPr lang="el-GR" altLang="zh-CN" sz="3600" b="1" dirty="0">
                <a:solidFill>
                  <a:srgbClr val="68309F"/>
                </a:solidFill>
              </a:rPr>
              <a:t>η)· </a:t>
            </a:r>
            <a:r>
              <a:rPr lang="en-US" altLang="zh-CN" sz="3600" b="1" dirty="0">
                <a:solidFill>
                  <a:srgbClr val="68309F"/>
                </a:solidFill>
              </a:rPr>
              <a:t>MAXPOWER · TTA(b, p)</a:t>
            </a:r>
            <a:r>
              <a:rPr lang="zh-CN" altLang="en-US" sz="3600" dirty="0"/>
              <a:t>，</a:t>
            </a:r>
            <a:r>
              <a:rPr lang="en-US" altLang="zh-CN" sz="3600" dirty="0"/>
              <a:t>C</a:t>
            </a:r>
            <a:r>
              <a:rPr lang="zh-CN" altLang="en-US" sz="3600" dirty="0"/>
              <a:t>越小则优化效果越好</a:t>
            </a:r>
            <a:endParaRPr lang="en-US" altLang="zh-CN" sz="3600" dirty="0"/>
          </a:p>
          <a:p>
            <a:pPr lvl="1">
              <a:lnSpc>
                <a:spcPct val="150000"/>
              </a:lnSpc>
            </a:pPr>
            <a:r>
              <a:rPr lang="zh-CN" altLang="en-US" sz="3000" dirty="0"/>
              <a:t>右下图为不同的</a:t>
            </a:r>
            <a:r>
              <a:rPr lang="en-US" altLang="zh-CN" sz="3000" dirty="0"/>
              <a:t>η</a:t>
            </a:r>
            <a:r>
              <a:rPr lang="zh-CN" altLang="en-US" sz="3000" dirty="0"/>
              <a:t>取值对应</a:t>
            </a:r>
            <a:r>
              <a:rPr lang="en-US" altLang="zh-CN" sz="3000" dirty="0"/>
              <a:t>Pareto Front</a:t>
            </a:r>
            <a:r>
              <a:rPr lang="zh-CN" altLang="en-US" sz="3000" dirty="0"/>
              <a:t>上的点</a:t>
            </a:r>
            <a:endParaRPr lang="en-GB" altLang="zh-CN" sz="3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A920B6-30EF-AB2D-EFAD-5732161741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39"/>
          <a:stretch/>
        </p:blipFill>
        <p:spPr>
          <a:xfrm>
            <a:off x="16158532" y="3789229"/>
            <a:ext cx="5873789" cy="49943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8DA520-DA61-DCBF-3E04-40DBFC422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9543" y="8967970"/>
            <a:ext cx="6553710" cy="42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338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Survey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A142-D2D1-D285-DD25-6D9B8125B574}"/>
              </a:ext>
            </a:extLst>
          </p:cNvPr>
          <p:cNvSpPr txBox="1">
            <a:spLocks/>
          </p:cNvSpPr>
          <p:nvPr/>
        </p:nvSpPr>
        <p:spPr>
          <a:xfrm>
            <a:off x="1234948" y="2941212"/>
            <a:ext cx="2100580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endParaRPr lang="en-US" altLang="zh-CN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01A7AA-FD79-7C93-0190-A25A639E9AFF}"/>
              </a:ext>
            </a:extLst>
          </p:cNvPr>
          <p:cNvSpPr txBox="1">
            <a:spLocks/>
          </p:cNvSpPr>
          <p:nvPr/>
        </p:nvSpPr>
        <p:spPr>
          <a:xfrm>
            <a:off x="1387348" y="3093612"/>
            <a:ext cx="2100580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r>
              <a:rPr lang="en-US" altLang="zh-CN" sz="3600" b="1" dirty="0">
                <a:solidFill>
                  <a:srgbClr val="68309F"/>
                </a:solidFill>
              </a:rPr>
              <a:t>Batch</a:t>
            </a:r>
            <a:r>
              <a:rPr lang="zh-CN" altLang="en-US" sz="3600" b="1" dirty="0">
                <a:solidFill>
                  <a:srgbClr val="68309F"/>
                </a:solidFill>
              </a:rPr>
              <a:t> </a:t>
            </a:r>
            <a:r>
              <a:rPr lang="en-US" altLang="zh-CN" sz="3600" b="1" dirty="0">
                <a:solidFill>
                  <a:srgbClr val="68309F"/>
                </a:solidFill>
              </a:rPr>
              <a:t>Size</a:t>
            </a:r>
            <a:r>
              <a:rPr lang="zh-CN" altLang="en-US" sz="3600" b="1" dirty="0">
                <a:solidFill>
                  <a:srgbClr val="68309F"/>
                </a:solidFill>
              </a:rPr>
              <a:t>优化</a:t>
            </a:r>
            <a:endParaRPr lang="en-US" altLang="zh-CN" sz="3600" b="1" dirty="0">
              <a:solidFill>
                <a:srgbClr val="68309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/>
              <a:t>Predict</a:t>
            </a:r>
            <a:r>
              <a:rPr lang="zh-CN" altLang="en-US" sz="3600" dirty="0"/>
              <a:t>：选取下一次运行时使用的</a:t>
            </a:r>
            <a:r>
              <a:rPr lang="en-US" altLang="zh-CN" sz="3600" dirty="0"/>
              <a:t>batch size</a:t>
            </a:r>
            <a:r>
              <a:rPr lang="zh-CN" altLang="en-US" sz="3600" dirty="0"/>
              <a:t>，其方法为：</a:t>
            </a:r>
            <a:endParaRPr lang="en-US" altLang="zh-CN" sz="3600" dirty="0"/>
          </a:p>
          <a:p>
            <a:pPr lvl="1">
              <a:lnSpc>
                <a:spcPct val="150000"/>
              </a:lnSpc>
            </a:pPr>
            <a:r>
              <a:rPr lang="zh-CN" altLang="en-US" sz="3000" dirty="0"/>
              <a:t>输入可用的各种</a:t>
            </a:r>
            <a:r>
              <a:rPr lang="en-US" altLang="zh-CN" sz="3000" dirty="0"/>
              <a:t>batch size</a:t>
            </a:r>
            <a:r>
              <a:rPr lang="zh-CN" altLang="en-US" sz="3000" dirty="0"/>
              <a:t>和后验的置信参数（均值、方差）</a:t>
            </a:r>
            <a:endParaRPr lang="en-US" altLang="zh-CN" sz="3000" dirty="0"/>
          </a:p>
          <a:p>
            <a:pPr lvl="1">
              <a:lnSpc>
                <a:spcPct val="150000"/>
              </a:lnSpc>
            </a:pPr>
            <a:r>
              <a:rPr lang="zh-CN" altLang="en-US" sz="3000" dirty="0"/>
              <a:t>从正态分布中进行采样，选用其中平均开销最小的</a:t>
            </a:r>
            <a:endParaRPr lang="en-US" altLang="zh-CN" sz="3000" dirty="0"/>
          </a:p>
          <a:p>
            <a:pPr>
              <a:lnSpc>
                <a:spcPct val="150000"/>
              </a:lnSpc>
            </a:pPr>
            <a:r>
              <a:rPr lang="en-US" altLang="zh-CN" sz="3600" dirty="0"/>
              <a:t>Observe</a:t>
            </a:r>
            <a:r>
              <a:rPr lang="zh-CN" altLang="en-US" sz="3600" dirty="0"/>
              <a:t>：将最近一次使用的</a:t>
            </a:r>
            <a:r>
              <a:rPr lang="en-US" altLang="zh-CN" sz="3600" dirty="0"/>
              <a:t>batch size</a:t>
            </a:r>
            <a:r>
              <a:rPr lang="zh-CN" altLang="en-US" sz="3600" dirty="0"/>
              <a:t>对应的</a:t>
            </a:r>
            <a:r>
              <a:rPr lang="en-US" altLang="zh-CN" sz="3600" dirty="0"/>
              <a:t>cost</a:t>
            </a:r>
            <a:r>
              <a:rPr lang="zh-CN" altLang="en-US" sz="3600" dirty="0"/>
              <a:t>录入历史记录中，并更新</a:t>
            </a:r>
            <a:r>
              <a:rPr lang="en-US" altLang="zh-CN" sz="3600" dirty="0"/>
              <a:t>Predict</a:t>
            </a:r>
            <a:r>
              <a:rPr lang="zh-CN" altLang="en-US" sz="3600" dirty="0"/>
              <a:t>所需的两种后验的置信参数（均值、方差）</a:t>
            </a:r>
            <a:endParaRPr lang="en-US" altLang="zh-CN" sz="3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9EC263-B8F7-BD84-963E-A7035652C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308" y="8706812"/>
            <a:ext cx="6248400" cy="47053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B491D9-0F0A-2FB9-F335-C597519F8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108" y="7580032"/>
            <a:ext cx="59245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029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Survey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A142-D2D1-D285-DD25-6D9B8125B574}"/>
              </a:ext>
            </a:extLst>
          </p:cNvPr>
          <p:cNvSpPr txBox="1">
            <a:spLocks/>
          </p:cNvSpPr>
          <p:nvPr/>
        </p:nvSpPr>
        <p:spPr>
          <a:xfrm>
            <a:off x="1234948" y="2941212"/>
            <a:ext cx="2100580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endParaRPr lang="en-US" altLang="zh-CN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01A7AA-FD79-7C93-0190-A25A639E9AFF}"/>
              </a:ext>
            </a:extLst>
          </p:cNvPr>
          <p:cNvSpPr txBox="1">
            <a:spLocks/>
          </p:cNvSpPr>
          <p:nvPr/>
        </p:nvSpPr>
        <p:spPr>
          <a:xfrm>
            <a:off x="1387348" y="3093612"/>
            <a:ext cx="2199001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r>
              <a:rPr lang="en-US" altLang="zh-CN" sz="3600" b="1" dirty="0">
                <a:solidFill>
                  <a:srgbClr val="68309F"/>
                </a:solidFill>
              </a:rPr>
              <a:t>Power Limit</a:t>
            </a:r>
            <a:r>
              <a:rPr lang="zh-CN" altLang="en-US" sz="3600" b="1" dirty="0">
                <a:solidFill>
                  <a:srgbClr val="68309F"/>
                </a:solidFill>
              </a:rPr>
              <a:t>优化</a:t>
            </a:r>
            <a:endParaRPr lang="en-US" altLang="zh-CN" sz="3600" b="1" dirty="0">
              <a:solidFill>
                <a:srgbClr val="68309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/>
              <a:t>对已使用过的</a:t>
            </a:r>
            <a:r>
              <a:rPr lang="en-US" altLang="zh-CN" sz="3600" dirty="0"/>
              <a:t>batch size</a:t>
            </a:r>
            <a:r>
              <a:rPr lang="zh-CN" altLang="en-US" sz="3600" dirty="0"/>
              <a:t>：使用已经计算好的最优的</a:t>
            </a:r>
            <a:r>
              <a:rPr lang="en-US" altLang="zh-CN" sz="3600" dirty="0"/>
              <a:t>power limit</a:t>
            </a:r>
          </a:p>
          <a:p>
            <a:pPr>
              <a:lnSpc>
                <a:spcPct val="150000"/>
              </a:lnSpc>
            </a:pPr>
            <a:r>
              <a:rPr lang="zh-CN" altLang="en-US" sz="3600" dirty="0"/>
              <a:t>对未使用过的</a:t>
            </a:r>
            <a:r>
              <a:rPr lang="en-US" altLang="zh-CN" sz="3600" dirty="0"/>
              <a:t>batch size</a:t>
            </a:r>
            <a:r>
              <a:rPr lang="zh-CN" altLang="en-US" sz="3600" dirty="0"/>
              <a:t>：</a:t>
            </a:r>
            <a:endParaRPr lang="en-US" altLang="zh-CN" sz="3600" dirty="0"/>
          </a:p>
          <a:p>
            <a:pPr lvl="1">
              <a:lnSpc>
                <a:spcPct val="150000"/>
              </a:lnSpc>
            </a:pPr>
            <a:r>
              <a:rPr lang="zh-CN" altLang="en-US" sz="3000" dirty="0"/>
              <a:t>在第一个</a:t>
            </a:r>
            <a:r>
              <a:rPr lang="en-US" altLang="zh-CN" sz="3000" dirty="0"/>
              <a:t>epoch</a:t>
            </a:r>
            <a:r>
              <a:rPr lang="zh-CN" altLang="en-US" sz="3000" dirty="0"/>
              <a:t>中将工作进一步进行切片，每个切片使用不同的</a:t>
            </a:r>
            <a:r>
              <a:rPr lang="en-US" altLang="zh-CN" sz="3000" dirty="0"/>
              <a:t>power limit</a:t>
            </a:r>
            <a:r>
              <a:rPr lang="zh-CN" altLang="en-US" sz="3000" dirty="0"/>
              <a:t>，并登记分别的</a:t>
            </a:r>
            <a:r>
              <a:rPr lang="en-US" altLang="zh-CN" sz="3000" dirty="0" err="1"/>
              <a:t>AvgPower</a:t>
            </a:r>
            <a:r>
              <a:rPr lang="en-US" altLang="zh-CN" sz="3000" dirty="0"/>
              <a:t>(b, p)</a:t>
            </a:r>
            <a:r>
              <a:rPr lang="zh-CN" altLang="en-US" sz="3000" dirty="0"/>
              <a:t>和</a:t>
            </a:r>
            <a:r>
              <a:rPr lang="en-US" altLang="zh-CN" sz="3000" dirty="0"/>
              <a:t>Throughput(b, p)</a:t>
            </a:r>
          </a:p>
          <a:p>
            <a:pPr lvl="1">
              <a:lnSpc>
                <a:spcPct val="150000"/>
              </a:lnSpc>
            </a:pPr>
            <a:r>
              <a:rPr lang="zh-CN" altLang="en-US" sz="3000" dirty="0"/>
              <a:t>动态调整</a:t>
            </a:r>
            <a:r>
              <a:rPr lang="en-US" altLang="zh-CN" sz="3000" dirty="0"/>
              <a:t>power limit</a:t>
            </a:r>
            <a:r>
              <a:rPr lang="zh-CN" altLang="en-US" sz="3000" dirty="0"/>
              <a:t>，按</a:t>
            </a:r>
            <a:r>
              <a:rPr lang="en-US" altLang="zh-CN" sz="3000" dirty="0"/>
              <a:t>C</a:t>
            </a:r>
            <a:r>
              <a:rPr lang="zh-CN" altLang="en-US" sz="3000" dirty="0"/>
              <a:t>的导出计算式选取最优值。</a:t>
            </a:r>
            <a:endParaRPr lang="en-US" altLang="zh-CN" sz="3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6E0D9A-ACC1-0EB7-F12D-142D99962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948" y="8474311"/>
            <a:ext cx="6019800" cy="1666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E6087F-CAEB-CB76-1791-62B577806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527" y="10293586"/>
            <a:ext cx="6290642" cy="26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731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Survey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A142-D2D1-D285-DD25-6D9B8125B574}"/>
              </a:ext>
            </a:extLst>
          </p:cNvPr>
          <p:cNvSpPr txBox="1">
            <a:spLocks/>
          </p:cNvSpPr>
          <p:nvPr/>
        </p:nvSpPr>
        <p:spPr>
          <a:xfrm>
            <a:off x="1234948" y="2941212"/>
            <a:ext cx="2100580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endParaRPr lang="en-US" altLang="zh-CN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01A7AA-FD79-7C93-0190-A25A639E9AFF}"/>
              </a:ext>
            </a:extLst>
          </p:cNvPr>
          <p:cNvSpPr txBox="1">
            <a:spLocks/>
          </p:cNvSpPr>
          <p:nvPr/>
        </p:nvSpPr>
        <p:spPr>
          <a:xfrm>
            <a:off x="1387348" y="3093612"/>
            <a:ext cx="2199001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特殊情况处理</a:t>
            </a:r>
            <a:endParaRPr lang="en-US" altLang="zh-CN" sz="3600" b="1" dirty="0">
              <a:solidFill>
                <a:srgbClr val="68309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/>
              <a:t>cost</a:t>
            </a:r>
            <a:r>
              <a:rPr lang="zh-CN" altLang="en-US" sz="3600" dirty="0"/>
              <a:t>方差未知情况：在</a:t>
            </a:r>
            <a:r>
              <a:rPr lang="en-US" altLang="zh-CN" sz="3600" dirty="0"/>
              <a:t>observe</a:t>
            </a:r>
            <a:r>
              <a:rPr lang="zh-CN" altLang="en-US" sz="3600" dirty="0"/>
              <a:t>过程中进行计算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算法开销过大的情况：设置一个阈值</a:t>
            </a:r>
            <a:r>
              <a:rPr lang="en-US" altLang="zh-CN" sz="3600" dirty="0"/>
              <a:t>β</a:t>
            </a:r>
            <a:r>
              <a:rPr lang="zh-CN" altLang="en-US" sz="3600" dirty="0"/>
              <a:t>，当当前算法开销和最小开销</a:t>
            </a:r>
            <a:r>
              <a:rPr lang="en-US" altLang="zh-CN" sz="3600" dirty="0" err="1"/>
              <a:t>minCost</a:t>
            </a:r>
            <a:r>
              <a:rPr lang="zh-CN" altLang="en-US" sz="3600" dirty="0"/>
              <a:t>的比值大于</a:t>
            </a:r>
            <a:r>
              <a:rPr lang="en-US" altLang="zh-CN" sz="3600" dirty="0"/>
              <a:t>β</a:t>
            </a:r>
            <a:r>
              <a:rPr lang="zh-CN" altLang="en-US" sz="3600" dirty="0"/>
              <a:t>时强行停止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需要剪枝的情况：在尝试各种</a:t>
            </a:r>
            <a:r>
              <a:rPr lang="en-US" altLang="zh-CN" sz="3600" dirty="0"/>
              <a:t>batch size</a:t>
            </a:r>
            <a:r>
              <a:rPr lang="zh-CN" altLang="en-US" sz="3600" dirty="0"/>
              <a:t>过程中，优先只考虑较小的</a:t>
            </a:r>
            <a:r>
              <a:rPr lang="en-US" altLang="zh-CN" sz="3600" dirty="0"/>
              <a:t>batch size</a:t>
            </a:r>
            <a:r>
              <a:rPr lang="zh-CN" altLang="en-US" sz="3600" dirty="0"/>
              <a:t>以减小开销；在这些</a:t>
            </a:r>
            <a:r>
              <a:rPr lang="en-US" altLang="zh-CN" sz="3600" dirty="0"/>
              <a:t>batch size</a:t>
            </a:r>
            <a:r>
              <a:rPr lang="zh-CN" altLang="en-US" sz="3600" dirty="0"/>
              <a:t>全部不达标、或出现了需要强行停止的情况时，再考虑更大的</a:t>
            </a:r>
            <a:r>
              <a:rPr lang="en-US" altLang="zh-CN" sz="3600" dirty="0"/>
              <a:t>batch size</a:t>
            </a:r>
          </a:p>
          <a:p>
            <a:pPr>
              <a:lnSpc>
                <a:spcPct val="150000"/>
              </a:lnSpc>
            </a:pPr>
            <a:r>
              <a:rPr lang="zh-CN" altLang="en-US" sz="3600" dirty="0"/>
              <a:t>数据漂移的情况：</a:t>
            </a:r>
            <a:r>
              <a:rPr lang="en-US" altLang="zh-CN" sz="3600" dirty="0"/>
              <a:t>Thompson</a:t>
            </a:r>
            <a:r>
              <a:rPr lang="zh-CN" altLang="en-US" sz="3600" dirty="0"/>
              <a:t>采样方法是加窗的，只考虑最近</a:t>
            </a:r>
            <a:r>
              <a:rPr lang="en-US" altLang="zh-CN" sz="3600" dirty="0"/>
              <a:t>N</a:t>
            </a:r>
            <a:r>
              <a:rPr lang="zh-CN" altLang="en-US" sz="3600" dirty="0"/>
              <a:t>次的情况，因此避免了数据漂移带来过大的重新训练开销（至多只会有</a:t>
            </a:r>
            <a:r>
              <a:rPr lang="en-US" altLang="zh-CN" sz="3600" dirty="0"/>
              <a:t>N</a:t>
            </a:r>
            <a:r>
              <a:rPr lang="zh-CN" altLang="en-US" sz="3600" dirty="0"/>
              <a:t>组数据发生改变）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35995596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 Survey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7A142-D2D1-D285-DD25-6D9B8125B574}"/>
              </a:ext>
            </a:extLst>
          </p:cNvPr>
          <p:cNvSpPr txBox="1">
            <a:spLocks/>
          </p:cNvSpPr>
          <p:nvPr/>
        </p:nvSpPr>
        <p:spPr>
          <a:xfrm>
            <a:off x="1234948" y="2941212"/>
            <a:ext cx="2100580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lnSpc>
                <a:spcPct val="150000"/>
              </a:lnSpc>
              <a:buNone/>
            </a:pPr>
            <a:endParaRPr lang="en-US" altLang="zh-CN" sz="36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01A7AA-FD79-7C93-0190-A25A639E9AFF}"/>
              </a:ext>
            </a:extLst>
          </p:cNvPr>
          <p:cNvSpPr txBox="1">
            <a:spLocks/>
          </p:cNvSpPr>
          <p:nvPr/>
        </p:nvSpPr>
        <p:spPr>
          <a:xfrm>
            <a:off x="1387348" y="3093612"/>
            <a:ext cx="21990010" cy="10168979"/>
          </a:xfrm>
          <a:prstGeom prst="rect">
            <a:avLst/>
          </a:prstGeom>
        </p:spPr>
        <p:txBody>
          <a:bodyPr>
            <a:normAutofit/>
          </a:bodyPr>
          <a:lstStyle>
            <a:lvl1pPr marL="857250" marR="0" indent="-857250" algn="l" defTabSz="82550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6000" b="0" i="0" u="none" strike="noStrike" cap="none" spc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思源宋体 CN Heavy" panose="02020900000000000000" pitchFamily="18" charset="-122"/>
                <a:sym typeface="Helvetica Neue"/>
              </a:defRPr>
            </a:lvl1pPr>
            <a:lvl2pPr marL="1527175" marR="0" indent="-68580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54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黑体 CN" panose="020B0500000000000000" pitchFamily="34" charset="-122"/>
                <a:ea typeface="思源黑体 CN" panose="020B0500000000000000" pitchFamily="34" charset="-122"/>
                <a:cs typeface="思源黑体 CN" panose="020B0500000000000000" pitchFamily="34" charset="-122"/>
                <a:sym typeface="Helvetica Neue"/>
              </a:defRPr>
            </a:lvl2pPr>
            <a:lvl3pPr marL="2419350" marR="0" indent="-685800" algn="l" defTabSz="8255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思源宋体 CN" panose="02020400000000000000" pitchFamily="18" charset="-122"/>
                <a:sym typeface="Helvetica Neue"/>
              </a:defRPr>
            </a:lvl3pPr>
            <a:lvl4pPr marL="3228975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Helvetica Neue"/>
              </a:defRPr>
            </a:lvl4pPr>
            <a:lvl5pPr marL="4121150" marR="0" indent="-68580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r>
              <a:rPr lang="zh-CN" altLang="en-US" sz="3600" b="1" dirty="0">
                <a:solidFill>
                  <a:srgbClr val="68309F"/>
                </a:solidFill>
              </a:rPr>
              <a:t>测试结果及分析</a:t>
            </a:r>
            <a:endParaRPr lang="en-US" altLang="zh-CN" sz="3600" b="1" dirty="0">
              <a:solidFill>
                <a:srgbClr val="68309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/>
              <a:t>测试内容：对各种不同任务所用的经典模型进行训练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endParaRPr lang="en-US" altLang="zh-CN" sz="3600" dirty="0"/>
          </a:p>
          <a:p>
            <a:pPr>
              <a:lnSpc>
                <a:spcPct val="150000"/>
              </a:lnSpc>
            </a:pPr>
            <a:endParaRPr lang="en-US" altLang="zh-CN" sz="3600" dirty="0"/>
          </a:p>
          <a:p>
            <a:pPr>
              <a:lnSpc>
                <a:spcPct val="150000"/>
              </a:lnSpc>
            </a:pP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测试所用硬件配置：如下表</a:t>
            </a:r>
            <a:endParaRPr lang="en-US" altLang="zh-CN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EEF085-86D1-9809-9289-1DBF64996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37" y="4974556"/>
            <a:ext cx="11439525" cy="24193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B838C9-6D66-A0C7-B0C1-967AE9019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578" y="8974563"/>
            <a:ext cx="63055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815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36359</TotalTime>
  <Words>1113</Words>
  <Application>Microsoft Office PowerPoint</Application>
  <PresentationFormat>自定义</PresentationFormat>
  <Paragraphs>92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Helvetica Neue</vt:lpstr>
      <vt:lpstr>Helvetica Neue Light</vt:lpstr>
      <vt:lpstr>Helvetica Neue Medium</vt:lpstr>
      <vt:lpstr>宋体</vt:lpstr>
      <vt:lpstr>华文楷体</vt:lpstr>
      <vt:lpstr>思源黑体 CN</vt:lpstr>
      <vt:lpstr>思源宋体 CN</vt:lpstr>
      <vt:lpstr>思源宋体 CN Heavy</vt:lpstr>
      <vt:lpstr>Arial</vt:lpstr>
      <vt:lpstr>White</vt:lpstr>
      <vt:lpstr>Zeus: Understanding and Optimizing GPU Energy Consumption of DNN Training</vt:lpstr>
      <vt:lpstr>SURVEY</vt:lpstr>
      <vt:lpstr>01 Survey</vt:lpstr>
      <vt:lpstr>01 Survey</vt:lpstr>
      <vt:lpstr>01 Survey</vt:lpstr>
      <vt:lpstr>01 Survey</vt:lpstr>
      <vt:lpstr>01 Survey</vt:lpstr>
      <vt:lpstr>01 Survey</vt:lpstr>
      <vt:lpstr>01 Survey</vt:lpstr>
      <vt:lpstr>01 Survey</vt:lpstr>
      <vt:lpstr>01 Survey</vt:lpstr>
      <vt:lpstr>01 Survey</vt:lpstr>
      <vt:lpstr>PROPOSAL</vt:lpstr>
      <vt:lpstr>02 Proposal</vt:lpstr>
      <vt:lpstr>02 Proposal</vt:lpstr>
      <vt:lpstr>感谢聆听！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Zhao</dc:creator>
  <cp:lastModifiedBy>Haochen Ding</cp:lastModifiedBy>
  <cp:revision>158</cp:revision>
  <dcterms:modified xsi:type="dcterms:W3CDTF">2023-10-09T11:55:43Z</dcterms:modified>
</cp:coreProperties>
</file>