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96" r:id="rId4"/>
    <p:sldId id="567" r:id="rId5"/>
    <p:sldId id="579" r:id="rId6"/>
    <p:sldId id="584" r:id="rId7"/>
    <p:sldId id="585" r:id="rId8"/>
    <p:sldId id="586" r:id="rId9"/>
    <p:sldId id="588" r:id="rId10"/>
    <p:sldId id="589" r:id="rId11"/>
    <p:sldId id="581" r:id="rId12"/>
    <p:sldId id="583" r:id="rId13"/>
    <p:sldId id="580" r:id="rId14"/>
    <p:sldId id="582" r:id="rId15"/>
    <p:sldId id="260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3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6" autoAdjust="0"/>
    <p:restoredTop sz="94669"/>
  </p:normalViewPr>
  <p:slideViewPr>
    <p:cSldViewPr snapToGrid="0" snapToObjects="1">
      <p:cViewPr varScale="1">
        <p:scale>
          <a:sx n="80" d="100"/>
          <a:sy n="80" d="100"/>
        </p:scale>
        <p:origin x="3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echatIMG69.jpg" descr="WechatIMG69.jpg"/>
          <p:cNvPicPr>
            <a:picLocks noChangeAspect="1"/>
          </p:cNvPicPr>
          <p:nvPr userDrawn="1"/>
        </p:nvPicPr>
        <p:blipFill>
          <a:blip r:embed="rId2"/>
          <a:srcRect t="7650" b="7650"/>
          <a:stretch>
            <a:fillRect/>
          </a:stretch>
        </p:blipFill>
        <p:spPr>
          <a:xfrm>
            <a:off x="-1" y="9372"/>
            <a:ext cx="24384001" cy="1369725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线条"/>
          <p:cNvSpPr/>
          <p:nvPr userDrawn="1"/>
        </p:nvSpPr>
        <p:spPr>
          <a:xfrm>
            <a:off x="2031999" y="6229349"/>
            <a:ext cx="1041400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9" name="图像" descr="图像">
            <a:extLst>
              <a:ext uri="{FF2B5EF4-FFF2-40B4-BE49-F238E27FC236}">
                <a16:creationId xmlns:a16="http://schemas.microsoft.com/office/drawing/2014/main" id="{830B25EB-4485-4B97-9FFF-23430CF732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470" y="455076"/>
            <a:ext cx="3343982" cy="111466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47850" y="3974835"/>
            <a:ext cx="13775721" cy="206715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r>
              <a:rPr lang="zh-CN" altLang="en-US" dirty="0"/>
              <a:t>请输入标题文字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1847849" y="6526856"/>
            <a:ext cx="13775721" cy="832794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pPr lvl="0"/>
            <a:r>
              <a:rPr lang="zh-CN" altLang="en-US" dirty="0"/>
              <a:t>请输入副标题文字</a:t>
            </a:r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9529706" y="11645356"/>
            <a:ext cx="3983862" cy="832794"/>
          </a:xfrm>
        </p:spPr>
        <p:txBody>
          <a:bodyPr anchor="ctr"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pPr lvl="0"/>
            <a:r>
              <a:rPr lang="zh-CN" altLang="en-US" dirty="0"/>
              <a:t>主讲人：某某某</a:t>
            </a:r>
          </a:p>
        </p:txBody>
      </p:sp>
    </p:spTree>
    <p:extLst>
      <p:ext uri="{BB962C8B-B14F-4D97-AF65-F5344CB8AC3E}">
        <p14:creationId xmlns:p14="http://schemas.microsoft.com/office/powerpoint/2010/main" val="420011024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946559" y="8452599"/>
            <a:ext cx="10367862" cy="1689532"/>
          </a:xfrm>
        </p:spPr>
        <p:txBody>
          <a:bodyPr>
            <a:normAutofit/>
          </a:bodyPr>
          <a:lstStyle>
            <a:lvl1pPr algn="r">
              <a:defRPr sz="10000">
                <a:solidFill>
                  <a:srgbClr val="68309F"/>
                </a:solidFill>
              </a:defRPr>
            </a:lvl1pPr>
          </a:lstStyle>
          <a:p>
            <a:r>
              <a:rPr lang="zh-CN" altLang="en-US" dirty="0"/>
              <a:t>请输入章隔页标题</a:t>
            </a:r>
          </a:p>
        </p:txBody>
      </p:sp>
      <p:pic>
        <p:nvPicPr>
          <p:cNvPr id="4" name="WechatIMG69.jpg" descr="WechatIMG69.jpg"/>
          <p:cNvPicPr>
            <a:picLocks noChangeAspect="1"/>
          </p:cNvPicPr>
          <p:nvPr userDrawn="1"/>
        </p:nvPicPr>
        <p:blipFill>
          <a:blip r:embed="rId2"/>
          <a:srcRect l="1541" t="46798" r="680" b="14957"/>
          <a:stretch>
            <a:fillRect/>
          </a:stretch>
        </p:blipFill>
        <p:spPr>
          <a:xfrm>
            <a:off x="8258031" y="3212788"/>
            <a:ext cx="16190195" cy="419981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线条"/>
          <p:cNvSpPr/>
          <p:nvPr userDrawn="1"/>
        </p:nvSpPr>
        <p:spPr>
          <a:xfrm>
            <a:off x="13094940" y="7958406"/>
            <a:ext cx="10071101" cy="1"/>
          </a:xfrm>
          <a:prstGeom prst="line">
            <a:avLst/>
          </a:prstGeom>
          <a:ln w="38100">
            <a:solidFill>
              <a:srgbClr val="652E9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8" name="图像" descr="图像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20620493" y="6004757"/>
            <a:ext cx="3343982" cy="111466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12946559" y="10204932"/>
            <a:ext cx="10367862" cy="739780"/>
          </a:xfrm>
        </p:spPr>
        <p:txBody>
          <a:bodyPr>
            <a:normAutofit/>
          </a:bodyPr>
          <a:lstStyle>
            <a:lvl1pPr marL="0" indent="0" algn="r">
              <a:buNone/>
              <a:defRPr sz="4800">
                <a:solidFill>
                  <a:srgbClr val="68309F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pPr lvl="0"/>
            <a:r>
              <a:rPr lang="zh-CN" altLang="en-US" dirty="0"/>
              <a:t>请输入小标题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95" y="2592728"/>
            <a:ext cx="6098541" cy="5703857"/>
          </a:xfrm>
        </p:spPr>
        <p:txBody>
          <a:bodyPr anchor="ctr">
            <a:noAutofit/>
          </a:bodyPr>
          <a:lstStyle>
            <a:lvl1pPr marL="0" indent="0" algn="l">
              <a:buNone/>
              <a:defRPr sz="40000">
                <a:solidFill>
                  <a:srgbClr val="68309F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987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加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pic>
        <p:nvPicPr>
          <p:cNvPr id="4" name="WechatIMG69.jpg" descr="WechatIMG69.jpg"/>
          <p:cNvPicPr>
            <a:picLocks noChangeAspect="1"/>
          </p:cNvPicPr>
          <p:nvPr userDrawn="1"/>
        </p:nvPicPr>
        <p:blipFill>
          <a:blip r:embed="rId2"/>
          <a:srcRect l="1541" t="55556" r="680" b="32025"/>
          <a:stretch>
            <a:fillRect/>
          </a:stretch>
        </p:blipFill>
        <p:spPr>
          <a:xfrm>
            <a:off x="-1" y="-14428"/>
            <a:ext cx="24383842" cy="2053719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图像" descr="图像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470" y="455076"/>
            <a:ext cx="3343982" cy="111466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4923" y="397421"/>
            <a:ext cx="11077776" cy="1172316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正文级别 1…"/>
          <p:cNvSpPr txBox="1">
            <a:spLocks noGrp="1"/>
          </p:cNvSpPr>
          <p:nvPr>
            <p:ph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rPr lang="zh-CN" altLang="en-US" dirty="0"/>
              <a:t>第一级</a:t>
            </a:r>
            <a:endParaRPr dirty="0"/>
          </a:p>
          <a:p>
            <a:pPr lvl="1"/>
            <a:r>
              <a:rPr lang="zh-CN" altLang="en-US" dirty="0"/>
              <a:t>第二级</a:t>
            </a:r>
            <a:endParaRPr dirty="0"/>
          </a:p>
          <a:p>
            <a:pPr lvl="2"/>
            <a:r>
              <a:rPr lang="zh-CN" altLang="en-US" dirty="0"/>
              <a:t>第三级</a:t>
            </a:r>
            <a:endParaRPr dirty="0"/>
          </a:p>
          <a:p>
            <a:pPr lvl="3"/>
            <a:r>
              <a:rPr lang="zh-CN" altLang="en-US" dirty="0"/>
              <a:t>第四级</a:t>
            </a:r>
            <a:endParaRPr dirty="0"/>
          </a:p>
          <a:p>
            <a:pPr lvl="4"/>
            <a:r>
              <a:rPr lang="zh-CN" altLang="en-US" dirty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55242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pic>
        <p:nvPicPr>
          <p:cNvPr id="4" name="WechatIMG69.jpg" descr="WechatIMG69.jpg"/>
          <p:cNvPicPr>
            <a:picLocks noChangeAspect="1"/>
          </p:cNvPicPr>
          <p:nvPr userDrawn="1"/>
        </p:nvPicPr>
        <p:blipFill>
          <a:blip r:embed="rId2"/>
          <a:srcRect l="1541" t="55556" r="680" b="32025"/>
          <a:stretch>
            <a:fillRect/>
          </a:stretch>
        </p:blipFill>
        <p:spPr>
          <a:xfrm>
            <a:off x="-1" y="-14428"/>
            <a:ext cx="24383842" cy="2053719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图像" descr="图像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470" y="455076"/>
            <a:ext cx="3343982" cy="111466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4923" y="397421"/>
            <a:ext cx="11077776" cy="1172316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02479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echatIMG69.jpg" descr="WechatIMG69.jpg"/>
          <p:cNvPicPr>
            <a:picLocks noChangeAspect="1"/>
          </p:cNvPicPr>
          <p:nvPr userDrawn="1"/>
        </p:nvPicPr>
        <p:blipFill>
          <a:blip r:embed="rId2"/>
          <a:srcRect t="13421" b="1879"/>
          <a:stretch>
            <a:fillRect/>
          </a:stretch>
        </p:blipFill>
        <p:spPr>
          <a:xfrm>
            <a:off x="-1" y="9372"/>
            <a:ext cx="24384001" cy="1369725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线条"/>
          <p:cNvSpPr/>
          <p:nvPr userDrawn="1"/>
        </p:nvSpPr>
        <p:spPr>
          <a:xfrm>
            <a:off x="13102585" y="10669115"/>
            <a:ext cx="104140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5B414E-CC0E-4680-AC58-2884896C30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466" y="11135892"/>
            <a:ext cx="4660134" cy="14593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102585" y="8368325"/>
            <a:ext cx="10414001" cy="228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谢谢 </a:t>
            </a:r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48970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rPr lang="zh-CN" altLang="en-US" dirty="0"/>
              <a:t>第一级</a:t>
            </a:r>
            <a:endParaRPr dirty="0"/>
          </a:p>
          <a:p>
            <a:pPr lvl="1"/>
            <a:r>
              <a:rPr lang="zh-CN" altLang="en-US" dirty="0"/>
              <a:t>第二级</a:t>
            </a:r>
            <a:endParaRPr dirty="0"/>
          </a:p>
          <a:p>
            <a:pPr lvl="2"/>
            <a:r>
              <a:rPr lang="zh-CN" altLang="en-US" dirty="0"/>
              <a:t>第三级</a:t>
            </a:r>
            <a:endParaRPr dirty="0"/>
          </a:p>
          <a:p>
            <a:pPr lvl="3"/>
            <a:r>
              <a:rPr lang="zh-CN" altLang="en-US" dirty="0"/>
              <a:t>第四级</a:t>
            </a:r>
            <a:endParaRPr dirty="0"/>
          </a:p>
          <a:p>
            <a:pPr lvl="4"/>
            <a:r>
              <a:rPr lang="zh-CN" altLang="en-US" dirty="0"/>
              <a:t>第五级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宋体 CN" panose="02020400000000000000" pitchFamily="18" charset="-122"/>
          <a:ea typeface="思源宋体 CN" panose="02020400000000000000" pitchFamily="18" charset="-122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857250" marR="0" indent="-85725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25000"/>
        <a:buFont typeface="Arial" panose="020B0604020202020204" pitchFamily="34" charset="0"/>
        <a:buChar char="•"/>
        <a:tabLst/>
        <a:defRPr sz="6000" b="0" i="0" u="none" strike="noStrike" cap="none" spc="0" baseline="0">
          <a:ln>
            <a:noFill/>
          </a:ln>
          <a:solidFill>
            <a:schemeClr val="tx1">
              <a:lumMod val="75000"/>
              <a:lumOff val="25000"/>
            </a:schemeClr>
          </a:solidFill>
          <a:uFillTx/>
          <a:latin typeface="思源宋体 CN Heavy" panose="02020900000000000000" pitchFamily="18" charset="-122"/>
          <a:ea typeface="思源宋体 CN Heavy" panose="02020900000000000000" pitchFamily="18" charset="-122"/>
          <a:cs typeface="思源宋体 CN Heavy" panose="02020900000000000000" pitchFamily="18" charset="-122"/>
          <a:sym typeface="Helvetica Neue"/>
        </a:defRPr>
      </a:lvl1pPr>
      <a:lvl2pPr marL="1527175" marR="0" indent="-685800" algn="l" defTabSz="825500" latinLnBrk="0">
        <a:lnSpc>
          <a:spcPct val="100000"/>
        </a:lnSpc>
        <a:spcBef>
          <a:spcPts val="1200"/>
        </a:spcBef>
        <a:spcAft>
          <a:spcPts val="0"/>
        </a:spcAft>
        <a:buClrTx/>
        <a:buSzPct val="125000"/>
        <a:buFont typeface="Arial" panose="020B0604020202020204" pitchFamily="34" charset="0"/>
        <a:buChar char="•"/>
        <a:tabLst/>
        <a:defRPr sz="5400" b="0" i="0" u="none" strike="noStrike" cap="none" spc="0" baseline="0">
          <a:ln>
            <a:noFill/>
          </a:ln>
          <a:solidFill>
            <a:schemeClr val="tx1">
              <a:lumMod val="65000"/>
              <a:lumOff val="35000"/>
            </a:schemeClr>
          </a:solidFill>
          <a:uFillTx/>
          <a:latin typeface="思源黑体 CN" panose="020B0500000000000000" pitchFamily="34" charset="-122"/>
          <a:ea typeface="思源黑体 CN" panose="020B0500000000000000" pitchFamily="34" charset="-122"/>
          <a:cs typeface="思源黑体 CN" panose="020B0500000000000000" pitchFamily="34" charset="-122"/>
          <a:sym typeface="Helvetica Neue"/>
        </a:defRPr>
      </a:lvl2pPr>
      <a:lvl3pPr marL="2419350" marR="0" indent="-685800" algn="l" defTabSz="825500" latinLnBrk="0">
        <a:lnSpc>
          <a:spcPct val="100000"/>
        </a:lnSpc>
        <a:spcBef>
          <a:spcPts val="600"/>
        </a:spcBef>
        <a:spcAft>
          <a:spcPts val="0"/>
        </a:spcAft>
        <a:buClrTx/>
        <a:buSzPct val="125000"/>
        <a:buFont typeface="Arial" panose="020B0604020202020204" pitchFamily="34" charset="0"/>
        <a:buChar char="•"/>
        <a:tabLst/>
        <a:defRPr sz="4800" b="0" i="0" u="none" strike="noStrike" cap="none" spc="0" baseline="0">
          <a:ln>
            <a:noFill/>
          </a:ln>
          <a:solidFill>
            <a:schemeClr val="tx1">
              <a:lumMod val="65000"/>
              <a:lumOff val="35000"/>
            </a:schemeClr>
          </a:solidFill>
          <a:uFillTx/>
          <a:latin typeface="思源宋体 CN" panose="02020400000000000000" pitchFamily="18" charset="-122"/>
          <a:ea typeface="思源宋体 CN" panose="02020400000000000000" pitchFamily="18" charset="-122"/>
          <a:cs typeface="思源宋体 CN" panose="02020400000000000000" pitchFamily="18" charset="-122"/>
          <a:sym typeface="Helvetica Neue"/>
        </a:defRPr>
      </a:lvl3pPr>
      <a:lvl4pPr marL="3228975" marR="0" indent="-685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 typeface="Arial" panose="020B0604020202020204" pitchFamily="34" charset="0"/>
        <a:buChar char="•"/>
        <a:tabLst/>
        <a:defRPr sz="4800" b="0" i="0" u="none" strike="noStrike" cap="none" spc="0" baseline="0">
          <a:ln>
            <a:noFill/>
          </a:ln>
          <a:solidFill>
            <a:schemeClr val="tx1">
              <a:lumMod val="65000"/>
              <a:lumOff val="35000"/>
            </a:schemeClr>
          </a:solidFill>
          <a:uFillTx/>
          <a:latin typeface="华文楷体" panose="02010600040101010101" pitchFamily="2" charset="-122"/>
          <a:ea typeface="华文楷体" panose="02010600040101010101" pitchFamily="2" charset="-122"/>
          <a:cs typeface="华文楷体" panose="02010600040101010101" pitchFamily="2" charset="-122"/>
          <a:sym typeface="Helvetica Neue"/>
        </a:defRPr>
      </a:lvl4pPr>
      <a:lvl5pPr marL="4121150" marR="0" indent="-685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 typeface="Arial" panose="020B0604020202020204" pitchFamily="34" charset="0"/>
        <a:buChar char="•"/>
        <a:tabLst/>
        <a:defRPr sz="4000" b="0" i="0" u="none" strike="noStrike" cap="none" spc="0" baseline="0">
          <a:ln>
            <a:noFill/>
          </a:ln>
          <a:solidFill>
            <a:schemeClr val="tx1">
              <a:lumMod val="65000"/>
              <a:lumOff val="35000"/>
            </a:schemeClr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850" y="3974835"/>
            <a:ext cx="22048470" cy="2067150"/>
          </a:xfrm>
        </p:spPr>
        <p:txBody>
          <a:bodyPr>
            <a:noAutofit/>
          </a:bodyPr>
          <a:lstStyle/>
          <a:p>
            <a:r>
              <a:rPr lang="en-GB" altLang="zh-CN" sz="4000" dirty="0"/>
              <a:t>Zeus: Understanding and Optimizing GPU Energy Consumption of DNN Training</a:t>
            </a:r>
            <a:endParaRPr lang="zh-CN" altLang="en-US" sz="4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最终展示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王泽文 丁浩宸</a:t>
            </a:r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273509434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测试成果展示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A142-D2D1-D285-DD25-6D9B8125B574}"/>
              </a:ext>
            </a:extLst>
          </p:cNvPr>
          <p:cNvSpPr txBox="1">
            <a:spLocks/>
          </p:cNvSpPr>
          <p:nvPr/>
        </p:nvSpPr>
        <p:spPr>
          <a:xfrm>
            <a:off x="1234948" y="2941212"/>
            <a:ext cx="2100580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endParaRPr lang="en-US" altLang="zh-CN" sz="3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01A7AA-FD79-7C93-0190-A25A639E9AFF}"/>
              </a:ext>
            </a:extLst>
          </p:cNvPr>
          <p:cNvSpPr txBox="1">
            <a:spLocks/>
          </p:cNvSpPr>
          <p:nvPr/>
        </p:nvSpPr>
        <p:spPr>
          <a:xfrm>
            <a:off x="1387348" y="3093612"/>
            <a:ext cx="21761704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68309F"/>
                </a:solidFill>
              </a:rPr>
              <a:t>按照论文内容，对</a:t>
            </a:r>
            <a:r>
              <a:rPr lang="en-US" altLang="zh-CN" sz="3600" b="1" dirty="0">
                <a:solidFill>
                  <a:srgbClr val="68309F"/>
                </a:solidFill>
              </a:rPr>
              <a:t>batch size</a:t>
            </a:r>
            <a:r>
              <a:rPr lang="zh-CN" altLang="en-US" sz="3600" b="1" dirty="0">
                <a:solidFill>
                  <a:srgbClr val="68309F"/>
                </a:solidFill>
              </a:rPr>
              <a:t>和</a:t>
            </a:r>
            <a:r>
              <a:rPr lang="en-US" altLang="zh-CN" sz="3600" b="1" dirty="0">
                <a:solidFill>
                  <a:srgbClr val="68309F"/>
                </a:solidFill>
              </a:rPr>
              <a:t>power limit</a:t>
            </a:r>
            <a:r>
              <a:rPr lang="zh-CN" altLang="en-US" sz="3600" b="1" dirty="0">
                <a:solidFill>
                  <a:srgbClr val="68309F"/>
                </a:solidFill>
              </a:rPr>
              <a:t>进行优化</a:t>
            </a:r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优化效果：</a:t>
            </a:r>
            <a:endParaRPr lang="en-US" altLang="zh-CN" sz="3600" dirty="0"/>
          </a:p>
          <a:p>
            <a:pPr lvl="1">
              <a:lnSpc>
                <a:spcPct val="150000"/>
              </a:lnSpc>
            </a:pPr>
            <a:r>
              <a:rPr lang="zh-CN" altLang="en-US" sz="3000" dirty="0"/>
              <a:t>选取更多模型进行实验，发现</a:t>
            </a:r>
            <a:r>
              <a:rPr lang="en-US" altLang="zh-CN" sz="3000" dirty="0"/>
              <a:t>Zeus</a:t>
            </a:r>
            <a:r>
              <a:rPr lang="zh-CN" altLang="en-US" sz="3000" dirty="0"/>
              <a:t>的优化效果更为显著。</a:t>
            </a:r>
            <a:endParaRPr lang="en-US" altLang="zh-CN" sz="3000" dirty="0"/>
          </a:p>
          <a:p>
            <a:pPr lvl="1">
              <a:lnSpc>
                <a:spcPct val="150000"/>
              </a:lnSpc>
            </a:pPr>
            <a:endParaRPr lang="en-US" altLang="zh-CN" sz="3000" dirty="0"/>
          </a:p>
          <a:p>
            <a:pPr lvl="1">
              <a:lnSpc>
                <a:spcPct val="150000"/>
              </a:lnSpc>
            </a:pPr>
            <a:endParaRPr lang="en-US" altLang="zh-CN" sz="3000" dirty="0"/>
          </a:p>
          <a:p>
            <a:pPr lvl="1">
              <a:lnSpc>
                <a:spcPct val="150000"/>
              </a:lnSpc>
            </a:pPr>
            <a:endParaRPr lang="en-US" altLang="zh-CN" sz="3000" dirty="0"/>
          </a:p>
          <a:p>
            <a:pPr lvl="1">
              <a:lnSpc>
                <a:spcPct val="150000"/>
              </a:lnSpc>
            </a:pPr>
            <a:endParaRPr lang="en-US" altLang="zh-CN" sz="3000" dirty="0"/>
          </a:p>
          <a:p>
            <a:pPr lvl="1">
              <a:lnSpc>
                <a:spcPct val="150000"/>
              </a:lnSpc>
            </a:pPr>
            <a:endParaRPr lang="en-US" altLang="zh-CN" sz="3000" dirty="0"/>
          </a:p>
          <a:p>
            <a:pPr lvl="1">
              <a:lnSpc>
                <a:spcPct val="150000"/>
              </a:lnSpc>
            </a:pPr>
            <a:endParaRPr lang="en-US" altLang="zh-CN" sz="3000" dirty="0"/>
          </a:p>
          <a:p>
            <a:pPr lvl="1">
              <a:lnSpc>
                <a:spcPct val="150000"/>
              </a:lnSpc>
            </a:pPr>
            <a:endParaRPr lang="en-US" altLang="zh-CN" sz="3000" dirty="0"/>
          </a:p>
          <a:p>
            <a:pPr lvl="1">
              <a:lnSpc>
                <a:spcPct val="150000"/>
              </a:lnSpc>
            </a:pPr>
            <a:endParaRPr lang="en-US" altLang="zh-CN" sz="3000" dirty="0"/>
          </a:p>
          <a:p>
            <a:pPr lvl="1">
              <a:lnSpc>
                <a:spcPct val="150000"/>
              </a:lnSpc>
            </a:pPr>
            <a:endParaRPr lang="en-US" altLang="zh-CN" sz="3000" dirty="0"/>
          </a:p>
          <a:p>
            <a:pPr marL="841375" lvl="1" indent="0">
              <a:lnSpc>
                <a:spcPct val="150000"/>
              </a:lnSpc>
              <a:buNone/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3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97F407E-B84F-69AB-C4A8-A17A4BF54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698" y="6544938"/>
            <a:ext cx="9124950" cy="5734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61D155-4EB6-0650-0FF5-61DE4FE14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648" y="6508089"/>
            <a:ext cx="91916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572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测试成果展示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A142-D2D1-D285-DD25-6D9B8125B574}"/>
              </a:ext>
            </a:extLst>
          </p:cNvPr>
          <p:cNvSpPr txBox="1">
            <a:spLocks/>
          </p:cNvSpPr>
          <p:nvPr/>
        </p:nvSpPr>
        <p:spPr>
          <a:xfrm>
            <a:off x="1234948" y="2941212"/>
            <a:ext cx="2100580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endParaRPr lang="en-US" altLang="zh-CN" sz="3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01A7AA-FD79-7C93-0190-A25A639E9AFF}"/>
              </a:ext>
            </a:extLst>
          </p:cNvPr>
          <p:cNvSpPr txBox="1">
            <a:spLocks/>
          </p:cNvSpPr>
          <p:nvPr/>
        </p:nvSpPr>
        <p:spPr>
          <a:xfrm>
            <a:off x="1387348" y="3093612"/>
            <a:ext cx="21761704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68309F"/>
                </a:solidFill>
              </a:rPr>
              <a:t>模拟实验室环境：只对</a:t>
            </a:r>
            <a:r>
              <a:rPr lang="en-US" altLang="zh-CN" sz="3600" b="1" dirty="0">
                <a:solidFill>
                  <a:srgbClr val="68309F"/>
                </a:solidFill>
              </a:rPr>
              <a:t>Power Limit</a:t>
            </a:r>
            <a:r>
              <a:rPr lang="zh-CN" altLang="en-US" sz="3600" b="1" dirty="0">
                <a:solidFill>
                  <a:srgbClr val="68309F"/>
                </a:solidFill>
              </a:rPr>
              <a:t>进行优化，不考虑</a:t>
            </a:r>
            <a:r>
              <a:rPr lang="en-US" altLang="zh-CN" sz="3600" b="1" dirty="0">
                <a:solidFill>
                  <a:srgbClr val="68309F"/>
                </a:solidFill>
              </a:rPr>
              <a:t>Batch Size</a:t>
            </a:r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为模拟实验室环境（只能对</a:t>
            </a:r>
            <a:r>
              <a:rPr lang="en-US" altLang="zh-CN" sz="3600" dirty="0"/>
              <a:t>Power Limit</a:t>
            </a:r>
            <a:r>
              <a:rPr lang="zh-CN" altLang="en-US" sz="3600" dirty="0"/>
              <a:t>进行优化，没有条件重复大量实验优化</a:t>
            </a:r>
            <a:r>
              <a:rPr lang="en-US" altLang="zh-CN" sz="3600" dirty="0"/>
              <a:t>Batch Size</a:t>
            </a:r>
            <a:r>
              <a:rPr lang="zh-CN" altLang="en-US" sz="3600" dirty="0"/>
              <a:t>），我们进行了只针对</a:t>
            </a:r>
            <a:r>
              <a:rPr lang="en-US" altLang="zh-CN" sz="3600" dirty="0"/>
              <a:t>Power Limit</a:t>
            </a:r>
            <a:r>
              <a:rPr lang="zh-CN" altLang="en-US" sz="3600" dirty="0"/>
              <a:t>的优化。如下为优化前后的用时和功耗开销对比。</a:t>
            </a:r>
            <a:endParaRPr lang="en-US" altLang="zh-CN" sz="3600" dirty="0"/>
          </a:p>
          <a:p>
            <a:pPr lvl="1">
              <a:lnSpc>
                <a:spcPct val="150000"/>
              </a:lnSpc>
            </a:pPr>
            <a:r>
              <a:rPr lang="zh-CN" altLang="en-US" sz="3000" dirty="0"/>
              <a:t>选用模型从左到右分别为</a:t>
            </a:r>
            <a:r>
              <a:rPr lang="en-US" altLang="zh-CN" sz="3000" dirty="0"/>
              <a:t>shufflenetv2</a:t>
            </a:r>
            <a:r>
              <a:rPr lang="zh-CN" altLang="en-US" sz="3000" dirty="0"/>
              <a:t>、</a:t>
            </a:r>
            <a:r>
              <a:rPr lang="en-US" altLang="zh-CN" sz="3000" dirty="0"/>
              <a:t>vgg11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xception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squeezenet</a:t>
            </a:r>
            <a:r>
              <a:rPr lang="zh-CN" altLang="en-US" sz="3000" dirty="0"/>
              <a:t>、</a:t>
            </a:r>
            <a:r>
              <a:rPr lang="en-US" altLang="zh-CN" sz="3000" dirty="0" err="1"/>
              <a:t>googlenet</a:t>
            </a:r>
            <a:r>
              <a:rPr lang="zh-CN" altLang="en-US" sz="3000" dirty="0"/>
              <a:t>，</a:t>
            </a:r>
            <a:r>
              <a:rPr lang="en-US" altLang="zh-CN" sz="3000" dirty="0"/>
              <a:t>metric</a:t>
            </a:r>
            <a:r>
              <a:rPr lang="zh-CN" altLang="en-US" sz="3000" dirty="0"/>
              <a:t>为</a:t>
            </a:r>
            <a:r>
              <a:rPr lang="en-US" altLang="zh-CN" sz="3000" dirty="0"/>
              <a:t>acc=0.5</a:t>
            </a:r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结论：</a:t>
            </a:r>
            <a:endParaRPr lang="en-US" altLang="zh-CN" sz="3600" dirty="0"/>
          </a:p>
          <a:p>
            <a:pPr lvl="1">
              <a:lnSpc>
                <a:spcPct val="150000"/>
              </a:lnSpc>
            </a:pPr>
            <a:r>
              <a:rPr lang="zh-CN" altLang="en-US" sz="3000" dirty="0"/>
              <a:t>只对</a:t>
            </a:r>
            <a:r>
              <a:rPr lang="en-US" altLang="zh-CN" sz="3000" dirty="0"/>
              <a:t>Power Limit</a:t>
            </a:r>
            <a:r>
              <a:rPr lang="zh-CN" altLang="en-US" sz="3000" dirty="0"/>
              <a:t>进行优化并不能对训练产生可观的影响，甚至对某些模型可能会造成负优化。</a:t>
            </a:r>
            <a:endParaRPr lang="en-US" altLang="zh-CN" sz="1800" dirty="0">
              <a:ea typeface="思源宋体 CN" panose="02020400000000000000" pitchFamily="18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8DD0ECD-07BA-0B54-87BF-8E31597D4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456" y="8604368"/>
            <a:ext cx="7629525" cy="47625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66046AD-B0D5-8859-E277-4A9784093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2737" y="8604368"/>
            <a:ext cx="75438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251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测试成果展示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A142-D2D1-D285-DD25-6D9B8125B574}"/>
              </a:ext>
            </a:extLst>
          </p:cNvPr>
          <p:cNvSpPr txBox="1">
            <a:spLocks/>
          </p:cNvSpPr>
          <p:nvPr/>
        </p:nvSpPr>
        <p:spPr>
          <a:xfrm>
            <a:off x="1234948" y="2941212"/>
            <a:ext cx="2100580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endParaRPr lang="en-US" altLang="zh-CN" sz="3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01A7AA-FD79-7C93-0190-A25A639E9AFF}"/>
              </a:ext>
            </a:extLst>
          </p:cNvPr>
          <p:cNvSpPr txBox="1">
            <a:spLocks/>
          </p:cNvSpPr>
          <p:nvPr/>
        </p:nvSpPr>
        <p:spPr>
          <a:xfrm>
            <a:off x="1387348" y="3093612"/>
            <a:ext cx="21761704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68309F"/>
                </a:solidFill>
              </a:rPr>
              <a:t>模拟实验室环境：只对</a:t>
            </a:r>
            <a:r>
              <a:rPr lang="en-US" altLang="zh-CN" sz="3600" b="1" dirty="0">
                <a:solidFill>
                  <a:srgbClr val="68309F"/>
                </a:solidFill>
              </a:rPr>
              <a:t>Power Limit</a:t>
            </a:r>
            <a:r>
              <a:rPr lang="zh-CN" altLang="en-US" sz="3600" b="1" dirty="0">
                <a:solidFill>
                  <a:srgbClr val="68309F"/>
                </a:solidFill>
              </a:rPr>
              <a:t>进行优化，不考虑</a:t>
            </a:r>
            <a:r>
              <a:rPr lang="en-US" altLang="zh-CN" sz="3600" b="1" dirty="0">
                <a:solidFill>
                  <a:srgbClr val="68309F"/>
                </a:solidFill>
              </a:rPr>
              <a:t>Batch Size</a:t>
            </a:r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将</a:t>
            </a:r>
            <a:r>
              <a:rPr lang="en-US" altLang="zh-CN" sz="3600" dirty="0"/>
              <a:t>metric</a:t>
            </a:r>
            <a:r>
              <a:rPr lang="zh-CN" altLang="en-US" sz="3600" dirty="0"/>
              <a:t>从</a:t>
            </a:r>
            <a:r>
              <a:rPr lang="en-US" altLang="zh-CN" sz="3600" dirty="0"/>
              <a:t>acc=0.5</a:t>
            </a:r>
            <a:r>
              <a:rPr lang="zh-CN" altLang="en-US" sz="3600" dirty="0"/>
              <a:t>改为</a:t>
            </a:r>
            <a:r>
              <a:rPr lang="en-US" altLang="zh-CN" sz="3600" dirty="0"/>
              <a:t>acc=0.6</a:t>
            </a:r>
            <a:r>
              <a:rPr lang="zh-CN" altLang="en-US" sz="3600" dirty="0"/>
              <a:t>，发现仍然不能对训练产生可观的影响。</a:t>
            </a:r>
            <a:endParaRPr lang="en-US" altLang="zh-CN" sz="30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376BA3D-F16D-099B-39EE-7F0784A58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02"/>
          <a:stretch/>
        </p:blipFill>
        <p:spPr>
          <a:xfrm>
            <a:off x="4235559" y="8096892"/>
            <a:ext cx="7293999" cy="37061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C6208E9-8BD0-9353-8E17-0B94F5E4E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558" y="8096892"/>
            <a:ext cx="6850053" cy="431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808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09500" y="8452599"/>
            <a:ext cx="10804921" cy="1689532"/>
          </a:xfrm>
        </p:spPr>
        <p:txBody>
          <a:bodyPr>
            <a:normAutofit/>
          </a:bodyPr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6085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A142-D2D1-D285-DD25-6D9B8125B574}"/>
              </a:ext>
            </a:extLst>
          </p:cNvPr>
          <p:cNvSpPr txBox="1">
            <a:spLocks/>
          </p:cNvSpPr>
          <p:nvPr/>
        </p:nvSpPr>
        <p:spPr>
          <a:xfrm>
            <a:off x="1234948" y="2941212"/>
            <a:ext cx="2100580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endParaRPr lang="en-US" altLang="zh-CN" sz="3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01A7AA-FD79-7C93-0190-A25A639E9AFF}"/>
              </a:ext>
            </a:extLst>
          </p:cNvPr>
          <p:cNvSpPr txBox="1">
            <a:spLocks/>
          </p:cNvSpPr>
          <p:nvPr/>
        </p:nvSpPr>
        <p:spPr>
          <a:xfrm>
            <a:off x="1387348" y="3093612"/>
            <a:ext cx="21761704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68309F"/>
                </a:solidFill>
              </a:rPr>
              <a:t>复现过程中遇到的瓶颈问题</a:t>
            </a:r>
            <a:endParaRPr lang="en-US" altLang="zh-CN" sz="3600" b="1" dirty="0">
              <a:solidFill>
                <a:srgbClr val="68309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/>
              <a:t>必须获得服务器</a:t>
            </a:r>
            <a:r>
              <a:rPr lang="en-US" altLang="zh-CN" sz="3600" dirty="0"/>
              <a:t>Root</a:t>
            </a:r>
            <a:r>
              <a:rPr lang="zh-CN" altLang="en-US" sz="3600" dirty="0"/>
              <a:t>权限才能修改</a:t>
            </a:r>
            <a:r>
              <a:rPr lang="en-US" altLang="zh-CN" sz="3600" dirty="0"/>
              <a:t>GPU</a:t>
            </a:r>
            <a:r>
              <a:rPr lang="zh-CN" altLang="en-US" sz="3600" dirty="0"/>
              <a:t>参数，然而市面上出租的</a:t>
            </a:r>
            <a:r>
              <a:rPr lang="en-US" altLang="zh-CN" sz="3600" dirty="0"/>
              <a:t>GPU</a:t>
            </a:r>
            <a:r>
              <a:rPr lang="zh-CN" altLang="en-US" sz="3600" dirty="0"/>
              <a:t>服务器一般不提供</a:t>
            </a:r>
            <a:r>
              <a:rPr lang="en-US" altLang="zh-CN" sz="3600" dirty="0"/>
              <a:t>Root</a:t>
            </a:r>
            <a:r>
              <a:rPr lang="zh-CN" altLang="en-US" sz="3600" dirty="0"/>
              <a:t>权限。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en-US" sz="3600" dirty="0"/>
              <a:t>只能在实验环境下进行简单测试， 没有条件对同一实验进行大量模拟。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en-US" sz="3600" dirty="0"/>
              <a:t>即便设置了相同的</a:t>
            </a:r>
            <a:r>
              <a:rPr lang="en-US" altLang="zh-CN" sz="3600" dirty="0"/>
              <a:t>metric</a:t>
            </a:r>
            <a:r>
              <a:rPr lang="zh-CN" altLang="en-US" sz="3600" dirty="0"/>
              <a:t>（</a:t>
            </a:r>
            <a:r>
              <a:rPr lang="en-US" altLang="zh-CN" sz="3600" dirty="0"/>
              <a:t>accuracy</a:t>
            </a:r>
            <a:r>
              <a:rPr lang="zh-CN" altLang="en-US" sz="3600" dirty="0"/>
              <a:t>），</a:t>
            </a:r>
            <a:r>
              <a:rPr lang="en-US" altLang="zh-CN" sz="3600" dirty="0"/>
              <a:t>epoch</a:t>
            </a:r>
            <a:r>
              <a:rPr lang="zh-CN" altLang="en-US" sz="3600" dirty="0"/>
              <a:t>数目依然会随机波动，不便进行测试。</a:t>
            </a:r>
            <a:endParaRPr lang="en-GB" altLang="zh-CN" sz="3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68309F"/>
                </a:solidFill>
              </a:rPr>
              <a:t>复现过程中发现</a:t>
            </a:r>
            <a:r>
              <a:rPr lang="en-US" altLang="zh-CN" sz="3600" b="1" dirty="0">
                <a:solidFill>
                  <a:srgbClr val="68309F"/>
                </a:solidFill>
              </a:rPr>
              <a:t>Zeus</a:t>
            </a:r>
            <a:r>
              <a:rPr lang="zh-CN" altLang="en-US" sz="3600" b="1" dirty="0">
                <a:solidFill>
                  <a:srgbClr val="68309F"/>
                </a:solidFill>
              </a:rPr>
              <a:t>系统自身存在的问题</a:t>
            </a:r>
            <a:endParaRPr lang="en-US" altLang="zh-CN" sz="3600" b="1" dirty="0">
              <a:solidFill>
                <a:srgbClr val="68309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/>
              <a:t>可支持的</a:t>
            </a:r>
            <a:r>
              <a:rPr lang="en-US" altLang="zh-CN" sz="3600" dirty="0"/>
              <a:t>GPU</a:t>
            </a:r>
            <a:r>
              <a:rPr lang="zh-CN" altLang="en-US" sz="3600" dirty="0"/>
              <a:t>种类有限。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en-US" sz="3600" dirty="0"/>
              <a:t>默认了系统</a:t>
            </a:r>
            <a:r>
              <a:rPr lang="en-US" altLang="zh-CN" sz="3600" dirty="0"/>
              <a:t>GPU</a:t>
            </a:r>
            <a:r>
              <a:rPr lang="zh-CN" altLang="en-US" sz="3600" dirty="0"/>
              <a:t>编号与</a:t>
            </a:r>
            <a:r>
              <a:rPr lang="en-US" altLang="zh-CN" sz="3600" dirty="0" err="1"/>
              <a:t>cuda</a:t>
            </a:r>
            <a:r>
              <a:rPr lang="zh-CN" altLang="en-US" sz="3600" dirty="0"/>
              <a:t>中的</a:t>
            </a:r>
            <a:r>
              <a:rPr lang="en-US" altLang="zh-CN" sz="3600" dirty="0"/>
              <a:t>GPU</a:t>
            </a:r>
            <a:r>
              <a:rPr lang="zh-CN" altLang="en-US" sz="3600" dirty="0"/>
              <a:t>编号一致。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en-US" sz="3600" dirty="0"/>
              <a:t>系统主要面向工业界，在实验室环境下效果有限。</a:t>
            </a:r>
            <a:endParaRPr lang="en-US" altLang="zh-CN" sz="3600" dirty="0"/>
          </a:p>
          <a:p>
            <a:pPr lvl="1">
              <a:lnSpc>
                <a:spcPct val="150000"/>
              </a:lnSpc>
            </a:pPr>
            <a:r>
              <a:rPr lang="zh-CN" altLang="en-US" sz="3000" dirty="0"/>
              <a:t>工业界：追求更低的</a:t>
            </a:r>
            <a:r>
              <a:rPr lang="en-US" altLang="zh-CN" sz="3000" dirty="0"/>
              <a:t>energy</a:t>
            </a:r>
            <a:r>
              <a:rPr lang="zh-CN" altLang="en-US" sz="3000" dirty="0"/>
              <a:t>，训练任务种类固定，训练规模大。</a:t>
            </a:r>
            <a:endParaRPr lang="en-US" altLang="zh-CN" sz="3000" dirty="0"/>
          </a:p>
          <a:p>
            <a:pPr lvl="1">
              <a:lnSpc>
                <a:spcPct val="150000"/>
              </a:lnSpc>
            </a:pPr>
            <a:r>
              <a:rPr lang="zh-CN" altLang="en-US" sz="3000" dirty="0"/>
              <a:t>实验室：追求更低的</a:t>
            </a:r>
            <a:r>
              <a:rPr lang="en-US" altLang="zh-CN" sz="3000" dirty="0"/>
              <a:t>time</a:t>
            </a:r>
            <a:r>
              <a:rPr lang="zh-CN" altLang="en-US" sz="3000" dirty="0"/>
              <a:t>，训练任务种类繁杂，训练规模小。</a:t>
            </a:r>
            <a:endParaRPr lang="en-US" altLang="zh-CN" sz="3000" dirty="0"/>
          </a:p>
          <a:p>
            <a:pPr marL="0" indent="0" hangingPunct="1">
              <a:lnSpc>
                <a:spcPct val="150000"/>
              </a:lnSpc>
              <a:buNone/>
            </a:pPr>
            <a:endParaRPr lang="en-US" altLang="zh-CN" sz="2400" dirty="0"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95241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2917" y="8368325"/>
            <a:ext cx="14023670" cy="2286000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/>
              <a:t>感谢聆听！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DCB3EDE1-6C76-8E4B-FD05-AFD9028F7376}"/>
              </a:ext>
            </a:extLst>
          </p:cNvPr>
          <p:cNvSpPr txBox="1">
            <a:spLocks/>
          </p:cNvSpPr>
          <p:nvPr/>
        </p:nvSpPr>
        <p:spPr>
          <a:xfrm>
            <a:off x="14556803" y="11545093"/>
            <a:ext cx="4201771" cy="832794"/>
          </a:xfrm>
          <a:prstGeom prst="rect">
            <a:avLst/>
          </a:prstGeom>
        </p:spPr>
        <p:txBody>
          <a:bodyPr/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zh-CN" altLang="en-US" sz="3000" dirty="0">
                <a:solidFill>
                  <a:schemeClr val="bg1"/>
                </a:solidFill>
              </a:rPr>
              <a:t>王泽文 丁浩宸</a:t>
            </a:r>
          </a:p>
        </p:txBody>
      </p:sp>
    </p:spTree>
    <p:extLst>
      <p:ext uri="{BB962C8B-B14F-4D97-AF65-F5344CB8AC3E}">
        <p14:creationId xmlns:p14="http://schemas.microsoft.com/office/powerpoint/2010/main" val="40292833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09500" y="8452599"/>
            <a:ext cx="10804921" cy="1689532"/>
          </a:xfrm>
        </p:spPr>
        <p:txBody>
          <a:bodyPr>
            <a:normAutofit/>
          </a:bodyPr>
          <a:lstStyle/>
          <a:p>
            <a:r>
              <a:rPr lang="zh-CN" altLang="en-US" dirty="0"/>
              <a:t>内容简介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26480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内容简介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A142-D2D1-D285-DD25-6D9B8125B574}"/>
              </a:ext>
            </a:extLst>
          </p:cNvPr>
          <p:cNvSpPr txBox="1">
            <a:spLocks/>
          </p:cNvSpPr>
          <p:nvPr/>
        </p:nvSpPr>
        <p:spPr>
          <a:xfrm>
            <a:off x="1234948" y="2941212"/>
            <a:ext cx="2100580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endParaRPr lang="en-US" altLang="zh-CN" sz="3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01A7AA-FD79-7C93-0190-A25A639E9AFF}"/>
              </a:ext>
            </a:extLst>
          </p:cNvPr>
          <p:cNvSpPr txBox="1">
            <a:spLocks/>
          </p:cNvSpPr>
          <p:nvPr/>
        </p:nvSpPr>
        <p:spPr>
          <a:xfrm>
            <a:off x="1387348" y="3093612"/>
            <a:ext cx="21761704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68309F"/>
                </a:solidFill>
              </a:rPr>
              <a:t>主题</a:t>
            </a:r>
            <a:endParaRPr lang="en-US" altLang="zh-CN" sz="3600" b="1" dirty="0">
              <a:solidFill>
                <a:srgbClr val="68309F"/>
              </a:solidFill>
            </a:endParaRPr>
          </a:p>
          <a:p>
            <a:pPr algn="l"/>
            <a:r>
              <a:rPr lang="zh-CN" altLang="en-US" sz="3600" dirty="0"/>
              <a:t>复现</a:t>
            </a:r>
            <a:r>
              <a:rPr lang="en-US" altLang="zh-CN" sz="3600" dirty="0"/>
              <a:t>Zeus</a:t>
            </a:r>
            <a:r>
              <a:rPr lang="zh-CN" altLang="en-US" sz="3600" dirty="0"/>
              <a:t>系统，并在可提供的硬件条件下测试</a:t>
            </a:r>
            <a:r>
              <a:rPr lang="en-US" altLang="zh-CN" sz="3600" dirty="0"/>
              <a:t>Zeus</a:t>
            </a:r>
            <a:r>
              <a:rPr lang="zh-CN" altLang="en-US" sz="3600" dirty="0"/>
              <a:t>对</a:t>
            </a:r>
            <a:r>
              <a:rPr lang="en-US" altLang="zh-CN" sz="3600" dirty="0"/>
              <a:t>DNN</a:t>
            </a:r>
            <a:r>
              <a:rPr lang="zh-CN" altLang="en-US" sz="3600" dirty="0"/>
              <a:t>网络训练能耗的优化效果</a:t>
            </a:r>
            <a:endParaRPr lang="en-GB" altLang="zh-CN" sz="3600" dirty="0"/>
          </a:p>
          <a:p>
            <a:pPr marL="0" indent="0">
              <a:buNone/>
            </a:pPr>
            <a:r>
              <a:rPr lang="zh-CN" altLang="en-US" sz="3600" b="1" dirty="0">
                <a:solidFill>
                  <a:srgbClr val="68309F"/>
                </a:solidFill>
              </a:rPr>
              <a:t>目标</a:t>
            </a:r>
            <a:endParaRPr lang="en-US" altLang="zh-CN" sz="3600" b="1" dirty="0">
              <a:solidFill>
                <a:srgbClr val="68309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/>
              <a:t>按照论文描述，</a:t>
            </a:r>
            <a:r>
              <a:rPr lang="en-US" altLang="zh-CN" sz="3600" dirty="0"/>
              <a:t>Zeus</a:t>
            </a:r>
            <a:r>
              <a:rPr lang="zh-CN" altLang="en-US" sz="3600" dirty="0"/>
              <a:t>系统能够对各种场景下的</a:t>
            </a:r>
            <a:r>
              <a:rPr lang="en-US" altLang="zh-CN" sz="3600" dirty="0"/>
              <a:t>DNN</a:t>
            </a:r>
            <a:r>
              <a:rPr lang="zh-CN" altLang="en-US" sz="3600" dirty="0"/>
              <a:t>网络训练达到</a:t>
            </a:r>
            <a:r>
              <a:rPr lang="en-US" altLang="zh-CN" sz="3600" dirty="0"/>
              <a:t>15.3%~75.8%</a:t>
            </a:r>
            <a:r>
              <a:rPr lang="zh-CN" altLang="en-US" sz="3600" dirty="0"/>
              <a:t>的</a:t>
            </a:r>
            <a:r>
              <a:rPr lang="en-US" altLang="zh-CN" sz="3600" dirty="0"/>
              <a:t>GPU</a:t>
            </a:r>
            <a:r>
              <a:rPr lang="zh-CN" altLang="en-US" sz="3600" dirty="0"/>
              <a:t>能耗优化效果，并同时能降低</a:t>
            </a:r>
            <a:r>
              <a:rPr lang="en-US" altLang="zh-CN" sz="3600" dirty="0"/>
              <a:t>60.1%</a:t>
            </a:r>
            <a:r>
              <a:rPr lang="zh-CN" altLang="en-US" sz="3600" dirty="0"/>
              <a:t>的训练时间。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en-US" sz="3600" dirty="0"/>
              <a:t>我们的目标是：在完成复现后尽量达到类似的优化效果；如最终与论文给出的优化效果有差异，则进一步总结差异出现的原因。</a:t>
            </a:r>
            <a:endParaRPr lang="en-US" altLang="zh-CN" sz="3600" dirty="0"/>
          </a:p>
          <a:p>
            <a:pPr marL="0" indent="0" algn="l">
              <a:buNone/>
            </a:pPr>
            <a:endParaRPr lang="en-GB" altLang="zh-CN" sz="3600" dirty="0"/>
          </a:p>
          <a:p>
            <a:pPr hangingPunct="1">
              <a:lnSpc>
                <a:spcPct val="150000"/>
              </a:lnSpc>
            </a:pPr>
            <a:endParaRPr lang="en-US" altLang="zh-CN" sz="2400" dirty="0">
              <a:ea typeface="思源宋体 CN" panose="02020400000000000000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E3150E-75AE-35AF-1CEA-FC0A7CD5E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710" y="9638660"/>
            <a:ext cx="7045290" cy="34215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C39C4F-145A-6CBF-6712-26F91F406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848" y="9688605"/>
            <a:ext cx="7657057" cy="332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586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内容简介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A142-D2D1-D285-DD25-6D9B8125B574}"/>
              </a:ext>
            </a:extLst>
          </p:cNvPr>
          <p:cNvSpPr txBox="1">
            <a:spLocks/>
          </p:cNvSpPr>
          <p:nvPr/>
        </p:nvSpPr>
        <p:spPr>
          <a:xfrm>
            <a:off x="1234948" y="2941212"/>
            <a:ext cx="2100580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endParaRPr lang="en-US" altLang="zh-CN" sz="3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01A7AA-FD79-7C93-0190-A25A639E9AFF}"/>
              </a:ext>
            </a:extLst>
          </p:cNvPr>
          <p:cNvSpPr txBox="1">
            <a:spLocks/>
          </p:cNvSpPr>
          <p:nvPr/>
        </p:nvSpPr>
        <p:spPr>
          <a:xfrm>
            <a:off x="1387348" y="3093612"/>
            <a:ext cx="21761704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68309F"/>
                </a:solidFill>
              </a:rPr>
              <a:t>计划</a:t>
            </a:r>
            <a:endParaRPr lang="en-US" altLang="zh-CN" sz="3600" b="1" dirty="0">
              <a:solidFill>
                <a:srgbClr val="68309F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理解论文中</a:t>
            </a:r>
            <a:r>
              <a:rPr lang="en-US" altLang="zh-CN" sz="3600" dirty="0"/>
              <a:t>Zeus</a:t>
            </a:r>
            <a:r>
              <a:rPr lang="zh-CN" altLang="en-US" sz="3600" dirty="0"/>
              <a:t>系统的算法和架构，并进行复现</a:t>
            </a:r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测试</a:t>
            </a:r>
            <a:r>
              <a:rPr lang="en-US" altLang="zh-CN" sz="3600" dirty="0"/>
              <a:t>Zeus</a:t>
            </a:r>
            <a:r>
              <a:rPr lang="zh-CN" altLang="en-US" sz="3600" dirty="0"/>
              <a:t>对各种场景下的</a:t>
            </a:r>
            <a:r>
              <a:rPr lang="en-US" altLang="zh-CN" sz="3600" dirty="0"/>
              <a:t>DNN</a:t>
            </a:r>
            <a:r>
              <a:rPr lang="zh-CN" altLang="en-US" sz="3600" dirty="0"/>
              <a:t>网络训练（例如</a:t>
            </a:r>
            <a:r>
              <a:rPr lang="en-US" altLang="zh-CN" sz="3600" dirty="0"/>
              <a:t>NLP</a:t>
            </a:r>
            <a:r>
              <a:rPr lang="zh-CN" altLang="en-US" sz="3600" dirty="0"/>
              <a:t>、推荐算法、语音</a:t>
            </a:r>
            <a:r>
              <a:rPr lang="en-US" altLang="zh-CN" sz="3600" dirty="0"/>
              <a:t>/</a:t>
            </a:r>
            <a:r>
              <a:rPr lang="zh-CN" altLang="en-US" sz="3600" dirty="0"/>
              <a:t>图像识别等等）的能耗优化效果，包括</a:t>
            </a:r>
            <a:r>
              <a:rPr lang="en-US" altLang="zh-CN" sz="3600" dirty="0"/>
              <a:t>ETA</a:t>
            </a:r>
            <a:r>
              <a:rPr lang="zh-CN" altLang="en-US" sz="3600" dirty="0"/>
              <a:t>优化效果和训练时间缩短效果</a:t>
            </a:r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（如发现与论文中给出的优化情况有差异）总结差异出现的原因</a:t>
            </a:r>
            <a:endParaRPr lang="en-US" altLang="zh-CN" sz="3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68309F"/>
                </a:solidFill>
              </a:rPr>
              <a:t>时间安排</a:t>
            </a:r>
            <a:endParaRPr lang="en-US" altLang="zh-CN" sz="3600" b="1" dirty="0">
              <a:solidFill>
                <a:srgbClr val="68309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/>
              <a:t>第</a:t>
            </a:r>
            <a:r>
              <a:rPr lang="en-US" altLang="zh-CN" sz="3600" dirty="0"/>
              <a:t>3</a:t>
            </a:r>
            <a:r>
              <a:rPr lang="zh-CN" altLang="en-US" sz="3600" dirty="0"/>
              <a:t>周：阅读论文，撰写</a:t>
            </a:r>
            <a:r>
              <a:rPr lang="en-US" altLang="zh-CN" sz="3600" dirty="0"/>
              <a:t>survey</a:t>
            </a:r>
            <a:r>
              <a:rPr lang="zh-CN" altLang="en-US" sz="3600" dirty="0"/>
              <a:t>和</a:t>
            </a:r>
            <a:r>
              <a:rPr lang="en-US" altLang="zh-CN" sz="3600" dirty="0"/>
              <a:t>proposal</a:t>
            </a:r>
          </a:p>
          <a:p>
            <a:pPr>
              <a:lnSpc>
                <a:spcPct val="150000"/>
              </a:lnSpc>
            </a:pPr>
            <a:r>
              <a:rPr lang="zh-CN" altLang="en-US" sz="3600" dirty="0"/>
              <a:t>第</a:t>
            </a:r>
            <a:r>
              <a:rPr lang="en-US" altLang="zh-CN" sz="3600" dirty="0"/>
              <a:t>4-6</a:t>
            </a:r>
            <a:r>
              <a:rPr lang="zh-CN" altLang="en-US" sz="3600" dirty="0"/>
              <a:t>周：理解并复现</a:t>
            </a:r>
            <a:r>
              <a:rPr lang="en-US" altLang="zh-CN" sz="3600" dirty="0"/>
              <a:t>Zeus</a:t>
            </a:r>
            <a:r>
              <a:rPr lang="zh-CN" altLang="en-US" sz="3600" dirty="0"/>
              <a:t>系统的算法和架构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en-US" sz="3600" dirty="0"/>
              <a:t>第</a:t>
            </a:r>
            <a:r>
              <a:rPr lang="en-US" altLang="zh-CN" sz="3600" dirty="0"/>
              <a:t>7-8</a:t>
            </a:r>
            <a:r>
              <a:rPr lang="zh-CN" altLang="en-US" sz="3600" dirty="0"/>
              <a:t>周：对复现的系统进行测试，并完成总结与汇报</a:t>
            </a:r>
            <a:endParaRPr lang="en-GB" altLang="zh-CN" sz="3600" dirty="0"/>
          </a:p>
          <a:p>
            <a:pPr hangingPunct="1">
              <a:lnSpc>
                <a:spcPct val="150000"/>
              </a:lnSpc>
            </a:pPr>
            <a:endParaRPr lang="en-US" altLang="zh-CN" sz="2400" dirty="0"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6000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09500" y="8452599"/>
            <a:ext cx="10804921" cy="1689532"/>
          </a:xfrm>
        </p:spPr>
        <p:txBody>
          <a:bodyPr>
            <a:normAutofit/>
          </a:bodyPr>
          <a:lstStyle/>
          <a:p>
            <a:r>
              <a:rPr lang="zh-CN" altLang="en-US" dirty="0"/>
              <a:t>测试成果展示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7161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测试成果展示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A142-D2D1-D285-DD25-6D9B8125B574}"/>
              </a:ext>
            </a:extLst>
          </p:cNvPr>
          <p:cNvSpPr txBox="1">
            <a:spLocks/>
          </p:cNvSpPr>
          <p:nvPr/>
        </p:nvSpPr>
        <p:spPr>
          <a:xfrm>
            <a:off x="1234948" y="2941212"/>
            <a:ext cx="2100580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endParaRPr lang="en-US" altLang="zh-CN" sz="3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01A7AA-FD79-7C93-0190-A25A639E9AFF}"/>
              </a:ext>
            </a:extLst>
          </p:cNvPr>
          <p:cNvSpPr txBox="1">
            <a:spLocks/>
          </p:cNvSpPr>
          <p:nvPr/>
        </p:nvSpPr>
        <p:spPr>
          <a:xfrm>
            <a:off x="1387348" y="3093612"/>
            <a:ext cx="21761704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68309F"/>
                </a:solidFill>
              </a:rPr>
              <a:t>按照论文内容，对</a:t>
            </a:r>
            <a:r>
              <a:rPr lang="en-US" altLang="zh-CN" sz="3600" b="1" dirty="0">
                <a:solidFill>
                  <a:srgbClr val="68309F"/>
                </a:solidFill>
              </a:rPr>
              <a:t>batch size</a:t>
            </a:r>
            <a:r>
              <a:rPr lang="zh-CN" altLang="en-US" sz="3600" b="1" dirty="0">
                <a:solidFill>
                  <a:srgbClr val="68309F"/>
                </a:solidFill>
              </a:rPr>
              <a:t>和</a:t>
            </a:r>
            <a:r>
              <a:rPr lang="en-US" altLang="zh-CN" sz="3600" b="1" dirty="0">
                <a:solidFill>
                  <a:srgbClr val="68309F"/>
                </a:solidFill>
              </a:rPr>
              <a:t>power limit</a:t>
            </a:r>
            <a:r>
              <a:rPr lang="zh-CN" altLang="en-US" sz="3600" b="1" dirty="0">
                <a:solidFill>
                  <a:srgbClr val="68309F"/>
                </a:solidFill>
              </a:rPr>
              <a:t>进行优化</a:t>
            </a:r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在</a:t>
            </a:r>
            <a:r>
              <a:rPr lang="en-US" altLang="zh-CN" sz="3600" dirty="0"/>
              <a:t>Zeus</a:t>
            </a:r>
            <a:r>
              <a:rPr lang="zh-CN" altLang="en-US" sz="3600" dirty="0"/>
              <a:t>支持的所有模型中，选用训练用时最少的</a:t>
            </a:r>
            <a:r>
              <a:rPr lang="en-US" altLang="zh-CN" sz="3600" dirty="0" err="1"/>
              <a:t>mobilenet</a:t>
            </a:r>
            <a:r>
              <a:rPr lang="zh-CN" altLang="en-US" sz="3600" dirty="0"/>
              <a:t>进行测试。</a:t>
            </a:r>
            <a:r>
              <a:rPr lang="en-US" altLang="zh-CN" sz="3600" dirty="0"/>
              <a:t>Metric</a:t>
            </a:r>
            <a:r>
              <a:rPr lang="zh-CN" altLang="en-US" sz="3600" dirty="0"/>
              <a:t>为</a:t>
            </a:r>
            <a:r>
              <a:rPr lang="en-US" altLang="zh-CN" sz="3600" dirty="0"/>
              <a:t>acc=0.5</a:t>
            </a:r>
            <a:r>
              <a:rPr lang="zh-CN" altLang="en-US" sz="3600" dirty="0"/>
              <a:t>。</a:t>
            </a:r>
            <a:r>
              <a:rPr lang="en-US" altLang="zh-CN" sz="3600" dirty="0"/>
              <a:t>Epoch</a:t>
            </a:r>
            <a:r>
              <a:rPr lang="zh-CN" altLang="en-US" sz="3600" dirty="0"/>
              <a:t>最高允许达到</a:t>
            </a:r>
            <a:r>
              <a:rPr lang="en-US" altLang="zh-CN" sz="3600" dirty="0"/>
              <a:t>100</a:t>
            </a:r>
            <a:r>
              <a:rPr lang="zh-CN" altLang="en-US" sz="3600" dirty="0"/>
              <a:t>个。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09026145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测试成果展示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A142-D2D1-D285-DD25-6D9B8125B574}"/>
              </a:ext>
            </a:extLst>
          </p:cNvPr>
          <p:cNvSpPr txBox="1">
            <a:spLocks/>
          </p:cNvSpPr>
          <p:nvPr/>
        </p:nvSpPr>
        <p:spPr>
          <a:xfrm>
            <a:off x="1234948" y="2941212"/>
            <a:ext cx="2100580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endParaRPr lang="en-US" altLang="zh-CN" sz="3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01A7AA-FD79-7C93-0190-A25A639E9AFF}"/>
              </a:ext>
            </a:extLst>
          </p:cNvPr>
          <p:cNvSpPr txBox="1">
            <a:spLocks/>
          </p:cNvSpPr>
          <p:nvPr/>
        </p:nvSpPr>
        <p:spPr>
          <a:xfrm>
            <a:off x="1387348" y="3093612"/>
            <a:ext cx="21761704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68309F"/>
                </a:solidFill>
              </a:rPr>
              <a:t>按照论文内容，对</a:t>
            </a:r>
            <a:r>
              <a:rPr lang="en-US" altLang="zh-CN" sz="3600" b="1" dirty="0">
                <a:solidFill>
                  <a:srgbClr val="68309F"/>
                </a:solidFill>
              </a:rPr>
              <a:t>batch size</a:t>
            </a:r>
            <a:r>
              <a:rPr lang="zh-CN" altLang="en-US" sz="3600" b="1" dirty="0">
                <a:solidFill>
                  <a:srgbClr val="68309F"/>
                </a:solidFill>
              </a:rPr>
              <a:t>和</a:t>
            </a:r>
            <a:r>
              <a:rPr lang="en-US" altLang="zh-CN" sz="3600" b="1" dirty="0">
                <a:solidFill>
                  <a:srgbClr val="68309F"/>
                </a:solidFill>
              </a:rPr>
              <a:t>power limit</a:t>
            </a:r>
            <a:r>
              <a:rPr lang="zh-CN" altLang="en-US" sz="3600" b="1" dirty="0">
                <a:solidFill>
                  <a:srgbClr val="68309F"/>
                </a:solidFill>
              </a:rPr>
              <a:t>进行优化</a:t>
            </a:r>
          </a:p>
          <a:p>
            <a:pPr algn="l">
              <a:lnSpc>
                <a:spcPct val="150000"/>
              </a:lnSpc>
            </a:pPr>
            <a:r>
              <a:rPr lang="en-US" altLang="zh-CN" sz="3600" dirty="0"/>
              <a:t>Power Limit</a:t>
            </a:r>
            <a:r>
              <a:rPr lang="zh-CN" altLang="en-US" sz="3600" dirty="0"/>
              <a:t>优化方法：</a:t>
            </a:r>
            <a:endParaRPr lang="en-US" altLang="zh-CN" sz="3600" dirty="0"/>
          </a:p>
          <a:p>
            <a:pPr lvl="1">
              <a:lnSpc>
                <a:spcPct val="150000"/>
              </a:lnSpc>
            </a:pPr>
            <a:r>
              <a:rPr lang="zh-CN" altLang="en-US" sz="3000" dirty="0"/>
              <a:t>列出</a:t>
            </a:r>
            <a:r>
              <a:rPr lang="en-US" altLang="zh-CN" sz="3000" dirty="0"/>
              <a:t>GPU</a:t>
            </a:r>
            <a:r>
              <a:rPr lang="zh-CN" altLang="en-US" sz="3000" dirty="0"/>
              <a:t>可用的所有</a:t>
            </a:r>
            <a:r>
              <a:rPr lang="en-US" altLang="zh-CN" sz="3000" dirty="0"/>
              <a:t>Power Limit</a:t>
            </a:r>
            <a:r>
              <a:rPr lang="zh-CN" altLang="en-US" sz="3000" dirty="0"/>
              <a:t>（如本次训练所用的</a:t>
            </a:r>
            <a:r>
              <a:rPr lang="en-US" altLang="zh-CN" sz="3000" dirty="0"/>
              <a:t>GPU</a:t>
            </a:r>
            <a:r>
              <a:rPr lang="zh-CN" altLang="en-US" sz="3000" dirty="0"/>
              <a:t>支持</a:t>
            </a:r>
            <a:r>
              <a:rPr lang="en-US" altLang="zh-CN" sz="3000" dirty="0"/>
              <a:t>[350W, 325W, 300W, 275W, 250W, 225W, 200W, 175W, 150W, 125W]</a:t>
            </a:r>
            <a:r>
              <a:rPr lang="zh-CN" altLang="en-US" sz="3000" dirty="0"/>
              <a:t>）。</a:t>
            </a:r>
            <a:endParaRPr lang="en-US" altLang="zh-CN" sz="3000" dirty="0"/>
          </a:p>
          <a:p>
            <a:pPr lvl="1">
              <a:lnSpc>
                <a:spcPct val="150000"/>
              </a:lnSpc>
            </a:pPr>
            <a:r>
              <a:rPr lang="en-US" altLang="zh-CN" sz="3000" dirty="0"/>
              <a:t>Warm-Up Stage</a:t>
            </a:r>
            <a:r>
              <a:rPr lang="zh-CN" altLang="en-US" sz="3000" dirty="0"/>
              <a:t>：将第一个</a:t>
            </a:r>
            <a:r>
              <a:rPr lang="en-US" altLang="zh-CN" sz="3000" dirty="0"/>
              <a:t>Epoch</a:t>
            </a:r>
            <a:r>
              <a:rPr lang="zh-CN" altLang="en-US" sz="3000" dirty="0"/>
              <a:t>进行切片，每个切片使用一个不同的</a:t>
            </a:r>
            <a:r>
              <a:rPr lang="en-US" altLang="zh-CN" sz="3000" dirty="0"/>
              <a:t>Power Limit</a:t>
            </a:r>
            <a:r>
              <a:rPr lang="zh-CN" altLang="en-US" sz="3000" dirty="0"/>
              <a:t>，计算</a:t>
            </a:r>
            <a:r>
              <a:rPr lang="en-US" altLang="zh-CN" sz="3000" dirty="0"/>
              <a:t>Cost</a:t>
            </a:r>
          </a:p>
          <a:p>
            <a:pPr lvl="1">
              <a:lnSpc>
                <a:spcPct val="150000"/>
              </a:lnSpc>
            </a:pPr>
            <a:r>
              <a:rPr lang="en-US" altLang="zh-CN" sz="3000" dirty="0"/>
              <a:t>Steady Stage </a:t>
            </a:r>
            <a:r>
              <a:rPr lang="zh-CN" altLang="en-US" sz="3000" dirty="0"/>
              <a:t>：此后使用</a:t>
            </a:r>
            <a:r>
              <a:rPr lang="en-US" altLang="zh-CN" sz="3000" dirty="0"/>
              <a:t>Cost</a:t>
            </a:r>
            <a:r>
              <a:rPr lang="zh-CN" altLang="en-US" sz="3000" dirty="0"/>
              <a:t>最小的</a:t>
            </a:r>
            <a:r>
              <a:rPr lang="en-US" altLang="zh-CN" sz="3000" dirty="0"/>
              <a:t>Power Limit</a:t>
            </a:r>
            <a:r>
              <a:rPr lang="zh-CN" altLang="en-US" sz="3000" dirty="0"/>
              <a:t>（测试得</a:t>
            </a:r>
            <a:r>
              <a:rPr lang="en-US" altLang="zh-CN" sz="3000" dirty="0"/>
              <a:t>225W</a:t>
            </a:r>
            <a:r>
              <a:rPr lang="zh-CN" altLang="en-US" sz="3000" dirty="0"/>
              <a:t>为最优解）</a:t>
            </a:r>
            <a:endParaRPr lang="en-US" altLang="zh-CN" sz="3000" dirty="0"/>
          </a:p>
          <a:p>
            <a:pPr>
              <a:lnSpc>
                <a:spcPct val="150000"/>
              </a:lnSpc>
            </a:pPr>
            <a:endParaRPr lang="en-US" altLang="zh-CN" sz="3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A28D6C-0C6C-6576-3011-A8D988D61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76052"/>
          <a:stretch/>
        </p:blipFill>
        <p:spPr>
          <a:xfrm>
            <a:off x="5352617" y="8463710"/>
            <a:ext cx="13678766" cy="35317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35DE28-203C-BBFA-575A-BE9FC4A9E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71"/>
          <a:stretch/>
        </p:blipFill>
        <p:spPr>
          <a:xfrm>
            <a:off x="5352616" y="12248150"/>
            <a:ext cx="13678767" cy="1257695"/>
          </a:xfrm>
          <a:prstGeom prst="rect">
            <a:avLst/>
          </a:prstGeom>
        </p:spPr>
      </p:pic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F1AE0A32-90AF-16D7-EE8B-AA0E0472E94B}"/>
              </a:ext>
            </a:extLst>
          </p:cNvPr>
          <p:cNvSpPr/>
          <p:nvPr/>
        </p:nvSpPr>
        <p:spPr>
          <a:xfrm>
            <a:off x="15873597" y="6833982"/>
            <a:ext cx="3774199" cy="1477328"/>
          </a:xfrm>
          <a:prstGeom prst="wedgeRectCallout">
            <a:avLst/>
          </a:prstGeom>
          <a:solidFill>
            <a:srgbClr val="68309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Warm-up started with power limit 125W.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96EB904D-33DC-AAF2-2461-9C4765A7DEA6}"/>
              </a:ext>
            </a:extLst>
          </p:cNvPr>
          <p:cNvSpPr/>
          <p:nvPr/>
        </p:nvSpPr>
        <p:spPr>
          <a:xfrm>
            <a:off x="16074123" y="9263743"/>
            <a:ext cx="7399487" cy="1969770"/>
          </a:xfrm>
          <a:prstGeom prst="wedgeRectCallout">
            <a:avLst/>
          </a:prstGeom>
          <a:solidFill>
            <a:srgbClr val="68309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Measurement window '__ZeusDataLoader_power_limit_125' started. Profile started with power limit 125W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C245BC31-CBEF-564A-E5C6-13D1B0146C95}"/>
              </a:ext>
            </a:extLst>
          </p:cNvPr>
          <p:cNvSpPr/>
          <p:nvPr/>
        </p:nvSpPr>
        <p:spPr>
          <a:xfrm flipH="1">
            <a:off x="8189429" y="10025710"/>
            <a:ext cx="7399487" cy="1969770"/>
          </a:xfrm>
          <a:prstGeom prst="wedgeRectCallout">
            <a:avLst/>
          </a:prstGeom>
          <a:solidFill>
            <a:srgbClr val="68309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altLang="zh-CN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Measurement window ‘__ZeusDataLoader_power_limit_125’ ended. Profile done with power limit 125W.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BA211E4A-8F42-C4CA-EDC8-207605BCFE93}"/>
              </a:ext>
            </a:extLst>
          </p:cNvPr>
          <p:cNvSpPr/>
          <p:nvPr/>
        </p:nvSpPr>
        <p:spPr>
          <a:xfrm flipH="1">
            <a:off x="10615797" y="10271326"/>
            <a:ext cx="7399487" cy="1477328"/>
          </a:xfrm>
          <a:prstGeom prst="wedgeRectCallout">
            <a:avLst/>
          </a:prstGeom>
          <a:solidFill>
            <a:srgbClr val="68309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r>
              <a:rPr lang="en-GB" altLang="zh-CN" sz="32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rPr>
              <a:t>This was the last power limit to explore. Cost-optimal power limit is 225W. [GPU_0] Set GPU power limit to 225W.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20571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测试成果展示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A142-D2D1-D285-DD25-6D9B8125B574}"/>
              </a:ext>
            </a:extLst>
          </p:cNvPr>
          <p:cNvSpPr txBox="1">
            <a:spLocks/>
          </p:cNvSpPr>
          <p:nvPr/>
        </p:nvSpPr>
        <p:spPr>
          <a:xfrm>
            <a:off x="1234948" y="2941212"/>
            <a:ext cx="2100580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endParaRPr lang="en-US" altLang="zh-CN" sz="3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01A7AA-FD79-7C93-0190-A25A639E9AFF}"/>
              </a:ext>
            </a:extLst>
          </p:cNvPr>
          <p:cNvSpPr txBox="1">
            <a:spLocks/>
          </p:cNvSpPr>
          <p:nvPr/>
        </p:nvSpPr>
        <p:spPr>
          <a:xfrm>
            <a:off x="1387348" y="3093612"/>
            <a:ext cx="21761704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68309F"/>
                </a:solidFill>
              </a:rPr>
              <a:t>按照论文内容，对</a:t>
            </a:r>
            <a:r>
              <a:rPr lang="en-US" altLang="zh-CN" sz="3600" b="1" dirty="0">
                <a:solidFill>
                  <a:srgbClr val="68309F"/>
                </a:solidFill>
              </a:rPr>
              <a:t>batch size</a:t>
            </a:r>
            <a:r>
              <a:rPr lang="zh-CN" altLang="en-US" sz="3600" b="1" dirty="0">
                <a:solidFill>
                  <a:srgbClr val="68309F"/>
                </a:solidFill>
              </a:rPr>
              <a:t>和</a:t>
            </a:r>
            <a:r>
              <a:rPr lang="en-US" altLang="zh-CN" sz="3600" b="1" dirty="0">
                <a:solidFill>
                  <a:srgbClr val="68309F"/>
                </a:solidFill>
              </a:rPr>
              <a:t>power limit</a:t>
            </a:r>
            <a:r>
              <a:rPr lang="zh-CN" altLang="en-US" sz="3600" b="1" dirty="0">
                <a:solidFill>
                  <a:srgbClr val="68309F"/>
                </a:solidFill>
              </a:rPr>
              <a:t>进行优化</a:t>
            </a:r>
          </a:p>
          <a:p>
            <a:pPr algn="l">
              <a:lnSpc>
                <a:spcPct val="150000"/>
              </a:lnSpc>
            </a:pPr>
            <a:r>
              <a:rPr lang="en-US" altLang="zh-CN" sz="3600" dirty="0"/>
              <a:t>Batch Size</a:t>
            </a:r>
            <a:r>
              <a:rPr lang="zh-CN" altLang="en-US" sz="3600" dirty="0"/>
              <a:t>优化方法：</a:t>
            </a:r>
            <a:endParaRPr lang="en-US" altLang="zh-CN" sz="3600" dirty="0"/>
          </a:p>
          <a:p>
            <a:pPr lvl="1">
              <a:lnSpc>
                <a:spcPct val="150000"/>
              </a:lnSpc>
            </a:pPr>
            <a:r>
              <a:rPr lang="zh-CN" altLang="en-US" sz="3000" dirty="0"/>
              <a:t>列出可用的所有</a:t>
            </a:r>
            <a:r>
              <a:rPr lang="en-US" altLang="zh-CN" sz="3000" dirty="0"/>
              <a:t>Batch Size</a:t>
            </a:r>
            <a:r>
              <a:rPr lang="zh-CN" altLang="en-US" sz="3000" dirty="0"/>
              <a:t>（如本次训练支持</a:t>
            </a:r>
            <a:r>
              <a:rPr lang="en-US" altLang="zh-CN" sz="3000" dirty="0"/>
              <a:t>[8, 16, 32, 64, 128, 256, 512, 1024, 2048, 4096]</a:t>
            </a:r>
            <a:r>
              <a:rPr lang="zh-CN" altLang="en-US" sz="3000" dirty="0"/>
              <a:t>）。</a:t>
            </a:r>
            <a:endParaRPr lang="en-US" altLang="zh-CN" sz="3000" dirty="0"/>
          </a:p>
          <a:p>
            <a:pPr lvl="1">
              <a:lnSpc>
                <a:spcPct val="150000"/>
              </a:lnSpc>
            </a:pPr>
            <a:r>
              <a:rPr lang="en-US" altLang="zh-CN" sz="3000" dirty="0"/>
              <a:t>Pruning Stage</a:t>
            </a:r>
            <a:r>
              <a:rPr lang="zh-CN" altLang="en-US" sz="3000" dirty="0"/>
              <a:t>：对上述列表进行循环，寻找是否有某种</a:t>
            </a:r>
            <a:r>
              <a:rPr lang="en-US" altLang="zh-CN" sz="3000" dirty="0"/>
              <a:t>Batch Size</a:t>
            </a:r>
            <a:r>
              <a:rPr lang="zh-CN" altLang="en-US" sz="3000" dirty="0"/>
              <a:t>会导致无法达到</a:t>
            </a:r>
            <a:r>
              <a:rPr lang="en-US" altLang="zh-CN" sz="3000" dirty="0"/>
              <a:t>Metric</a:t>
            </a:r>
            <a:r>
              <a:rPr lang="zh-CN" altLang="en-US" sz="3000" dirty="0"/>
              <a:t>。本次测试中发现</a:t>
            </a:r>
            <a:r>
              <a:rPr lang="en-US" altLang="zh-CN" sz="3000" dirty="0"/>
              <a:t>2048</a:t>
            </a:r>
            <a:r>
              <a:rPr lang="zh-CN" altLang="en-US" sz="3000" dirty="0"/>
              <a:t>、</a:t>
            </a:r>
            <a:r>
              <a:rPr lang="en-US" altLang="zh-CN" sz="3000" dirty="0"/>
              <a:t>4096</a:t>
            </a:r>
            <a:r>
              <a:rPr lang="zh-CN" altLang="en-US" sz="3000" dirty="0"/>
              <a:t>会导致</a:t>
            </a:r>
            <a:r>
              <a:rPr lang="en-US" altLang="zh-CN" sz="3000" dirty="0"/>
              <a:t>Metric</a:t>
            </a:r>
            <a:r>
              <a:rPr lang="zh-CN" altLang="en-US" sz="3000" dirty="0"/>
              <a:t>在</a:t>
            </a:r>
            <a:r>
              <a:rPr lang="en-US" altLang="zh-CN" sz="3000" dirty="0"/>
              <a:t>Epoch 100</a:t>
            </a:r>
            <a:r>
              <a:rPr lang="zh-CN" altLang="en-US" sz="3000" dirty="0"/>
              <a:t>时仍然无法达到</a:t>
            </a:r>
            <a:r>
              <a:rPr lang="en-US" altLang="zh-CN" sz="3000" dirty="0"/>
              <a:t>0.5</a:t>
            </a:r>
            <a:r>
              <a:rPr lang="zh-CN" altLang="en-US" sz="3000" dirty="0"/>
              <a:t>，因此剪去这两种</a:t>
            </a:r>
            <a:r>
              <a:rPr lang="en-US" altLang="zh-CN" sz="3000" dirty="0"/>
              <a:t>Batch Size</a:t>
            </a:r>
            <a:r>
              <a:rPr lang="zh-CN" altLang="en-US" sz="3000" dirty="0"/>
              <a:t>。</a:t>
            </a:r>
            <a:endParaRPr lang="en-US" altLang="zh-CN" sz="3000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每执行一次剪枝，就对剩余的</a:t>
            </a:r>
            <a:r>
              <a:rPr lang="en-US" altLang="zh-CN" sz="2400" dirty="0"/>
              <a:t>Batch Size</a:t>
            </a:r>
            <a:r>
              <a:rPr lang="zh-CN" altLang="en-US" sz="2400" dirty="0"/>
              <a:t>多进行一次循环，直到剩余的</a:t>
            </a:r>
            <a:r>
              <a:rPr lang="en-US" altLang="zh-CN" sz="2400" dirty="0"/>
              <a:t>Batch Size</a:t>
            </a:r>
            <a:r>
              <a:rPr lang="zh-CN" altLang="en-US" sz="2400" dirty="0"/>
              <a:t>中不需要剪枝为止。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3000" dirty="0"/>
              <a:t>Thompson Sampling Stage</a:t>
            </a:r>
            <a:r>
              <a:rPr lang="zh-CN" altLang="en-US" sz="3000" dirty="0"/>
              <a:t>：根据</a:t>
            </a:r>
            <a:r>
              <a:rPr lang="en-US" altLang="zh-CN" sz="3000" dirty="0"/>
              <a:t>Thomson</a:t>
            </a:r>
            <a:r>
              <a:rPr lang="zh-CN" altLang="en-US" sz="3000" dirty="0"/>
              <a:t>采样的结果选取最优</a:t>
            </a:r>
            <a:r>
              <a:rPr lang="en-US" altLang="zh-CN" sz="3000" dirty="0"/>
              <a:t>Batch Size</a:t>
            </a:r>
            <a:r>
              <a:rPr lang="zh-CN" altLang="en-US" sz="3000" dirty="0"/>
              <a:t>。本次测试中，</a:t>
            </a:r>
            <a:r>
              <a:rPr lang="en-US" altLang="zh-CN" sz="3000" dirty="0"/>
              <a:t>128</a:t>
            </a:r>
            <a:r>
              <a:rPr lang="zh-CN" altLang="en-US" sz="3000" dirty="0"/>
              <a:t>与</a:t>
            </a:r>
            <a:r>
              <a:rPr lang="en-US" altLang="zh-CN" sz="3000" dirty="0"/>
              <a:t>256</a:t>
            </a:r>
            <a:r>
              <a:rPr lang="zh-CN" altLang="en-US" sz="3000" dirty="0"/>
              <a:t>的采样结果差距并不大，因此虽然大部分情况（</a:t>
            </a:r>
            <a:r>
              <a:rPr lang="en-US" altLang="zh-CN" sz="3000" dirty="0"/>
              <a:t>68</a:t>
            </a:r>
            <a:r>
              <a:rPr lang="zh-CN" altLang="en-US" sz="3000" dirty="0"/>
              <a:t>个</a:t>
            </a:r>
            <a:r>
              <a:rPr lang="en-US" altLang="zh-CN" sz="3000" dirty="0"/>
              <a:t>Recurrence</a:t>
            </a:r>
            <a:r>
              <a:rPr lang="zh-CN" altLang="en-US" sz="3000" dirty="0"/>
              <a:t>）下采样选取了</a:t>
            </a:r>
            <a:r>
              <a:rPr lang="en-US" altLang="zh-CN" sz="3000" dirty="0"/>
              <a:t>128</a:t>
            </a:r>
            <a:r>
              <a:rPr lang="zh-CN" altLang="en-US" sz="3000" dirty="0"/>
              <a:t>，但仍有相当数量的情况（</a:t>
            </a:r>
            <a:r>
              <a:rPr lang="en-US" altLang="zh-CN" sz="3000" dirty="0"/>
              <a:t>7</a:t>
            </a:r>
            <a:r>
              <a:rPr lang="zh-CN" altLang="en-US" sz="3000" dirty="0"/>
              <a:t>个</a:t>
            </a:r>
            <a:r>
              <a:rPr lang="en-US" altLang="zh-CN" sz="3000" dirty="0"/>
              <a:t>Recurrence</a:t>
            </a:r>
            <a:r>
              <a:rPr lang="zh-CN" altLang="en-US" sz="3000" dirty="0"/>
              <a:t>）最后选取了</a:t>
            </a:r>
            <a:r>
              <a:rPr lang="en-US" altLang="zh-CN" sz="3000" dirty="0"/>
              <a:t>256</a:t>
            </a:r>
            <a:r>
              <a:rPr lang="zh-CN" altLang="en-US" sz="3000" dirty="0"/>
              <a:t>。</a:t>
            </a:r>
            <a:endParaRPr lang="en-US" altLang="zh-CN" sz="3000" dirty="0"/>
          </a:p>
          <a:p>
            <a:pPr lvl="2">
              <a:lnSpc>
                <a:spcPct val="150000"/>
              </a:lnSpc>
            </a:pPr>
            <a:endParaRPr lang="en-US" altLang="zh-CN" sz="2400" dirty="0"/>
          </a:p>
          <a:p>
            <a:pPr lvl="1"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3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AC64A4-C0B6-0C80-2BC5-2DA10F485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927" y="10357975"/>
            <a:ext cx="16827841" cy="31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809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测试成果展示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A142-D2D1-D285-DD25-6D9B8125B574}"/>
              </a:ext>
            </a:extLst>
          </p:cNvPr>
          <p:cNvSpPr txBox="1">
            <a:spLocks/>
          </p:cNvSpPr>
          <p:nvPr/>
        </p:nvSpPr>
        <p:spPr>
          <a:xfrm>
            <a:off x="1234948" y="2941212"/>
            <a:ext cx="2100580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endParaRPr lang="en-US" altLang="zh-CN" sz="3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01A7AA-FD79-7C93-0190-A25A639E9AFF}"/>
              </a:ext>
            </a:extLst>
          </p:cNvPr>
          <p:cNvSpPr txBox="1">
            <a:spLocks/>
          </p:cNvSpPr>
          <p:nvPr/>
        </p:nvSpPr>
        <p:spPr>
          <a:xfrm>
            <a:off x="1387348" y="3093612"/>
            <a:ext cx="21761704" cy="1016897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68309F"/>
                </a:solidFill>
              </a:rPr>
              <a:t>按照论文内容，对</a:t>
            </a:r>
            <a:r>
              <a:rPr lang="en-US" altLang="zh-CN" sz="3600" b="1" dirty="0">
                <a:solidFill>
                  <a:srgbClr val="68309F"/>
                </a:solidFill>
              </a:rPr>
              <a:t>batch size</a:t>
            </a:r>
            <a:r>
              <a:rPr lang="zh-CN" altLang="en-US" sz="3600" b="1" dirty="0">
                <a:solidFill>
                  <a:srgbClr val="68309F"/>
                </a:solidFill>
              </a:rPr>
              <a:t>和</a:t>
            </a:r>
            <a:r>
              <a:rPr lang="en-US" altLang="zh-CN" sz="3600" b="1" dirty="0">
                <a:solidFill>
                  <a:srgbClr val="68309F"/>
                </a:solidFill>
              </a:rPr>
              <a:t>power limit</a:t>
            </a:r>
            <a:r>
              <a:rPr lang="zh-CN" altLang="en-US" sz="3600" b="1" dirty="0">
                <a:solidFill>
                  <a:srgbClr val="68309F"/>
                </a:solidFill>
              </a:rPr>
              <a:t>进行优化</a:t>
            </a:r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优化效果：</a:t>
            </a:r>
            <a:endParaRPr lang="en-US" altLang="zh-CN" sz="3600" dirty="0"/>
          </a:p>
          <a:p>
            <a:pPr lvl="1">
              <a:lnSpc>
                <a:spcPct val="150000"/>
              </a:lnSpc>
            </a:pPr>
            <a:endParaRPr lang="en-US" altLang="zh-CN" sz="3000" dirty="0"/>
          </a:p>
          <a:p>
            <a:pPr lvl="1">
              <a:lnSpc>
                <a:spcPct val="150000"/>
              </a:lnSpc>
            </a:pPr>
            <a:endParaRPr lang="en-US" altLang="zh-CN" sz="3000" dirty="0"/>
          </a:p>
          <a:p>
            <a:pPr lvl="1">
              <a:lnSpc>
                <a:spcPct val="150000"/>
              </a:lnSpc>
            </a:pPr>
            <a:endParaRPr lang="en-US" altLang="zh-CN" sz="3000" dirty="0"/>
          </a:p>
          <a:p>
            <a:pPr lvl="1">
              <a:lnSpc>
                <a:spcPct val="150000"/>
              </a:lnSpc>
            </a:pPr>
            <a:endParaRPr lang="en-US" altLang="zh-CN" sz="3000" dirty="0"/>
          </a:p>
          <a:p>
            <a:pPr lvl="1">
              <a:lnSpc>
                <a:spcPct val="150000"/>
              </a:lnSpc>
            </a:pPr>
            <a:endParaRPr lang="en-US" altLang="zh-CN" sz="3000" dirty="0"/>
          </a:p>
          <a:p>
            <a:pPr lvl="1">
              <a:lnSpc>
                <a:spcPct val="150000"/>
              </a:lnSpc>
            </a:pPr>
            <a:endParaRPr lang="en-US" altLang="zh-CN" sz="3000" dirty="0"/>
          </a:p>
          <a:p>
            <a:pPr lvl="1">
              <a:lnSpc>
                <a:spcPct val="150000"/>
              </a:lnSpc>
            </a:pPr>
            <a:endParaRPr lang="en-US" altLang="zh-CN" sz="3000" dirty="0"/>
          </a:p>
          <a:p>
            <a:pPr lvl="1">
              <a:lnSpc>
                <a:spcPct val="150000"/>
              </a:lnSpc>
            </a:pPr>
            <a:endParaRPr lang="en-US" altLang="zh-CN" sz="3000" dirty="0"/>
          </a:p>
          <a:p>
            <a:pPr lvl="1">
              <a:lnSpc>
                <a:spcPct val="150000"/>
              </a:lnSpc>
            </a:pPr>
            <a:endParaRPr lang="en-US" altLang="zh-CN" sz="3000" dirty="0"/>
          </a:p>
          <a:p>
            <a:pPr lvl="1">
              <a:lnSpc>
                <a:spcPct val="150000"/>
              </a:lnSpc>
            </a:pPr>
            <a:r>
              <a:rPr lang="zh-CN" altLang="en-US" sz="3000" dirty="0"/>
              <a:t>这说明</a:t>
            </a:r>
            <a:r>
              <a:rPr lang="en-US" altLang="zh-CN" sz="3000" dirty="0"/>
              <a:t>Zeus</a:t>
            </a:r>
            <a:r>
              <a:rPr lang="zh-CN" altLang="en-US" sz="3000" dirty="0"/>
              <a:t>在未减小</a:t>
            </a:r>
            <a:r>
              <a:rPr lang="en-US" altLang="zh-CN" sz="3000" dirty="0"/>
              <a:t>Epoch</a:t>
            </a:r>
            <a:r>
              <a:rPr lang="zh-CN" altLang="en-US" sz="3000" dirty="0"/>
              <a:t>的情况下也能起到一定的训练用时（</a:t>
            </a:r>
            <a:r>
              <a:rPr lang="en-US" altLang="zh-CN" sz="3000" dirty="0"/>
              <a:t>7.87%</a:t>
            </a:r>
            <a:r>
              <a:rPr lang="zh-CN" altLang="en-US" sz="3000" dirty="0"/>
              <a:t>）和功耗优化（</a:t>
            </a:r>
            <a:r>
              <a:rPr lang="en-US" altLang="zh-CN" sz="3000" dirty="0"/>
              <a:t>14.5%</a:t>
            </a:r>
            <a:r>
              <a:rPr lang="zh-CN" altLang="en-US" sz="3000" dirty="0"/>
              <a:t>） 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30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96E1B78-FD30-012D-0BC9-BE49CD3E9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33" y="5108002"/>
            <a:ext cx="11023071" cy="671342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0CD7494-89CD-D8D4-8709-1237337E3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5108003"/>
            <a:ext cx="10941679" cy="671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367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36936</TotalTime>
  <Words>1047</Words>
  <Application>Microsoft Office PowerPoint</Application>
  <PresentationFormat>自定义</PresentationFormat>
  <Paragraphs>93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Helvetica Neue</vt:lpstr>
      <vt:lpstr>Helvetica Neue Light</vt:lpstr>
      <vt:lpstr>Helvetica Neue Medium</vt:lpstr>
      <vt:lpstr>宋体</vt:lpstr>
      <vt:lpstr>华文楷体</vt:lpstr>
      <vt:lpstr>思源黑体 CN</vt:lpstr>
      <vt:lpstr>思源宋体 CN</vt:lpstr>
      <vt:lpstr>思源宋体 CN Heavy</vt:lpstr>
      <vt:lpstr>Arial</vt:lpstr>
      <vt:lpstr>White</vt:lpstr>
      <vt:lpstr>Zeus: Understanding and Optimizing GPU Energy Consumption of DNN Training</vt:lpstr>
      <vt:lpstr>内容简介</vt:lpstr>
      <vt:lpstr>01 内容简介</vt:lpstr>
      <vt:lpstr>01 内容简介</vt:lpstr>
      <vt:lpstr>测试成果展示</vt:lpstr>
      <vt:lpstr>02 测试成果展示</vt:lpstr>
      <vt:lpstr>02 测试成果展示</vt:lpstr>
      <vt:lpstr>02 测试成果展示</vt:lpstr>
      <vt:lpstr>02 测试成果展示</vt:lpstr>
      <vt:lpstr>02 测试成果展示</vt:lpstr>
      <vt:lpstr>02 测试成果展示</vt:lpstr>
      <vt:lpstr>02 测试成果展示</vt:lpstr>
      <vt:lpstr>问题分析</vt:lpstr>
      <vt:lpstr>03 问题分析</vt:lpstr>
      <vt:lpstr>感谢聆听！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Zhao</dc:creator>
  <cp:lastModifiedBy>Haochen Ding</cp:lastModifiedBy>
  <cp:revision>160</cp:revision>
  <dcterms:modified xsi:type="dcterms:W3CDTF">2023-11-06T11:02:27Z</dcterms:modified>
</cp:coreProperties>
</file>