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81"/>
  </p:notesMasterIdLst>
  <p:sldIdLst>
    <p:sldId id="466" r:id="rId2"/>
    <p:sldId id="961" r:id="rId3"/>
    <p:sldId id="881" r:id="rId4"/>
    <p:sldId id="877" r:id="rId5"/>
    <p:sldId id="922" r:id="rId6"/>
    <p:sldId id="923" r:id="rId7"/>
    <p:sldId id="924" r:id="rId8"/>
    <p:sldId id="929" r:id="rId9"/>
    <p:sldId id="925" r:id="rId10"/>
    <p:sldId id="926" r:id="rId11"/>
    <p:sldId id="928" r:id="rId12"/>
    <p:sldId id="927" r:id="rId13"/>
    <p:sldId id="897" r:id="rId14"/>
    <p:sldId id="931" r:id="rId15"/>
    <p:sldId id="932" r:id="rId16"/>
    <p:sldId id="933" r:id="rId17"/>
    <p:sldId id="934" r:id="rId18"/>
    <p:sldId id="935" r:id="rId19"/>
    <p:sldId id="898" r:id="rId20"/>
    <p:sldId id="899" r:id="rId21"/>
    <p:sldId id="918" r:id="rId22"/>
    <p:sldId id="900" r:id="rId23"/>
    <p:sldId id="919" r:id="rId24"/>
    <p:sldId id="902" r:id="rId25"/>
    <p:sldId id="920" r:id="rId26"/>
    <p:sldId id="903" r:id="rId27"/>
    <p:sldId id="921" r:id="rId28"/>
    <p:sldId id="904" r:id="rId29"/>
    <p:sldId id="905" r:id="rId30"/>
    <p:sldId id="906" r:id="rId31"/>
    <p:sldId id="907" r:id="rId32"/>
    <p:sldId id="909" r:id="rId33"/>
    <p:sldId id="910" r:id="rId34"/>
    <p:sldId id="962" r:id="rId35"/>
    <p:sldId id="888" r:id="rId36"/>
    <p:sldId id="834" r:id="rId37"/>
    <p:sldId id="832" r:id="rId38"/>
    <p:sldId id="916" r:id="rId39"/>
    <p:sldId id="885" r:id="rId40"/>
    <p:sldId id="917" r:id="rId41"/>
    <p:sldId id="886" r:id="rId42"/>
    <p:sldId id="836" r:id="rId43"/>
    <p:sldId id="839" r:id="rId44"/>
    <p:sldId id="805" r:id="rId45"/>
    <p:sldId id="824" r:id="rId46"/>
    <p:sldId id="809" r:id="rId47"/>
    <p:sldId id="810" r:id="rId48"/>
    <p:sldId id="911" r:id="rId49"/>
    <p:sldId id="811" r:id="rId50"/>
    <p:sldId id="913" r:id="rId51"/>
    <p:sldId id="812" r:id="rId52"/>
    <p:sldId id="915" r:id="rId53"/>
    <p:sldId id="813" r:id="rId54"/>
    <p:sldId id="816" r:id="rId55"/>
    <p:sldId id="817" r:id="rId56"/>
    <p:sldId id="818" r:id="rId57"/>
    <p:sldId id="838" r:id="rId58"/>
    <p:sldId id="889" r:id="rId59"/>
    <p:sldId id="890" r:id="rId60"/>
    <p:sldId id="891" r:id="rId61"/>
    <p:sldId id="936" r:id="rId62"/>
    <p:sldId id="938" r:id="rId63"/>
    <p:sldId id="937" r:id="rId64"/>
    <p:sldId id="939" r:id="rId65"/>
    <p:sldId id="940" r:id="rId66"/>
    <p:sldId id="941" r:id="rId67"/>
    <p:sldId id="942" r:id="rId68"/>
    <p:sldId id="943" r:id="rId69"/>
    <p:sldId id="949" r:id="rId70"/>
    <p:sldId id="945" r:id="rId71"/>
    <p:sldId id="950" r:id="rId72"/>
    <p:sldId id="951" r:id="rId73"/>
    <p:sldId id="954" r:id="rId74"/>
    <p:sldId id="952" r:id="rId75"/>
    <p:sldId id="948" r:id="rId76"/>
    <p:sldId id="953" r:id="rId77"/>
    <p:sldId id="873" r:id="rId78"/>
    <p:sldId id="321" r:id="rId79"/>
    <p:sldId id="475" r:id="rId8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3365"/>
    <a:srgbClr val="008000"/>
    <a:srgbClr val="00CC00"/>
    <a:srgbClr val="003366"/>
    <a:srgbClr val="0066CC"/>
    <a:srgbClr val="FF0000"/>
    <a:srgbClr val="3A536D"/>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2" autoAdjust="0"/>
    <p:restoredTop sz="82956" autoAdjust="0"/>
  </p:normalViewPr>
  <p:slideViewPr>
    <p:cSldViewPr>
      <p:cViewPr varScale="1">
        <p:scale>
          <a:sx n="107" d="100"/>
          <a:sy n="107" d="100"/>
        </p:scale>
        <p:origin x="24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a:solidFill>
                <a:schemeClr val="tx1"/>
              </a:solidFill>
              <a:latin typeface="Consolas" panose="020B0609020204030204" pitchFamily="49" charset="0"/>
              <a:ea typeface="华文楷体" panose="02010600040101010101" pitchFamily="2" charset="-122"/>
              <a:cs typeface="+mn-cs"/>
            </a:rPr>
            <a:t>operation1()</a:t>
          </a:r>
          <a:r>
            <a:rPr lang="zh-CN" altLang="en-US" sz="2300" b="0" kern="1200" dirty="0">
              <a:solidFill>
                <a:schemeClr val="tx1"/>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a:t>
          </a: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a:solidFill>
                <a:schemeClr val="tx1"/>
              </a:solidFill>
              <a:latin typeface="Consolas" panose="020B0609020204030204" pitchFamily="49" charset="0"/>
              <a:ea typeface="华文楷体" panose="02010600040101010101" pitchFamily="2" charset="-122"/>
              <a:cs typeface="+mn-cs"/>
            </a:rPr>
            <a:t>Op1Srategy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a:solidFill>
                <a:schemeClr val="tx1"/>
              </a:solidFill>
              <a:latin typeface="Consolas" panose="020B0609020204030204" pitchFamily="49" charset="0"/>
              <a:ea typeface="华文楷体" panose="02010600040101010101" pitchFamily="2" charset="-122"/>
              <a:cs typeface="+mn-cs"/>
            </a:rPr>
            <a:t>Op2Strategy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a:solidFill>
                <a:schemeClr val="tx1"/>
              </a:solidFill>
              <a:latin typeface="Consolas" panose="020B0609020204030204" pitchFamily="49" charset="0"/>
              <a:ea typeface="华文楷体" panose="02010600040101010101" pitchFamily="2" charset="-122"/>
              <a:cs typeface="+mn-cs"/>
            </a:rPr>
            <a:t>Op2StrategyImpl3</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type="par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type="sib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773D3313-B5A3-4FE6-9179-66B39F63FE51}" type="par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8D7FC9EE-388E-46D8-9AB1-31FEDB926250}" type="sib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522BC6A5-7C5B-4106-8908-518A3B831A2D}" type="par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608F3EDE-126B-4F43-919E-AD6A858D3B41}" type="sib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p>
      </dgm:t>
    </dgm:pt>
    <dgm:pt modelId="{6A019B37-89DD-4566-9619-5CF12A07CE8F}" type="par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8EC5C649-09CF-46B9-AA2B-D696D73FA971}" type="sib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AB309C70-23A9-4DE4-9C4C-5B82536077FE}" type="par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C92E960A-BC2C-4C97-9E6C-836EC3EEBA3F}" type="sib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8886A3B-F08C-4CD5-B28D-63556B8C6029}" type="par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0285B49F-93B1-42DC-8ED8-D3E81608E96C}" type="sib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C3CB8F10-D388-4134-900E-4B1BE841541C}" type="parTrans" cxnId="{AB9A1BAF-8333-4926-B22E-E149F9E9A49C}">
      <dgm:prSet/>
      <dgm:spPr/>
      <dgm:t>
        <a:bodyPr/>
        <a:lstStyle/>
        <a:p>
          <a:endParaRPr lang="zh-CN" altLang="en-US"/>
        </a:p>
      </dgm:t>
    </dgm:pt>
    <dgm:pt modelId="{98ACC516-66BE-4297-9EC3-254053D7061E}" type="sibTrans" cxnId="{AB9A1BAF-8333-4926-B22E-E149F9E9A49C}">
      <dgm:prSet/>
      <dgm:spPr/>
      <dgm:t>
        <a:bodyPr/>
        <a:lstStyle/>
        <a:p>
          <a:endParaRPr lang="zh-CN" alt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A2EABF91-7149-47BC-8807-33086E7FB103}" type="parTrans" cxnId="{D203B732-6426-4152-9220-A76A041E2EB7}">
      <dgm:prSet/>
      <dgm:spPr/>
      <dgm:t>
        <a:bodyPr/>
        <a:lstStyle/>
        <a:p>
          <a:endParaRPr lang="zh-CN" altLang="en-US"/>
        </a:p>
      </dgm:t>
    </dgm:pt>
    <dgm:pt modelId="{9875EE78-5280-4BC2-BFBC-0BCC4E0AAE1B}" type="sibTrans" cxnId="{D203B732-6426-4152-9220-A76A041E2EB7}">
      <dgm:prSet/>
      <dgm:spPr/>
      <dgm:t>
        <a:bodyPr/>
        <a:lstStyle/>
        <a:p>
          <a:endParaRPr lang="zh-CN" altLang="en-US"/>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b="1" i="0" dirty="0">
              <a:solidFill>
                <a:schemeClr val="accent4">
                  <a:lumMod val="50000"/>
                </a:schemeClr>
              </a:solidFill>
              <a:latin typeface="华文楷体" panose="02010600040101010101" pitchFamily="2" charset="-122"/>
              <a:ea typeface="华文楷体" panose="02010600040101010101" pitchFamily="2" charset="-122"/>
            </a:rPr>
            <a:t>,</a:t>
          </a:r>
          <a:r>
            <a:rPr lang="zh-CN" altLang="en-US" b="1" i="0" dirty="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a:t>
          </a:r>
          <a:br>
            <a:rPr lang="zh-CN" altLang="en-US" b="1" dirty="0">
              <a:solidFill>
                <a:schemeClr val="accent4">
                  <a:lumMod val="50000"/>
                </a:schemeClr>
              </a:solidFill>
              <a:latin typeface="华文楷体" panose="02010600040101010101" pitchFamily="2" charset="-122"/>
              <a:ea typeface="华文楷体" panose="02010600040101010101" pitchFamily="2" charset="-122"/>
            </a:rPr>
          </a:br>
          <a:r>
            <a:rPr lang="zh-CN" altLang="en-US" b="1" i="0" dirty="0">
              <a:solidFill>
                <a:schemeClr val="accent4">
                  <a:lumMod val="50000"/>
                </a:schemeClr>
              </a:solidFill>
              <a:latin typeface="华文楷体" panose="02010600040101010101" pitchFamily="2" charset="-122"/>
              <a:ea typeface="华文楷体" panose="02010600040101010101" pitchFamily="2" charset="-122"/>
            </a:rPr>
            <a:t>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A5F52BE-0E9E-435B-8E47-8D641B19E15C}" type="parTrans" cxnId="{9FE69356-BF88-4A74-A041-B86D9986FF27}">
      <dgm:prSet/>
      <dgm:spPr/>
      <dgm:t>
        <a:bodyPr/>
        <a:lstStyle/>
        <a:p>
          <a:endParaRPr lang="zh-CN" altLang="en-US"/>
        </a:p>
      </dgm:t>
    </dgm:pt>
    <dgm:pt modelId="{5ADAC6B1-41E5-4434-A341-7D1215ECAB3C}" type="sibTrans" cxnId="{9FE69356-BF88-4A74-A041-B86D9986FF27}">
      <dgm:prSet/>
      <dgm:spPr/>
      <dgm:t>
        <a:bodyPr/>
        <a:lstStyle/>
        <a:p>
          <a:endParaRPr lang="zh-CN" altLang="en-US"/>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90971B1-1C4E-42A1-A252-0BF6B5E9132B}" type="parTrans" cxnId="{F154294F-2B3F-4410-94F7-18EBBCBA4BDB}">
      <dgm:prSet/>
      <dgm:spPr/>
      <dgm:t>
        <a:bodyPr/>
        <a:lstStyle/>
        <a:p>
          <a:endParaRPr lang="zh-CN" altLang="en-US"/>
        </a:p>
      </dgm:t>
    </dgm:pt>
    <dgm:pt modelId="{EF20C94C-7492-40AA-B07F-2F7C7E93A928}" type="sibTrans" cxnId="{F154294F-2B3F-4410-94F7-18EBBCBA4BDB}">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4BA478E-D745-43E6-A448-1DD2E8ECFA8B}" type="parTrans" cxnId="{BD612754-A80E-467F-A5D2-DBFC611F70C4}">
      <dgm:prSet/>
      <dgm:spPr/>
      <dgm:t>
        <a:bodyPr/>
        <a:lstStyle/>
        <a:p>
          <a:endParaRPr lang="zh-CN" altLang="en-US"/>
        </a:p>
      </dgm:t>
    </dgm:pt>
    <dgm:pt modelId="{59FEBA75-314B-4E8C-BDC2-0EAD2DD16722}" type="sibTrans" cxnId="{BD612754-A80E-467F-A5D2-DBFC611F70C4}">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D81E54A-3464-48F7-9C0B-A0E904558FE3}" type="parTrans" cxnId="{9F6BE50E-A12F-432E-A1D6-89EAC6E1F847}">
      <dgm:prSet/>
      <dgm:spPr/>
      <dgm:t>
        <a:bodyPr/>
        <a:lstStyle/>
        <a:p>
          <a:endParaRPr lang="zh-CN" altLang="en-US"/>
        </a:p>
      </dgm:t>
    </dgm:pt>
    <dgm:pt modelId="{703A6A7F-C388-47C9-ACDA-E15916FD1CD4}" type="sib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52313851-0BA5-4171-BC3D-0F9E7979FE39}" type="parTrans" cxnId="{9B6EF1B1-0461-4E82-B417-75BBB59BF375}">
      <dgm:prSet/>
      <dgm:spPr/>
      <dgm:t>
        <a:bodyPr/>
        <a:lstStyle/>
        <a:p>
          <a:endParaRPr lang="zh-CN" altLang="en-US"/>
        </a:p>
      </dgm:t>
    </dgm:pt>
    <dgm:pt modelId="{206473BA-A1EE-4E08-A82E-ABC42C0D031C}" type="sib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A8A58E13-BF6C-4E91-8DBA-D9727A51354C}" type="parTrans" cxnId="{4A7E875A-CB9B-4435-A8E8-4ECA0C33BF44}">
      <dgm:prSet/>
      <dgm:spPr/>
      <dgm:t>
        <a:bodyPr/>
        <a:lstStyle/>
        <a:p>
          <a:endParaRPr lang="zh-CN" altLang="en-US"/>
        </a:p>
      </dgm:t>
    </dgm:pt>
    <dgm:pt modelId="{14F6FEEA-D20F-4383-A841-519E8B346CE3}" type="sibTrans" cxnId="{4A7E875A-CB9B-4435-A8E8-4ECA0C33BF44}">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6D39B837-4E11-412F-A163-D6D5F0C015D2}" type="parTrans" cxnId="{BD4D0132-5170-49BB-A026-8B7C8053F112}">
      <dgm:prSet/>
      <dgm:spPr/>
      <dgm:t>
        <a:bodyPr/>
        <a:lstStyle/>
        <a:p>
          <a:endParaRPr lang="zh-CN" altLang="en-US"/>
        </a:p>
      </dgm:t>
    </dgm:pt>
    <dgm:pt modelId="{710061CE-2E8F-48B1-9F90-3D271F481DC6}" type="sibTrans" cxnId="{BD4D0132-5170-49BB-A026-8B7C8053F112}">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80FE4BE6-ECAA-46B8-ACC1-99BD0DE2AB5D}" type="parTrans" cxnId="{16D6AB84-ED11-4639-AB03-1729240C83E4}">
      <dgm:prSet/>
      <dgm:spPr/>
      <dgm:t>
        <a:bodyPr/>
        <a:lstStyle/>
        <a:p>
          <a:endParaRPr lang="zh-CN" altLang="en-US"/>
        </a:p>
      </dgm:t>
    </dgm:pt>
    <dgm:pt modelId="{1E12B259-9BCD-4C6A-8AE3-962C5D049843}" type="sibTrans" cxnId="{16D6AB84-ED11-4639-AB03-1729240C83E4}">
      <dgm:prSet/>
      <dgm:spPr/>
      <dgm:t>
        <a:bodyPr/>
        <a:lstStyle/>
        <a:p>
          <a:endParaRPr lang="zh-CN" altLang="en-US"/>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98C5F5C-DBDB-4CCE-953E-A48B82F3580B}" type="parTrans" cxnId="{C5D1A8C5-991F-4316-951A-E624F26E94E0}">
      <dgm:prSet/>
      <dgm:spPr/>
      <dgm:t>
        <a:bodyPr/>
        <a:lstStyle/>
        <a:p>
          <a:endParaRPr lang="zh-CN" altLang="en-US"/>
        </a:p>
      </dgm:t>
    </dgm:pt>
    <dgm:pt modelId="{B72D04F1-7ACC-479D-8675-CCCF0C825023}" type="sib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DA77619C-EF28-4288-B65E-7E0AC2291EEB}" type="parTrans" cxnId="{8257B3A6-DB2E-4D3E-9340-53318907096A}">
      <dgm:prSet/>
      <dgm:spPr/>
      <dgm:t>
        <a:bodyPr/>
        <a:lstStyle/>
        <a:p>
          <a:endParaRPr lang="zh-CN" altLang="en-US"/>
        </a:p>
      </dgm:t>
    </dgm:pt>
    <dgm:pt modelId="{39E99FFC-237A-49E3-AA69-0092CFA87081}" type="sib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8DD13D47-932A-41B7-A55C-C9996C7AAA43}" type="parTrans" cxnId="{48CCEE1E-0AF2-410A-8FEB-22386C470AF0}">
      <dgm:prSet/>
      <dgm:spPr/>
      <dgm:t>
        <a:bodyPr/>
        <a:lstStyle/>
        <a:p>
          <a:endParaRPr lang="zh-CN" altLang="en-US"/>
        </a:p>
      </dgm:t>
    </dgm:pt>
    <dgm:pt modelId="{7D2726FF-8998-42C9-92D5-3178CDC7A884}" type="sib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2">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2">
        <dgm:presLayoutVars>
          <dgm:bulletEnabled val="1"/>
        </dgm:presLayoutVars>
      </dgm:prSet>
      <dgm:spPr/>
    </dgm:pt>
    <dgm:pt modelId="{CD9ACB0B-2FF2-4871-8D65-77A321D1EC1C}" type="pres">
      <dgm:prSet presAssocID="{6F8FAD61-DD39-4E15-BDBD-D059E40696A6}" presName="space" presStyleCnt="0"/>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1" presStyleCnt="2">
        <dgm:presLayoutVars>
          <dgm:chMax val="0"/>
          <dgm:chPref val="0"/>
          <dgm:bulletEnabled val="1"/>
        </dgm:presLayoutVars>
      </dgm:prSet>
      <dgm:spPr/>
    </dgm:pt>
    <dgm:pt modelId="{8FFECA59-98BF-4565-9CEA-F70A4E2AD30D}" type="pres">
      <dgm:prSet presAssocID="{CCBCAC37-B8AB-45F8-AB71-71ABA887AB2E}" presName="desTx" presStyleLbl="alignAccFollowNode1" presStyleIdx="1" presStyleCnt="2">
        <dgm:presLayoutVars>
          <dgm:bulletEnabled val="1"/>
        </dgm:presLayoutVars>
      </dgm:prSet>
      <dgm:spPr/>
    </dgm:pt>
  </dgm:ptLst>
  <dgm:cxnLst>
    <dgm:cxn modelId="{4C885203-52F6-48CB-854A-2ABC6D494D1E}" type="presOf" srcId="{6755FEFD-CE0E-46EC-924E-6FD0CC58B4D8}" destId="{4F99D08E-A45F-418D-B8DE-A4B2EAA1939D}" srcOrd="0" destOrd="3" presId="urn:microsoft.com/office/officeart/2005/8/layout/hList1"/>
    <dgm:cxn modelId="{9F6BE50E-A12F-432E-A1D6-89EAC6E1F847}" srcId="{669DB7BA-CFA2-48B5-8065-18562E6AA662}" destId="{35B4B7B7-BD5A-4F7D-96B9-E65CCFE6A0C4}" srcOrd="2" destOrd="0" parTransId="{AD81E54A-3464-48F7-9C0B-A0E904558FE3}" sibTransId="{703A6A7F-C388-47C9-ACDA-E15916FD1CD4}"/>
    <dgm:cxn modelId="{48CCEE1E-0AF2-410A-8FEB-22386C470AF0}" srcId="{E0992F7A-2260-4B10-8B20-4FA81762436F}" destId="{B4FD3614-ECB3-4A80-8984-EE4025B63D79}" srcOrd="1" destOrd="0" parTransId="{8DD13D47-932A-41B7-A55C-C9996C7AAA43}" sibTransId="{7D2726FF-8998-42C9-92D5-3178CDC7A884}"/>
    <dgm:cxn modelId="{10E5371F-B2FD-49EF-AF39-01BE45B75F81}" type="presOf" srcId="{97BB9685-A683-4922-B4BF-C060758DB3D7}" destId="{4F99D08E-A45F-418D-B8DE-A4B2EAA1939D}" srcOrd="0" destOrd="4"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D203B732-6426-4152-9220-A76A041E2EB7}" srcId="{669DB7BA-CFA2-48B5-8065-18562E6AA662}" destId="{1106EB89-0D34-4855-B9E3-619C36F86171}" srcOrd="1"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E67F0D3E-7F07-47D0-8C5C-AC44CE026104}" type="presOf" srcId="{B4FD3614-ECB3-4A80-8984-EE4025B63D79}" destId="{8FFECA59-98BF-4565-9CEA-F70A4E2AD30D}" srcOrd="0" destOrd="7" presId="urn:microsoft.com/office/officeart/2005/8/layout/hList1"/>
    <dgm:cxn modelId="{3261603F-510C-4F5C-9A52-23276F28D75D}" type="presOf" srcId="{1106EB89-0D34-4855-B9E3-619C36F86171}" destId="{4F99D08E-A45F-418D-B8DE-A4B2EAA1939D}" srcOrd="0" destOrd="1" presId="urn:microsoft.com/office/officeart/2005/8/layout/hList1"/>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3" destOrd="0" parTransId="{B4BA478E-D745-43E6-A448-1DD2E8ECFA8B}" sibTransId="{59FEBA75-314B-4E8C-BDC2-0EAD2DD16722}"/>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4A7E875A-CB9B-4435-A8E8-4ECA0C33BF44}" srcId="{35B4B7B7-BD5A-4F7D-96B9-E65CCFE6A0C4}" destId="{97BB9685-A683-4922-B4BF-C060758DB3D7}" srcOrd="1" destOrd="0" parTransId="{A8A58E13-BF6C-4E91-8DBA-D9727A51354C}" sibTransId="{14F6FEEA-D20F-4383-A841-519E8B346CE3}"/>
    <dgm:cxn modelId="{EDE9345F-0E24-4CFF-AE65-467E481AAC5A}" type="presOf" srcId="{E2F52CCC-C98E-427A-92CA-C97119699DCF}" destId="{8FFECA59-98BF-4565-9CEA-F70A4E2AD30D}" srcOrd="0" destOrd="2" presId="urn:microsoft.com/office/officeart/2005/8/layout/hList1"/>
    <dgm:cxn modelId="{3046E16D-BE55-49A7-85BB-B463819976F3}" type="presOf" srcId="{FE3C24BD-45F0-4C28-A6E7-DDC8E8B6287B}" destId="{4F99D08E-A45F-418D-B8DE-A4B2EAA1939D}" srcOrd="0" destOrd="7" presId="urn:microsoft.com/office/officeart/2005/8/layout/hList1"/>
    <dgm:cxn modelId="{F1E5E777-5A9C-4FD4-A53D-FA2249E13F9F}" srcId="{3DC56CCE-8177-4FC4-8ED5-9CB19D1A0492}" destId="{CCBCAC37-B8AB-45F8-AB71-71ABA887AB2E}" srcOrd="1" destOrd="0" parTransId="{6A019B37-89DD-4566-9619-5CF12A07CE8F}" sibTransId="{8EC5C649-09CF-46B9-AA2B-D696D73FA971}"/>
    <dgm:cxn modelId="{03896E7E-A3F7-47AA-9AA4-3613C7126F7F}" type="presOf" srcId="{BC7C46DF-C253-4997-B878-F36250D2FADD}" destId="{4F99D08E-A45F-418D-B8DE-A4B2EAA1939D}" srcOrd="0" destOrd="8"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5" presId="urn:microsoft.com/office/officeart/2005/8/layout/hList1"/>
    <dgm:cxn modelId="{D06A1D8C-4092-43FC-92C6-45CBD5E480A1}" srcId="{E2F52CCC-C98E-427A-92CA-C97119699DCF}" destId="{91523511-9445-4DA7-B3D7-DEBF3C194093}" srcOrd="0" destOrd="0" parTransId="{AB309C70-23A9-4DE4-9C4C-5B82536077FE}" sibTransId="{C92E960A-BC2C-4C97-9E6C-836EC3EEBA3F}"/>
    <dgm:cxn modelId="{0BADAD8E-A65D-49CE-832F-F0A41124B377}" type="presOf" srcId="{35B4B7B7-BD5A-4F7D-96B9-E65CCFE6A0C4}" destId="{4F99D08E-A45F-418D-B8DE-A4B2EAA1939D}" srcOrd="0" destOrd="2" presId="urn:microsoft.com/office/officeart/2005/8/layout/hList1"/>
    <dgm:cxn modelId="{7ADA5F97-4661-4D60-A663-62D2EF269406}" type="presOf" srcId="{B95EFA91-AA7E-4576-A8CA-E25CA9E186EE}" destId="{8FFECA59-98BF-4565-9CEA-F70A4E2AD30D}" srcOrd="0" destOrd="6" presId="urn:microsoft.com/office/officeart/2005/8/layout/hList1"/>
    <dgm:cxn modelId="{7E65799E-969F-4B6C-AF0C-BD994D0CFFD8}" type="presOf" srcId="{8E0F2FCA-A59E-4549-A98A-95AB24C5D8E2}" destId="{4F99D08E-A45F-418D-B8DE-A4B2EAA1939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 modelId="{66D6ACE9-FC2A-4FFC-B67B-C75AE100D6FF}" type="presParOf" srcId="{21044B00-274B-4064-8676-6C45C70269A3}" destId="{CD9ACB0B-2FF2-4871-8D65-77A321D1EC1C}" srcOrd="1" destOrd="0" presId="urn:microsoft.com/office/officeart/2005/8/layout/hList1"/>
    <dgm:cxn modelId="{6F0B0FF9-C693-43D9-8D58-4A4077D052AD}" type="presParOf" srcId="{21044B00-274B-4064-8676-6C45C70269A3}" destId="{F812A902-1C25-48FF-8018-D8ABFFBC107C}" srcOrd="2"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23197"/>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模板方法</a:t>
          </a:r>
        </a:p>
      </dsp:txBody>
      <dsp:txXfrm>
        <a:off x="38" y="23197"/>
        <a:ext cx="3685337" cy="1411200"/>
      </dsp:txXfrm>
    </dsp:sp>
    <dsp:sp modelId="{EEDB4AA6-32AF-44D6-9F64-CB942A8079E2}">
      <dsp:nvSpPr>
        <dsp:cNvPr id="0" name=""/>
        <dsp:cNvSpPr/>
      </dsp:nvSpPr>
      <dsp:spPr>
        <a:xfrm>
          <a:off x="38" y="1434397"/>
          <a:ext cx="3685337" cy="275735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a:solidFill>
                <a:schemeClr val="tx1"/>
              </a:solidFill>
              <a:latin typeface="Consolas" panose="020B0609020204030204" pitchFamily="49" charset="0"/>
              <a:ea typeface="华文楷体" panose="02010600040101010101" pitchFamily="2" charset="-122"/>
              <a:cs typeface="+mn-cs"/>
            </a:rPr>
            <a:t>operation1()</a:t>
          </a:r>
          <a:r>
            <a:rPr lang="zh-CN" altLang="en-US" sz="2300" b="0" kern="1200" dirty="0">
              <a:solidFill>
                <a:schemeClr val="tx1"/>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34397"/>
        <a:ext cx="3685337" cy="2757352"/>
      </dsp:txXfrm>
    </dsp:sp>
    <dsp:sp modelId="{1DC7EF5F-B031-4AAB-9BFA-FBFC076D71E0}">
      <dsp:nvSpPr>
        <dsp:cNvPr id="0" name=""/>
        <dsp:cNvSpPr/>
      </dsp:nvSpPr>
      <dsp:spPr>
        <a:xfrm>
          <a:off x="4201323" y="23197"/>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策略</a:t>
          </a:r>
        </a:p>
      </dsp:txBody>
      <dsp:txXfrm>
        <a:off x="4201323" y="23197"/>
        <a:ext cx="3685337" cy="1411200"/>
      </dsp:txXfrm>
    </dsp:sp>
    <dsp:sp modelId="{BC5FFCBD-8963-4386-998B-EC7F07B38F9B}">
      <dsp:nvSpPr>
        <dsp:cNvPr id="0" name=""/>
        <dsp:cNvSpPr/>
      </dsp:nvSpPr>
      <dsp:spPr>
        <a:xfrm>
          <a:off x="4201323" y="1434397"/>
          <a:ext cx="3685337" cy="275735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a:solidFill>
                <a:schemeClr val="tx1"/>
              </a:solidFill>
              <a:latin typeface="Consolas" panose="020B0609020204030204" pitchFamily="49" charset="0"/>
              <a:ea typeface="华文楷体" panose="02010600040101010101" pitchFamily="2" charset="-122"/>
              <a:cs typeface="+mn-cs"/>
            </a:rPr>
            <a:t>Op1Srategy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a:solidFill>
                <a:schemeClr val="tx1"/>
              </a:solidFill>
              <a:latin typeface="Consolas" panose="020B0609020204030204" pitchFamily="49" charset="0"/>
              <a:ea typeface="华文楷体" panose="02010600040101010101" pitchFamily="2" charset="-122"/>
              <a:cs typeface="+mn-cs"/>
            </a:rPr>
            <a:t>Op2Strategy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a:solidFill>
                <a:schemeClr val="tx1"/>
              </a:solidFill>
              <a:latin typeface="Consolas" panose="020B0609020204030204" pitchFamily="49" charset="0"/>
              <a:ea typeface="华文楷体" panose="02010600040101010101" pitchFamily="2" charset="-122"/>
              <a:cs typeface="+mn-cs"/>
            </a:rPr>
            <a:t>Op2StrategyImpl3</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34397"/>
        <a:ext cx="3685337" cy="2757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38" y="165888"/>
          <a:ext cx="3685337" cy="460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模板方法</a:t>
          </a:r>
        </a:p>
      </dsp:txBody>
      <dsp:txXfrm>
        <a:off x="38" y="165888"/>
        <a:ext cx="3685337" cy="460800"/>
      </dsp:txXfrm>
    </dsp:sp>
    <dsp:sp modelId="{4F99D08E-A45F-418D-B8DE-A4B2EAA1939D}">
      <dsp:nvSpPr>
        <dsp:cNvPr id="0" name=""/>
        <dsp:cNvSpPr/>
      </dsp:nvSpPr>
      <dsp:spPr>
        <a:xfrm>
          <a:off x="38" y="626688"/>
          <a:ext cx="3685337" cy="43920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600" b="1" kern="1200" dirty="0">
              <a:solidFill>
                <a:srgbClr val="FF0000"/>
              </a:solidFill>
              <a:latin typeface="华文楷体" panose="02010600040101010101" pitchFamily="2" charset="-122"/>
              <a:ea typeface="华文楷体" panose="02010600040101010101" pitchFamily="2" charset="-122"/>
            </a:rPr>
            <a:t>继承行为</a:t>
          </a: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600" b="1" kern="1200" dirty="0">
              <a:solidFill>
                <a:srgbClr val="FF0000"/>
              </a:solidFill>
              <a:latin typeface="华文楷体" panose="02010600040101010101" pitchFamily="2" charset="-122"/>
              <a:ea typeface="华文楷体" panose="02010600040101010101" pitchFamily="2" charset="-122"/>
            </a:rPr>
            <a:t>功能的抽象与归纳</a:t>
          </a: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基类高度抽象统一，逻辑简洁明了</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封装性好，实现类内部不会对外暴露</a:t>
          </a: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38" y="626688"/>
        <a:ext cx="3685337" cy="4392000"/>
      </dsp:txXfrm>
    </dsp:sp>
    <dsp:sp modelId="{D581C9D2-9FFF-469F-A863-444014EEFBC5}">
      <dsp:nvSpPr>
        <dsp:cNvPr id="0" name=""/>
        <dsp:cNvSpPr/>
      </dsp:nvSpPr>
      <dsp:spPr>
        <a:xfrm>
          <a:off x="4201323" y="165888"/>
          <a:ext cx="3685337" cy="460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策略</a:t>
          </a:r>
        </a:p>
      </dsp:txBody>
      <dsp:txXfrm>
        <a:off x="4201323" y="165888"/>
        <a:ext cx="3685337" cy="460800"/>
      </dsp:txXfrm>
    </dsp:sp>
    <dsp:sp modelId="{8FFECA59-98BF-4565-9CEA-F70A4E2AD30D}">
      <dsp:nvSpPr>
        <dsp:cNvPr id="0" name=""/>
        <dsp:cNvSpPr/>
      </dsp:nvSpPr>
      <dsp:spPr>
        <a:xfrm>
          <a:off x="4201323" y="626688"/>
          <a:ext cx="3685337" cy="43920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sz="1600" b="1" i="0" kern="12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1600" b="1" i="0" kern="1200" dirty="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a:t>
          </a:r>
          <a:b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br>
          <a:r>
            <a:rPr lang="zh-CN" altLang="en-US" sz="1600" b="1" i="0" kern="1200" dirty="0">
              <a:solidFill>
                <a:schemeClr val="accent4">
                  <a:lumMod val="50000"/>
                </a:schemeClr>
              </a:solidFill>
              <a:latin typeface="华文楷体" panose="02010600040101010101" pitchFamily="2" charset="-122"/>
              <a:ea typeface="华文楷体" panose="02010600040101010101" pitchFamily="2" charset="-122"/>
            </a:rPr>
            <a:t>立于使用它的客户而变化</a:t>
          </a:r>
          <a:endParaRPr lang="zh-CN" sz="1600" b="1" kern="1200" dirty="0">
            <a:solidFill>
              <a:schemeClr val="accent4">
                <a:lumMod val="50000"/>
              </a:schemeClr>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600" b="1" kern="1200" dirty="0">
              <a:solidFill>
                <a:srgbClr val="FF0000"/>
              </a:solidFill>
              <a:latin typeface="华文楷体" panose="02010600040101010101" pitchFamily="2" charset="-122"/>
              <a:ea typeface="华文楷体" panose="02010600040101010101" pitchFamily="2" charset="-122"/>
            </a:rPr>
            <a:t>组合行为</a:t>
          </a: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600" b="1" kern="1200" dirty="0">
              <a:solidFill>
                <a:srgbClr val="FF0000"/>
              </a:solidFill>
              <a:latin typeface="华文楷体" panose="02010600040101010101" pitchFamily="2" charset="-122"/>
              <a:ea typeface="华文楷体" panose="02010600040101010101" pitchFamily="2" charset="-122"/>
            </a:rPr>
            <a:t>功能的划分与组合</a:t>
          </a: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每个策略只负责一个功能，易于拓展。</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算法的修改被限制在单个策略类的变化中，任何算法的修改对整体不造成影响</a:t>
          </a:r>
        </a:p>
        <a:p>
          <a:pPr marL="171450" lvl="1" indent="-171450" algn="l" defTabSz="711200" rtl="0">
            <a:lnSpc>
              <a:spcPct val="90000"/>
            </a:lnSpc>
            <a:spcBef>
              <a:spcPct val="0"/>
            </a:spcBef>
            <a:spcAft>
              <a:spcPct val="15000"/>
            </a:spcAft>
            <a:buChar char="•"/>
          </a:pPr>
          <a:r>
            <a:rPr lang="zh-CN" altLang="en-US" sz="16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在功能较多的情况下结构复杂</a:t>
          </a:r>
        </a:p>
        <a:p>
          <a:pPr marL="342900" lvl="2" indent="-171450" algn="l" defTabSz="711200" rtl="0">
            <a:lnSpc>
              <a:spcPct val="90000"/>
            </a:lnSpc>
            <a:spcBef>
              <a:spcPct val="0"/>
            </a:spcBef>
            <a:spcAft>
              <a:spcPct val="15000"/>
            </a:spcAft>
            <a:buChar char="•"/>
          </a:pPr>
          <a:r>
            <a:rPr lang="zh-CN" altLang="en-US" sz="1600" b="1" kern="1200" dirty="0">
              <a:solidFill>
                <a:schemeClr val="tx1"/>
              </a:solidFill>
              <a:latin typeface="华文楷体" panose="02010600040101010101" pitchFamily="2" charset="-122"/>
              <a:ea typeface="华文楷体" panose="02010600040101010101" pitchFamily="2" charset="-122"/>
            </a:rPr>
            <a:t>策略组合时对外暴露，封装性相对较差</a:t>
          </a:r>
        </a:p>
      </dsp:txBody>
      <dsp:txXfrm>
        <a:off x="4201323" y="626688"/>
        <a:ext cx="3685337" cy="4392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cnblogs.com/huangmingchuan/p/4988821.html"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github.com/huangmingchuan/CppLinq"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nblogs.com/pzhfei/archive/2013/01/14/lambda_expression.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返回值对象；</a:t>
            </a:r>
            <a:endParaRPr kumimoji="1" lang="en-US" altLang="zh-CN" dirty="0"/>
          </a:p>
          <a:p>
            <a:r>
              <a:rPr kumimoji="1" lang="zh-CN" altLang="en-US" dirty="0"/>
              <a:t>自动推导类型；</a:t>
            </a:r>
            <a:endParaRPr kumimoji="1" lang="en-US" altLang="zh-CN" dirty="0"/>
          </a:p>
          <a:p>
            <a:r>
              <a:rPr kumimoji="1" lang="zh-CN" altLang="en-US" dirty="0"/>
              <a:t>构造函数的参数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184571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15</a:t>
            </a:fld>
            <a:endParaRPr lang="en-US" altLang="zh-CN"/>
          </a:p>
        </p:txBody>
      </p:sp>
    </p:spTree>
    <p:extLst>
      <p:ext uri="{BB962C8B-B14F-4D97-AF65-F5344CB8AC3E}">
        <p14:creationId xmlns:p14="http://schemas.microsoft.com/office/powerpoint/2010/main" val="316667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365193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感觉是不是也是内容重复了</a:t>
            </a:r>
            <a:endParaRPr kumimoji="1" lang="en-US" altLang="zh-CN" dirty="0"/>
          </a:p>
          <a:p>
            <a:endParaRPr kumimoji="1" lang="en-US" altLang="zh-CN" dirty="0"/>
          </a:p>
          <a:p>
            <a:r>
              <a:rPr kumimoji="1" lang="zh-CN" altLang="en-US" dirty="0"/>
              <a:t>这里是解释为什么</a:t>
            </a:r>
            <a:r>
              <a:rPr kumimoji="1" lang="en-US" altLang="zh-CN" dirty="0" err="1"/>
              <a:t>linq_enumerable</a:t>
            </a:r>
            <a:r>
              <a:rPr kumimoji="1" lang="zh-CN" altLang="en-US" dirty="0"/>
              <a:t>可以通过</a:t>
            </a:r>
            <a:r>
              <a:rPr kumimoji="1" lang="en-US" altLang="zh-CN" dirty="0"/>
              <a:t>for (auto x: from(v))</a:t>
            </a:r>
            <a:r>
              <a:rPr kumimoji="1" lang="zh-CN" altLang="en-US" dirty="0"/>
              <a:t>的形式遍历，需要类内定义</a:t>
            </a:r>
            <a:r>
              <a:rPr kumimoji="1" lang="en-US" altLang="zh-CN" dirty="0"/>
              <a:t>begin()</a:t>
            </a:r>
            <a:r>
              <a:rPr kumimoji="1" lang="zh-CN" altLang="en-US" dirty="0"/>
              <a:t>和</a:t>
            </a:r>
            <a:r>
              <a:rPr kumimoji="1" lang="en-US" altLang="zh-CN" dirty="0"/>
              <a:t>end()</a:t>
            </a:r>
            <a:r>
              <a:rPr kumimoji="1" lang="zh-CN" altLang="en-US" dirty="0"/>
              <a:t>函数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183487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3263999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164605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a:p>
        </p:txBody>
      </p:sp>
    </p:spTree>
    <p:extLst>
      <p:ext uri="{BB962C8B-B14F-4D97-AF65-F5344CB8AC3E}">
        <p14:creationId xmlns:p14="http://schemas.microsoft.com/office/powerpoint/2010/main" val="136794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362040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1378109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27</a:t>
            </a:fld>
            <a:endParaRPr lang="en-US" altLang="zh-CN"/>
          </a:p>
        </p:txBody>
      </p:sp>
    </p:spTree>
    <p:extLst>
      <p:ext uri="{BB962C8B-B14F-4D97-AF65-F5344CB8AC3E}">
        <p14:creationId xmlns:p14="http://schemas.microsoft.com/office/powerpoint/2010/main" val="174670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保留这一张做一下复习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1354951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2417369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1551298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113769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2263470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3522683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55495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Select</a:t>
            </a:r>
            <a:r>
              <a:rPr kumimoji="1" lang="zh-CN" altLang="en-US" dirty="0"/>
              <a:t>是成员函数的模板实现方法</a:t>
            </a:r>
            <a:endParaRPr kumimoji="1" lang="en-US" altLang="zh-CN" dirty="0"/>
          </a:p>
          <a:p>
            <a:r>
              <a:rPr lang="zh-CN" altLang="en-US" sz="1200" b="1" dirty="0">
                <a:solidFill>
                  <a:srgbClr val="003366"/>
                </a:solidFill>
                <a:cs typeface="Consolas" panose="020B0609020204030204" pitchFamily="49" charset="0"/>
              </a:rPr>
              <a:t>函数指针、函数对象、</a:t>
            </a:r>
            <a:r>
              <a:rPr lang="en-US" altLang="zh-CN" sz="1200" b="1" dirty="0">
                <a:solidFill>
                  <a:srgbClr val="003366"/>
                </a:solidFill>
                <a:cs typeface="Consolas" panose="020B0609020204030204" pitchFamily="49" charset="0"/>
              </a:rPr>
              <a:t>function</a:t>
            </a:r>
            <a:r>
              <a:rPr lang="zh-CN" altLang="en-US" sz="1200" b="1" dirty="0">
                <a:solidFill>
                  <a:srgbClr val="003366"/>
                </a:solidFill>
                <a:cs typeface="Consolas" panose="020B0609020204030204" pitchFamily="49" charset="0"/>
              </a:rPr>
              <a:t>类对象、</a:t>
            </a:r>
            <a:r>
              <a:rPr lang="en-US" altLang="zh-CN" sz="1200" b="1" dirty="0" err="1">
                <a:solidFill>
                  <a:srgbClr val="003366"/>
                </a:solidFill>
                <a:cs typeface="Consolas" panose="020B0609020204030204" pitchFamily="49" charset="0"/>
              </a:rPr>
              <a:t>lamda</a:t>
            </a:r>
            <a:r>
              <a:rPr lang="zh-CN" altLang="en-US" sz="1200" b="1" dirty="0">
                <a:solidFill>
                  <a:srgbClr val="003366"/>
                </a:solidFill>
                <a:cs typeface="Consolas" panose="020B0609020204030204" pitchFamily="49" charset="0"/>
              </a:rPr>
              <a:t>表达式等</a:t>
            </a:r>
            <a:r>
              <a:rPr lang="en-US" altLang="zh-CN" sz="1200" b="1" dirty="0">
                <a:solidFill>
                  <a:srgbClr val="003366"/>
                </a:solidFill>
                <a:cs typeface="Consolas" panose="020B0609020204030204" pitchFamily="49" charset="0"/>
              </a:rPr>
              <a:t>callable</a:t>
            </a:r>
            <a:r>
              <a:rPr lang="zh-CN" altLang="en-US" sz="1200" b="1" dirty="0">
                <a:solidFill>
                  <a:srgbClr val="003366"/>
                </a:solidFill>
                <a:cs typeface="Consolas" panose="020B0609020204030204" pitchFamily="49" charset="0"/>
              </a:rPr>
              <a:t> </a:t>
            </a:r>
            <a:r>
              <a:rPr lang="en-US" altLang="zh-CN" sz="1200" b="1" dirty="0">
                <a:solidFill>
                  <a:srgbClr val="003366"/>
                </a:solidFill>
                <a:cs typeface="Consolas" panose="020B0609020204030204" pitchFamily="49" charset="0"/>
              </a:rPr>
              <a:t>object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2456758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1952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2291486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65</a:t>
            </a:fld>
            <a:endParaRPr lang="en-US" altLang="zh-CN"/>
          </a:p>
        </p:txBody>
      </p:sp>
    </p:spTree>
    <p:extLst>
      <p:ext uri="{BB962C8B-B14F-4D97-AF65-F5344CB8AC3E}">
        <p14:creationId xmlns:p14="http://schemas.microsoft.com/office/powerpoint/2010/main" val="112046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数据库的查询又包括三类</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2518660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175080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1937152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68</a:t>
            </a:fld>
            <a:endParaRPr lang="en-US" altLang="zh-CN"/>
          </a:p>
        </p:txBody>
      </p:sp>
    </p:spTree>
    <p:extLst>
      <p:ext uri="{BB962C8B-B14F-4D97-AF65-F5344CB8AC3E}">
        <p14:creationId xmlns:p14="http://schemas.microsoft.com/office/powerpoint/2010/main" val="41732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69</a:t>
            </a:fld>
            <a:endParaRPr lang="en-US" altLang="zh-CN"/>
          </a:p>
        </p:txBody>
      </p:sp>
    </p:spTree>
    <p:extLst>
      <p:ext uri="{BB962C8B-B14F-4D97-AF65-F5344CB8AC3E}">
        <p14:creationId xmlns:p14="http://schemas.microsoft.com/office/powerpoint/2010/main" val="3750301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70</a:t>
            </a:fld>
            <a:endParaRPr lang="en-US" altLang="zh-CN"/>
          </a:p>
        </p:txBody>
      </p:sp>
    </p:spTree>
    <p:extLst>
      <p:ext uri="{BB962C8B-B14F-4D97-AF65-F5344CB8AC3E}">
        <p14:creationId xmlns:p14="http://schemas.microsoft.com/office/powerpoint/2010/main" val="3251535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71</a:t>
            </a:fld>
            <a:endParaRPr lang="en-US" altLang="zh-CN"/>
          </a:p>
        </p:txBody>
      </p:sp>
    </p:spTree>
    <p:extLst>
      <p:ext uri="{BB962C8B-B14F-4D97-AF65-F5344CB8AC3E}">
        <p14:creationId xmlns:p14="http://schemas.microsoft.com/office/powerpoint/2010/main" val="530535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72</a:t>
            </a:fld>
            <a:endParaRPr lang="en-US" altLang="zh-CN"/>
          </a:p>
        </p:txBody>
      </p:sp>
    </p:spTree>
    <p:extLst>
      <p:ext uri="{BB962C8B-B14F-4D97-AF65-F5344CB8AC3E}">
        <p14:creationId xmlns:p14="http://schemas.microsoft.com/office/powerpoint/2010/main" val="2776404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73</a:t>
            </a:fld>
            <a:endParaRPr lang="en-US" altLang="zh-CN"/>
          </a:p>
        </p:txBody>
      </p:sp>
    </p:spTree>
    <p:extLst>
      <p:ext uri="{BB962C8B-B14F-4D97-AF65-F5344CB8AC3E}">
        <p14:creationId xmlns:p14="http://schemas.microsoft.com/office/powerpoint/2010/main" val="4773658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74</a:t>
            </a:fld>
            <a:endParaRPr lang="en-US" altLang="zh-CN"/>
          </a:p>
        </p:txBody>
      </p:sp>
    </p:spTree>
    <p:extLst>
      <p:ext uri="{BB962C8B-B14F-4D97-AF65-F5344CB8AC3E}">
        <p14:creationId xmlns:p14="http://schemas.microsoft.com/office/powerpoint/2010/main" val="658400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75</a:t>
            </a:fld>
            <a:endParaRPr lang="en-US" altLang="zh-CN"/>
          </a:p>
        </p:txBody>
      </p:sp>
    </p:spTree>
    <p:extLst>
      <p:ext uri="{BB962C8B-B14F-4D97-AF65-F5344CB8AC3E}">
        <p14:creationId xmlns:p14="http://schemas.microsoft.com/office/powerpoint/2010/main" val="426382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框架解释：针对不同的数据源（对象、数据库、</a:t>
            </a:r>
            <a:r>
              <a:rPr kumimoji="1" lang="en-US" altLang="zh-CN" dirty="0"/>
              <a:t>XML</a:t>
            </a:r>
            <a:r>
              <a:rPr kumimoji="1" lang="zh-CN" altLang="en-US" dirty="0"/>
              <a:t>）内部采用不同的实现机制（</a:t>
            </a:r>
            <a:r>
              <a:rPr kumimoji="1" lang="en-US" altLang="zh-CN" dirty="0"/>
              <a:t>LINQ</a:t>
            </a:r>
            <a:r>
              <a:rPr kumimoji="1" lang="zh-CN" altLang="en-US" dirty="0"/>
              <a:t> </a:t>
            </a:r>
            <a:r>
              <a:rPr kumimoji="1" lang="en-US" altLang="zh-CN" dirty="0"/>
              <a:t>to</a:t>
            </a:r>
            <a:r>
              <a:rPr kumimoji="1" lang="zh-CN" altLang="en-US" dirty="0"/>
              <a:t> </a:t>
            </a:r>
            <a:r>
              <a:rPr kumimoji="1" lang="en-US" altLang="zh-CN" dirty="0"/>
              <a:t>Objects</a:t>
            </a:r>
            <a:r>
              <a:rPr kumimoji="1" lang="zh-CN" altLang="en-US" dirty="0"/>
              <a:t>等），提供统一的</a:t>
            </a:r>
            <a:r>
              <a:rPr kumimoji="1" lang="en-US" altLang="zh-CN" dirty="0"/>
              <a:t>LINQ</a:t>
            </a:r>
            <a:r>
              <a:rPr kumimoji="1" lang="zh-CN" altLang="en-US" dirty="0"/>
              <a:t>接口，可以供</a:t>
            </a:r>
            <a:r>
              <a:rPr kumimoji="1" lang="en-US" altLang="zh-CN" dirty="0"/>
              <a:t>C#</a:t>
            </a:r>
            <a:r>
              <a:rPr kumimoji="1" lang="zh-CN" altLang="en-US" dirty="0"/>
              <a:t>和</a:t>
            </a:r>
            <a:r>
              <a:rPr kumimoji="1" lang="en-US" altLang="zh-CN" dirty="0"/>
              <a:t>VB</a:t>
            </a:r>
            <a:r>
              <a:rPr kumimoji="1" lang="zh-CN" altLang="en-US" dirty="0"/>
              <a:t>等语言使用</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2156655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76</a:t>
            </a:fld>
            <a:endParaRPr lang="en-US" altLang="zh-CN"/>
          </a:p>
        </p:txBody>
      </p:sp>
    </p:spTree>
    <p:extLst>
      <p:ext uri="{BB962C8B-B14F-4D97-AF65-F5344CB8AC3E}">
        <p14:creationId xmlns:p14="http://schemas.microsoft.com/office/powerpoint/2010/main" val="2924807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77</a:t>
            </a:fld>
            <a:endParaRPr lang="en-US" altLang="zh-CN"/>
          </a:p>
        </p:txBody>
      </p:sp>
    </p:spTree>
    <p:extLst>
      <p:ext uri="{BB962C8B-B14F-4D97-AF65-F5344CB8AC3E}">
        <p14:creationId xmlns:p14="http://schemas.microsoft.com/office/powerpoint/2010/main" val="3206672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链接 </a:t>
            </a:r>
            <a:r>
              <a:rPr lang="en" altLang="zh-CN" dirty="0">
                <a:hlinkClick r:id="rId3"/>
              </a:rPr>
              <a:t>https://www.cnblogs.com/huangmingchuan/p/4988821.html</a:t>
            </a:r>
            <a:endParaRPr lang="en" altLang="zh-CN" dirty="0"/>
          </a:p>
          <a:p>
            <a:r>
              <a:rPr kumimoji="1" lang="zh-CN" altLang="en" dirty="0"/>
              <a:t>代码</a:t>
            </a:r>
            <a:r>
              <a:rPr kumimoji="1" lang="zh-CN" altLang="en-US" dirty="0"/>
              <a:t> </a:t>
            </a:r>
            <a:r>
              <a:rPr lang="en" altLang="zh-CN" dirty="0">
                <a:hlinkClick r:id="rId4"/>
              </a:rPr>
              <a:t>https://github.com/huangmingchuan/CppLinq</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78</a:t>
            </a:fld>
            <a:endParaRPr lang="en-US" altLang="zh-CN"/>
          </a:p>
        </p:txBody>
      </p:sp>
    </p:spTree>
    <p:extLst>
      <p:ext uri="{BB962C8B-B14F-4D97-AF65-F5344CB8AC3E}">
        <p14:creationId xmlns:p14="http://schemas.microsoft.com/office/powerpoint/2010/main" val="395660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 dirty="0">
                <a:latin typeface="STKaiti" panose="02010600040101010101" pitchFamily="2" charset="-122"/>
                <a:ea typeface="STKaiti" panose="02010600040101010101" pitchFamily="2" charset="-122"/>
                <a:hlinkClick r:id="rId3"/>
              </a:rPr>
              <a:t>扩展阅读</a:t>
            </a:r>
            <a:r>
              <a:rPr lang="zh-CN" altLang="en-US" dirty="0">
                <a:latin typeface="STKaiti" panose="02010600040101010101" pitchFamily="2" charset="-122"/>
                <a:ea typeface="STKaiti" panose="02010600040101010101" pitchFamily="2" charset="-122"/>
                <a:hlinkClick r:id="rId3"/>
              </a:rPr>
              <a:t>：</a:t>
            </a:r>
            <a:r>
              <a:rPr lang="en" altLang="zh-CN" dirty="0">
                <a:latin typeface="STKaiti" panose="02010600040101010101" pitchFamily="2" charset="-122"/>
                <a:ea typeface="STKaiti" panose="02010600040101010101" pitchFamily="2" charset="-122"/>
                <a:hlinkClick r:id="rId3"/>
              </a:rPr>
              <a:t>https://www.cnblogs.com/pzhfei/archive/2013/01/14/lambda_expression.html</a:t>
            </a:r>
            <a:endParaRPr lang="zh-CN" altLang="en-US" dirty="0">
              <a:latin typeface="STKaiti" panose="02010600040101010101" pitchFamily="2" charset="-122"/>
              <a:ea typeface="STKaiti" panose="0201060004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311922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48138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内容是不是重复了</a:t>
            </a:r>
            <a:endParaRPr kumimoji="1" lang="en-US" altLang="zh-CN" dirty="0"/>
          </a:p>
          <a:p>
            <a:r>
              <a:rPr kumimoji="1" lang="zh-CN" altLang="en-US" dirty="0"/>
              <a:t>这里是</a:t>
            </a:r>
            <a:r>
              <a:rPr kumimoji="1" lang="en-US" altLang="zh-CN" dirty="0"/>
              <a:t>from</a:t>
            </a:r>
            <a:r>
              <a:rPr kumimoji="1" lang="zh-CN" altLang="en-US" dirty="0"/>
              <a:t>用法的一个示例</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163335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353311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12</a:t>
            </a:fld>
            <a:endParaRPr lang="en-US" altLang="zh-CN"/>
          </a:p>
        </p:txBody>
      </p:sp>
    </p:spTree>
    <p:extLst>
      <p:ext uri="{BB962C8B-B14F-4D97-AF65-F5344CB8AC3E}">
        <p14:creationId xmlns:p14="http://schemas.microsoft.com/office/powerpoint/2010/main" val="161095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cnblogs.com/huangmingchuan/p/4988821.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github.com/huangmingchuan/CppLinq"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cnblogs.com/pzhfei/archive/2013/01/14/lambda_express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案例与设计模式 </a:t>
            </a:r>
            <a:r>
              <a:rPr lang="en-US" altLang="zh-CN" b="1" dirty="0">
                <a:solidFill>
                  <a:srgbClr val="0066CC"/>
                </a:solidFill>
                <a:latin typeface="微软雅黑" panose="020B0503020204020204" pitchFamily="34" charset="-122"/>
                <a:ea typeface="微软雅黑" panose="020B0503020204020204" pitchFamily="34" charset="-122"/>
              </a:rPr>
              <a:t>I</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48E86A42-0F18-6E4B-B906-6DF0254A58C4}"/>
              </a:ext>
            </a:extLst>
          </p:cNvPr>
          <p:cNvSpPr txBox="1">
            <a:spLocks/>
          </p:cNvSpPr>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fontAlgn="base">
              <a:lnSpc>
                <a:spcPct val="90000"/>
              </a:lnSpc>
              <a:spcBef>
                <a:spcPts val="1000"/>
              </a:spcBef>
              <a:spcAft>
                <a:spcPct val="0"/>
              </a:spcAft>
              <a:buFont typeface="Arial" panose="020B060402020209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9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9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defTabSz="914400" eaLnBrk="1" hangingPunct="1"/>
            <a:r>
              <a:rPr lang="zh-CN" altLang="en-US" b="1" dirty="0"/>
              <a:t>黄民烈</a:t>
            </a:r>
            <a:endParaRPr lang="en-US" altLang="zh-CN" b="1" dirty="0"/>
          </a:p>
          <a:p>
            <a:pPr defTabSz="914400" eaLnBrk="1" hangingPunct="1"/>
            <a:r>
              <a:rPr lang="en-US" altLang="zh-CN" b="1" dirty="0">
                <a:hlinkClick r:id="rId3"/>
              </a:rPr>
              <a:t>aihuang@tsinghua.edu.cn</a:t>
            </a:r>
            <a:endParaRPr lang="en-US" altLang="zh-CN" b="1" dirty="0"/>
          </a:p>
          <a:p>
            <a:pPr defTabSz="914400" eaLnBrk="1" hangingPunct="1"/>
            <a:r>
              <a:rPr lang="en-US" altLang="zh-CN" b="1" dirty="0">
                <a:hlinkClick r:id="rId4"/>
              </a:rPr>
              <a:t>http://coai.cs.tsinghua.edu.cn/hml</a:t>
            </a:r>
            <a:r>
              <a:rPr lang="zh-CN" altLang="en-US" b="1" dirty="0"/>
              <a:t> </a:t>
            </a:r>
            <a:endParaRPr lang="en-US" altLang="zh-CN" b="1" dirty="0"/>
          </a:p>
          <a:p>
            <a:pPr defTabSz="914400" eaLnBrk="1" hangingPunct="1"/>
            <a:r>
              <a:rPr lang="zh-CN" altLang="en-US" b="1" dirty="0"/>
              <a:t>课程团队：刘知远 姚海龙 黄民烈</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应用示例（</a:t>
            </a:r>
            <a:r>
              <a:rPr lang="en-US" altLang="zh-CN" sz="2800" b="1" dirty="0">
                <a:solidFill>
                  <a:srgbClr val="003366"/>
                </a:solidFill>
                <a:latin typeface="Lucida Console" panose="020B0609040504020204" pitchFamily="49" charset="0"/>
              </a:rPr>
              <a:t>from</a:t>
            </a:r>
            <a:r>
              <a:rPr lang="zh-CN" altLang="en-US" sz="2800" b="1" dirty="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可接受不同的输入（数组、容器等）</a:t>
            </a:r>
            <a:endParaRPr lang="en-US" altLang="zh-CN" sz="26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p:txBody>
      </p:sp>
      <p:sp>
        <p:nvSpPr>
          <p:cNvPr id="5" name="TextBox 3">
            <a:extLst>
              <a:ext uri="{FF2B5EF4-FFF2-40B4-BE49-F238E27FC236}">
                <a16:creationId xmlns:a16="http://schemas.microsoft.com/office/drawing/2014/main" id="{262DD80B-6F83-F043-A45E-DAEA67C96469}"/>
              </a:ext>
            </a:extLst>
          </p:cNvPr>
          <p:cNvSpPr txBox="1"/>
          <p:nvPr/>
        </p:nvSpPr>
        <p:spPr>
          <a:xfrm>
            <a:off x="678532" y="2692987"/>
            <a:ext cx="7306493" cy="140038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vector&lt;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&gt; v = {1, 2, 3, 4, 5, 6};</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a:t>
            </a:r>
            <a:r>
              <a:rPr lang="en-US" altLang="zh-CN" sz="1700" dirty="0">
                <a:solidFill>
                  <a:schemeClr val="tx1"/>
                </a:solidFill>
                <a:latin typeface="Consolas" panose="020B0609020204030204" pitchFamily="49" charset="0"/>
                <a:ea typeface="华文楷体" panose="02010600040101010101" pitchFamily="2" charset="-122"/>
              </a:rPr>
              <a:t>" "</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1 2 3 4 5 6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
        <p:nvSpPr>
          <p:cNvPr id="7" name="TextBox 3">
            <a:extLst>
              <a:ext uri="{FF2B5EF4-FFF2-40B4-BE49-F238E27FC236}">
                <a16:creationId xmlns:a16="http://schemas.microsoft.com/office/drawing/2014/main" id="{EE690D26-FEDD-AB4A-B2A1-409F310354ED}"/>
              </a:ext>
            </a:extLst>
          </p:cNvPr>
          <p:cNvSpPr txBox="1"/>
          <p:nvPr/>
        </p:nvSpPr>
        <p:spPr>
          <a:xfrm>
            <a:off x="678532" y="4631641"/>
            <a:ext cx="7306493" cy="140038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double v[] = {1, 2, 3, 4, 5, 6};</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 // </a:t>
            </a:r>
            <a:r>
              <a:rPr lang="en-US" altLang="zh-CN" sz="1700" dirty="0">
                <a:solidFill>
                  <a:srgbClr val="FF0000"/>
                </a:solidFill>
                <a:latin typeface="Consolas" panose="020B0609020204030204" pitchFamily="49" charset="0"/>
                <a:ea typeface="华文楷体" panose="02010600040101010101" pitchFamily="2" charset="-122"/>
              </a:rPr>
              <a:t>1 2 3 4 5 6 </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8528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应用示例（</a:t>
            </a:r>
            <a:r>
              <a:rPr lang="en-US" altLang="zh-CN" sz="2800" b="1" dirty="0">
                <a:solidFill>
                  <a:srgbClr val="003366"/>
                </a:solidFill>
                <a:latin typeface="Lucida Console" panose="020B0609040504020204" pitchFamily="49" charset="0"/>
              </a:rPr>
              <a:t>from</a:t>
            </a:r>
            <a:r>
              <a:rPr lang="zh-CN" altLang="en-US" sz="2800" b="1" dirty="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可接受不同的输入（数组、容器等）</a:t>
            </a:r>
            <a:endParaRPr lang="en-US" altLang="zh-CN" sz="26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p:txBody>
      </p:sp>
      <p:sp>
        <p:nvSpPr>
          <p:cNvPr id="5" name="TextBox 3">
            <a:extLst>
              <a:ext uri="{FF2B5EF4-FFF2-40B4-BE49-F238E27FC236}">
                <a16:creationId xmlns:a16="http://schemas.microsoft.com/office/drawing/2014/main" id="{262DD80B-6F83-F043-A45E-DAEA67C96469}"/>
              </a:ext>
            </a:extLst>
          </p:cNvPr>
          <p:cNvSpPr txBox="1"/>
          <p:nvPr/>
        </p:nvSpPr>
        <p:spPr>
          <a:xfrm>
            <a:off x="777479" y="2622956"/>
            <a:ext cx="7306493" cy="349326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struct person</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string name;</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age;</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person </a:t>
            </a:r>
            <a:r>
              <a:rPr lang="en-US" altLang="zh-CN" sz="1700" dirty="0" err="1">
                <a:solidFill>
                  <a:schemeClr val="tx1"/>
                </a:solidFill>
                <a:latin typeface="Consolas" panose="020B0609020204030204" pitchFamily="49" charset="0"/>
                <a:ea typeface="华文楷体" panose="02010600040101010101" pitchFamily="2" charset="-122"/>
                <a:cs typeface="+mn-cs"/>
              </a:rPr>
              <a:t>zs</a:t>
            </a:r>
            <a:r>
              <a:rPr lang="en-US" altLang="zh-CN" sz="1700" dirty="0">
                <a:solidFill>
                  <a:schemeClr val="tx1"/>
                </a:solidFill>
                <a:latin typeface="Consolas" panose="020B0609020204030204" pitchFamily="49" charset="0"/>
                <a:ea typeface="华文楷体" panose="02010600040101010101" pitchFamily="2" charset="-122"/>
                <a:cs typeface="+mn-cs"/>
              </a:rPr>
              <a:t> = {"</a:t>
            </a:r>
            <a:r>
              <a:rPr lang="zh-CN" altLang="en-US" sz="1700" dirty="0">
                <a:solidFill>
                  <a:schemeClr val="tx1"/>
                </a:solidFill>
                <a:latin typeface="Consolas" panose="020B0609020204030204" pitchFamily="49" charset="0"/>
                <a:ea typeface="华文楷体" panose="02010600040101010101" pitchFamily="2" charset="-122"/>
                <a:cs typeface="+mn-cs"/>
              </a:rPr>
              <a:t>张三</a:t>
            </a:r>
            <a:r>
              <a:rPr lang="en-US" altLang="zh-CN" sz="1700" dirty="0">
                <a:solidFill>
                  <a:schemeClr val="tx1"/>
                </a:solidFill>
                <a:latin typeface="Consolas" panose="020B0609020204030204" pitchFamily="49" charset="0"/>
                <a:ea typeface="华文楷体" panose="02010600040101010101" pitchFamily="2" charset="-122"/>
                <a:cs typeface="+mn-cs"/>
              </a:rPr>
              <a:t>", 30};</a:t>
            </a:r>
          </a:p>
          <a:p>
            <a:r>
              <a:rPr lang="en-US" altLang="zh-CN" sz="1700" dirty="0">
                <a:solidFill>
                  <a:schemeClr val="tx1"/>
                </a:solidFill>
                <a:latin typeface="Consolas" panose="020B0609020204030204" pitchFamily="49" charset="0"/>
                <a:ea typeface="华文楷体" panose="02010600040101010101" pitchFamily="2" charset="-122"/>
                <a:cs typeface="+mn-cs"/>
              </a:rPr>
              <a:t>person ls = {"</a:t>
            </a:r>
            <a:r>
              <a:rPr lang="zh-CN" altLang="en-US" sz="1700" dirty="0">
                <a:solidFill>
                  <a:schemeClr val="tx1"/>
                </a:solidFill>
                <a:latin typeface="Consolas" panose="020B0609020204030204" pitchFamily="49" charset="0"/>
                <a:ea typeface="华文楷体" panose="02010600040101010101" pitchFamily="2" charset="-122"/>
                <a:cs typeface="+mn-cs"/>
              </a:rPr>
              <a:t>李四</a:t>
            </a:r>
            <a:r>
              <a:rPr lang="en-US" altLang="zh-CN" sz="1700" dirty="0">
                <a:solidFill>
                  <a:schemeClr val="tx1"/>
                </a:solidFill>
                <a:latin typeface="Consolas" panose="020B0609020204030204" pitchFamily="49" charset="0"/>
                <a:ea typeface="华文楷体" panose="02010600040101010101" pitchFamily="2" charset="-122"/>
                <a:cs typeface="+mn-cs"/>
              </a:rPr>
              <a:t>", 40};</a:t>
            </a:r>
          </a:p>
          <a:p>
            <a:r>
              <a:rPr lang="en-US" altLang="zh-CN" sz="1700" dirty="0">
                <a:solidFill>
                  <a:schemeClr val="tx1"/>
                </a:solidFill>
                <a:latin typeface="Consolas" panose="020B0609020204030204" pitchFamily="49" charset="0"/>
                <a:ea typeface="华文楷体" panose="02010600040101010101" pitchFamily="2" charset="-122"/>
                <a:cs typeface="+mn-cs"/>
              </a:rPr>
              <a:t>person </a:t>
            </a:r>
            <a:r>
              <a:rPr lang="en-US" altLang="zh-CN" sz="1700" dirty="0" err="1">
                <a:solidFill>
                  <a:schemeClr val="tx1"/>
                </a:solidFill>
                <a:latin typeface="Consolas" panose="020B0609020204030204" pitchFamily="49" charset="0"/>
                <a:ea typeface="华文楷体" panose="02010600040101010101" pitchFamily="2" charset="-122"/>
                <a:cs typeface="+mn-cs"/>
              </a:rPr>
              <a:t>ww</a:t>
            </a:r>
            <a:r>
              <a:rPr lang="en-US" altLang="zh-CN" sz="1700" dirty="0">
                <a:solidFill>
                  <a:schemeClr val="tx1"/>
                </a:solidFill>
                <a:latin typeface="Consolas" panose="020B0609020204030204" pitchFamily="49" charset="0"/>
                <a:ea typeface="华文楷体" panose="02010600040101010101" pitchFamily="2" charset="-122"/>
                <a:cs typeface="+mn-cs"/>
              </a:rPr>
              <a:t> = {"</a:t>
            </a:r>
            <a:r>
              <a:rPr lang="zh-CN" altLang="en-US" sz="1700" dirty="0">
                <a:solidFill>
                  <a:schemeClr val="tx1"/>
                </a:solidFill>
                <a:latin typeface="Consolas" panose="020B0609020204030204" pitchFamily="49" charset="0"/>
                <a:ea typeface="华文楷体" panose="02010600040101010101" pitchFamily="2" charset="-122"/>
                <a:cs typeface="+mn-cs"/>
              </a:rPr>
              <a:t>王五</a:t>
            </a:r>
            <a:r>
              <a:rPr lang="en-US" altLang="zh-CN" sz="1700" dirty="0">
                <a:solidFill>
                  <a:schemeClr val="tx1"/>
                </a:solidFill>
                <a:latin typeface="Consolas" panose="020B0609020204030204" pitchFamily="49" charset="0"/>
                <a:ea typeface="华文楷体" panose="02010600040101010101" pitchFamily="2" charset="-122"/>
                <a:cs typeface="+mn-cs"/>
              </a:rPr>
              <a:t>", 50};</a:t>
            </a:r>
          </a:p>
          <a:p>
            <a:r>
              <a:rPr lang="en-US" altLang="zh-CN" sz="1700" dirty="0">
                <a:solidFill>
                  <a:schemeClr val="tx1"/>
                </a:solidFill>
                <a:latin typeface="Consolas" panose="020B0609020204030204" pitchFamily="49" charset="0"/>
                <a:ea typeface="华文楷体" panose="02010600040101010101" pitchFamily="2" charset="-122"/>
                <a:cs typeface="+mn-cs"/>
              </a:rPr>
              <a:t>person persons[] = { </a:t>
            </a:r>
            <a:r>
              <a:rPr lang="en-US" altLang="zh-CN" sz="1700" dirty="0" err="1">
                <a:solidFill>
                  <a:schemeClr val="tx1"/>
                </a:solidFill>
                <a:latin typeface="Consolas" panose="020B0609020204030204" pitchFamily="49" charset="0"/>
                <a:ea typeface="华文楷体" panose="02010600040101010101" pitchFamily="2" charset="-122"/>
                <a:cs typeface="+mn-cs"/>
              </a:rPr>
              <a:t>zs</a:t>
            </a:r>
            <a:r>
              <a:rPr lang="en-US" altLang="zh-CN" sz="1700" dirty="0">
                <a:solidFill>
                  <a:schemeClr val="tx1"/>
                </a:solidFill>
                <a:latin typeface="Consolas" panose="020B0609020204030204" pitchFamily="49" charset="0"/>
                <a:ea typeface="华文楷体" panose="02010600040101010101" pitchFamily="2" charset="-122"/>
                <a:cs typeface="+mn-cs"/>
              </a:rPr>
              <a:t>, ls, </a:t>
            </a:r>
            <a:r>
              <a:rPr lang="en-US" altLang="zh-CN" sz="1700" dirty="0" err="1">
                <a:solidFill>
                  <a:schemeClr val="tx1"/>
                </a:solidFill>
                <a:latin typeface="Consolas" panose="020B0609020204030204" pitchFamily="49" charset="0"/>
                <a:ea typeface="华文楷体" panose="02010600040101010101" pitchFamily="2" charset="-122"/>
                <a:cs typeface="+mn-cs"/>
              </a:rPr>
              <a:t>ww</a:t>
            </a:r>
            <a:r>
              <a:rPr lang="en-US" altLang="zh-CN" sz="1700" dirty="0">
                <a:solidFill>
                  <a:schemeClr val="tx1"/>
                </a:solidFill>
                <a:latin typeface="Consolas" panose="020B0609020204030204" pitchFamily="49" charset="0"/>
                <a:ea typeface="华文楷体" panose="02010600040101010101" pitchFamily="2" charset="-122"/>
                <a:cs typeface="+mn-cs"/>
              </a:rPr>
              <a:t> };</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(persons))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err="1">
                <a:solidFill>
                  <a:schemeClr val="tx1"/>
                </a:solidFill>
                <a:latin typeface="Consolas" panose="020B0609020204030204" pitchFamily="49" charset="0"/>
                <a:ea typeface="华文楷体" panose="02010600040101010101" pitchFamily="2" charset="-122"/>
                <a:cs typeface="+mn-cs"/>
              </a:rPr>
              <a:t>x.age</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a:solidFill>
                  <a:schemeClr val="tx1"/>
                </a:solidFill>
                <a:latin typeface="Consolas" panose="020B0609020204030204" pitchFamily="49" charset="0"/>
                <a:ea typeface="华文楷体" panose="02010600040101010101" pitchFamily="2" charset="-122"/>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30</a:t>
            </a:r>
            <a:r>
              <a:rPr lang="zh-CN" altLang="en-US"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40</a:t>
            </a:r>
            <a:r>
              <a:rPr lang="zh-CN" altLang="en-US"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50</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28543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应用示例（</a:t>
            </a:r>
            <a:r>
              <a:rPr lang="en-US" altLang="zh-CN" sz="2800" b="1" dirty="0">
                <a:solidFill>
                  <a:srgbClr val="003366"/>
                </a:solidFill>
                <a:latin typeface="Lucida Console" panose="020B0609040504020204" pitchFamily="49" charset="0"/>
              </a:rPr>
              <a:t>from</a:t>
            </a:r>
            <a:r>
              <a:rPr lang="zh-CN" altLang="en-US" sz="2800" b="1" dirty="0">
                <a:solidFill>
                  <a:srgbClr val="003366"/>
                </a:solidFill>
                <a:latin typeface="Lucida Console" panose="020B0609040504020204" pitchFamily="49" charset="0"/>
              </a:rPr>
              <a:t>、</a:t>
            </a:r>
            <a:r>
              <a:rPr lang="en-US" altLang="zh-CN" sz="2800" b="1" dirty="0">
                <a:solidFill>
                  <a:srgbClr val="003366"/>
                </a:solidFill>
                <a:latin typeface="Lucida Console" panose="020B0609040504020204" pitchFamily="49" charset="0"/>
              </a:rPr>
              <a:t>where</a:t>
            </a:r>
            <a:r>
              <a:rPr lang="zh-CN" altLang="en-US" sz="2800" b="1" dirty="0">
                <a:solidFill>
                  <a:srgbClr val="003366"/>
                </a:solidFill>
                <a:latin typeface="Lucida Console" panose="020B0609040504020204" pitchFamily="49" charset="0"/>
              </a:rPr>
              <a:t>、</a:t>
            </a:r>
            <a:r>
              <a:rPr lang="en-US" altLang="zh-CN" sz="2800" b="1" dirty="0">
                <a:solidFill>
                  <a:srgbClr val="003366"/>
                </a:solidFill>
                <a:latin typeface="Lucida Console" panose="020B0609040504020204" pitchFamily="49" charset="0"/>
              </a:rPr>
              <a:t>select</a:t>
            </a:r>
            <a:r>
              <a:rPr lang="zh-CN" altLang="en-US" sz="2800" b="1" dirty="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支持语句链式执行</a:t>
            </a:r>
            <a:endParaRPr lang="en-US" altLang="zh-CN" sz="2800" b="1" dirty="0">
              <a:solidFill>
                <a:srgbClr val="003366"/>
              </a:solidFill>
              <a:latin typeface="Lucida Console" panose="020B0609040504020204" pitchFamily="49" charset="0"/>
            </a:endParaRPr>
          </a:p>
        </p:txBody>
      </p:sp>
      <p:sp>
        <p:nvSpPr>
          <p:cNvPr id="5" name="TextBox 3">
            <a:extLst>
              <a:ext uri="{FF2B5EF4-FFF2-40B4-BE49-F238E27FC236}">
                <a16:creationId xmlns:a16="http://schemas.microsoft.com/office/drawing/2014/main" id="{1EEDF43E-28B1-6948-8D7E-791FD660B4E9}"/>
              </a:ext>
            </a:extLst>
          </p:cNvPr>
          <p:cNvSpPr txBox="1"/>
          <p:nvPr/>
        </p:nvSpPr>
        <p:spPr>
          <a:xfrm>
            <a:off x="777479" y="2622956"/>
            <a:ext cx="7538937" cy="24468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v[] = { 1, 2, 3, 4, 5, 6, 7, 8, 9 };</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auto q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where</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x) {return x % 2 == 0;}) // </a:t>
            </a:r>
            <a:r>
              <a:rPr lang="zh-CN" altLang="en-US" sz="1700" dirty="0">
                <a:solidFill>
                  <a:schemeClr val="tx1"/>
                </a:solidFill>
                <a:latin typeface="Consolas" panose="020B0609020204030204" pitchFamily="49" charset="0"/>
                <a:ea typeface="华文楷体" panose="02010600040101010101" pitchFamily="2" charset="-122"/>
                <a:cs typeface="+mn-cs"/>
              </a:rPr>
              <a:t>选择偶数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select</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x) { return x * x;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进行平方操作</a:t>
            </a:r>
            <a:endParaRPr lang="en-US" altLang="zh-CN" sz="1700" dirty="0">
              <a:solidFill>
                <a:schemeClr val="tx1"/>
              </a:solidFill>
              <a:latin typeface="Consolas" panose="020B0609020204030204" pitchFamily="49" charset="0"/>
              <a:ea typeface="华文楷体" panose="02010600040101010101" pitchFamily="2" charset="-122"/>
              <a:cs typeface="+mn-cs"/>
            </a:endParaRP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q)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 // 4 16 36 64</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4062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en-US" altLang="zh-CN" sz="5400" dirty="0">
                <a:solidFill>
                  <a:srgbClr val="003366"/>
                </a:solidFill>
                <a:latin typeface="Microsoft YaHei" charset="-122"/>
                <a:ea typeface="Microsoft YaHei" charset="-122"/>
                <a:cs typeface="Microsoft YaHei" charset="-122"/>
              </a:rPr>
              <a:t>from</a:t>
            </a:r>
            <a:r>
              <a:rPr lang="zh-CN" altLang="en-US" sz="5400" dirty="0">
                <a:solidFill>
                  <a:srgbClr val="003366"/>
                </a:solidFill>
                <a:latin typeface="Microsoft YaHei" charset="-122"/>
                <a:ea typeface="Microsoft YaHei" charset="-122"/>
                <a:cs typeface="Microsoft YaHei" charset="-122"/>
              </a:rPr>
              <a:t>的实现</a:t>
            </a:r>
            <a:br>
              <a:rPr lang="en-US" altLang="zh-CN" sz="5400" dirty="0">
                <a:solidFill>
                  <a:srgbClr val="003366"/>
                </a:solidFill>
                <a:latin typeface="Microsoft YaHei" charset="-122"/>
                <a:ea typeface="Microsoft YaHei" charset="-122"/>
                <a:cs typeface="Microsoft YaHei" charset="-122"/>
              </a:rPr>
            </a:br>
            <a:r>
              <a:rPr lang="zh-CN" altLang="en-US" sz="5400" dirty="0">
                <a:solidFill>
                  <a:srgbClr val="003366"/>
                </a:solidFill>
                <a:latin typeface="Microsoft YaHei" charset="-122"/>
                <a:ea typeface="Microsoft YaHei" charset="-122"/>
                <a:cs typeface="Microsoft YaHei" charset="-122"/>
              </a:rPr>
              <a:t>与迭代器模式</a:t>
            </a:r>
            <a:endParaRPr lang="en-US" altLang="zh-CN" sz="5400"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13</a:t>
            </a:fld>
            <a:endParaRPr lang="en-US" altLang="zh-CN" sz="1400">
              <a:solidFill>
                <a:schemeClr val="hlink"/>
              </a:solidFill>
              <a:ea typeface="SimSun" charset="-122"/>
            </a:endParaRPr>
          </a:p>
        </p:txBody>
      </p:sp>
    </p:spTree>
    <p:extLst>
      <p:ext uri="{BB962C8B-B14F-4D97-AF65-F5344CB8AC3E}">
        <p14:creationId xmlns:p14="http://schemas.microsoft.com/office/powerpoint/2010/main" val="108245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from</a:t>
            </a:r>
            <a:r>
              <a:rPr lang="zh-CN" altLang="en-US" sz="2800" b="1" dirty="0">
                <a:solidFill>
                  <a:srgbClr val="003366"/>
                </a:solidFill>
                <a:latin typeface="Lucida Console" panose="020B0609040504020204" pitchFamily="49" charset="0"/>
              </a:rPr>
              <a:t>函数实现</a:t>
            </a:r>
            <a:endParaRPr lang="en-US" altLang="zh-CN" sz="24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400" b="1" dirty="0">
                <a:solidFill>
                  <a:srgbClr val="003366"/>
                </a:solidFill>
                <a:cs typeface="Consolas" panose="020B0609020204030204" pitchFamily="49" charset="0"/>
              </a:rPr>
              <a:t>from</a:t>
            </a:r>
            <a:r>
              <a:rPr lang="zh-CN" altLang="en-US" sz="2400" b="1" dirty="0">
                <a:solidFill>
                  <a:srgbClr val="003366"/>
                </a:solidFill>
                <a:cs typeface="Consolas" panose="020B0609020204030204" pitchFamily="49" charset="0"/>
              </a:rPr>
              <a:t>函数返回</a:t>
            </a:r>
            <a:r>
              <a:rPr lang="zh-CN" altLang="en-US" sz="2400" b="1" dirty="0">
                <a:solidFill>
                  <a:srgbClr val="003365"/>
                </a:solidFill>
                <a:cs typeface="Consolas" panose="020B0609020204030204" pitchFamily="49" charset="0"/>
              </a:rPr>
              <a:t>自定义对象</a:t>
            </a:r>
            <a:r>
              <a:rPr lang="en-US" altLang="zh-CN" sz="2400" b="1" dirty="0" err="1">
                <a:solidFill>
                  <a:srgbClr val="FF0000"/>
                </a:solidFill>
                <a:cs typeface="Consolas" panose="020B0609020204030204" pitchFamily="49" charset="0"/>
              </a:rPr>
              <a:t>linq_enumerable</a:t>
            </a:r>
            <a:r>
              <a:rPr lang="zh-CN" altLang="en-US" sz="2400" b="1" dirty="0">
                <a:solidFill>
                  <a:srgbClr val="003366"/>
                </a:solidFill>
                <a:cs typeface="Consolas" panose="020B0609020204030204" pitchFamily="49" charset="0"/>
              </a:rPr>
              <a:t>，该对象封装了该容器的</a:t>
            </a:r>
            <a:r>
              <a:rPr lang="zh-CN" altLang="en-US" sz="2400" b="1" dirty="0">
                <a:solidFill>
                  <a:srgbClr val="FF0000"/>
                </a:solidFill>
                <a:cs typeface="Consolas" panose="020B0609020204030204" pitchFamily="49" charset="0"/>
              </a:rPr>
              <a:t>迭代器</a:t>
            </a:r>
            <a:r>
              <a:rPr lang="zh-CN" altLang="en-US" sz="2400" b="1" dirty="0">
                <a:solidFill>
                  <a:srgbClr val="003365"/>
                </a:solidFill>
                <a:cs typeface="Consolas" panose="020B0609020204030204" pitchFamily="49" charset="0"/>
              </a:rPr>
              <a:t>。这里只需要保存</a:t>
            </a:r>
            <a:r>
              <a:rPr lang="en-US" altLang="zh-CN" sz="2400" b="1" dirty="0">
                <a:solidFill>
                  <a:srgbClr val="003365"/>
                </a:solidFill>
                <a:cs typeface="Consolas" panose="020B0609020204030204" pitchFamily="49" charset="0"/>
              </a:rPr>
              <a:t>begin</a:t>
            </a:r>
            <a:r>
              <a:rPr lang="zh-CN" altLang="en-US" sz="2400" b="1" dirty="0">
                <a:solidFill>
                  <a:srgbClr val="003365"/>
                </a:solidFill>
                <a:cs typeface="Consolas" panose="020B0609020204030204" pitchFamily="49" charset="0"/>
              </a:rPr>
              <a:t>和</a:t>
            </a:r>
            <a:r>
              <a:rPr lang="en-US" altLang="zh-CN" sz="2400" b="1" dirty="0">
                <a:solidFill>
                  <a:srgbClr val="003365"/>
                </a:solidFill>
                <a:cs typeface="Consolas" panose="020B0609020204030204" pitchFamily="49" charset="0"/>
              </a:rPr>
              <a:t>end</a:t>
            </a:r>
            <a:r>
              <a:rPr lang="zh-CN" altLang="en-US" sz="2400" b="1" dirty="0">
                <a:solidFill>
                  <a:srgbClr val="003365"/>
                </a:solidFill>
                <a:cs typeface="Consolas" panose="020B0609020204030204" pitchFamily="49" charset="0"/>
              </a:rPr>
              <a:t>两个迭代器，便可以实现对于内部元素的迭代与操作</a:t>
            </a:r>
            <a:endParaRPr lang="en-US" altLang="zh-CN" sz="2400" b="1" dirty="0">
              <a:solidFill>
                <a:srgbClr val="003365"/>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使用模板参数</a:t>
            </a:r>
            <a:r>
              <a:rPr lang="en-US" altLang="zh-CN" sz="2400" b="1" dirty="0" err="1">
                <a:solidFill>
                  <a:srgbClr val="FF0000"/>
                </a:solidFill>
                <a:cs typeface="Consolas" panose="020B0609020204030204" pitchFamily="49" charset="0"/>
              </a:rPr>
              <a:t>TContainer</a:t>
            </a:r>
            <a:r>
              <a:rPr lang="zh-CN" altLang="en-US" sz="2400" b="1" dirty="0">
                <a:solidFill>
                  <a:srgbClr val="003366"/>
                </a:solidFill>
                <a:cs typeface="Consolas" panose="020B0609020204030204" pitchFamily="49" charset="0"/>
              </a:rPr>
              <a:t>接受不同的输入容器</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en-US" altLang="zh-CN" sz="2400" b="1" dirty="0" err="1">
                <a:solidFill>
                  <a:srgbClr val="FF0000"/>
                </a:solidFill>
                <a:cs typeface="Consolas" panose="020B0609020204030204" pitchFamily="49" charset="0"/>
              </a:rPr>
              <a:t>std</a:t>
            </a:r>
            <a:r>
              <a:rPr lang="en-US" altLang="zh-CN" sz="2400" b="1" dirty="0">
                <a:solidFill>
                  <a:srgbClr val="FF0000"/>
                </a:solidFill>
                <a:cs typeface="Consolas" panose="020B0609020204030204" pitchFamily="49" charset="0"/>
              </a:rPr>
              <a:t>::begin()</a:t>
            </a:r>
            <a:r>
              <a:rPr lang="zh-CN" altLang="en-US" sz="2400" b="1" dirty="0">
                <a:solidFill>
                  <a:srgbClr val="003366"/>
                </a:solidFill>
                <a:cs typeface="Consolas" panose="020B0609020204030204" pitchFamily="49" charset="0"/>
              </a:rPr>
              <a:t>和</a:t>
            </a:r>
            <a:r>
              <a:rPr lang="en-US" altLang="zh-CN" sz="2400" b="1" dirty="0" err="1">
                <a:solidFill>
                  <a:srgbClr val="FF0000"/>
                </a:solidFill>
                <a:cs typeface="Consolas" panose="020B0609020204030204" pitchFamily="49" charset="0"/>
              </a:rPr>
              <a:t>std</a:t>
            </a:r>
            <a:r>
              <a:rPr lang="en-US" altLang="zh-CN" sz="2400" b="1" dirty="0">
                <a:solidFill>
                  <a:srgbClr val="FF0000"/>
                </a:solidFill>
                <a:cs typeface="Consolas" panose="020B0609020204030204" pitchFamily="49" charset="0"/>
              </a:rPr>
              <a:t>::end()</a:t>
            </a:r>
            <a:r>
              <a:rPr lang="zh-CN" altLang="en-US" sz="2400" b="1" dirty="0">
                <a:solidFill>
                  <a:srgbClr val="003366"/>
                </a:solidFill>
                <a:cs typeface="Consolas" panose="020B0609020204030204" pitchFamily="49" charset="0"/>
              </a:rPr>
              <a:t>函数返回容器的</a:t>
            </a:r>
            <a:r>
              <a:rPr lang="en-US" altLang="zh-CN" sz="2400" b="1" dirty="0">
                <a:solidFill>
                  <a:srgbClr val="003366"/>
                </a:solidFill>
                <a:cs typeface="Consolas" panose="020B0609020204030204" pitchFamily="49" charset="0"/>
              </a:rPr>
              <a:t>begin</a:t>
            </a:r>
            <a:r>
              <a:rPr lang="zh-CN" altLang="en-US" sz="2400" b="1" dirty="0">
                <a:solidFill>
                  <a:srgbClr val="003366"/>
                </a:solidFill>
                <a:cs typeface="Consolas" panose="020B0609020204030204" pitchFamily="49" charset="0"/>
              </a:rPr>
              <a:t>和</a:t>
            </a:r>
            <a:r>
              <a:rPr lang="en-US" altLang="zh-CN" sz="2400" b="1" dirty="0">
                <a:solidFill>
                  <a:srgbClr val="003366"/>
                </a:solidFill>
                <a:cs typeface="Consolas" panose="020B0609020204030204" pitchFamily="49" charset="0"/>
              </a:rPr>
              <a:t>end</a:t>
            </a:r>
            <a:r>
              <a:rPr lang="zh-CN" altLang="en-US" sz="2400" b="1" dirty="0">
                <a:solidFill>
                  <a:srgbClr val="003366"/>
                </a:solidFill>
                <a:cs typeface="Consolas" panose="020B0609020204030204" pitchFamily="49" charset="0"/>
              </a:rPr>
              <a:t>两个迭代器</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740160" y="4359790"/>
            <a:ext cx="8064896" cy="220060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TContainer</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rgbClr val="0432FF"/>
                </a:solidFill>
                <a:latin typeface="Consolas" panose="020B0609020204030204" pitchFamily="49" charset="0"/>
                <a:ea typeface="华文楷体" panose="02010600040101010101" pitchFamily="2" charset="-122"/>
                <a:cs typeface="+mn-cs"/>
              </a:rPr>
              <a:t>auto</a:t>
            </a:r>
            <a:r>
              <a:rPr lang="en-US" altLang="zh-CN" sz="1700" dirty="0">
                <a:solidFill>
                  <a:schemeClr val="tx1"/>
                </a:solidFill>
                <a:latin typeface="Consolas" panose="020B0609020204030204" pitchFamily="49" charset="0"/>
                <a:ea typeface="华文楷体" panose="02010600040101010101" pitchFamily="2" charset="-122"/>
                <a:cs typeface="+mn-cs"/>
              </a:rPr>
              <a:t> from(</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TContainer</a:t>
            </a:r>
            <a:r>
              <a:rPr lang="en-US" altLang="zh-CN" sz="1700" dirty="0">
                <a:solidFill>
                  <a:schemeClr val="tx1"/>
                </a:solidFill>
                <a:latin typeface="Consolas" panose="020B0609020204030204" pitchFamily="49" charset="0"/>
                <a:ea typeface="华文楷体" panose="02010600040101010101" pitchFamily="2" charset="-122"/>
                <a:cs typeface="+mn-cs"/>
              </a:rPr>
              <a:t>&amp; c)</a:t>
            </a:r>
          </a:p>
          <a:p>
            <a:r>
              <a:rPr lang="en-US" altLang="zh-CN" sz="1700" dirty="0">
                <a:solidFill>
                  <a:schemeClr val="tx1"/>
                </a:solidFill>
                <a:latin typeface="Consolas" panose="020B0609020204030204" pitchFamily="49" charset="0"/>
                <a:ea typeface="华文楷体" panose="02010600040101010101" pitchFamily="2" charset="-122"/>
                <a:cs typeface="+mn-cs"/>
              </a:rPr>
              <a:t>	-&gt;</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cs typeface="+mn-cs"/>
              </a:rPr>
              <a:t>decltype</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::begin(c)</a:t>
            </a:r>
            <a:r>
              <a:rPr lang="en-US" altLang="zh-CN" sz="1700" dirty="0">
                <a:solidFill>
                  <a:schemeClr val="tx1"/>
                </a:solidFill>
                <a:latin typeface="Consolas" panose="020B0609020204030204" pitchFamily="49" charset="0"/>
                <a:ea typeface="华文楷体" panose="02010600040101010101" pitchFamily="2" charset="-122"/>
                <a:cs typeface="+mn-cs"/>
              </a:rPr>
              <a:t>)&gt;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cs typeface="+mn-cs"/>
              </a:rPr>
              <a:t>decltype</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::begin(c)</a:t>
            </a:r>
            <a:r>
              <a:rPr lang="en-US" altLang="zh-CN" sz="1700" dirty="0">
                <a:solidFill>
                  <a:schemeClr val="tx1"/>
                </a:solidFill>
                <a:latin typeface="Consolas" panose="020B0609020204030204" pitchFamily="49" charset="0"/>
                <a:ea typeface="华文楷体" panose="02010600040101010101" pitchFamily="2" charset="-122"/>
                <a:cs typeface="+mn-cs"/>
              </a:rPr>
              <a:t>)&gt;(</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::begin(c)</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::end(c)</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10319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from</a:t>
            </a:r>
            <a:r>
              <a:rPr lang="zh-CN" altLang="en-US" sz="2800" b="1" dirty="0">
                <a:solidFill>
                  <a:srgbClr val="003366"/>
                </a:solidFill>
                <a:latin typeface="Lucida Console" panose="020B0609040504020204" pitchFamily="49" charset="0"/>
              </a:rPr>
              <a:t>函数实现</a:t>
            </a:r>
            <a:endParaRPr lang="en-US" altLang="zh-CN" sz="24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400" b="1" dirty="0" err="1">
                <a:solidFill>
                  <a:srgbClr val="003366"/>
                </a:solidFill>
                <a:cs typeface="Consolas" panose="020B0609020204030204" pitchFamily="49" charset="0"/>
              </a:rPr>
              <a:t>linq_enumerable</a:t>
            </a:r>
            <a:r>
              <a:rPr lang="zh-CN" altLang="en-US" sz="2400" b="1" dirty="0">
                <a:solidFill>
                  <a:srgbClr val="003366"/>
                </a:solidFill>
                <a:cs typeface="Consolas" panose="020B0609020204030204" pitchFamily="49" charset="0"/>
              </a:rPr>
              <a:t>是一个类模板，其类型由容器</a:t>
            </a:r>
            <a:r>
              <a:rPr lang="en-US" altLang="zh-CN" sz="2400" b="1" dirty="0">
                <a:solidFill>
                  <a:srgbClr val="003366"/>
                </a:solidFill>
                <a:cs typeface="Consolas" panose="020B0609020204030204" pitchFamily="49" charset="0"/>
              </a:rPr>
              <a:t>c</a:t>
            </a:r>
            <a:r>
              <a:rPr lang="zh-CN" altLang="en-US" sz="2400" b="1" dirty="0">
                <a:solidFill>
                  <a:srgbClr val="003366"/>
                </a:solidFill>
                <a:cs typeface="Consolas" panose="020B0609020204030204" pitchFamily="49" charset="0"/>
              </a:rPr>
              <a:t>的迭代器的类型决定，通过</a:t>
            </a:r>
            <a:r>
              <a:rPr lang="en-US" altLang="zh-CN" sz="2400" b="1" dirty="0" err="1">
                <a:solidFill>
                  <a:srgbClr val="FF0000"/>
                </a:solidFill>
                <a:ea typeface="+mn-ea"/>
                <a:cs typeface="Consolas" panose="020B0609020204030204" pitchFamily="49" charset="0"/>
              </a:rPr>
              <a:t>decltype</a:t>
            </a:r>
            <a:r>
              <a:rPr lang="en-US" altLang="zh-CN" sz="2400" b="1" dirty="0">
                <a:solidFill>
                  <a:srgbClr val="FF0000"/>
                </a:solidFill>
                <a:ea typeface="+mn-ea"/>
                <a:cs typeface="Consolas" panose="020B0609020204030204" pitchFamily="49" charset="0"/>
              </a:rPr>
              <a:t>(</a:t>
            </a:r>
            <a:r>
              <a:rPr lang="en-US" altLang="zh-CN" sz="2400" b="1" dirty="0" err="1">
                <a:solidFill>
                  <a:srgbClr val="FF0000"/>
                </a:solidFill>
                <a:ea typeface="+mn-ea"/>
                <a:cs typeface="Consolas" panose="020B0609020204030204" pitchFamily="49" charset="0"/>
              </a:rPr>
              <a:t>std</a:t>
            </a:r>
            <a:r>
              <a:rPr lang="en-US" altLang="zh-CN" sz="2400" b="1" dirty="0">
                <a:solidFill>
                  <a:srgbClr val="FF0000"/>
                </a:solidFill>
                <a:ea typeface="+mn-ea"/>
                <a:cs typeface="Consolas" panose="020B0609020204030204" pitchFamily="49" charset="0"/>
              </a:rPr>
              <a:t>::begin(c))</a:t>
            </a:r>
            <a:r>
              <a:rPr lang="zh-CN" altLang="en-US" sz="2400" b="1" dirty="0">
                <a:solidFill>
                  <a:srgbClr val="003366"/>
                </a:solidFill>
                <a:cs typeface="Consolas" panose="020B0609020204030204" pitchFamily="49" charset="0"/>
              </a:rPr>
              <a:t>获得。初始化时接受两个输入参数，即容器的</a:t>
            </a:r>
            <a:r>
              <a:rPr lang="en-US" altLang="zh-CN" sz="2400" b="1" dirty="0">
                <a:solidFill>
                  <a:srgbClr val="003366"/>
                </a:solidFill>
                <a:cs typeface="Consolas" panose="020B0609020204030204" pitchFamily="49" charset="0"/>
              </a:rPr>
              <a:t>begin</a:t>
            </a:r>
            <a:r>
              <a:rPr lang="zh-CN" altLang="en-US" sz="2400" b="1" dirty="0">
                <a:solidFill>
                  <a:srgbClr val="003366"/>
                </a:solidFill>
                <a:cs typeface="Consolas" panose="020B0609020204030204" pitchFamily="49" charset="0"/>
              </a:rPr>
              <a:t>和</a:t>
            </a:r>
            <a:r>
              <a:rPr lang="en-US" altLang="zh-CN" sz="2400" b="1" dirty="0">
                <a:solidFill>
                  <a:srgbClr val="003366"/>
                </a:solidFill>
                <a:cs typeface="Consolas" panose="020B0609020204030204" pitchFamily="49" charset="0"/>
              </a:rPr>
              <a:t>end</a:t>
            </a:r>
            <a:r>
              <a:rPr lang="zh-CN" altLang="en-US" sz="2400" b="1" dirty="0">
                <a:solidFill>
                  <a:srgbClr val="003366"/>
                </a:solidFill>
                <a:cs typeface="Consolas" panose="020B0609020204030204" pitchFamily="49" charset="0"/>
              </a:rPr>
              <a:t>两个迭代器</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latin typeface="Lucida Console" panose="020B0609040504020204" pitchFamily="49" charset="0"/>
              </a:rPr>
              <a:t>使用</a:t>
            </a:r>
            <a:r>
              <a:rPr lang="en-US" altLang="zh-CN" sz="2400" b="1" dirty="0">
                <a:solidFill>
                  <a:srgbClr val="003366"/>
                </a:solidFill>
                <a:cs typeface="Consolas" panose="020B0609020204030204" pitchFamily="49" charset="0"/>
              </a:rPr>
              <a:t>auto</a:t>
            </a:r>
            <a:r>
              <a:rPr lang="zh-CN" altLang="en-US" sz="2400" b="1" dirty="0">
                <a:solidFill>
                  <a:srgbClr val="003366"/>
                </a:solidFill>
                <a:latin typeface="Lucida Console" panose="020B0609040504020204" pitchFamily="49" charset="0"/>
              </a:rPr>
              <a:t>和</a:t>
            </a:r>
            <a:r>
              <a:rPr lang="en-US" altLang="zh-CN" sz="2400" b="1" dirty="0" err="1">
                <a:solidFill>
                  <a:srgbClr val="003366"/>
                </a:solidFill>
                <a:cs typeface="Consolas" panose="020B0609020204030204" pitchFamily="49" charset="0"/>
              </a:rPr>
              <a:t>decltype</a:t>
            </a:r>
            <a:r>
              <a:rPr lang="zh-CN" altLang="en-US" sz="2400" b="1" dirty="0">
                <a:solidFill>
                  <a:srgbClr val="003366"/>
                </a:solidFill>
                <a:latin typeface="Lucida Console" panose="020B0609040504020204" pitchFamily="49" charset="0"/>
              </a:rPr>
              <a:t>关键字决定实际返回类型</a:t>
            </a: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39552" y="4093370"/>
            <a:ext cx="8136904" cy="220060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TContainer</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rgbClr val="0432FF"/>
                </a:solidFill>
                <a:latin typeface="Consolas" panose="020B0609020204030204" pitchFamily="49" charset="0"/>
                <a:ea typeface="华文楷体" panose="02010600040101010101" pitchFamily="2" charset="-122"/>
                <a:cs typeface="+mn-cs"/>
              </a:rPr>
              <a:t>auto</a:t>
            </a:r>
            <a:r>
              <a:rPr lang="en-US" altLang="zh-CN" sz="1700" dirty="0">
                <a:solidFill>
                  <a:schemeClr val="tx1"/>
                </a:solidFill>
                <a:latin typeface="Consolas" panose="020B0609020204030204" pitchFamily="49" charset="0"/>
                <a:ea typeface="华文楷体" panose="02010600040101010101" pitchFamily="2" charset="-122"/>
                <a:cs typeface="+mn-cs"/>
              </a:rPr>
              <a:t> from(</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TContainer</a:t>
            </a:r>
            <a:r>
              <a:rPr lang="en-US" altLang="zh-CN" sz="1700" dirty="0">
                <a:solidFill>
                  <a:schemeClr val="tx1"/>
                </a:solidFill>
                <a:latin typeface="Consolas" panose="020B0609020204030204" pitchFamily="49" charset="0"/>
                <a:ea typeface="华文楷体" panose="02010600040101010101" pitchFamily="2" charset="-122"/>
                <a:cs typeface="+mn-cs"/>
              </a:rPr>
              <a:t>&amp; c)</a:t>
            </a:r>
          </a:p>
          <a:p>
            <a:r>
              <a:rPr lang="en-US" altLang="zh-CN" sz="1700" dirty="0">
                <a:solidFill>
                  <a:schemeClr val="tx1"/>
                </a:solidFill>
                <a:latin typeface="Consolas" panose="020B0609020204030204" pitchFamily="49" charset="0"/>
                <a:ea typeface="华文楷体" panose="02010600040101010101" pitchFamily="2" charset="-122"/>
                <a:cs typeface="+mn-cs"/>
              </a:rPr>
              <a:t>	-&gt;</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cs typeface="+mn-cs"/>
              </a:rPr>
              <a:t>decltype</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::begin(c))</a:t>
            </a:r>
            <a:r>
              <a:rPr lang="en-US" altLang="zh-CN" sz="1700" dirty="0">
                <a:solidFill>
                  <a:schemeClr val="tx1"/>
                </a:solidFill>
                <a:latin typeface="Consolas" panose="020B0609020204030204" pitchFamily="49" charset="0"/>
                <a:ea typeface="华文楷体" panose="02010600040101010101" pitchFamily="2" charset="-122"/>
                <a:cs typeface="+mn-cs"/>
              </a:rPr>
              <a:t>&gt;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cs typeface="+mn-cs"/>
              </a:rPr>
              <a:t>decltype</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std</a:t>
            </a:r>
            <a:r>
              <a:rPr lang="en-US" altLang="zh-CN" sz="1700" dirty="0">
                <a:solidFill>
                  <a:srgbClr val="FF0000"/>
                </a:solidFill>
                <a:latin typeface="Consolas" panose="020B0609020204030204" pitchFamily="49" charset="0"/>
                <a:ea typeface="华文楷体" panose="02010600040101010101" pitchFamily="2" charset="-122"/>
                <a:cs typeface="+mn-cs"/>
              </a:rPr>
              <a:t>::begin(c)</a:t>
            </a:r>
            <a:r>
              <a:rPr lang="en-US" altLang="zh-CN" sz="1700" dirty="0">
                <a:solidFill>
                  <a:schemeClr val="tx1"/>
                </a:solidFill>
                <a:latin typeface="Consolas" panose="020B0609020204030204" pitchFamily="49" charset="0"/>
                <a:ea typeface="华文楷体" panose="02010600040101010101" pitchFamily="2" charset="-122"/>
                <a:cs typeface="+mn-cs"/>
              </a:rPr>
              <a:t>)&gt;(</a:t>
            </a:r>
            <a:r>
              <a:rPr lang="en-US" altLang="zh-CN" sz="1700" dirty="0" err="1">
                <a:solidFill>
                  <a:schemeClr val="tx1"/>
                </a:solidFill>
                <a:latin typeface="Consolas" panose="020B0609020204030204" pitchFamily="49" charset="0"/>
                <a:ea typeface="华文楷体" panose="02010600040101010101" pitchFamily="2" charset="-122"/>
                <a:cs typeface="+mn-cs"/>
              </a:rPr>
              <a:t>std</a:t>
            </a:r>
            <a:r>
              <a:rPr lang="en-US" altLang="zh-CN" sz="1700" dirty="0">
                <a:solidFill>
                  <a:schemeClr val="tx1"/>
                </a:solidFill>
                <a:latin typeface="Consolas" panose="020B0609020204030204" pitchFamily="49" charset="0"/>
                <a:ea typeface="华文楷体" panose="02010600040101010101" pitchFamily="2" charset="-122"/>
                <a:cs typeface="+mn-cs"/>
              </a:rPr>
              <a:t>::begin(c),</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std</a:t>
            </a:r>
            <a:r>
              <a:rPr lang="en-US" altLang="zh-CN" sz="1700" dirty="0">
                <a:solidFill>
                  <a:schemeClr val="tx1"/>
                </a:solidFill>
                <a:latin typeface="Consolas" panose="020B0609020204030204" pitchFamily="49" charset="0"/>
                <a:ea typeface="华文楷体" panose="02010600040101010101" pitchFamily="2" charset="-122"/>
                <a:cs typeface="+mn-cs"/>
              </a:rPr>
              <a:t>::end(c));</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309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linq_enumerable</a:t>
            </a:r>
            <a:r>
              <a:rPr lang="zh-CN" altLang="en-US" sz="2800" b="1" dirty="0">
                <a:solidFill>
                  <a:srgbClr val="003366"/>
                </a:solidFill>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4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使用模板参数</a:t>
            </a:r>
            <a:r>
              <a:rPr lang="en-US" altLang="zh-CN" sz="2400" b="1" dirty="0" err="1">
                <a:solidFill>
                  <a:srgbClr val="003366"/>
                </a:solidFill>
                <a:cs typeface="Consolas" panose="020B0609020204030204" pitchFamily="49" charset="0"/>
              </a:rPr>
              <a:t>TIterator</a:t>
            </a:r>
            <a:r>
              <a:rPr lang="zh-CN" altLang="en-US" sz="2400" b="1" dirty="0">
                <a:solidFill>
                  <a:srgbClr val="003366"/>
                </a:solidFill>
                <a:cs typeface="Consolas" panose="020B0609020204030204" pitchFamily="49" charset="0"/>
              </a:rPr>
              <a:t>，构造时存储不同类型的迭代器</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cs typeface="Consolas" panose="020B0609020204030204" pitchFamily="49" charset="0"/>
            </a:endParaRPr>
          </a:p>
        </p:txBody>
      </p:sp>
      <p:sp>
        <p:nvSpPr>
          <p:cNvPr id="8" name="TextBox 3">
            <a:extLst>
              <a:ext uri="{FF2B5EF4-FFF2-40B4-BE49-F238E27FC236}">
                <a16:creationId xmlns:a16="http://schemas.microsoft.com/office/drawing/2014/main" id="{2847737A-BC34-5847-A149-6E5473C30889}"/>
              </a:ext>
            </a:extLst>
          </p:cNvPr>
          <p:cNvSpPr txBox="1"/>
          <p:nvPr/>
        </p:nvSpPr>
        <p:spPr>
          <a:xfrm>
            <a:off x="535277" y="2726675"/>
            <a:ext cx="7997163" cy="401648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_begin;</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_end;</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&amp; b,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&amp; e) :</a:t>
            </a:r>
          </a:p>
          <a:p>
            <a:r>
              <a:rPr lang="en-US" altLang="zh-CN" sz="1700" dirty="0">
                <a:solidFill>
                  <a:schemeClr val="tx1"/>
                </a:solidFill>
                <a:latin typeface="Consolas" panose="020B0609020204030204" pitchFamily="49" charset="0"/>
                <a:ea typeface="华文楷体" panose="02010600040101010101" pitchFamily="2" charset="-122"/>
                <a:cs typeface="+mn-cs"/>
              </a:rPr>
              <a:t>		_begin(b), _end(e)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begin()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_begin;</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end()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_end;</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32800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linq_enumerable</a:t>
            </a:r>
            <a:r>
              <a:rPr lang="zh-CN" altLang="en-US" sz="2800" b="1" dirty="0">
                <a:solidFill>
                  <a:srgbClr val="003366"/>
                </a:solidFill>
                <a:cs typeface="Consolas" panose="020B0609020204030204" pitchFamily="49" charset="0"/>
              </a:rPr>
              <a:t>类实现</a:t>
            </a:r>
            <a:endParaRPr lang="en-US" altLang="zh-CN" sz="28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6"/>
                </a:solidFill>
                <a:cs typeface="Consolas" panose="020B0609020204030204" pitchFamily="49" charset="0"/>
              </a:rPr>
              <a:t>因为定义了</a:t>
            </a:r>
            <a:r>
              <a:rPr lang="en-US" altLang="zh-CN" sz="2200" b="1" dirty="0">
                <a:solidFill>
                  <a:srgbClr val="003366"/>
                </a:solidFill>
                <a:cs typeface="Consolas" panose="020B0609020204030204" pitchFamily="49" charset="0"/>
              </a:rPr>
              <a:t>begin()</a:t>
            </a:r>
            <a:r>
              <a:rPr lang="zh-CN" altLang="en-US" sz="2200" b="1" dirty="0">
                <a:solidFill>
                  <a:srgbClr val="003366"/>
                </a:solidFill>
                <a:cs typeface="Consolas" panose="020B0609020204030204" pitchFamily="49" charset="0"/>
              </a:rPr>
              <a:t>和</a:t>
            </a:r>
            <a:r>
              <a:rPr lang="en-US" altLang="zh-CN" sz="2200" b="1" dirty="0">
                <a:solidFill>
                  <a:srgbClr val="003366"/>
                </a:solidFill>
                <a:cs typeface="Consolas" panose="020B0609020204030204" pitchFamily="49" charset="0"/>
              </a:rPr>
              <a:t>end()</a:t>
            </a:r>
            <a:r>
              <a:rPr lang="zh-CN" altLang="en-US" sz="2200" b="1" dirty="0">
                <a:solidFill>
                  <a:srgbClr val="003366"/>
                </a:solidFill>
                <a:cs typeface="Consolas" panose="020B0609020204030204" pitchFamily="49" charset="0"/>
              </a:rPr>
              <a:t>函数，</a:t>
            </a:r>
            <a:r>
              <a:rPr lang="en-US" altLang="zh-CN" sz="2200" b="1" dirty="0">
                <a:solidFill>
                  <a:srgbClr val="003366"/>
                </a:solidFill>
                <a:cs typeface="Consolas" panose="020B0609020204030204" pitchFamily="49" charset="0"/>
              </a:rPr>
              <a:t>from</a:t>
            </a:r>
            <a:r>
              <a:rPr lang="zh-CN" altLang="en-US" sz="2200" b="1" dirty="0">
                <a:solidFill>
                  <a:srgbClr val="003366"/>
                </a:solidFill>
                <a:cs typeface="Consolas" panose="020B0609020204030204" pitchFamily="49" charset="0"/>
              </a:rPr>
              <a:t>函数返回的</a:t>
            </a:r>
            <a:r>
              <a:rPr lang="en-US" altLang="zh-CN" sz="2200" b="1" dirty="0" err="1">
                <a:solidFill>
                  <a:srgbClr val="003366"/>
                </a:solidFill>
                <a:cs typeface="Consolas" panose="020B0609020204030204" pitchFamily="49" charset="0"/>
              </a:rPr>
              <a:t>linq_enumerable</a:t>
            </a:r>
            <a:r>
              <a:rPr lang="zh-CN" altLang="en-US" sz="2200" b="1" dirty="0">
                <a:solidFill>
                  <a:srgbClr val="003366"/>
                </a:solidFill>
                <a:cs typeface="Consolas" panose="020B0609020204030204" pitchFamily="49" charset="0"/>
              </a:rPr>
              <a:t>对象可以通过</a:t>
            </a:r>
            <a:r>
              <a:rPr lang="en-US" altLang="zh-CN" sz="2200" b="1" dirty="0">
                <a:solidFill>
                  <a:srgbClr val="003366"/>
                </a:solidFill>
                <a:cs typeface="Consolas" panose="020B0609020204030204" pitchFamily="49" charset="0"/>
              </a:rPr>
              <a:t>for</a:t>
            </a:r>
            <a:r>
              <a:rPr lang="zh-CN" altLang="en-US" sz="2200" b="1" dirty="0">
                <a:solidFill>
                  <a:srgbClr val="003366"/>
                </a:solidFill>
                <a:cs typeface="Consolas" panose="020B0609020204030204" pitchFamily="49" charset="0"/>
              </a:rPr>
              <a:t>循环遍历</a:t>
            </a:r>
            <a:endParaRPr lang="en-US" altLang="zh-CN" sz="2200" b="1" dirty="0">
              <a:solidFill>
                <a:srgbClr val="FF0000"/>
              </a:solidFill>
              <a:cs typeface="Consolas" panose="020B0609020204030204" pitchFamily="49" charset="0"/>
            </a:endParaRPr>
          </a:p>
        </p:txBody>
      </p:sp>
      <p:sp>
        <p:nvSpPr>
          <p:cNvPr id="7" name="TextBox 3">
            <a:extLst>
              <a:ext uri="{FF2B5EF4-FFF2-40B4-BE49-F238E27FC236}">
                <a16:creationId xmlns:a16="http://schemas.microsoft.com/office/drawing/2014/main" id="{60BD25AF-567A-4B42-8C4C-CB3D7D81EBBA}"/>
              </a:ext>
            </a:extLst>
          </p:cNvPr>
          <p:cNvSpPr txBox="1"/>
          <p:nvPr/>
        </p:nvSpPr>
        <p:spPr>
          <a:xfrm>
            <a:off x="763663" y="2994103"/>
            <a:ext cx="7306493" cy="140038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vector&lt;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&gt; v = {1, 2, 3, 4, 5, 6};</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1 2 3 4 5 6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
        <p:nvSpPr>
          <p:cNvPr id="9" name="TextBox 3">
            <a:extLst>
              <a:ext uri="{FF2B5EF4-FFF2-40B4-BE49-F238E27FC236}">
                <a16:creationId xmlns:a16="http://schemas.microsoft.com/office/drawing/2014/main" id="{101E4FB4-CEE6-D24D-8F13-483C2C621088}"/>
              </a:ext>
            </a:extLst>
          </p:cNvPr>
          <p:cNvSpPr txBox="1"/>
          <p:nvPr/>
        </p:nvSpPr>
        <p:spPr>
          <a:xfrm>
            <a:off x="763663" y="4932757"/>
            <a:ext cx="7306493" cy="140038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double v[] = {1, 2, 3, 4, 5, 6};</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 // </a:t>
            </a:r>
            <a:r>
              <a:rPr lang="en-US" altLang="zh-CN" sz="1700" dirty="0">
                <a:solidFill>
                  <a:srgbClr val="FF0000"/>
                </a:solidFill>
                <a:latin typeface="Consolas" panose="020B0609020204030204" pitchFamily="49" charset="0"/>
                <a:ea typeface="华文楷体" panose="02010600040101010101" pitchFamily="2" charset="-122"/>
              </a:rPr>
              <a:t>1 2 3 4 5 6 </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4849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在</a:t>
            </a:r>
            <a:r>
              <a:rPr lang="en-US" altLang="zh-CN" sz="2800" b="1" dirty="0">
                <a:solidFill>
                  <a:srgbClr val="003366"/>
                </a:solidFill>
                <a:cs typeface="Consolas" panose="020B0609020204030204" pitchFamily="49" charset="0"/>
              </a:rPr>
              <a:t>from</a:t>
            </a:r>
            <a:r>
              <a:rPr lang="zh-CN" altLang="en-US" sz="2800" b="1" dirty="0">
                <a:solidFill>
                  <a:srgbClr val="003366"/>
                </a:solidFill>
                <a:cs typeface="Consolas" panose="020B0609020204030204" pitchFamily="49" charset="0"/>
              </a:rPr>
              <a:t>函数的设计中</a:t>
            </a:r>
            <a:endParaRPr lang="en-US" altLang="zh-CN" sz="28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600" dirty="0">
                <a:cs typeface="Consolas" panose="020B0609020204030204" pitchFamily="49" charset="0"/>
              </a:rPr>
              <a:t>无论</a:t>
            </a:r>
            <a:r>
              <a:rPr lang="en-US" altLang="zh-CN" sz="2600" dirty="0">
                <a:cs typeface="Consolas" panose="020B0609020204030204" pitchFamily="49" charset="0"/>
              </a:rPr>
              <a:t>from()</a:t>
            </a:r>
            <a:r>
              <a:rPr lang="zh-CN" altLang="en-US" sz="2600" dirty="0">
                <a:cs typeface="Consolas" panose="020B0609020204030204" pitchFamily="49" charset="0"/>
              </a:rPr>
              <a:t>的输入是哪种容器，代码都可以只根据容器返回的统一</a:t>
            </a:r>
            <a:r>
              <a:rPr lang="zh-CN" altLang="en-US" sz="2600" dirty="0">
                <a:solidFill>
                  <a:srgbClr val="FF0000"/>
                </a:solidFill>
                <a:cs typeface="Consolas" panose="020B0609020204030204" pitchFamily="49" charset="0"/>
              </a:rPr>
              <a:t>迭代器</a:t>
            </a:r>
            <a:r>
              <a:rPr lang="zh-CN" altLang="en-US" sz="2600" dirty="0">
                <a:cs typeface="Consolas" panose="020B0609020204030204" pitchFamily="49" charset="0"/>
              </a:rPr>
              <a:t>进行相关的操作</a:t>
            </a:r>
            <a:endParaRPr lang="en-US" altLang="zh-CN" sz="2600" dirty="0">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600" dirty="0">
                <a:cs typeface="Consolas" panose="020B0609020204030204" pitchFamily="49" charset="0"/>
              </a:rPr>
              <a:t>无需考虑容器内的数据类型与具体实现</a:t>
            </a:r>
            <a:endParaRPr lang="en-US" altLang="zh-CN" sz="2600" dirty="0">
              <a:cs typeface="Consolas" panose="020B060902020403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5"/>
                </a:solidFill>
                <a:cs typeface="Consolas" panose="020B0609020204030204" pitchFamily="49" charset="0"/>
              </a:rPr>
              <a:t>这就是经典的</a:t>
            </a:r>
            <a:r>
              <a:rPr lang="zh-CN" altLang="en-US" sz="2800" b="1" dirty="0">
                <a:solidFill>
                  <a:srgbClr val="FF0000"/>
                </a:solidFill>
                <a:cs typeface="Consolas" panose="020B0609020204030204" pitchFamily="49" charset="0"/>
              </a:rPr>
              <a:t>迭代器模式</a:t>
            </a:r>
            <a:endParaRPr lang="en-US" altLang="zh-CN" sz="2800" b="1" dirty="0">
              <a:solidFill>
                <a:srgbClr val="FF0000"/>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600" dirty="0">
                <a:cs typeface="Consolas" panose="020B0609020204030204" pitchFamily="49" charset="0"/>
              </a:rPr>
              <a:t>将上层数据操作算法与底层数据实现分离</a:t>
            </a:r>
            <a:endParaRPr lang="en-US" altLang="zh-CN" sz="2600" dirty="0">
              <a:cs typeface="Consolas" panose="020B060902020403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接下来，我们将介绍迭代器模式的具体细节</a:t>
            </a: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cs typeface="Consolas" panose="020B0609020204030204" pitchFamily="49" charset="0"/>
            </a:endParaRPr>
          </a:p>
        </p:txBody>
      </p:sp>
    </p:spTree>
    <p:extLst>
      <p:ext uri="{BB962C8B-B14F-4D97-AF65-F5344CB8AC3E}">
        <p14:creationId xmlns:p14="http://schemas.microsoft.com/office/powerpoint/2010/main" val="286647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提供一种方法顺序访问一个聚合对象中各个元素</a:t>
            </a:r>
            <a:endParaRPr lang="en-US" altLang="zh-CN" dirty="0"/>
          </a:p>
          <a:p>
            <a:r>
              <a:rPr lang="zh-CN" altLang="en-US" dirty="0"/>
              <a:t>又不需暴露该对象的</a:t>
            </a:r>
            <a:r>
              <a:rPr lang="zh-CN" altLang="en-US" dirty="0">
                <a:solidFill>
                  <a:srgbClr val="FF0000"/>
                </a:solidFill>
              </a:rPr>
              <a:t>内部表示</a:t>
            </a:r>
            <a:r>
              <a:rPr lang="en-US" altLang="zh-CN" dirty="0"/>
              <a:t>——</a:t>
            </a:r>
            <a:r>
              <a:rPr lang="zh-CN" altLang="en-US" dirty="0"/>
              <a:t>与对象的内部数据结构形式无关（数组还是链表）</a:t>
            </a:r>
            <a:endParaRPr lang="en-US" altLang="zh-CN" dirty="0"/>
          </a:p>
          <a:p>
            <a:r>
              <a:rPr lang="zh-CN" altLang="en-US" dirty="0"/>
              <a:t>具体实现相当于用</a:t>
            </a:r>
            <a:r>
              <a:rPr lang="zh-CN" altLang="en-US" dirty="0">
                <a:solidFill>
                  <a:srgbClr val="FF0000"/>
                </a:solidFill>
              </a:rPr>
              <a:t>模板方法（稍后介绍）</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endParaRPr lang="en-US" altLang="zh-CN" dirty="0"/>
          </a:p>
          <a:p>
            <a:pPr marL="0" indent="0">
              <a:buNone/>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Tree>
    <p:extLst>
      <p:ext uri="{BB962C8B-B14F-4D97-AF65-F5344CB8AC3E}">
        <p14:creationId xmlns:p14="http://schemas.microsoft.com/office/powerpoint/2010/main" val="385837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并发编程</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a:t>
            </a:r>
            <a:r>
              <a:rPr lang="en-US" altLang="zh-CN" b="1" dirty="0">
                <a:solidFill>
                  <a:srgbClr val="003366"/>
                </a:solidFill>
                <a:latin typeface="Consolas" panose="020B0609020204030204" pitchFamily="49" charset="0"/>
                <a:ea typeface="华文楷体" panose="02010600040101010101" pitchFamily="2" charset="-122"/>
              </a:rPr>
              <a:t>thread</a:t>
            </a:r>
            <a:r>
              <a:rPr lang="zh-CN" altLang="en-US" b="1" dirty="0">
                <a:solidFill>
                  <a:srgbClr val="003366"/>
                </a:solidFill>
                <a:latin typeface="Consolas" panose="020B0609020204030204" pitchFamily="49" charset="0"/>
                <a:ea typeface="华文楷体" panose="02010600040101010101" pitchFamily="2" charset="-122"/>
              </a:rPr>
              <a:t>与主从模式</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r>
              <a:rPr lang="zh-CN" altLang="en-US" dirty="0"/>
              <a:t> </a:t>
            </a:r>
            <a:r>
              <a:rPr lang="en-US" altLang="zh-CN" dirty="0"/>
              <a:t>mutex</a:t>
            </a:r>
            <a:r>
              <a:rPr lang="zh-CN" altLang="en-US" dirty="0"/>
              <a:t>与互斥锁模式</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a:t>
            </a:r>
            <a:r>
              <a:rPr lang="en-US" altLang="zh-CN" b="1" dirty="0" err="1">
                <a:solidFill>
                  <a:srgbClr val="003366"/>
                </a:solidFill>
                <a:latin typeface="Consolas" panose="020B0609020204030204" pitchFamily="49" charset="0"/>
                <a:ea typeface="华文楷体" panose="02010600040101010101" pitchFamily="2" charset="-122"/>
              </a:rPr>
              <a:t>async</a:t>
            </a:r>
            <a:r>
              <a:rPr lang="zh-CN" altLang="en-US" b="1" dirty="0">
                <a:solidFill>
                  <a:srgbClr val="003366"/>
                </a:solidFill>
                <a:latin typeface="Consolas" panose="020B0609020204030204" pitchFamily="49" charset="0"/>
                <a:ea typeface="华文楷体" panose="02010600040101010101" pitchFamily="2" charset="-122"/>
              </a:rPr>
              <a:t>、</a:t>
            </a:r>
            <a:r>
              <a:rPr lang="en-US" altLang="zh-CN" dirty="0"/>
              <a:t>f</a:t>
            </a:r>
            <a:r>
              <a:rPr lang="en-US" altLang="zh-CN" b="1" dirty="0">
                <a:solidFill>
                  <a:srgbClr val="003366"/>
                </a:solidFill>
                <a:latin typeface="Consolas" panose="020B0609020204030204" pitchFamily="49" charset="0"/>
                <a:ea typeface="华文楷体" panose="02010600040101010101" pitchFamily="2" charset="-122"/>
              </a:rPr>
              <a:t>uture</a:t>
            </a:r>
            <a:r>
              <a:rPr lang="zh-CN" altLang="en-US" b="1" dirty="0">
                <a:solidFill>
                  <a:srgbClr val="003366"/>
                </a:solidFill>
                <a:latin typeface="Consolas" panose="020B0609020204030204" pitchFamily="49" charset="0"/>
                <a:ea typeface="华文楷体" panose="02010600040101010101" pitchFamily="2" charset="-122"/>
              </a:rPr>
              <a:t>、</a:t>
            </a:r>
            <a:r>
              <a:rPr lang="en-US" altLang="zh-CN" b="1" dirty="0">
                <a:solidFill>
                  <a:srgbClr val="003366"/>
                </a:solidFill>
                <a:latin typeface="Consolas" panose="020B0609020204030204" pitchFamily="49" charset="0"/>
                <a:ea typeface="华文楷体" panose="02010600040101010101" pitchFamily="2" charset="-122"/>
              </a:rPr>
              <a:t>promise</a:t>
            </a:r>
            <a:r>
              <a:rPr lang="zh-CN" altLang="en-US" b="1" dirty="0">
                <a:solidFill>
                  <a:srgbClr val="003366"/>
                </a:solidFill>
                <a:latin typeface="Consolas" panose="020B0609020204030204" pitchFamily="49" charset="0"/>
                <a:ea typeface="华文楷体" panose="02010600040101010101" pitchFamily="2" charset="-122"/>
              </a:rPr>
              <a:t>与异步</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设计模式简介</a:t>
            </a:r>
            <a:endParaRPr lang="en-US" altLang="zh-CN"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a:t>
            </a:fld>
            <a:endParaRPr lang="en-US" altLang="zh-CN"/>
          </a:p>
        </p:txBody>
      </p:sp>
    </p:spTree>
    <p:extLst>
      <p:ext uri="{BB962C8B-B14F-4D97-AF65-F5344CB8AC3E}">
        <p14:creationId xmlns:p14="http://schemas.microsoft.com/office/powerpoint/2010/main" val="34776432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for (Iterator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begin;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end;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a:t>
            </a:r>
          </a:p>
          <a:p>
            <a:r>
              <a:rPr lang="en-US" altLang="zh-CN" sz="1600" dirty="0">
                <a:solidFill>
                  <a:schemeClr val="tx1"/>
                </a:solidFill>
                <a:latin typeface="Consolas" charset="0"/>
                <a:ea typeface="Consolas" charset="0"/>
                <a:cs typeface="Consolas" charset="0"/>
              </a:rPr>
              <a:t>	//do something with object *p;</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06069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21</a:t>
            </a:fld>
            <a:endParaRPr lang="zh-CN" altLang="en-US" dirty="0"/>
          </a:p>
        </p:txBody>
      </p:sp>
      <p:pic>
        <p:nvPicPr>
          <p:cNvPr id="6" name="图片 5"/>
          <p:cNvPicPr>
            <a:picLocks noChangeAspect="1"/>
          </p:cNvPicPr>
          <p:nvPr/>
        </p:nvPicPr>
        <p:blipFill>
          <a:blip r:embed="rId3"/>
          <a:stretch>
            <a:fillRect/>
          </a:stretch>
        </p:blipFill>
        <p:spPr>
          <a:xfrm>
            <a:off x="147600" y="1123200"/>
            <a:ext cx="8924261" cy="5112568"/>
          </a:xfrm>
          <a:prstGeom prst="rect">
            <a:avLst/>
          </a:prstGeom>
        </p:spPr>
      </p:pic>
    </p:spTree>
    <p:extLst>
      <p:ext uri="{BB962C8B-B14F-4D97-AF65-F5344CB8AC3E}">
        <p14:creationId xmlns:p14="http://schemas.microsoft.com/office/powerpoint/2010/main" val="57411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22</a:t>
            </a:fld>
            <a:endParaRPr lang="zh-CN" altLang="en-US" dirty="0"/>
          </a:p>
        </p:txBody>
      </p:sp>
      <p:sp>
        <p:nvSpPr>
          <p:cNvPr id="6" name="TextBox 3"/>
          <p:cNvSpPr txBox="1"/>
          <p:nvPr/>
        </p:nvSpPr>
        <p:spPr>
          <a:xfrm>
            <a:off x="546623" y="2780928"/>
            <a:ext cx="8201841"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迭代器基类</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class Iterator {</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dirty="0">
                <a:solidFill>
                  <a:schemeClr val="tx1"/>
                </a:solidFill>
                <a:latin typeface="Consolas" panose="020B0609020204030204" pitchFamily="49" charset="0"/>
                <a:ea typeface="华文楷体" panose="02010600040101010101" pitchFamily="2" charset="-122"/>
                <a:cs typeface="+mn-cs"/>
              </a:rPr>
              <a:t>	virtual Iterator&amp; </a:t>
            </a:r>
            <a:r>
              <a:rPr lang="en-US" altLang="zh-CN" dirty="0">
                <a:solidFill>
                  <a:srgbClr val="FF0000"/>
                </a:solidFill>
                <a:latin typeface="Consolas" panose="020B0609020204030204" pitchFamily="49" charset="0"/>
                <a:ea typeface="华文楷体" panose="02010600040101010101" pitchFamily="2" charset="-122"/>
                <a:cs typeface="+mn-cs"/>
              </a:rPr>
              <a:t>operator++()</a:t>
            </a:r>
            <a:r>
              <a:rPr lang="en-US" altLang="zh-CN" dirty="0">
                <a:solidFill>
                  <a:schemeClr val="tx1"/>
                </a:solidFill>
                <a:latin typeface="Consolas" panose="020B0609020204030204" pitchFamily="49" charset="0"/>
                <a:ea typeface="华文楷体" panose="02010600040101010101" pitchFamily="2" charset="-122"/>
                <a:cs typeface="+mn-cs"/>
              </a:rPr>
              <a:t> = 0;</a:t>
            </a:r>
          </a:p>
          <a:p>
            <a:r>
              <a:rPr lang="en-US" altLang="zh-CN" dirty="0">
                <a:solidFill>
                  <a:schemeClr val="tx1"/>
                </a:solidFill>
                <a:latin typeface="Consolas" panose="020B0609020204030204" pitchFamily="49" charset="0"/>
                <a:ea typeface="华文楷体" panose="02010600040101010101" pitchFamily="2" charset="-122"/>
                <a:cs typeface="+mn-cs"/>
              </a:rPr>
              <a:t>	virtual float&amp; </a:t>
            </a:r>
            <a:r>
              <a:rPr lang="en-US" altLang="zh-CN" dirty="0">
                <a:solidFill>
                  <a:srgbClr val="FF0000"/>
                </a:solidFill>
                <a:latin typeface="Consolas" panose="020B0609020204030204" pitchFamily="49" charset="0"/>
                <a:ea typeface="华文楷体" panose="02010600040101010101" pitchFamily="2" charset="-122"/>
                <a:cs typeface="+mn-cs"/>
              </a:rPr>
              <a:t>operator++(</a:t>
            </a:r>
            <a:r>
              <a:rPr lang="en-US" altLang="zh-CN" dirty="0" err="1">
                <a:solidFill>
                  <a:srgbClr val="FF0000"/>
                </a:solidFill>
                <a:latin typeface="Consolas" panose="020B0609020204030204" pitchFamily="49" charset="0"/>
                <a:ea typeface="华文楷体" panose="02010600040101010101" pitchFamily="2" charset="-122"/>
                <a:cs typeface="+mn-cs"/>
              </a:rPr>
              <a:t>int</a:t>
            </a:r>
            <a:r>
              <a:rPr lang="en-US" altLang="zh-CN" dirty="0">
                <a:solidFill>
                  <a:srgbClr val="FF0000"/>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 0;</a:t>
            </a:r>
          </a:p>
          <a:p>
            <a:r>
              <a:rPr lang="en-US" altLang="zh-CN" dirty="0">
                <a:solidFill>
                  <a:schemeClr val="tx1"/>
                </a:solidFill>
                <a:latin typeface="Consolas" panose="020B0609020204030204" pitchFamily="49" charset="0"/>
                <a:ea typeface="华文楷体" panose="02010600040101010101" pitchFamily="2" charset="-122"/>
                <a:cs typeface="+mn-cs"/>
              </a:rPr>
              <a:t>	virtual float&amp; </a:t>
            </a:r>
            <a:r>
              <a:rPr lang="en-US" altLang="zh-CN" dirty="0">
                <a:solidFill>
                  <a:srgbClr val="FF0000"/>
                </a:solidFill>
                <a:latin typeface="Consolas" panose="020B0609020204030204" pitchFamily="49" charset="0"/>
                <a:ea typeface="华文楷体" panose="02010600040101010101" pitchFamily="2" charset="-122"/>
                <a:cs typeface="+mn-cs"/>
              </a:rPr>
              <a:t>operator*() </a:t>
            </a:r>
            <a:r>
              <a:rPr lang="en-US" altLang="zh-CN" dirty="0">
                <a:solidFill>
                  <a:schemeClr val="tx1"/>
                </a:solidFill>
                <a:latin typeface="Consolas" panose="020B0609020204030204" pitchFamily="49" charset="0"/>
                <a:ea typeface="华文楷体" panose="02010600040101010101" pitchFamily="2" charset="-122"/>
                <a:cs typeface="+mn-cs"/>
              </a:rPr>
              <a:t>= 0;</a:t>
            </a:r>
          </a:p>
          <a:p>
            <a:r>
              <a:rPr lang="en-US" altLang="zh-CN" dirty="0">
                <a:solidFill>
                  <a:schemeClr val="tx1"/>
                </a:solidFill>
                <a:latin typeface="Consolas" panose="020B0609020204030204" pitchFamily="49" charset="0"/>
                <a:ea typeface="华文楷体" panose="02010600040101010101" pitchFamily="2" charset="-122"/>
                <a:cs typeface="+mn-cs"/>
              </a:rPr>
              <a:t>	virtual float* </a:t>
            </a:r>
            <a:r>
              <a:rPr lang="en-US" altLang="zh-CN" dirty="0">
                <a:solidFill>
                  <a:srgbClr val="FF0000"/>
                </a:solidFill>
                <a:latin typeface="Consolas" panose="020B0609020204030204" pitchFamily="49" charset="0"/>
                <a:ea typeface="华文楷体" panose="02010600040101010101" pitchFamily="2" charset="-122"/>
                <a:cs typeface="+mn-cs"/>
              </a:rPr>
              <a:t>operator-&gt;() </a:t>
            </a:r>
            <a:r>
              <a:rPr lang="en-US" altLang="zh-CN"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dirty="0">
                <a:latin typeface="Consolas" panose="020B0609020204030204" pitchFamily="49" charset="0"/>
                <a:ea typeface="华文楷体" panose="02010600040101010101" pitchFamily="2" charset="-122"/>
              </a:rPr>
              <a:t>	virtual </a:t>
            </a:r>
            <a:r>
              <a:rPr lang="en-US" altLang="zh-CN" dirty="0" err="1">
                <a:latin typeface="Consolas" panose="020B0609020204030204" pitchFamily="49" charset="0"/>
                <a:ea typeface="华文楷体" panose="02010600040101010101" pitchFamily="2" charset="-122"/>
              </a:rPr>
              <a:t>bool</a:t>
            </a:r>
            <a:r>
              <a:rPr lang="en-US" altLang="zh-CN" dirty="0">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operator!=(</a:t>
            </a:r>
            <a:r>
              <a:rPr lang="en-US" altLang="zh-CN" dirty="0" err="1">
                <a:solidFill>
                  <a:srgbClr val="FF0000"/>
                </a:solidFill>
                <a:latin typeface="Consolas" panose="020B0609020204030204" pitchFamily="49" charset="0"/>
                <a:ea typeface="华文楷体" panose="02010600040101010101" pitchFamily="2" charset="-122"/>
              </a:rPr>
              <a:t>const</a:t>
            </a:r>
            <a:r>
              <a:rPr lang="en-US" altLang="zh-CN" dirty="0">
                <a:solidFill>
                  <a:srgbClr val="FF0000"/>
                </a:solidFill>
                <a:latin typeface="Consolas" panose="020B0609020204030204" pitchFamily="49" charset="0"/>
                <a:ea typeface="华文楷体" panose="02010600040101010101" pitchFamily="2" charset="-122"/>
              </a:rPr>
              <a:t> Iterator &amp;other) </a:t>
            </a:r>
            <a:r>
              <a:rPr lang="en-US" altLang="zh-CN" dirty="0" err="1">
                <a:latin typeface="Consolas" panose="020B0609020204030204" pitchFamily="49" charset="0"/>
                <a:ea typeface="华文楷体" panose="02010600040101010101" pitchFamily="2" charset="-122"/>
              </a:rPr>
              <a:t>const</a:t>
            </a:r>
            <a:r>
              <a:rPr lang="en-US" altLang="zh-CN" dirty="0">
                <a:latin typeface="Consolas" panose="020B0609020204030204" pitchFamily="49" charset="0"/>
                <a:ea typeface="华文楷体" panose="02010600040101010101" pitchFamily="2" charset="-122"/>
              </a:rPr>
              <a:t> = 0;</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a:t>
            </a:r>
            <a:r>
              <a:rPr lang="en-US" altLang="zh-CN" dirty="0">
                <a:solidFill>
                  <a:srgbClr val="FF0000"/>
                </a:solidFill>
                <a:latin typeface="Consolas" panose="020B0609020204030204" pitchFamily="49" charset="0"/>
                <a:ea typeface="华文楷体" panose="02010600040101010101" pitchFamily="2" charset="-122"/>
                <a:cs typeface="+mn-cs"/>
              </a:rPr>
              <a:t>operator==(</a:t>
            </a:r>
            <a:r>
              <a:rPr lang="en-US" altLang="zh-CN" dirty="0" err="1">
                <a:solidFill>
                  <a:srgbClr val="FF0000"/>
                </a:solidFill>
                <a:latin typeface="Consolas" panose="020B0609020204030204" pitchFamily="49" charset="0"/>
                <a:ea typeface="华文楷体" panose="02010600040101010101" pitchFamily="2" charset="-122"/>
                <a:cs typeface="+mn-cs"/>
              </a:rPr>
              <a:t>const</a:t>
            </a:r>
            <a:r>
              <a:rPr lang="en-US" altLang="zh-CN" dirty="0">
                <a:solidFill>
                  <a:srgbClr val="FF0000"/>
                </a:solidFill>
                <a:latin typeface="Consolas" panose="020B0609020204030204" pitchFamily="49" charset="0"/>
                <a:ea typeface="华文楷体" panose="02010600040101010101" pitchFamily="2" charset="-122"/>
                <a:cs typeface="+mn-cs"/>
              </a:rPr>
              <a:t> Iterator &amp;other) </a:t>
            </a:r>
            <a:r>
              <a:rPr lang="en-US" altLang="zh-CN" dirty="0" err="1">
                <a:solidFill>
                  <a:schemeClr val="tx1"/>
                </a:solidFill>
                <a:latin typeface="Consolas" panose="020B0609020204030204" pitchFamily="49" charset="0"/>
                <a:ea typeface="华文楷体" panose="02010600040101010101" pitchFamily="2" charset="-122"/>
                <a:cs typeface="+mn-cs"/>
              </a:rPr>
              <a:t>const</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15762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23</a:t>
            </a:fld>
            <a:endParaRPr lang="zh-CN" altLang="en-US" dirty="0"/>
          </a:p>
        </p:txBody>
      </p:sp>
      <p:pic>
        <p:nvPicPr>
          <p:cNvPr id="5" name="图片 4"/>
          <p:cNvPicPr>
            <a:picLocks noChangeAspect="1"/>
          </p:cNvPicPr>
          <p:nvPr/>
        </p:nvPicPr>
        <p:blipFill>
          <a:blip r:embed="rId3"/>
          <a:stretch>
            <a:fillRect/>
          </a:stretch>
        </p:blipFill>
        <p:spPr>
          <a:xfrm>
            <a:off x="107503" y="1268760"/>
            <a:ext cx="8918155" cy="5109070"/>
          </a:xfrm>
          <a:prstGeom prst="rect">
            <a:avLst/>
          </a:prstGeom>
        </p:spPr>
      </p:pic>
    </p:spTree>
    <p:extLst>
      <p:ext uri="{BB962C8B-B14F-4D97-AF65-F5344CB8AC3E}">
        <p14:creationId xmlns:p14="http://schemas.microsoft.com/office/powerpoint/2010/main" val="15396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a:t>
            </a:r>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p>
          <a:p>
            <a:r>
              <a:rPr lang="zh-CN" altLang="en-US" dirty="0"/>
              <a:t>需要给“存储”对象一个约束</a:t>
            </a:r>
            <a:endParaRPr lang="en-US" altLang="zh-CN" dirty="0"/>
          </a:p>
          <a:p>
            <a:pPr lvl="1">
              <a:buSzPct val="75000"/>
              <a:buFont typeface="Wingdings" pitchFamily="2" charset="2"/>
              <a:buChar char="§"/>
            </a:pPr>
            <a:r>
              <a:rPr lang="zh-CN" altLang="en-US" sz="2800" dirty="0"/>
              <a:t>能够返回代表“头”和“尾”的迭代器</a:t>
            </a:r>
            <a:endParaRPr lang="en-US" altLang="zh-CN" sz="2800" dirty="0"/>
          </a:p>
          <a:p>
            <a:pPr lvl="1">
              <a:buSzPct val="75000"/>
              <a:buFont typeface="Wingdings" pitchFamily="2" charset="2"/>
              <a:buChar char="§"/>
            </a:pPr>
            <a:r>
              <a:rPr lang="zh-CN" altLang="en-US" sz="2800" dirty="0"/>
              <a:t>使用“左闭右开区间”，即</a:t>
            </a:r>
            <a:r>
              <a:rPr lang="en-US" altLang="zh-CN" sz="2800" dirty="0"/>
              <a:t>[begin, end)</a:t>
            </a:r>
            <a:endParaRPr lang="zh-CN" altLang="en-US" sz="28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sp>
        <p:nvSpPr>
          <p:cNvPr id="5" name="TextBox 3"/>
          <p:cNvSpPr txBox="1"/>
          <p:nvPr/>
        </p:nvSpPr>
        <p:spPr>
          <a:xfrm>
            <a:off x="500471" y="3805113"/>
            <a:ext cx="8175985"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rgbClr val="FF0000"/>
                </a:solidFill>
                <a:latin typeface="Consolas" panose="020B0609020204030204" pitchFamily="49" charset="0"/>
                <a:ea typeface="华文楷体" panose="02010600040101010101" pitchFamily="2" charset="-122"/>
                <a:cs typeface="+mn-cs"/>
              </a:rPr>
              <a:t>class Collection </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~Collection() { }</a:t>
            </a:r>
          </a:p>
          <a:p>
            <a:r>
              <a:rPr lang="en-US" altLang="zh-CN"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dirty="0" err="1">
                <a:solidFill>
                  <a:schemeClr val="tx1"/>
                </a:solidFill>
                <a:latin typeface="Consolas" panose="020B0609020204030204" pitchFamily="49" charset="0"/>
                <a:ea typeface="华文楷体" panose="02010600040101010101" pitchFamily="2" charset="-122"/>
                <a:cs typeface="+mn-cs"/>
              </a:rPr>
              <a:t>const</a:t>
            </a:r>
            <a:r>
              <a:rPr lang="en-US" altLang="zh-CN" dirty="0">
                <a:solidFill>
                  <a:schemeClr val="tx1"/>
                </a:solidFill>
                <a:latin typeface="Consolas" panose="020B0609020204030204" pitchFamily="49" charset="0"/>
                <a:ea typeface="华文楷体" panose="02010600040101010101" pitchFamily="2" charset="-122"/>
                <a:cs typeface="+mn-cs"/>
              </a:rPr>
              <a:t> = 0;</a:t>
            </a:r>
          </a:p>
          <a:p>
            <a:r>
              <a:rPr lang="en-US" altLang="zh-CN" dirty="0">
                <a:solidFill>
                  <a:schemeClr val="tx1"/>
                </a:solidFill>
                <a:latin typeface="Consolas" panose="020B0609020204030204" pitchFamily="49" charset="0"/>
                <a:ea typeface="华文楷体" panose="02010600040101010101" pitchFamily="2" charset="-122"/>
                <a:cs typeface="+mn-cs"/>
              </a:rPr>
              <a:t>	virtual Iterator* end() </a:t>
            </a:r>
            <a:r>
              <a:rPr lang="en-US" altLang="zh-CN" dirty="0" err="1">
                <a:solidFill>
                  <a:schemeClr val="tx1"/>
                </a:solidFill>
                <a:latin typeface="Consolas" panose="020B0609020204030204" pitchFamily="49" charset="0"/>
                <a:ea typeface="华文楷体" panose="02010600040101010101" pitchFamily="2" charset="-122"/>
                <a:cs typeface="+mn-cs"/>
              </a:rPr>
              <a:t>const</a:t>
            </a:r>
            <a:r>
              <a:rPr lang="en-US" altLang="zh-CN" dirty="0">
                <a:solidFill>
                  <a:schemeClr val="tx1"/>
                </a:solidFill>
                <a:latin typeface="Consolas" panose="020B0609020204030204" pitchFamily="49" charset="0"/>
                <a:ea typeface="华文楷体" panose="02010600040101010101" pitchFamily="2" charset="-122"/>
                <a:cs typeface="+mn-cs"/>
              </a:rPr>
              <a:t> = 0;</a:t>
            </a:r>
          </a:p>
          <a:p>
            <a:r>
              <a:rPr lang="en-US" altLang="zh-CN" dirty="0">
                <a:solidFill>
                  <a:schemeClr val="tx1"/>
                </a:solidFill>
                <a:latin typeface="Consolas" panose="020B0609020204030204" pitchFamily="49" charset="0"/>
                <a:ea typeface="华文楷体" panose="02010600040101010101" pitchFamily="2" charset="-122"/>
                <a:cs typeface="+mn-cs"/>
              </a:rPr>
              <a:t>	virtual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0;</a:t>
            </a:r>
          </a:p>
          <a:p>
            <a:r>
              <a:rPr lang="en-US" altLang="zh-CN" dirty="0">
                <a:solidFill>
                  <a:schemeClr val="tx1"/>
                </a:solidFill>
                <a:latin typeface="Consolas" panose="020B0609020204030204" pitchFamily="49" charset="0"/>
                <a:ea typeface="华文楷体" panose="02010600040101010101" pitchFamily="2" charset="-122"/>
                <a:cs typeface="+mn-cs"/>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03930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86057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底层为数组的存储结构类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//friend</a:t>
            </a:r>
            <a:r>
              <a:rPr lang="zh-CN" altLang="en-US" sz="1600" dirty="0">
                <a:solidFill>
                  <a:srgbClr val="FF0000"/>
                </a:solidFill>
                <a:latin typeface="Consolas" panose="020B0609020204030204" pitchFamily="49" charset="0"/>
                <a:ea typeface="华文楷体" panose="02010600040101010101" pitchFamily="2" charset="-122"/>
                <a:cs typeface="+mn-cs"/>
              </a:rPr>
              <a:t>可以使得</a:t>
            </a:r>
            <a:r>
              <a:rPr lang="zh-CN" altLang="en-US" sz="1600" dirty="0">
                <a:solidFill>
                  <a:srgbClr val="FF0000"/>
                </a:solidFill>
                <a:latin typeface="Consolas" panose="020B0609020204030204" pitchFamily="49" charset="0"/>
                <a:ea typeface="华文楷体" panose="02010600040101010101" pitchFamily="2" charset="-122"/>
              </a:rPr>
              <a:t>配套的迭代器类可以访问数据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开辟数组空间用以存储数据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头迭代器，并放入相应数据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尾迭代器，并放入相应数据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20070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246254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28</a:t>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继承自迭代器基类并配套</a:t>
            </a:r>
            <a:r>
              <a:rPr lang="en-US" altLang="zh-CN" sz="1600" dirty="0" err="1">
                <a:solidFill>
                  <a:srgbClr val="FF0000"/>
                </a:solidFill>
                <a:latin typeface="Consolas" panose="020B0609020204030204" pitchFamily="49" charset="0"/>
                <a:ea typeface="华文楷体" panose="02010600040101010101" pitchFamily="2" charset="-122"/>
              </a:rPr>
              <a:t>ArrayCollection</a:t>
            </a:r>
            <a:r>
              <a:rPr lang="zh-CN" altLang="en-US" sz="1600" dirty="0">
                <a:solidFill>
                  <a:srgbClr val="FF0000"/>
                </a:solidFill>
                <a:latin typeface="Consolas" panose="020B0609020204030204" pitchFamily="49" charset="0"/>
                <a:ea typeface="华文楷体" panose="02010600040101010101" pitchFamily="2" charset="-122"/>
              </a:rPr>
              <a:t>使用的迭代器</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rPr>
              <a:t>ArrayCollection</a:t>
            </a:r>
            <a:r>
              <a:rPr lang="zh-CN" altLang="en-US" sz="1600" dirty="0">
                <a:solidFill>
                  <a:srgbClr val="FF0000"/>
                </a:solidFill>
                <a:latin typeface="Consolas" panose="020B0609020204030204" pitchFamily="49" charset="0"/>
                <a:ea typeface="华文楷体" panose="02010600040101010101" pitchFamily="2" charset="-122"/>
              </a:rPr>
              <a:t>的数据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数据访问到的下标</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33981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29</a:t>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迭代器各种内容的实现</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因为是数组，所以直接将空间指针位置</a:t>
            </a:r>
            <a:r>
              <a:rPr lang="en-US" altLang="zh-CN" sz="1600" dirty="0">
                <a:solidFill>
                  <a:srgbClr val="FF0000"/>
                </a:solidFill>
                <a:latin typeface="Consolas" panose="020B0609020204030204" pitchFamily="49" charset="0"/>
                <a:ea typeface="华文楷体" panose="02010600040101010101" pitchFamily="2" charset="-122"/>
                <a:cs typeface="+mn-cs"/>
              </a:rPr>
              <a:t>+1</a:t>
            </a:r>
            <a:r>
              <a:rPr lang="zh-CN" altLang="en-US" sz="1600" dirty="0">
                <a:solidFill>
                  <a:srgbClr val="FF0000"/>
                </a:solidFill>
                <a:latin typeface="Consolas" panose="020B0609020204030204" pitchFamily="49" charset="0"/>
                <a:ea typeface="华文楷体" panose="02010600040101010101" pitchFamily="2" charset="-122"/>
                <a:cs typeface="+mn-cs"/>
              </a:rPr>
              <a:t>即可，可以思考下这里为什么返回</a:t>
            </a:r>
            <a:r>
              <a:rPr lang="en-US" altLang="zh-CN" sz="1600" dirty="0">
                <a:solidFill>
                  <a:srgbClr val="FF0000"/>
                </a:solidFill>
                <a:latin typeface="Consolas" panose="020B0609020204030204" pitchFamily="49" charset="0"/>
                <a:ea typeface="华文楷体" panose="02010600040101010101" pitchFamily="2" charset="-122"/>
                <a:cs typeface="+mn-cs"/>
              </a:rPr>
              <a:t>float&amp;</a:t>
            </a:r>
            <a:r>
              <a:rPr lang="zh-CN" altLang="en-US" sz="1600" dirty="0">
                <a:solidFill>
                  <a:srgbClr val="FF0000"/>
                </a:solidFill>
                <a:latin typeface="Consolas" panose="020B0609020204030204" pitchFamily="49" charset="0"/>
                <a:ea typeface="华文楷体" panose="02010600040101010101" pitchFamily="2" charset="-122"/>
                <a:cs typeface="+mn-cs"/>
              </a:rPr>
              <a:t>，而不是</a:t>
            </a:r>
            <a:r>
              <a:rPr lang="en-US" altLang="zh-CN" sz="1600" dirty="0">
                <a:solidFill>
                  <a:srgbClr val="FF0000"/>
                </a:solidFill>
                <a:latin typeface="Consolas" panose="020B0609020204030204" pitchFamily="49" charset="0"/>
                <a:ea typeface="华文楷体" panose="02010600040101010101" pitchFamily="2" charset="-122"/>
                <a:cs typeface="+mn-cs"/>
              </a:rPr>
              <a:t>Iterator</a:t>
            </a: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对</a:t>
            </a:r>
            <a:r>
              <a:rPr lang="en-US" altLang="zh-CN" sz="1600" dirty="0">
                <a:solidFill>
                  <a:srgbClr val="FF0000"/>
                </a:solidFill>
                <a:latin typeface="Consolas" panose="020B0609020204030204" pitchFamily="49" charset="0"/>
                <a:ea typeface="华文楷体" panose="02010600040101010101" pitchFamily="2" charset="-122"/>
              </a:rPr>
              <a:t>data</a:t>
            </a:r>
            <a:r>
              <a:rPr lang="zh-CN" altLang="en-US" sz="1600" dirty="0">
                <a:solidFill>
                  <a:srgbClr val="FF0000"/>
                </a:solidFill>
                <a:latin typeface="Consolas" panose="020B0609020204030204" pitchFamily="49" charset="0"/>
                <a:ea typeface="华文楷体" panose="02010600040101010101" pitchFamily="2" charset="-122"/>
              </a:rPr>
              <a:t>的内存位置取值</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判断是不是指向内存的同一位置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982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2196738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30</a:t>
            </a:fld>
            <a:endParaRPr lang="zh-CN" altLang="en-US" dirty="0"/>
          </a:p>
        </p:txBody>
      </p:sp>
      <p:sp>
        <p:nvSpPr>
          <p:cNvPr id="5" name="TextBox 3"/>
          <p:cNvSpPr txBox="1"/>
          <p:nvPr/>
        </p:nvSpPr>
        <p:spPr>
          <a:xfrm>
            <a:off x="539552" y="1899143"/>
            <a:ext cx="8175985"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charset="0"/>
                <a:ea typeface="Consolas" charset="0"/>
                <a:cs typeface="Consolas" charset="0"/>
              </a:rPr>
              <a:t>int</a:t>
            </a:r>
            <a:r>
              <a:rPr lang="en-US" altLang="zh-CN" sz="1600" dirty="0">
                <a:solidFill>
                  <a:schemeClr val="tx1"/>
                </a:solidFill>
                <a:latin typeface="Consolas" charset="0"/>
                <a:ea typeface="Consolas" charset="0"/>
                <a:cs typeface="Consolas" charset="0"/>
              </a:rPr>
              <a:t> main(</a:t>
            </a:r>
            <a:r>
              <a:rPr lang="en-US" altLang="zh-CN" sz="1600" dirty="0" err="1">
                <a:solidFill>
                  <a:schemeClr val="tx1"/>
                </a:solidFill>
                <a:latin typeface="Consolas" charset="0"/>
                <a:ea typeface="Consolas" charset="0"/>
                <a:cs typeface="Consolas" charset="0"/>
              </a:rPr>
              <a:t>int</a:t>
            </a:r>
            <a:r>
              <a:rPr lang="en-US" altLang="zh-CN" sz="1600" dirty="0">
                <a:solidFill>
                  <a:schemeClr val="tx1"/>
                </a:solidFill>
                <a:latin typeface="Consolas" charset="0"/>
                <a:ea typeface="Consolas" charset="0"/>
                <a:cs typeface="Consolas" charset="0"/>
              </a:rPr>
              <a:t> </a:t>
            </a:r>
            <a:r>
              <a:rPr lang="en-US" altLang="zh-CN" sz="1600" dirty="0" err="1">
                <a:solidFill>
                  <a:schemeClr val="tx1"/>
                </a:solidFill>
                <a:latin typeface="Consolas" charset="0"/>
                <a:ea typeface="Consolas" charset="0"/>
                <a:cs typeface="Consolas" charset="0"/>
              </a:rPr>
              <a:t>argc</a:t>
            </a:r>
            <a:r>
              <a:rPr lang="en-US" altLang="zh-CN" sz="1600" dirty="0">
                <a:solidFill>
                  <a:schemeClr val="tx1"/>
                </a:solidFill>
                <a:latin typeface="Consolas" charset="0"/>
                <a:ea typeface="Consolas" charset="0"/>
                <a:cs typeface="Consolas" charset="0"/>
              </a:rPr>
              <a:t>, char *</a:t>
            </a:r>
            <a:r>
              <a:rPr lang="en-US" altLang="zh-CN" sz="1600" dirty="0" err="1">
                <a:solidFill>
                  <a:schemeClr val="tx1"/>
                </a:solidFill>
                <a:latin typeface="Consolas" charset="0"/>
                <a:ea typeface="Consolas" charset="0"/>
                <a:cs typeface="Consolas" charset="0"/>
              </a:rPr>
              <a:t>argv</a:t>
            </a:r>
            <a:r>
              <a:rPr lang="en-US" altLang="zh-CN" sz="1600" dirty="0">
                <a:solidFill>
                  <a:schemeClr val="tx1"/>
                </a:solidFill>
                <a:latin typeface="Consolas" charset="0"/>
                <a:ea typeface="Consolas" charset="0"/>
                <a:cs typeface="Consolas" charset="0"/>
              </a:rPr>
              <a:t>[]) {</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float scores[]={90, 20, 40, 40, 30, 60, 70, 30, 90, 100};   </a:t>
            </a:r>
          </a:p>
          <a:p>
            <a:r>
              <a:rPr lang="en-US" altLang="zh-CN" sz="1600" dirty="0">
                <a:solidFill>
                  <a:schemeClr val="tx1"/>
                </a:solidFill>
                <a:latin typeface="Consolas" charset="0"/>
                <a:ea typeface="Consolas" charset="0"/>
                <a:cs typeface="Consolas" charset="0"/>
              </a:rPr>
              <a:t>	Collection *collection = new </a:t>
            </a:r>
            <a:r>
              <a:rPr lang="en-US" altLang="zh-CN" sz="1600" dirty="0" err="1">
                <a:solidFill>
                  <a:schemeClr val="tx1"/>
                </a:solidFill>
                <a:latin typeface="Consolas" charset="0"/>
                <a:ea typeface="Consolas" charset="0"/>
                <a:cs typeface="Consolas" charset="0"/>
              </a:rPr>
              <a:t>ArrayCollection</a:t>
            </a:r>
            <a:r>
              <a:rPr lang="en-US" altLang="zh-CN" sz="1600" dirty="0">
                <a:solidFill>
                  <a:schemeClr val="tx1"/>
                </a:solidFill>
                <a:latin typeface="Consolas" charset="0"/>
                <a:ea typeface="Consolas" charset="0"/>
                <a:cs typeface="Consolas" charset="0"/>
              </a:rPr>
              <a:t>(10, scores);</a:t>
            </a:r>
          </a:p>
          <a:p>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panose="020B0609020204030204" pitchFamily="49" charset="0"/>
                <a:ea typeface="华文楷体" panose="02010600040101010101" pitchFamily="2" charset="-122"/>
              </a:rPr>
              <a:t>	Iterator* begin = collection -&gt; begin();</a:t>
            </a:r>
          </a:p>
          <a:p>
            <a:r>
              <a:rPr lang="en-US" altLang="zh-CN" sz="1600" dirty="0">
                <a:solidFill>
                  <a:schemeClr val="tx1"/>
                </a:solidFill>
                <a:latin typeface="Consolas" panose="020B0609020204030204" pitchFamily="49" charset="0"/>
                <a:ea typeface="华文楷体" panose="02010600040101010101" pitchFamily="2" charset="-122"/>
              </a:rPr>
              <a:t>	Iterator* end = collection -&gt; end();</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int</a:t>
            </a:r>
            <a:r>
              <a:rPr lang="en-US" altLang="zh-CN" sz="1600" dirty="0">
                <a:solidFill>
                  <a:schemeClr val="tx1"/>
                </a:solidFill>
                <a:latin typeface="Consolas" panose="020B0609020204030204" pitchFamily="49" charset="0"/>
                <a:ea typeface="华文楷体" panose="02010600040101010101" pitchFamily="2" charset="-122"/>
              </a:rPr>
              <a:t> passed = 0;</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	for (Iterator* p = begin; *p != *end; (*p)++) {</a:t>
            </a:r>
          </a:p>
          <a:p>
            <a:r>
              <a:rPr lang="en-US" altLang="zh-CN" sz="1600" dirty="0">
                <a:solidFill>
                  <a:schemeClr val="tx1"/>
                </a:solidFill>
                <a:latin typeface="Consolas" panose="020B0609020204030204" pitchFamily="49" charset="0"/>
                <a:ea typeface="华文楷体" panose="02010600040101010101" pitchFamily="2" charset="-122"/>
              </a:rPr>
              <a:t>		if (**p &gt;= 60) </a:t>
            </a:r>
          </a:p>
          <a:p>
            <a:r>
              <a:rPr lang="en-US" altLang="zh-CN" sz="1600" dirty="0">
                <a:solidFill>
                  <a:schemeClr val="tx1"/>
                </a:solidFill>
                <a:latin typeface="Consolas" panose="020B0609020204030204" pitchFamily="49" charset="0"/>
                <a:ea typeface="华文楷体" panose="02010600040101010101" pitchFamily="2" charset="-122"/>
              </a:rPr>
              <a:t>			passed ++;</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cout</a:t>
            </a:r>
            <a:r>
              <a:rPr lang="en-US" altLang="zh-CN" sz="1600" dirty="0">
                <a:solidFill>
                  <a:schemeClr val="tx1"/>
                </a:solidFill>
                <a:latin typeface="Consolas" panose="020B0609020204030204" pitchFamily="49" charset="0"/>
                <a:ea typeface="华文楷体" panose="02010600040101010101" pitchFamily="2" charset="-122"/>
              </a:rPr>
              <a:t> &lt;&lt; passed &lt;&lt; </a:t>
            </a:r>
            <a:r>
              <a:rPr lang="en-US" altLang="zh-CN" sz="1600" dirty="0" err="1">
                <a:solidFill>
                  <a:schemeClr val="tx1"/>
                </a:solidFill>
                <a:latin typeface="Consolas" panose="020B0609020204030204" pitchFamily="49" charset="0"/>
                <a:ea typeface="华文楷体" panose="02010600040101010101" pitchFamily="2" charset="-122"/>
              </a:rPr>
              <a:t>endl</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charset="0"/>
                <a:ea typeface="Consolas" charset="0"/>
                <a:cs typeface="Consolas" charset="0"/>
              </a:rPr>
              <a:t>	</a:t>
            </a:r>
            <a:r>
              <a:rPr lang="en-US" altLang="zh-CN" sz="1600" dirty="0">
                <a:solidFill>
                  <a:srgbClr val="FF0000"/>
                </a:solidFill>
                <a:latin typeface="Consolas" charset="0"/>
                <a:ea typeface="Consolas" charset="0"/>
                <a:cs typeface="Consolas" charset="0"/>
              </a:rPr>
              <a:t>// 5</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return 0;</a:t>
            </a:r>
          </a:p>
          <a:p>
            <a:r>
              <a:rPr lang="en-US" altLang="zh-CN" sz="1600" dirty="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345950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31</a:t>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Iterator* it = </a:t>
            </a:r>
            <a:r>
              <a:rPr lang="en-US" altLang="zh-CN" sz="1600" dirty="0" err="1">
                <a:solidFill>
                  <a:schemeClr val="tx1"/>
                </a:solidFill>
                <a:latin typeface="Consolas" charset="0"/>
                <a:ea typeface="Consolas" charset="0"/>
                <a:cs typeface="Consolas" charset="0"/>
              </a:rPr>
              <a:t>collection.iterator</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while (it-&gt;</a:t>
            </a:r>
            <a:r>
              <a:rPr lang="en-US" altLang="zh-CN" sz="1600" dirty="0" err="1">
                <a:solidFill>
                  <a:schemeClr val="tx1"/>
                </a:solidFill>
                <a:latin typeface="Consolas" charset="0"/>
                <a:ea typeface="Consolas" charset="0"/>
                <a:cs typeface="Consolas" charset="0"/>
              </a:rPr>
              <a:t>hasNext</a:t>
            </a:r>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it-&gt;next();</a:t>
            </a:r>
          </a:p>
          <a:p>
            <a:r>
              <a:rPr lang="en-US" altLang="zh-CN" sz="1600" dirty="0">
                <a:solidFill>
                  <a:schemeClr val="tx1"/>
                </a:solidFill>
                <a:latin typeface="Consolas" charset="0"/>
                <a:ea typeface="Consolas" charset="0"/>
                <a:cs typeface="Consolas" charset="0"/>
              </a:rPr>
              <a:t>	Object object = it-&gt;</a:t>
            </a:r>
            <a:r>
              <a:rPr lang="en-US" altLang="zh-CN" sz="1600" dirty="0" err="1">
                <a:solidFill>
                  <a:schemeClr val="tx1"/>
                </a:solidFill>
                <a:latin typeface="Consolas" charset="0"/>
                <a:ea typeface="Consolas" charset="0"/>
                <a:cs typeface="Consolas" charset="0"/>
              </a:rPr>
              <a:t>getValue</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//do something with object;</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45063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32</a:t>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Tree>
    <p:extLst>
      <p:ext uri="{BB962C8B-B14F-4D97-AF65-F5344CB8AC3E}">
        <p14:creationId xmlns:p14="http://schemas.microsoft.com/office/powerpoint/2010/main" val="414619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33</a:t>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这些容器背后支持的数据结构是不同的，但是类似的数据访问操作，如遍历、最大值、最小值</a:t>
            </a:r>
            <a:r>
              <a:rPr lang="en-US" altLang="zh-CN" sz="2800" b="1" dirty="0">
                <a:solidFill>
                  <a:srgbClr val="003366"/>
                </a:solidFill>
              </a:rPr>
              <a:t>……</a:t>
            </a: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可以阅读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的具体实现代码来体会迭代器模式的特点</a:t>
            </a:r>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Tree>
    <p:extLst>
      <p:ext uri="{BB962C8B-B14F-4D97-AF65-F5344CB8AC3E}">
        <p14:creationId xmlns:p14="http://schemas.microsoft.com/office/powerpoint/2010/main" val="288683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34</a:t>
            </a:fld>
            <a:endParaRPr lang="zh-CN" altLang="en-US" dirty="0"/>
          </a:p>
        </p:txBody>
      </p:sp>
      <p:sp>
        <p:nvSpPr>
          <p:cNvPr id="5" name="内容占位符 2"/>
          <p:cNvSpPr>
            <a:spLocks noGrp="1"/>
          </p:cNvSpPr>
          <p:nvPr>
            <p:ph idx="1"/>
          </p:nvPr>
        </p:nvSpPr>
        <p:spPr>
          <a:xfrm>
            <a:off x="539552" y="1442195"/>
            <a:ext cx="7704856" cy="5256212"/>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endParaRPr lang="en-US" altLang="zh-CN" dirty="0"/>
          </a:p>
          <a:p>
            <a:r>
              <a:rPr lang="zh-CN" altLang="en-US" dirty="0"/>
              <a:t>一个迭代器底层的数据可以通过数组或者指针等不同的方式来存储</a:t>
            </a:r>
            <a:endParaRPr lang="en-US" altLang="zh-CN" dirty="0"/>
          </a:p>
          <a:p>
            <a:r>
              <a:rPr lang="zh-CN" altLang="en-US" dirty="0"/>
              <a:t>而针对不同的底层实现，上层的迭代器接口需保持一致，这里便使用到了</a:t>
            </a:r>
            <a:r>
              <a:rPr lang="zh-CN" altLang="en-US" dirty="0">
                <a:solidFill>
                  <a:srgbClr val="FF0000"/>
                </a:solidFill>
              </a:rPr>
              <a:t>模板方法</a:t>
            </a:r>
            <a:endParaRPr lang="en-US" altLang="zh-CN" dirty="0">
              <a:solidFill>
                <a:srgbClr val="FF0000"/>
              </a:solidFill>
            </a:endParaRPr>
          </a:p>
          <a:p>
            <a:r>
              <a:rPr lang="zh-CN" altLang="en-US" dirty="0">
                <a:solidFill>
                  <a:srgbClr val="003365"/>
                </a:solidFill>
                <a:cs typeface="Consolas" panose="020B0609020204030204" pitchFamily="49" charset="0"/>
              </a:rPr>
              <a:t>模板方法可以通过</a:t>
            </a:r>
            <a:r>
              <a:rPr lang="en-US" altLang="zh-CN" dirty="0">
                <a:solidFill>
                  <a:srgbClr val="003365"/>
                </a:solidFill>
                <a:cs typeface="Consolas" panose="020B0609020204030204" pitchFamily="49" charset="0"/>
              </a:rPr>
              <a:t>C++</a:t>
            </a:r>
            <a:r>
              <a:rPr lang="zh-CN" altLang="en-US" dirty="0">
                <a:solidFill>
                  <a:srgbClr val="003365"/>
                </a:solidFill>
                <a:cs typeface="Consolas" panose="020B0609020204030204" pitchFamily="49" charset="0"/>
              </a:rPr>
              <a:t>的</a:t>
            </a:r>
            <a:r>
              <a:rPr lang="zh-CN" altLang="en-US" dirty="0">
                <a:solidFill>
                  <a:srgbClr val="FF0000"/>
                </a:solidFill>
                <a:cs typeface="Consolas" panose="020B0609020204030204" pitchFamily="49" charset="0"/>
              </a:rPr>
              <a:t>继承与多态</a:t>
            </a:r>
            <a:r>
              <a:rPr lang="zh-CN" altLang="en-US" dirty="0">
                <a:solidFill>
                  <a:srgbClr val="003365"/>
                </a:solidFill>
                <a:cs typeface="Consolas" panose="020B0609020204030204" pitchFamily="49" charset="0"/>
              </a:rPr>
              <a:t>或者</a:t>
            </a:r>
            <a:r>
              <a:rPr lang="en-US" altLang="zh-CN" dirty="0">
                <a:solidFill>
                  <a:srgbClr val="FF0000"/>
                </a:solidFill>
                <a:cs typeface="Consolas" panose="020B0609020204030204" pitchFamily="49" charset="0"/>
              </a:rPr>
              <a:t>template</a:t>
            </a:r>
            <a:r>
              <a:rPr lang="zh-CN" altLang="en-US" dirty="0">
                <a:solidFill>
                  <a:srgbClr val="FF0000"/>
                </a:solidFill>
                <a:cs typeface="Consolas" panose="020B0609020204030204" pitchFamily="49" charset="0"/>
              </a:rPr>
              <a:t>关键字</a:t>
            </a:r>
            <a:r>
              <a:rPr lang="zh-CN" altLang="en-US" dirty="0">
                <a:solidFill>
                  <a:srgbClr val="003365"/>
                </a:solidFill>
                <a:cs typeface="Consolas" panose="020B0609020204030204" pitchFamily="49" charset="0"/>
              </a:rPr>
              <a:t>来实现</a:t>
            </a:r>
            <a:endParaRPr lang="en-US" altLang="zh-CN" dirty="0">
              <a:solidFill>
                <a:srgbClr val="003365"/>
              </a:solidFill>
              <a:cs typeface="Consolas" panose="020B0609020204030204" pitchFamily="49" charset="0"/>
            </a:endParaRPr>
          </a:p>
          <a:p>
            <a:endParaRPr lang="zh-CN" altLang="en-US" dirty="0"/>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Tree>
    <p:extLst>
      <p:ext uri="{BB962C8B-B14F-4D97-AF65-F5344CB8AC3E}">
        <p14:creationId xmlns:p14="http://schemas.microsoft.com/office/powerpoint/2010/main" val="44174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模板方法</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Template Method</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35</a:t>
            </a:fld>
            <a:endParaRPr lang="en-US" altLang="zh-CN" sz="1400">
              <a:solidFill>
                <a:schemeClr val="hlink"/>
              </a:solidFill>
              <a:ea typeface="SimSun" charset="-122"/>
            </a:endParaRPr>
          </a:p>
        </p:txBody>
      </p:sp>
    </p:spTree>
    <p:extLst>
      <p:ext uri="{BB962C8B-B14F-4D97-AF65-F5344CB8AC3E}">
        <p14:creationId xmlns:p14="http://schemas.microsoft.com/office/powerpoint/2010/main" val="2387278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在接口的一个方法中定义算法的骨架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将一些步骤的实现延迟到子类中</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使得子类可以在不改变算法结构的情况下，重新定义算法中的某些步骤。</a:t>
            </a:r>
          </a:p>
          <a:p>
            <a:endParaRPr lang="zh-CN" altLang="en-US"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1737023" y="3879416"/>
            <a:ext cx="5040560" cy="2826506"/>
          </a:xfrm>
          <a:prstGeom prst="rect">
            <a:avLst/>
          </a:prstGeom>
        </p:spPr>
      </p:pic>
    </p:spTree>
    <p:extLst>
      <p:ext uri="{BB962C8B-B14F-4D97-AF65-F5344CB8AC3E}">
        <p14:creationId xmlns:p14="http://schemas.microsoft.com/office/powerpoint/2010/main" val="3760513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1210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实现示例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pic>
        <p:nvPicPr>
          <p:cNvPr id="7" name="图片 6">
            <a:extLst>
              <a:ext uri="{FF2B5EF4-FFF2-40B4-BE49-F238E27FC236}">
                <a16:creationId xmlns:a16="http://schemas.microsoft.com/office/drawing/2014/main" id="{4A8F4825-FA19-A44F-97BF-24E1B0BA0A0C}"/>
              </a:ext>
            </a:extLst>
          </p:cNvPr>
          <p:cNvPicPr>
            <a:picLocks noChangeAspect="1"/>
          </p:cNvPicPr>
          <p:nvPr/>
        </p:nvPicPr>
        <p:blipFill>
          <a:blip r:embed="rId2"/>
          <a:stretch>
            <a:fillRect/>
          </a:stretch>
        </p:blipFill>
        <p:spPr>
          <a:xfrm>
            <a:off x="1115616" y="2072783"/>
            <a:ext cx="6552728" cy="3674458"/>
          </a:xfrm>
          <a:prstGeom prst="rect">
            <a:avLst/>
          </a:prstGeom>
        </p:spPr>
      </p:pic>
    </p:spTree>
    <p:extLst>
      <p:ext uri="{BB962C8B-B14F-4D97-AF65-F5344CB8AC3E}">
        <p14:creationId xmlns:p14="http://schemas.microsoft.com/office/powerpoint/2010/main" val="950401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sp>
        <p:nvSpPr>
          <p:cNvPr id="6" name="TextBox 3"/>
          <p:cNvSpPr txBox="1"/>
          <p:nvPr/>
        </p:nvSpPr>
        <p:spPr>
          <a:xfrm>
            <a:off x="899592" y="1628800"/>
            <a:ext cx="7306493"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400" dirty="0">
                <a:solidFill>
                  <a:schemeClr val="tx1"/>
                </a:solidFill>
                <a:latin typeface="Consolas" panose="020B0609020204030204" pitchFamily="49" charset="0"/>
                <a:ea typeface="华文楷体" panose="02010600040101010101" pitchFamily="2" charset="-122"/>
                <a:cs typeface="+mn-cs"/>
              </a:rPr>
              <a:t>class </a:t>
            </a:r>
            <a:r>
              <a:rPr lang="en-US" altLang="zh-CN" sz="2400" dirty="0" err="1">
                <a:solidFill>
                  <a:schemeClr val="tx1"/>
                </a:solidFill>
                <a:latin typeface="Consolas" panose="020B0609020204030204" pitchFamily="49" charset="0"/>
                <a:ea typeface="华文楷体" panose="02010600040101010101" pitchFamily="2" charset="-122"/>
                <a:cs typeface="+mn-cs"/>
              </a:rPr>
              <a:t>AbstractClass</a:t>
            </a:r>
            <a:r>
              <a:rPr lang="en-US" altLang="zh-CN" sz="2400" dirty="0">
                <a:solidFill>
                  <a:schemeClr val="tx1"/>
                </a:solidFill>
                <a:latin typeface="Consolas" panose="020B0609020204030204" pitchFamily="49" charset="0"/>
                <a:ea typeface="华文楷体" panose="02010600040101010101" pitchFamily="2" charset="-122"/>
                <a:cs typeface="+mn-cs"/>
              </a:rPr>
              <a:t> {</a:t>
            </a:r>
          </a:p>
          <a:p>
            <a:r>
              <a:rPr lang="en-US" altLang="zh-CN" sz="2400" dirty="0">
                <a:solidFill>
                  <a:schemeClr val="tx1"/>
                </a:solidFill>
                <a:latin typeface="Consolas" panose="020B0609020204030204" pitchFamily="49" charset="0"/>
                <a:ea typeface="华文楷体" panose="02010600040101010101" pitchFamily="2" charset="-122"/>
                <a:cs typeface="+mn-cs"/>
              </a:rPr>
              <a:t>public:</a:t>
            </a:r>
          </a:p>
          <a:p>
            <a:r>
              <a:rPr lang="en-US" altLang="zh-CN" sz="2400" dirty="0">
                <a:solidFill>
                  <a:schemeClr val="tx1"/>
                </a:solidFill>
                <a:latin typeface="Consolas" panose="020B0609020204030204" pitchFamily="49" charset="0"/>
                <a:ea typeface="华文楷体" panose="02010600040101010101" pitchFamily="2" charset="-122"/>
                <a:cs typeface="+mn-cs"/>
              </a:rPr>
              <a:t>	virtual void operation1() = 0;</a:t>
            </a:r>
          </a:p>
          <a:p>
            <a:r>
              <a:rPr lang="en-US" altLang="zh-CN" sz="2400" dirty="0">
                <a:solidFill>
                  <a:schemeClr val="tx1"/>
                </a:solidFill>
                <a:latin typeface="Consolas" panose="020B0609020204030204" pitchFamily="49" charset="0"/>
                <a:ea typeface="华文楷体" panose="02010600040101010101" pitchFamily="2" charset="-122"/>
                <a:cs typeface="+mn-cs"/>
              </a:rPr>
              <a:t>	virtual void operation2() = 0;</a:t>
            </a:r>
          </a:p>
          <a:p>
            <a:endParaRPr lang="en-US" altLang="zh-CN" sz="2400" dirty="0">
              <a:solidFill>
                <a:schemeClr val="tx1"/>
              </a:solidFill>
              <a:latin typeface="Consolas" panose="020B0609020204030204" pitchFamily="49" charset="0"/>
              <a:ea typeface="华文楷体" panose="02010600040101010101" pitchFamily="2" charset="-122"/>
              <a:cs typeface="+mn-cs"/>
            </a:endParaRPr>
          </a:p>
          <a:p>
            <a:r>
              <a:rPr lang="en-US" altLang="zh-CN" sz="2400" dirty="0">
                <a:solidFill>
                  <a:schemeClr val="tx1"/>
                </a:solidFill>
                <a:latin typeface="Consolas" panose="020B0609020204030204" pitchFamily="49" charset="0"/>
                <a:ea typeface="华文楷体" panose="02010600040101010101" pitchFamily="2" charset="-122"/>
                <a:cs typeface="+mn-cs"/>
              </a:rPr>
              <a:t>	void run() { // </a:t>
            </a:r>
            <a:r>
              <a:rPr lang="zh-CN" altLang="en-US" sz="2400" dirty="0">
                <a:solidFill>
                  <a:srgbClr val="FF0000"/>
                </a:solidFill>
                <a:latin typeface="Consolas" panose="020B0609020204030204" pitchFamily="49" charset="0"/>
                <a:ea typeface="华文楷体" panose="02010600040101010101" pitchFamily="2" charset="-122"/>
                <a:cs typeface="+mn-cs"/>
              </a:rPr>
              <a:t>定义一个算法流程</a:t>
            </a:r>
            <a:endParaRPr lang="en-US" altLang="zh-CN" sz="2400" dirty="0">
              <a:solidFill>
                <a:srgbClr val="FF0000"/>
              </a:solidFill>
              <a:latin typeface="Consolas" panose="020B0609020204030204" pitchFamily="49" charset="0"/>
              <a:ea typeface="华文楷体" panose="02010600040101010101" pitchFamily="2" charset="-122"/>
              <a:cs typeface="+mn-cs"/>
            </a:endParaRPr>
          </a:p>
          <a:p>
            <a:r>
              <a:rPr lang="en-US" altLang="zh-CN" sz="2400" dirty="0">
                <a:solidFill>
                  <a:schemeClr val="tx1"/>
                </a:solidFill>
                <a:latin typeface="Consolas" panose="020B0609020204030204" pitchFamily="49" charset="0"/>
                <a:ea typeface="华文楷体" panose="02010600040101010101" pitchFamily="2" charset="-122"/>
                <a:cs typeface="+mn-cs"/>
              </a:rPr>
              <a:t>		operation1();</a:t>
            </a:r>
          </a:p>
          <a:p>
            <a:r>
              <a:rPr lang="en-US" altLang="zh-CN" sz="2400" dirty="0">
                <a:solidFill>
                  <a:schemeClr val="tx1"/>
                </a:solidFill>
                <a:latin typeface="Consolas" panose="020B0609020204030204" pitchFamily="49" charset="0"/>
                <a:ea typeface="华文楷体" panose="02010600040101010101" pitchFamily="2" charset="-122"/>
                <a:cs typeface="+mn-cs"/>
              </a:rPr>
              <a:t>		operation2();</a:t>
            </a:r>
          </a:p>
          <a:p>
            <a:r>
              <a:rPr lang="en-US" altLang="zh-CN" sz="2400" dirty="0">
                <a:solidFill>
                  <a:schemeClr val="tx1"/>
                </a:solidFill>
                <a:latin typeface="Consolas" panose="020B0609020204030204" pitchFamily="49" charset="0"/>
                <a:ea typeface="华文楷体" panose="02010600040101010101" pitchFamily="2" charset="-122"/>
                <a:cs typeface="+mn-cs"/>
              </a:rPr>
              <a:t>	}</a:t>
            </a:r>
          </a:p>
          <a:p>
            <a:r>
              <a:rPr lang="en-US" altLang="zh-CN" sz="24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51907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en-US" altLang="zh-CN" dirty="0"/>
              <a:t>14.1 </a:t>
            </a:r>
            <a:r>
              <a:rPr lang="zh-CN" altLang="en-US" dirty="0"/>
              <a:t>案例介绍：语言集成查询</a:t>
            </a:r>
            <a:r>
              <a:rPr lang="en-US" altLang="zh-CN" dirty="0"/>
              <a:t>LINQ</a:t>
            </a:r>
            <a:r>
              <a:rPr lang="zh-CN" altLang="en-US" dirty="0"/>
              <a:t>解析器</a:t>
            </a:r>
            <a:endParaRPr lang="en-US" altLang="zh-CN" dirty="0"/>
          </a:p>
          <a:p>
            <a:r>
              <a:rPr lang="en-US" altLang="zh-CN" dirty="0"/>
              <a:t>14.2</a:t>
            </a:r>
            <a:r>
              <a:rPr lang="zh-CN" altLang="en-US" dirty="0"/>
              <a:t> 迭代器（</a:t>
            </a:r>
            <a:r>
              <a:rPr lang="en-US" altLang="zh-CN" dirty="0"/>
              <a:t>Iterator</a:t>
            </a:r>
            <a:r>
              <a:rPr lang="zh-CN" altLang="en-US" dirty="0"/>
              <a:t>）模式</a:t>
            </a:r>
            <a:endParaRPr lang="en-US" altLang="zh-CN" dirty="0"/>
          </a:p>
          <a:p>
            <a:r>
              <a:rPr lang="en-US" altLang="zh-CN" dirty="0"/>
              <a:t>14.3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14.4</a:t>
            </a:r>
            <a:r>
              <a:rPr lang="zh-CN" altLang="en-US" dirty="0"/>
              <a:t> 策略（</a:t>
            </a:r>
            <a:r>
              <a:rPr lang="en-US" altLang="zh-CN" dirty="0"/>
              <a:t>Strategy</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1355853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5" name="TextBox 3">
            <a:extLst>
              <a:ext uri="{FF2B5EF4-FFF2-40B4-BE49-F238E27FC236}">
                <a16:creationId xmlns:a16="http://schemas.microsoft.com/office/drawing/2014/main" id="{32EE371B-359D-764A-9FBB-69EF03635C06}"/>
              </a:ext>
            </a:extLst>
          </p:cNvPr>
          <p:cNvSpPr txBox="1"/>
          <p:nvPr/>
        </p:nvSpPr>
        <p:spPr>
          <a:xfrm>
            <a:off x="789642" y="1407254"/>
            <a:ext cx="7306493" cy="50629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 : public </a:t>
            </a:r>
            <a:r>
              <a:rPr lang="en-US" altLang="zh-CN" sz="17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void operation1()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定义不同的操作</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::operation1" &lt;&lt; </a:t>
            </a:r>
            <a:r>
              <a:rPr lang="en-US" altLang="zh-CN" sz="1700" dirty="0" err="1">
                <a:solidFill>
                  <a:schemeClr val="tx1"/>
                </a:solidFill>
                <a:latin typeface="Consolas" panose="020B0609020204030204" pitchFamily="49" charset="0"/>
                <a:ea typeface="华文楷体" panose="02010600040101010101" pitchFamily="2" charset="-122"/>
                <a:cs typeface="+mn-cs"/>
              </a:rPr>
              <a:t>endl</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void operation2()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::operation2" &lt;&lt; </a:t>
            </a:r>
            <a:r>
              <a:rPr lang="en-US" altLang="zh-CN" sz="1700" dirty="0" err="1">
                <a:solidFill>
                  <a:schemeClr val="tx1"/>
                </a:solidFill>
                <a:latin typeface="Consolas" panose="020B0609020204030204" pitchFamily="49" charset="0"/>
                <a:ea typeface="华文楷体" panose="02010600040101010101" pitchFamily="2" charset="-122"/>
                <a:cs typeface="+mn-cs"/>
              </a:rPr>
              <a:t>endl</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 : public </a:t>
            </a:r>
            <a:r>
              <a:rPr lang="en-US" altLang="zh-CN" sz="17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void operation1()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定义不同的操作</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::operation1" &lt;&lt; </a:t>
            </a:r>
            <a:r>
              <a:rPr lang="en-US" altLang="zh-CN" sz="1700" dirty="0" err="1">
                <a:solidFill>
                  <a:schemeClr val="tx1"/>
                </a:solidFill>
                <a:latin typeface="Consolas" panose="020B0609020204030204" pitchFamily="49" charset="0"/>
                <a:ea typeface="华文楷体" panose="02010600040101010101" pitchFamily="2" charset="-122"/>
                <a:cs typeface="+mn-cs"/>
              </a:rPr>
              <a:t>endl</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void operation2()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a:t>
            </a:r>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::operation2" &lt;&lt; </a:t>
            </a:r>
            <a:r>
              <a:rPr lang="en-US" altLang="zh-CN" sz="1700" dirty="0" err="1">
                <a:solidFill>
                  <a:schemeClr val="tx1"/>
                </a:solidFill>
                <a:latin typeface="Consolas" panose="020B0609020204030204" pitchFamily="49" charset="0"/>
                <a:ea typeface="华文楷体" panose="02010600040101010101" pitchFamily="2" charset="-122"/>
                <a:cs typeface="+mn-cs"/>
              </a:rPr>
              <a:t>endl</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47552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
        <p:nvSpPr>
          <p:cNvPr id="5" name="TextBox 3"/>
          <p:cNvSpPr txBox="1"/>
          <p:nvPr/>
        </p:nvSpPr>
        <p:spPr>
          <a:xfrm>
            <a:off x="451702" y="1432406"/>
            <a:ext cx="8530629" cy="453970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main()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absClass</a:t>
            </a:r>
            <a:r>
              <a:rPr lang="en-US" altLang="zh-CN" sz="1700" dirty="0">
                <a:solidFill>
                  <a:schemeClr val="tx1"/>
                </a:solidFill>
                <a:latin typeface="Consolas" panose="020B0609020204030204" pitchFamily="49" charset="0"/>
                <a:ea typeface="华文楷体" panose="02010600040101010101" pitchFamily="2" charset="-122"/>
                <a:cs typeface="+mn-cs"/>
              </a:rPr>
              <a:t>[] = {new </a:t>
            </a:r>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 new </a:t>
            </a:r>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for (auto x: </a:t>
            </a:r>
            <a:r>
              <a:rPr lang="en-US" altLang="zh-CN" sz="1700" dirty="0" err="1">
                <a:solidFill>
                  <a:schemeClr val="tx1"/>
                </a:solidFill>
                <a:latin typeface="Consolas" panose="020B0609020204030204" pitchFamily="49" charset="0"/>
                <a:ea typeface="华文楷体" panose="02010600040101010101" pitchFamily="2" charset="-122"/>
                <a:cs typeface="+mn-cs"/>
              </a:rPr>
              <a:t>absClass</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x -&gt; run();</a:t>
            </a:r>
          </a:p>
          <a:p>
            <a:r>
              <a:rPr lang="en-US" altLang="zh-CN" sz="1700" dirty="0">
                <a:solidFill>
                  <a:schemeClr val="tx1"/>
                </a:solidFill>
                <a:latin typeface="Consolas" panose="020B0609020204030204" pitchFamily="49" charset="0"/>
                <a:ea typeface="华文楷体" panose="02010600040101010101" pitchFamily="2" charset="-122"/>
                <a:cs typeface="+mn-cs"/>
              </a:rPr>
              <a:t>		delete x;</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0;</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Output:</a:t>
            </a:r>
          </a:p>
          <a:p>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::operation1</a:t>
            </a:r>
          </a:p>
          <a:p>
            <a:r>
              <a:rPr lang="en-US" altLang="zh-CN" sz="1700" dirty="0" err="1">
                <a:solidFill>
                  <a:schemeClr val="tx1"/>
                </a:solidFill>
                <a:latin typeface="Consolas" panose="020B0609020204030204" pitchFamily="49" charset="0"/>
                <a:ea typeface="华文楷体" panose="02010600040101010101" pitchFamily="2" charset="-122"/>
                <a:cs typeface="+mn-cs"/>
              </a:rPr>
              <a:t>ConcreteA</a:t>
            </a:r>
            <a:r>
              <a:rPr lang="en-US" altLang="zh-CN" sz="1700" dirty="0">
                <a:solidFill>
                  <a:schemeClr val="tx1"/>
                </a:solidFill>
                <a:latin typeface="Consolas" panose="020B0609020204030204" pitchFamily="49" charset="0"/>
                <a:ea typeface="华文楷体" panose="02010600040101010101" pitchFamily="2" charset="-122"/>
                <a:cs typeface="+mn-cs"/>
              </a:rPr>
              <a:t>::operation2</a:t>
            </a:r>
          </a:p>
          <a:p>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::operation1</a:t>
            </a:r>
          </a:p>
          <a:p>
            <a:r>
              <a:rPr lang="en-US" altLang="zh-CN" sz="1700" dirty="0" err="1">
                <a:solidFill>
                  <a:schemeClr val="tx1"/>
                </a:solidFill>
                <a:latin typeface="Consolas" panose="020B0609020204030204" pitchFamily="49" charset="0"/>
                <a:ea typeface="华文楷体" panose="02010600040101010101" pitchFamily="2" charset="-122"/>
                <a:cs typeface="+mn-cs"/>
              </a:rPr>
              <a:t>ConcreteB</a:t>
            </a:r>
            <a:r>
              <a:rPr lang="en-US" altLang="zh-CN" sz="1700" dirty="0">
                <a:solidFill>
                  <a:schemeClr val="tx1"/>
                </a:solidFill>
                <a:latin typeface="Consolas" panose="020B0609020204030204" pitchFamily="49" charset="0"/>
                <a:ea typeface="华文楷体" panose="02010600040101010101" pitchFamily="2" charset="-122"/>
                <a:cs typeface="+mn-cs"/>
              </a:rPr>
              <a:t>::operation2</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61287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a:t>
            </a:r>
            <a:r>
              <a:rPr lang="zh-CN" altLang="en-US" dirty="0">
                <a:solidFill>
                  <a:srgbClr val="FF0000"/>
                </a:solidFill>
              </a:rPr>
              <a:t>避免实现类的改变造成整个程序</a:t>
            </a:r>
            <a:r>
              <a:rPr lang="zh-CN" altLang="en-US" dirty="0"/>
              <a:t>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Tree>
    <p:extLst>
      <p:ext uri="{BB962C8B-B14F-4D97-AF65-F5344CB8AC3E}">
        <p14:creationId xmlns:p14="http://schemas.microsoft.com/office/powerpoint/2010/main" val="1601260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a:t>
            </a:r>
            <a:r>
              <a:rPr lang="zh-CN" altLang="en-US" sz="3000" b="1" dirty="0">
                <a:solidFill>
                  <a:srgbClr val="FF0000"/>
                </a:solidFill>
                <a:latin typeface="Lucida Console" panose="020B0609040504020204" pitchFamily="49" charset="0"/>
              </a:rPr>
              <a:t>开放封闭</a:t>
            </a:r>
            <a:r>
              <a:rPr lang="zh-CN" altLang="en-US" sz="3000" b="1" dirty="0">
                <a:solidFill>
                  <a:srgbClr val="003366"/>
                </a:solidFill>
                <a:latin typeface="Lucida Console" panose="020B0609040504020204" pitchFamily="49" charset="0"/>
              </a:rPr>
              <a:t>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对扩展开放，有新需求或变化时，可以方便地现有代码进行扩展，而无需整体变动</a:t>
            </a:r>
          </a:p>
          <a:p>
            <a:pPr lvl="1">
              <a:lnSpc>
                <a:spcPct val="110000"/>
              </a:lnSpc>
              <a:buSzPct val="75000"/>
              <a:buFont typeface="Wingdings"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抽象结构是简单与稳定的</a:t>
            </a:r>
            <a:endParaRPr lang="en-US" altLang="zh-CN" sz="3000" dirty="0"/>
          </a:p>
          <a:p>
            <a:pPr lvl="1">
              <a:lnSpc>
                <a:spcPct val="110000"/>
              </a:lnSpc>
              <a:buSzPct val="75000"/>
              <a:buFont typeface="Wingdings"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43</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17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a:t>operation1()</a:t>
            </a:r>
            <a:r>
              <a:rPr lang="zh-CN" altLang="en-US" sz="2800" dirty="0"/>
              <a:t>，</a:t>
            </a:r>
            <a:r>
              <a:rPr lang="en-US" altLang="zh-CN" sz="2800" dirty="0"/>
              <a:t>operation2()</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a:t>operation1()</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a:t>operation2()</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44</a:t>
            </a:fld>
            <a:endParaRPr lang="zh-CN" altLang="en-US" dirty="0"/>
          </a:p>
        </p:txBody>
      </p:sp>
      <p:pic>
        <p:nvPicPr>
          <p:cNvPr id="6" name="图片 5">
            <a:extLst>
              <a:ext uri="{FF2B5EF4-FFF2-40B4-BE49-F238E27FC236}">
                <a16:creationId xmlns:a16="http://schemas.microsoft.com/office/drawing/2014/main" id="{E31C2DD7-8232-B24A-81BE-80B5050C3100}"/>
              </a:ext>
            </a:extLst>
          </p:cNvPr>
          <p:cNvPicPr>
            <a:picLocks noChangeAspect="1"/>
          </p:cNvPicPr>
          <p:nvPr/>
        </p:nvPicPr>
        <p:blipFill>
          <a:blip r:embed="rId2"/>
          <a:stretch>
            <a:fillRect/>
          </a:stretch>
        </p:blipFill>
        <p:spPr>
          <a:xfrm>
            <a:off x="2313316" y="4797394"/>
            <a:ext cx="3698844" cy="2074136"/>
          </a:xfrm>
          <a:prstGeom prst="rect">
            <a:avLst/>
          </a:prstGeom>
        </p:spPr>
      </p:pic>
    </p:spTree>
    <p:extLst>
      <p:ext uri="{BB962C8B-B14F-4D97-AF65-F5344CB8AC3E}">
        <p14:creationId xmlns:p14="http://schemas.microsoft.com/office/powerpoint/2010/main" val="1163012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策略模式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45</a:t>
            </a:fld>
            <a:endParaRPr lang="en-US" altLang="zh-CN" sz="1400">
              <a:solidFill>
                <a:schemeClr val="hlink"/>
              </a:solidFill>
              <a:ea typeface="SimSun" charset="-122"/>
            </a:endParaRPr>
          </a:p>
        </p:txBody>
      </p:sp>
    </p:spTree>
    <p:extLst>
      <p:ext uri="{BB962C8B-B14F-4D97-AF65-F5344CB8AC3E}">
        <p14:creationId xmlns:p14="http://schemas.microsoft.com/office/powerpoint/2010/main" val="500322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46</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184937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pic>
        <p:nvPicPr>
          <p:cNvPr id="29" name="图片 28">
            <a:extLst>
              <a:ext uri="{FF2B5EF4-FFF2-40B4-BE49-F238E27FC236}">
                <a16:creationId xmlns:a16="http://schemas.microsoft.com/office/drawing/2014/main" id="{BE057DF2-F27E-B243-A1DF-AF38951F4214}"/>
              </a:ext>
            </a:extLst>
          </p:cNvPr>
          <p:cNvPicPr>
            <a:picLocks noChangeAspect="1"/>
          </p:cNvPicPr>
          <p:nvPr/>
        </p:nvPicPr>
        <p:blipFill>
          <a:blip r:embed="rId2"/>
          <a:stretch>
            <a:fillRect/>
          </a:stretch>
        </p:blipFill>
        <p:spPr>
          <a:xfrm>
            <a:off x="755576" y="1691999"/>
            <a:ext cx="7748131" cy="4320000"/>
          </a:xfrm>
          <a:prstGeom prst="rect">
            <a:avLst/>
          </a:prstGeom>
        </p:spPr>
      </p:pic>
    </p:spTree>
    <p:extLst>
      <p:ext uri="{BB962C8B-B14F-4D97-AF65-F5344CB8AC3E}">
        <p14:creationId xmlns:p14="http://schemas.microsoft.com/office/powerpoint/2010/main" val="277208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Op1Strategy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pic>
        <p:nvPicPr>
          <p:cNvPr id="3" name="图片 2">
            <a:extLst>
              <a:ext uri="{FF2B5EF4-FFF2-40B4-BE49-F238E27FC236}">
                <a16:creationId xmlns:a16="http://schemas.microsoft.com/office/drawing/2014/main" id="{71BAC171-6137-8247-A9E4-9846ED286077}"/>
              </a:ext>
            </a:extLst>
          </p:cNvPr>
          <p:cNvPicPr>
            <a:picLocks noChangeAspect="1"/>
          </p:cNvPicPr>
          <p:nvPr/>
        </p:nvPicPr>
        <p:blipFill>
          <a:blip r:embed="rId2"/>
          <a:stretch>
            <a:fillRect/>
          </a:stretch>
        </p:blipFill>
        <p:spPr>
          <a:xfrm>
            <a:off x="756000" y="1692000"/>
            <a:ext cx="7748129" cy="4320000"/>
          </a:xfrm>
          <a:prstGeom prst="rect">
            <a:avLst/>
          </a:prstGeom>
        </p:spPr>
      </p:pic>
    </p:spTree>
    <p:extLst>
      <p:ext uri="{BB962C8B-B14F-4D97-AF65-F5344CB8AC3E}">
        <p14:creationId xmlns:p14="http://schemas.microsoft.com/office/powerpoint/2010/main" val="3288500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1</a:t>
            </a:r>
            <a:r>
              <a:rPr lang="zh-CN" altLang="en-US" sz="1600" dirty="0">
                <a:solidFill>
                  <a:srgbClr val="FF0000"/>
                </a:solidFill>
                <a:latin typeface="Consolas" panose="020B0609020204030204" pitchFamily="49" charset="0"/>
                <a:ea typeface="华文楷体" panose="02010600040101010101" pitchFamily="2" charset="-122"/>
              </a:rPr>
              <a:t>策略基类</a:t>
            </a:r>
          </a:p>
          <a:p>
            <a:r>
              <a:rPr lang="en-US" altLang="zh-CN" sz="1600" dirty="0">
                <a:solidFill>
                  <a:schemeClr val="tx1"/>
                </a:solidFill>
                <a:latin typeface="Consolas" panose="020B0609020204030204" pitchFamily="49" charset="0"/>
                <a:ea typeface="华文楷体" panose="02010600040101010101" pitchFamily="2" charset="-122"/>
              </a:rPr>
              <a:t>class Op1Strategy {</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virtual void operate() = 0;</a:t>
            </a:r>
          </a:p>
          <a:p>
            <a:r>
              <a:rPr lang="en-US" altLang="zh-CN" sz="1600" dirty="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1</a:t>
            </a:r>
            <a:r>
              <a:rPr lang="zh-CN" altLang="en-US" sz="1600" dirty="0">
                <a:solidFill>
                  <a:srgbClr val="FF0000"/>
                </a:solidFill>
                <a:latin typeface="Consolas" panose="020B0609020204030204" pitchFamily="49" charset="0"/>
                <a:ea typeface="华文楷体" panose="02010600040101010101" pitchFamily="2" charset="-122"/>
              </a:rPr>
              <a:t>具体实现</a:t>
            </a:r>
            <a:r>
              <a:rPr lang="en-US" altLang="zh-CN" sz="1600" dirty="0">
                <a:solidFill>
                  <a:srgbClr val="FF0000"/>
                </a:solidFill>
                <a:latin typeface="Consolas" panose="020B0609020204030204" pitchFamily="49" charset="0"/>
                <a:ea typeface="华文楷体" panose="02010600040101010101" pitchFamily="2" charset="-122"/>
              </a:rPr>
              <a:t>1</a:t>
            </a:r>
          </a:p>
          <a:p>
            <a:r>
              <a:rPr lang="en-US" altLang="zh-CN" sz="1600" dirty="0">
                <a:solidFill>
                  <a:schemeClr val="tx1"/>
                </a:solidFill>
                <a:latin typeface="Consolas" panose="020B0609020204030204" pitchFamily="49" charset="0"/>
                <a:ea typeface="华文楷体" panose="02010600040101010101" pitchFamily="2" charset="-122"/>
              </a:rPr>
              <a:t>class Op1StrategyImpl1: </a:t>
            </a:r>
            <a:r>
              <a:rPr lang="en-US" altLang="zh-CN" sz="1600" dirty="0">
                <a:solidFill>
                  <a:srgbClr val="FF0000"/>
                </a:solidFill>
                <a:latin typeface="Consolas" panose="020B0609020204030204" pitchFamily="49" charset="0"/>
                <a:ea typeface="华文楷体" panose="02010600040101010101" pitchFamily="2" charset="-122"/>
              </a:rPr>
              <a:t>public Op1Strategy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void operate()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cout</a:t>
            </a:r>
            <a:r>
              <a:rPr lang="en-US" altLang="zh-CN" sz="1600" dirty="0">
                <a:solidFill>
                  <a:schemeClr val="tx1"/>
                </a:solidFill>
                <a:latin typeface="Consolas" panose="020B0609020204030204" pitchFamily="49" charset="0"/>
                <a:ea typeface="华文楷体" panose="02010600040101010101" pitchFamily="2" charset="-122"/>
              </a:rPr>
              <a:t> &lt;&lt; "Operation1 Implementation 1" &lt;&lt; </a:t>
            </a:r>
            <a:r>
              <a:rPr lang="en-US" altLang="zh-CN" sz="1600" dirty="0" err="1">
                <a:solidFill>
                  <a:schemeClr val="tx1"/>
                </a:solidFill>
                <a:latin typeface="Consolas" panose="020B0609020204030204" pitchFamily="49" charset="0"/>
                <a:ea typeface="华文楷体" panose="02010600040101010101" pitchFamily="2" charset="-122"/>
              </a:rPr>
              <a:t>endl</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1</a:t>
            </a:r>
            <a:r>
              <a:rPr lang="zh-CN" altLang="en-US" sz="1600" dirty="0">
                <a:solidFill>
                  <a:srgbClr val="FF0000"/>
                </a:solidFill>
                <a:latin typeface="Consolas" panose="020B0609020204030204" pitchFamily="49" charset="0"/>
                <a:ea typeface="华文楷体" panose="02010600040101010101" pitchFamily="2" charset="-122"/>
              </a:rPr>
              <a:t>具体实现</a:t>
            </a:r>
            <a:r>
              <a:rPr lang="en-US" altLang="zh-CN" sz="1600" dirty="0">
                <a:solidFill>
                  <a:srgbClr val="FF0000"/>
                </a:solidFill>
                <a:latin typeface="Consolas" panose="020B0609020204030204" pitchFamily="49" charset="0"/>
                <a:ea typeface="华文楷体" panose="02010600040101010101" pitchFamily="2" charset="-122"/>
              </a:rPr>
              <a:t>2</a:t>
            </a:r>
          </a:p>
          <a:p>
            <a:r>
              <a:rPr lang="en-US" altLang="zh-CN" sz="1600" dirty="0">
                <a:solidFill>
                  <a:schemeClr val="tx1"/>
                </a:solidFill>
                <a:latin typeface="Consolas" panose="020B0609020204030204" pitchFamily="49" charset="0"/>
                <a:ea typeface="华文楷体" panose="02010600040101010101" pitchFamily="2" charset="-122"/>
              </a:rPr>
              <a:t>class Op1StrategyImpl2: </a:t>
            </a:r>
            <a:r>
              <a:rPr lang="en-US" altLang="zh-CN" sz="1600" dirty="0">
                <a:solidFill>
                  <a:srgbClr val="FF0000"/>
                </a:solidFill>
                <a:latin typeface="Consolas" panose="020B0609020204030204" pitchFamily="49" charset="0"/>
                <a:ea typeface="华文楷体" panose="02010600040101010101" pitchFamily="2" charset="-122"/>
              </a:rPr>
              <a:t>public Op1Strategy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void operate()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cout</a:t>
            </a:r>
            <a:r>
              <a:rPr lang="en-US" altLang="zh-CN" sz="1600" dirty="0">
                <a:solidFill>
                  <a:schemeClr val="tx1"/>
                </a:solidFill>
                <a:latin typeface="Consolas" panose="020B0609020204030204" pitchFamily="49" charset="0"/>
                <a:ea typeface="华文楷体" panose="02010600040101010101" pitchFamily="2" charset="-122"/>
              </a:rPr>
              <a:t> &lt;&lt; "Operation1 Implementation 2" &lt;&lt; </a:t>
            </a:r>
            <a:r>
              <a:rPr lang="en-US" altLang="zh-CN" sz="1600" dirty="0" err="1">
                <a:solidFill>
                  <a:schemeClr val="tx1"/>
                </a:solidFill>
                <a:latin typeface="Consolas" panose="020B0609020204030204" pitchFamily="49" charset="0"/>
                <a:ea typeface="华文楷体" panose="02010600040101010101" pitchFamily="2" charset="-122"/>
              </a:rPr>
              <a:t>endl</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21628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a:t>
            </a:fld>
            <a:endParaRPr lang="zh-CN" altLang="en-US" dirty="0"/>
          </a:p>
        </p:txBody>
      </p:sp>
      <p:sp>
        <p:nvSpPr>
          <p:cNvPr id="5" name="内容占位符 2"/>
          <p:cNvSpPr>
            <a:spLocks noGrp="1"/>
          </p:cNvSpPr>
          <p:nvPr>
            <p:ph idx="1"/>
          </p:nvPr>
        </p:nvSpPr>
        <p:spPr>
          <a:xfrm>
            <a:off x="539552" y="1465264"/>
            <a:ext cx="7920879" cy="5256212"/>
          </a:xfrm>
        </p:spPr>
        <p:txBody>
          <a:bodyPr/>
          <a:lstStyle/>
          <a:p>
            <a:pPr marL="228600" lvl="2">
              <a:spcBef>
                <a:spcPts val="1000"/>
              </a:spcBef>
              <a:buSzPct val="75000"/>
              <a:buFont typeface="Wingdings" panose="05000000000000000000" pitchFamily="2" charset="2"/>
              <a:buChar char="n"/>
            </a:pPr>
            <a:r>
              <a:rPr lang="en" altLang="zh-CN" sz="2800" b="1" dirty="0">
                <a:solidFill>
                  <a:srgbClr val="003366"/>
                </a:solidFill>
                <a:latin typeface="Lucida Console" panose="020B0609040504020204" pitchFamily="49" charset="0"/>
              </a:rPr>
              <a:t>LINQ</a:t>
            </a:r>
            <a:r>
              <a:rPr lang="zh-CN" altLang="en" sz="2800" b="1" dirty="0">
                <a:solidFill>
                  <a:srgbClr val="003366"/>
                </a:solidFill>
                <a:latin typeface="Lucida Console" panose="020B0609040504020204" pitchFamily="49" charset="0"/>
              </a:rPr>
              <a:t>（</a:t>
            </a:r>
            <a:r>
              <a:rPr lang="en" altLang="zh-CN" sz="2800" b="1" dirty="0">
                <a:solidFill>
                  <a:srgbClr val="003366"/>
                </a:solidFill>
                <a:latin typeface="Lucida Console" panose="020B0609040504020204" pitchFamily="49" charset="0"/>
              </a:rPr>
              <a:t>Language Integrated Query</a:t>
            </a:r>
            <a:r>
              <a:rPr lang="zh-CN" altLang="en" sz="2800" b="1" dirty="0">
                <a:solidFill>
                  <a:srgbClr val="003366"/>
                </a:solidFill>
                <a:latin typeface="Lucida Console" panose="020B0609040504020204" pitchFamily="49" charset="0"/>
              </a:rPr>
              <a:t>）</a:t>
            </a:r>
            <a:r>
              <a:rPr lang="zh-CN" altLang="en-US" sz="2800" b="1" dirty="0">
                <a:solidFill>
                  <a:srgbClr val="003366"/>
                </a:solidFill>
                <a:latin typeface="Lucida Console" panose="020B0609040504020204" pitchFamily="49" charset="0"/>
              </a:rPr>
              <a:t>即</a:t>
            </a:r>
            <a:r>
              <a:rPr lang="zh-CN" altLang="en-US" sz="2800" b="1" dirty="0">
                <a:solidFill>
                  <a:srgbClr val="FF0000"/>
                </a:solidFill>
                <a:latin typeface="Lucida Console" panose="020B0609040504020204" pitchFamily="49" charset="0"/>
              </a:rPr>
              <a:t>语言集成查询</a:t>
            </a:r>
            <a:r>
              <a:rPr lang="zh-CN" altLang="en-US" sz="2800" b="1" dirty="0">
                <a:solidFill>
                  <a:srgbClr val="003366"/>
                </a:solidFill>
                <a:latin typeface="Lucida Console" panose="020B0609040504020204" pitchFamily="49" charset="0"/>
              </a:rPr>
              <a:t>。</a:t>
            </a:r>
            <a:endParaRPr lang="en-US" altLang="zh-CN" sz="2800" b="1" dirty="0">
              <a:solidFill>
                <a:srgbClr val="003366"/>
              </a:solidFill>
              <a:latin typeface="Lucida Console" panose="020B0609040504020204" pitchFamily="49" charset="0"/>
            </a:endParaRPr>
          </a:p>
          <a:p>
            <a:pPr lvl="1"/>
            <a:r>
              <a:rPr lang="en" altLang="zh-CN" dirty="0">
                <a:latin typeface="Lucida Console" panose="020B0609040504020204" pitchFamily="49" charset="0"/>
              </a:rPr>
              <a:t>LINQ</a:t>
            </a:r>
            <a:r>
              <a:rPr lang="zh-CN" altLang="en-US" dirty="0">
                <a:latin typeface="Lucida Console" panose="020B0609040504020204" pitchFamily="49" charset="0"/>
              </a:rPr>
              <a:t>是一组</a:t>
            </a:r>
            <a:r>
              <a:rPr lang="zh-CN" altLang="en-US" dirty="0">
                <a:solidFill>
                  <a:srgbClr val="FF0000"/>
                </a:solidFill>
                <a:latin typeface="Lucida Console" panose="020B0609040504020204" pitchFamily="49" charset="0"/>
              </a:rPr>
              <a:t>语言特性</a:t>
            </a:r>
            <a:r>
              <a:rPr lang="zh-CN" altLang="en-US" dirty="0">
                <a:latin typeface="Lucida Console" panose="020B0609040504020204" pitchFamily="49" charset="0"/>
              </a:rPr>
              <a:t>和</a:t>
            </a:r>
            <a:r>
              <a:rPr lang="en" altLang="zh-CN" dirty="0">
                <a:solidFill>
                  <a:srgbClr val="FF0000"/>
                </a:solidFill>
                <a:latin typeface="Lucida Console" panose="020B0609040504020204" pitchFamily="49" charset="0"/>
              </a:rPr>
              <a:t>API</a:t>
            </a:r>
            <a:r>
              <a:rPr lang="zh-CN" altLang="en" dirty="0">
                <a:latin typeface="Lucida Console" panose="020B0609040504020204" pitchFamily="49" charset="0"/>
              </a:rPr>
              <a:t>，</a:t>
            </a:r>
            <a:r>
              <a:rPr lang="zh-CN" altLang="en-US" dirty="0">
                <a:latin typeface="Lucida Console" panose="020B0609040504020204" pitchFamily="49" charset="0"/>
              </a:rPr>
              <a:t>让用户可以使用</a:t>
            </a:r>
            <a:r>
              <a:rPr lang="zh-CN" altLang="en-US" dirty="0">
                <a:solidFill>
                  <a:srgbClr val="FF0000"/>
                </a:solidFill>
                <a:latin typeface="Lucida Console" panose="020B0609040504020204" pitchFamily="49" charset="0"/>
              </a:rPr>
              <a:t>统一的接口</a:t>
            </a:r>
            <a:r>
              <a:rPr lang="zh-CN" altLang="en-US" dirty="0">
                <a:latin typeface="Lucida Console" panose="020B0609040504020204" pitchFamily="49" charset="0"/>
              </a:rPr>
              <a:t>对数据进行操作。</a:t>
            </a:r>
            <a:endParaRPr lang="en-US" altLang="zh-CN" dirty="0">
              <a:latin typeface="Lucida Console" panose="020B0609040504020204" pitchFamily="49" charset="0"/>
            </a:endParaRPr>
          </a:p>
          <a:p>
            <a:pPr lvl="1"/>
            <a:r>
              <a:rPr lang="en-US" altLang="zh-CN" dirty="0">
                <a:latin typeface="Lucida Console" panose="020B0609040504020204" pitchFamily="49" charset="0"/>
              </a:rPr>
              <a:t>LINQ</a:t>
            </a:r>
            <a:r>
              <a:rPr lang="zh-CN" altLang="en-US" dirty="0">
                <a:latin typeface="Lucida Console" panose="020B0609040504020204" pitchFamily="49" charset="0"/>
              </a:rPr>
              <a:t>常用于保存和检索来自</a:t>
            </a:r>
            <a:r>
              <a:rPr lang="zh-CN" altLang="en-US" dirty="0">
                <a:solidFill>
                  <a:srgbClr val="FF0000"/>
                </a:solidFill>
                <a:latin typeface="Lucida Console" panose="020B0609040504020204" pitchFamily="49" charset="0"/>
              </a:rPr>
              <a:t>不同数据源</a:t>
            </a:r>
            <a:r>
              <a:rPr lang="zh-CN" altLang="en-US" dirty="0">
                <a:latin typeface="Lucida Console" panose="020B0609040504020204" pitchFamily="49" charset="0"/>
              </a:rPr>
              <a:t>的数据（譬如来自</a:t>
            </a:r>
            <a:r>
              <a:rPr lang="en-US" altLang="zh-CN" dirty="0">
                <a:latin typeface="Lucida Console" panose="020B0609040504020204" pitchFamily="49" charset="0"/>
              </a:rPr>
              <a:t>XML</a:t>
            </a:r>
            <a:r>
              <a:rPr lang="zh-CN" altLang="en-US" dirty="0">
                <a:latin typeface="Lucida Console" panose="020B0609040504020204" pitchFamily="49" charset="0"/>
              </a:rPr>
              <a:t>、对象集合或者数据库），从而消除了编程语言和数据来源之间的不匹配。</a:t>
            </a:r>
          </a:p>
        </p:txBody>
      </p:sp>
    </p:spTree>
    <p:extLst>
      <p:ext uri="{BB962C8B-B14F-4D97-AF65-F5344CB8AC3E}">
        <p14:creationId xmlns:p14="http://schemas.microsoft.com/office/powerpoint/2010/main" val="274333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Op2Strategy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pic>
        <p:nvPicPr>
          <p:cNvPr id="29" name="图片 28">
            <a:extLst>
              <a:ext uri="{FF2B5EF4-FFF2-40B4-BE49-F238E27FC236}">
                <a16:creationId xmlns:a16="http://schemas.microsoft.com/office/drawing/2014/main" id="{290E9455-B955-9445-A1F5-4C1FADF8F9DD}"/>
              </a:ext>
            </a:extLst>
          </p:cNvPr>
          <p:cNvPicPr>
            <a:picLocks noChangeAspect="1"/>
          </p:cNvPicPr>
          <p:nvPr/>
        </p:nvPicPr>
        <p:blipFill>
          <a:blip r:embed="rId2"/>
          <a:stretch>
            <a:fillRect/>
          </a:stretch>
        </p:blipFill>
        <p:spPr>
          <a:xfrm>
            <a:off x="756000" y="1692000"/>
            <a:ext cx="7748129" cy="4320000"/>
          </a:xfrm>
          <a:prstGeom prst="rect">
            <a:avLst/>
          </a:prstGeom>
        </p:spPr>
      </p:pic>
    </p:spTree>
    <p:extLst>
      <p:ext uri="{BB962C8B-B14F-4D97-AF65-F5344CB8AC3E}">
        <p14:creationId xmlns:p14="http://schemas.microsoft.com/office/powerpoint/2010/main" val="1112044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
        <p:nvSpPr>
          <p:cNvPr id="5" name="TextBox 3"/>
          <p:cNvSpPr txBox="1"/>
          <p:nvPr/>
        </p:nvSpPr>
        <p:spPr>
          <a:xfrm>
            <a:off x="683568" y="1334373"/>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2</a:t>
            </a:r>
            <a:r>
              <a:rPr lang="zh-CN" altLang="en-US" sz="1600" dirty="0">
                <a:solidFill>
                  <a:srgbClr val="FF0000"/>
                </a:solidFill>
                <a:latin typeface="Consolas" panose="020B0609020204030204" pitchFamily="49" charset="0"/>
                <a:ea typeface="华文楷体" panose="02010600040101010101" pitchFamily="2" charset="-122"/>
              </a:rPr>
              <a:t>策略基类</a:t>
            </a:r>
          </a:p>
          <a:p>
            <a:r>
              <a:rPr lang="en-US" altLang="zh-CN" sz="1600" dirty="0">
                <a:solidFill>
                  <a:schemeClr val="tx1"/>
                </a:solidFill>
                <a:latin typeface="Consolas" panose="020B0609020204030204" pitchFamily="49" charset="0"/>
                <a:ea typeface="华文楷体" panose="02010600040101010101" pitchFamily="2" charset="-122"/>
              </a:rPr>
              <a:t>class Op2Strategy {</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virtual void operate() = 0;</a:t>
            </a:r>
          </a:p>
          <a:p>
            <a:r>
              <a:rPr lang="en-US" altLang="zh-CN" sz="1600" dirty="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2</a:t>
            </a:r>
            <a:r>
              <a:rPr lang="zh-CN" altLang="en-US" sz="1600" dirty="0">
                <a:solidFill>
                  <a:srgbClr val="FF0000"/>
                </a:solidFill>
                <a:latin typeface="Consolas" panose="020B0609020204030204" pitchFamily="49" charset="0"/>
                <a:ea typeface="华文楷体" panose="02010600040101010101" pitchFamily="2" charset="-122"/>
              </a:rPr>
              <a:t>具体实现</a:t>
            </a:r>
            <a:r>
              <a:rPr lang="en-US" altLang="zh-CN" sz="1600" dirty="0">
                <a:solidFill>
                  <a:srgbClr val="FF0000"/>
                </a:solidFill>
                <a:latin typeface="Consolas" panose="020B0609020204030204" pitchFamily="49" charset="0"/>
                <a:ea typeface="华文楷体" panose="02010600040101010101" pitchFamily="2" charset="-122"/>
              </a:rPr>
              <a:t>1</a:t>
            </a:r>
          </a:p>
          <a:p>
            <a:r>
              <a:rPr lang="en-US" altLang="zh-CN" sz="1600" dirty="0">
                <a:solidFill>
                  <a:schemeClr val="tx1"/>
                </a:solidFill>
                <a:latin typeface="Consolas" panose="020B0609020204030204" pitchFamily="49" charset="0"/>
                <a:ea typeface="华文楷体" panose="02010600040101010101" pitchFamily="2" charset="-122"/>
              </a:rPr>
              <a:t>class Op2StrategyImpl1: </a:t>
            </a:r>
            <a:r>
              <a:rPr lang="en-US" altLang="zh-CN" sz="1600" dirty="0">
                <a:solidFill>
                  <a:srgbClr val="FF0000"/>
                </a:solidFill>
                <a:latin typeface="Consolas" panose="020B0609020204030204" pitchFamily="49" charset="0"/>
                <a:ea typeface="华文楷体" panose="02010600040101010101" pitchFamily="2" charset="-122"/>
              </a:rPr>
              <a:t>public Op2Strategy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void operate()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cout</a:t>
            </a:r>
            <a:r>
              <a:rPr lang="en-US" altLang="zh-CN" sz="1600" dirty="0">
                <a:solidFill>
                  <a:schemeClr val="tx1"/>
                </a:solidFill>
                <a:latin typeface="Consolas" panose="020B0609020204030204" pitchFamily="49" charset="0"/>
                <a:ea typeface="华文楷体" panose="02010600040101010101" pitchFamily="2" charset="-122"/>
              </a:rPr>
              <a:t> &lt;&lt; "Operation2 Implementation 1" &lt;&lt; </a:t>
            </a:r>
            <a:r>
              <a:rPr lang="en-US" altLang="zh-CN" sz="1600" dirty="0" err="1">
                <a:solidFill>
                  <a:schemeClr val="tx1"/>
                </a:solidFill>
                <a:latin typeface="Consolas" panose="020B0609020204030204" pitchFamily="49" charset="0"/>
                <a:ea typeface="华文楷体" panose="02010600040101010101" pitchFamily="2" charset="-122"/>
              </a:rPr>
              <a:t>endl</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操作</a:t>
            </a:r>
            <a:r>
              <a:rPr lang="en-US" altLang="zh-CN" sz="1600" dirty="0">
                <a:solidFill>
                  <a:srgbClr val="FF0000"/>
                </a:solidFill>
                <a:latin typeface="Consolas" panose="020B0609020204030204" pitchFamily="49" charset="0"/>
                <a:ea typeface="华文楷体" panose="02010600040101010101" pitchFamily="2" charset="-122"/>
              </a:rPr>
              <a:t>2</a:t>
            </a:r>
            <a:r>
              <a:rPr lang="zh-CN" altLang="en-US" sz="1600" dirty="0">
                <a:solidFill>
                  <a:srgbClr val="FF0000"/>
                </a:solidFill>
                <a:latin typeface="Consolas" panose="020B0609020204030204" pitchFamily="49" charset="0"/>
                <a:ea typeface="华文楷体" panose="02010600040101010101" pitchFamily="2" charset="-122"/>
              </a:rPr>
              <a:t>具体实现</a:t>
            </a:r>
            <a:r>
              <a:rPr lang="en-US" altLang="zh-CN" sz="1600" dirty="0">
                <a:solidFill>
                  <a:srgbClr val="FF0000"/>
                </a:solidFill>
                <a:latin typeface="Consolas" panose="020B0609020204030204" pitchFamily="49" charset="0"/>
                <a:ea typeface="华文楷体" panose="02010600040101010101" pitchFamily="2" charset="-122"/>
              </a:rPr>
              <a:t>2</a:t>
            </a:r>
          </a:p>
          <a:p>
            <a:r>
              <a:rPr lang="en-US" altLang="zh-CN" sz="1600" dirty="0">
                <a:solidFill>
                  <a:schemeClr val="tx1"/>
                </a:solidFill>
                <a:latin typeface="Consolas" panose="020B0609020204030204" pitchFamily="49" charset="0"/>
                <a:ea typeface="华文楷体" panose="02010600040101010101" pitchFamily="2" charset="-122"/>
              </a:rPr>
              <a:t>class Op2StrategyImpl2: </a:t>
            </a:r>
            <a:r>
              <a:rPr lang="en-US" altLang="zh-CN" sz="1600" dirty="0">
                <a:solidFill>
                  <a:srgbClr val="FF0000"/>
                </a:solidFill>
                <a:latin typeface="Consolas" panose="020B0609020204030204" pitchFamily="49" charset="0"/>
                <a:ea typeface="华文楷体" panose="02010600040101010101" pitchFamily="2" charset="-122"/>
              </a:rPr>
              <a:t>public Op2Strategy </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void operate() {</a:t>
            </a: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cout</a:t>
            </a:r>
            <a:r>
              <a:rPr lang="en-US" altLang="zh-CN" sz="1600" dirty="0">
                <a:solidFill>
                  <a:schemeClr val="tx1"/>
                </a:solidFill>
                <a:latin typeface="Consolas" panose="020B0609020204030204" pitchFamily="49" charset="0"/>
                <a:ea typeface="华文楷体" panose="02010600040101010101" pitchFamily="2" charset="-122"/>
              </a:rPr>
              <a:t> &lt;&lt; "Operation2 Implementation 2" &lt;&lt; </a:t>
            </a:r>
            <a:r>
              <a:rPr lang="en-US" altLang="zh-CN" sz="1600" dirty="0" err="1">
                <a:solidFill>
                  <a:schemeClr val="tx1"/>
                </a:solidFill>
                <a:latin typeface="Consolas" panose="020B0609020204030204" pitchFamily="49" charset="0"/>
                <a:ea typeface="华文楷体" panose="02010600040101010101" pitchFamily="2" charset="-122"/>
              </a:rPr>
              <a:t>endl</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665616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AbstractClass</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pic>
        <p:nvPicPr>
          <p:cNvPr id="29" name="图片 28">
            <a:extLst>
              <a:ext uri="{FF2B5EF4-FFF2-40B4-BE49-F238E27FC236}">
                <a16:creationId xmlns:a16="http://schemas.microsoft.com/office/drawing/2014/main" id="{4256C49F-8661-E549-93DF-4652B92DF953}"/>
              </a:ext>
            </a:extLst>
          </p:cNvPr>
          <p:cNvPicPr>
            <a:picLocks noChangeAspect="1"/>
          </p:cNvPicPr>
          <p:nvPr/>
        </p:nvPicPr>
        <p:blipFill>
          <a:blip r:embed="rId2"/>
          <a:stretch>
            <a:fillRect/>
          </a:stretch>
        </p:blipFill>
        <p:spPr>
          <a:xfrm>
            <a:off x="756000" y="1692000"/>
            <a:ext cx="7748129" cy="4320000"/>
          </a:xfrm>
          <a:prstGeom prst="rect">
            <a:avLst/>
          </a:prstGeom>
        </p:spPr>
      </p:pic>
    </p:spTree>
    <p:extLst>
      <p:ext uri="{BB962C8B-B14F-4D97-AF65-F5344CB8AC3E}">
        <p14:creationId xmlns:p14="http://schemas.microsoft.com/office/powerpoint/2010/main" val="2179898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
        <p:nvSpPr>
          <p:cNvPr id="5" name="TextBox 3"/>
          <p:cNvSpPr txBox="1"/>
          <p:nvPr/>
        </p:nvSpPr>
        <p:spPr>
          <a:xfrm>
            <a:off x="683568" y="1442195"/>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 </a:t>
            </a:r>
            <a:r>
              <a:rPr lang="zh-CN" altLang="en-US" sz="1600" dirty="0">
                <a:solidFill>
                  <a:srgbClr val="FF0000"/>
                </a:solidFill>
                <a:latin typeface="Consolas" panose="020B0609020204030204" pitchFamily="49" charset="0"/>
                <a:ea typeface="华文楷体" panose="02010600040101010101" pitchFamily="2" charset="-122"/>
                <a:cs typeface="+mn-cs"/>
              </a:rPr>
              <a:t>各个策略类的组合</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600" dirty="0">
                <a:solidFill>
                  <a:schemeClr val="tx1"/>
                </a:solidFill>
                <a:latin typeface="Consolas" panose="020B0609020204030204" pitchFamily="49" charset="0"/>
                <a:ea typeface="华文楷体" panose="02010600040101010101" pitchFamily="2" charset="-122"/>
                <a:cs typeface="+mn-cs"/>
              </a:rPr>
              <a:t>(Op1Strategy* op1, Op2Strategy* op2)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op1_strategy(op1), op2_strategy(op2) </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 定义操作流程</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void run()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op1_strategy-&gt;operate();</a:t>
            </a:r>
          </a:p>
          <a:p>
            <a:r>
              <a:rPr lang="en-US" altLang="zh-CN" sz="1600" dirty="0">
                <a:solidFill>
                  <a:srgbClr val="FF0000"/>
                </a:solidFill>
                <a:latin typeface="Consolas" panose="020B0609020204030204" pitchFamily="49" charset="0"/>
                <a:ea typeface="华文楷体" panose="02010600040101010101" pitchFamily="2" charset="-122"/>
                <a:cs typeface="+mn-cs"/>
              </a:rPr>
              <a:t>		op2_strategy-&gt;operate();</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 </a:t>
            </a:r>
            <a:r>
              <a:rPr lang="zh-CN" altLang="en-US" sz="1600" dirty="0">
                <a:solidFill>
                  <a:srgbClr val="FF0000"/>
                </a:solidFill>
                <a:latin typeface="Consolas" panose="020B0609020204030204" pitchFamily="49" charset="0"/>
                <a:ea typeface="华文楷体" panose="02010600040101010101" pitchFamily="2" charset="-122"/>
                <a:cs typeface="+mn-cs"/>
              </a:rPr>
              <a:t>获取不同的策略类</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Op1Strategy *op1_strategy;</a:t>
            </a:r>
          </a:p>
          <a:p>
            <a:r>
              <a:rPr lang="en-US" altLang="zh-CN" sz="1600" dirty="0">
                <a:solidFill>
                  <a:schemeClr val="tx1"/>
                </a:solidFill>
                <a:latin typeface="Consolas" panose="020B0609020204030204" pitchFamily="49" charset="0"/>
                <a:ea typeface="华文楷体" panose="02010600040101010101" pitchFamily="2" charset="-122"/>
                <a:cs typeface="+mn-cs"/>
              </a:rPr>
              <a:t>	Op2Strategy *op2_strategy;</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55842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
        <p:nvSpPr>
          <p:cNvPr id="5" name="TextBox 3"/>
          <p:cNvSpPr txBox="1"/>
          <p:nvPr/>
        </p:nvSpPr>
        <p:spPr>
          <a:xfrm>
            <a:off x="683568" y="1424965"/>
            <a:ext cx="7848872"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 {</a:t>
            </a:r>
          </a:p>
          <a:p>
            <a:r>
              <a:rPr lang="en-US" altLang="zh-CN" sz="1600" dirty="0">
                <a:solidFill>
                  <a:srgbClr val="FF0000"/>
                </a:solidFill>
                <a:latin typeface="Consolas" panose="020B0609020204030204" pitchFamily="49" charset="0"/>
                <a:ea typeface="华文楷体" panose="02010600040101010101" pitchFamily="2" charset="-122"/>
                <a:cs typeface="+mn-cs"/>
              </a:rPr>
              <a:t>	//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为每个策略选择具体的实现算法</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Op1StrategyImpl1 op1_impl1;</a:t>
            </a:r>
          </a:p>
          <a:p>
            <a:r>
              <a:rPr lang="en-US" altLang="zh-CN" sz="1600" dirty="0">
                <a:solidFill>
                  <a:schemeClr val="tx1"/>
                </a:solidFill>
                <a:latin typeface="Consolas" panose="020B0609020204030204" pitchFamily="49" charset="0"/>
                <a:ea typeface="华文楷体" panose="02010600040101010101" pitchFamily="2" charset="-122"/>
                <a:cs typeface="+mn-cs"/>
              </a:rPr>
              <a:t>	Op2StrategyImpl2 op2_impl2;</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 </a:t>
            </a:r>
            <a:r>
              <a:rPr lang="zh-CN" altLang="en-US" sz="1600" dirty="0">
                <a:solidFill>
                  <a:srgbClr val="FF0000"/>
                </a:solidFill>
                <a:latin typeface="Consolas" panose="020B0609020204030204" pitchFamily="49" charset="0"/>
                <a:ea typeface="华文楷体" panose="02010600040101010101" pitchFamily="2" charset="-122"/>
                <a:cs typeface="+mn-cs"/>
              </a:rPr>
              <a:t>构造函数</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AbstractClass</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absClass</a:t>
            </a:r>
            <a:r>
              <a:rPr lang="en-US" altLang="zh-CN" sz="1600" dirty="0">
                <a:solidFill>
                  <a:srgbClr val="003365"/>
                </a:solidFill>
                <a:latin typeface="Consolas" panose="020B0609020204030204" pitchFamily="49" charset="0"/>
                <a:ea typeface="华文楷体" panose="02010600040101010101" pitchFamily="2" charset="-122"/>
                <a:cs typeface="+mn-cs"/>
              </a:rPr>
              <a:t>(</a:t>
            </a:r>
            <a:r>
              <a:rPr lang="en-US" altLang="zh-CN" sz="1600" dirty="0">
                <a:solidFill>
                  <a:srgbClr val="FF0000"/>
                </a:solidFill>
                <a:latin typeface="Consolas" panose="020B0609020204030204" pitchFamily="49" charset="0"/>
                <a:ea typeface="华文楷体" panose="02010600040101010101" pitchFamily="2" charset="-122"/>
                <a:cs typeface="+mn-cs"/>
              </a:rPr>
              <a:t>&amp;op1_impl1, &amp;op2_impl2</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 </a:t>
            </a:r>
            <a:r>
              <a:rPr lang="zh-CN" altLang="en-US" sz="1600" dirty="0">
                <a:solidFill>
                  <a:srgbClr val="FF0000"/>
                </a:solidFill>
                <a:latin typeface="Consolas" panose="020B0609020204030204" pitchFamily="49" charset="0"/>
                <a:ea typeface="华文楷体" panose="02010600040101010101" pitchFamily="2" charset="-122"/>
                <a:cs typeface="+mn-cs"/>
              </a:rPr>
              <a:t>运行算法流程</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absClass.run</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Output:</a:t>
            </a:r>
          </a:p>
          <a:p>
            <a:r>
              <a:rPr lang="en-US" altLang="zh-CN" sz="1600" dirty="0">
                <a:solidFill>
                  <a:schemeClr val="tx1"/>
                </a:solidFill>
                <a:latin typeface="Consolas" panose="020B0609020204030204" pitchFamily="49" charset="0"/>
                <a:ea typeface="华文楷体" panose="02010600040101010101" pitchFamily="2" charset="-122"/>
                <a:cs typeface="+mn-cs"/>
              </a:rPr>
              <a:t>Operation1 Implementation 1</a:t>
            </a:r>
          </a:p>
          <a:p>
            <a:r>
              <a:rPr lang="en-US" altLang="zh-CN" sz="1600" dirty="0">
                <a:solidFill>
                  <a:schemeClr val="tx1"/>
                </a:solidFill>
                <a:latin typeface="Consolas" panose="020B0609020204030204" pitchFamily="49" charset="0"/>
                <a:ea typeface="华文楷体" panose="02010600040101010101" pitchFamily="2" charset="-122"/>
                <a:cs typeface="+mn-cs"/>
              </a:rPr>
              <a:t>Operation2 Implementation 2</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43274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ma14="http://schemas.microsoft.com/office/mac/drawingml/2011/main" xmlns=""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a:t>
            </a:r>
            <a:r>
              <a:rPr lang="en-US" altLang="zh-CN" sz="1700" dirty="0" err="1">
                <a:latin typeface="Consolas" panose="020B0609020204030204" pitchFamily="49" charset="0"/>
                <a:ea typeface="华文楷体" panose="02010600040101010101" pitchFamily="2" charset="-122"/>
              </a:rPr>
              <a:t>AbstractClass</a:t>
            </a:r>
            <a:r>
              <a:rPr lang="en-US" altLang="zh-CN" sz="1700" dirty="0">
                <a:latin typeface="Consolas" panose="020B0609020204030204" pitchFamily="49" charset="0"/>
                <a:ea typeface="华文楷体" panose="02010600040101010101" pitchFamily="2" charset="-122"/>
              </a:rPr>
              <a:t>::run() {</a:t>
            </a:r>
          </a:p>
          <a:p>
            <a:r>
              <a:rPr lang="en-US" altLang="zh-CN" sz="1700" dirty="0">
                <a:latin typeface="Consolas" panose="020B0609020204030204" pitchFamily="49" charset="0"/>
                <a:ea typeface="华文楷体" panose="02010600040101010101" pitchFamily="2" charset="-122"/>
              </a:rPr>
              <a:t>	op1_strategy-&gt;operate();</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r>
              <a:rPr lang="en-US" altLang="zh-CN" sz="1700" dirty="0">
                <a:latin typeface="Consolas" panose="020B0609020204030204" pitchFamily="49" charset="0"/>
                <a:ea typeface="华文楷体" panose="02010600040101010101" pitchFamily="2" charset="-122"/>
              </a:rPr>
              <a:t>void Op1StrategyImpl1::operate()</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r>
              <a:rPr lang="en-US" altLang="zh-CN" sz="1700" dirty="0">
                <a:latin typeface="Consolas" panose="020B0609020204030204" pitchFamily="49" charset="0"/>
                <a:ea typeface="华文楷体" panose="02010600040101010101" pitchFamily="2" charset="-122"/>
              </a:rPr>
              <a:t>void Op1StrategyImpl2::operate()</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2265044" cy="1046440"/>
          </a:xfrm>
          <a:prstGeom prst="rect">
            <a:avLst/>
          </a:prstGeom>
          <a:ln>
            <a:solidFill>
              <a:schemeClr val="accent4">
                <a:lumMod val="75000"/>
              </a:schemeClr>
            </a:solidFill>
            <a:round/>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a:t>
            </a:r>
            <a:r>
              <a:rPr lang="en-US" altLang="zh-CN" sz="1700" dirty="0" err="1">
                <a:latin typeface="Consolas" panose="020B0609020204030204" pitchFamily="49" charset="0"/>
                <a:ea typeface="华文楷体" panose="02010600040101010101" pitchFamily="2" charset="-122"/>
              </a:rPr>
              <a:t>absClass.run</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385441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a:t>operation1()</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itchFamily="2" charset="2"/>
              <a:buChar char="§"/>
            </a:pPr>
            <a:r>
              <a:rPr lang="en-US" altLang="zh-CN" sz="2400" dirty="0"/>
              <a:t>operation2()</a:t>
            </a:r>
            <a:r>
              <a:rPr lang="zh-CN" altLang="en-US" sz="2400" dirty="0"/>
              <a:t>有 </a:t>
            </a:r>
            <a:r>
              <a:rPr lang="en-US" altLang="zh-CN" sz="2400" dirty="0"/>
              <a:t>m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itchFamily="2" charset="2"/>
              <a:buChar char="§"/>
            </a:pPr>
            <a:r>
              <a:rPr lang="en-US" altLang="zh-CN" sz="2400" dirty="0"/>
              <a:t>1</a:t>
            </a:r>
            <a:r>
              <a:rPr lang="zh-CN" altLang="en-US" sz="2400" dirty="0"/>
              <a:t>个</a:t>
            </a:r>
            <a:r>
              <a:rPr lang="en-US" altLang="zh-CN" sz="2400" dirty="0" err="1"/>
              <a:t>AbstractClass</a:t>
            </a:r>
            <a:r>
              <a:rPr lang="zh-CN" altLang="en-US" sz="2400" dirty="0"/>
              <a:t>类</a:t>
            </a:r>
            <a:endParaRPr lang="en-US" altLang="zh-CN" sz="2400" dirty="0"/>
          </a:p>
          <a:p>
            <a:pPr lvl="2">
              <a:buSzPct val="75000"/>
              <a:buFont typeface="Wingdings" pitchFamily="2" charset="2"/>
              <a:buChar char="§"/>
            </a:pPr>
            <a:r>
              <a:rPr lang="en-US" altLang="zh-CN" sz="2400" dirty="0"/>
              <a:t>2</a:t>
            </a:r>
            <a:r>
              <a:rPr lang="zh-CN" altLang="en-US" sz="2400" dirty="0"/>
              <a:t>个抽象策略类（接口）</a:t>
            </a:r>
            <a:endParaRPr lang="en-US" altLang="zh-CN" sz="2400" dirty="0"/>
          </a:p>
          <a:p>
            <a:pPr lvl="2">
              <a:buSzPct val="75000"/>
              <a:buFont typeface="Wingdings" pitchFamily="2" charset="2"/>
              <a:buChar char="§"/>
            </a:pPr>
            <a:r>
              <a:rPr lang="en-US" altLang="zh-CN" sz="2400" dirty="0" err="1"/>
              <a:t>n+m</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(n+m+2+1) vs (n*m+1)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Tree>
    <p:extLst>
      <p:ext uri="{BB962C8B-B14F-4D97-AF65-F5344CB8AC3E}">
        <p14:creationId xmlns:p14="http://schemas.microsoft.com/office/powerpoint/2010/main" val="3796392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a:t>
            </a:r>
            <a:r>
              <a:rPr lang="zh-CN" altLang="en-US" sz="3000" b="1" dirty="0">
                <a:solidFill>
                  <a:srgbClr val="FF0000"/>
                </a:solidFill>
                <a:latin typeface="Lucida Console" panose="020B0609040504020204" pitchFamily="49" charset="0"/>
              </a:rPr>
              <a:t>单一责任</a:t>
            </a:r>
            <a:r>
              <a:rPr lang="zh-CN" altLang="en-US" sz="3000" b="1" dirty="0">
                <a:solidFill>
                  <a:srgbClr val="003366"/>
                </a:solidFill>
                <a:latin typeface="Lucida Console" panose="020B0609040504020204" pitchFamily="49" charset="0"/>
              </a:rPr>
              <a:t>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一个类（接口）只负责一项职责</a:t>
            </a:r>
            <a:endParaRPr lang="en-US" altLang="zh-CN" sz="2600" dirty="0"/>
          </a:p>
          <a:p>
            <a:pPr lvl="2">
              <a:lnSpc>
                <a:spcPct val="110000"/>
              </a:lnSpc>
              <a:buSzPct val="75000"/>
              <a:buFont typeface="Wingdings"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6603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graphicFrame>
        <p:nvGraphicFramePr>
          <p:cNvPr id="5" name="内容占位符 4"/>
          <p:cNvGraphicFramePr>
            <a:graphicFrameLocks noGrp="1"/>
          </p:cNvGraphicFramePr>
          <p:nvPr>
            <p:ph idx="1"/>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6" name="内容占位符 2"/>
          <p:cNvSpPr txBox="1">
            <a:spLocks/>
          </p:cNvSpPr>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当我们需要给出</a:t>
            </a:r>
            <a:r>
              <a:rPr lang="en-US" altLang="zh-CN" b="1" dirty="0">
                <a:solidFill>
                  <a:srgbClr val="003366"/>
                </a:solidFill>
                <a:latin typeface="Consolas" panose="020B0609020204030204" pitchFamily="49" charset="0"/>
                <a:ea typeface="华文楷体" panose="02010600040101010101" pitchFamily="2" charset="-122"/>
              </a:rPr>
              <a:t>Operation2</a:t>
            </a:r>
            <a:r>
              <a:rPr lang="zh-CN" altLang="en-US" b="1" dirty="0">
                <a:solidFill>
                  <a:srgbClr val="003366"/>
                </a:solidFill>
                <a:latin typeface="Consolas" panose="020B0609020204030204" pitchFamily="49" charset="0"/>
                <a:ea typeface="华文楷体" panose="02010600040101010101" pitchFamily="2" charset="-122"/>
              </a:rPr>
              <a:t>的一个新的实现</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91573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43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17" dur="500"/>
                                        <p:tgtEl>
                                          <p:spTgt spid="6">
                                            <p:graphicEl>
                                              <a:dgm id="{D581C9D2-9FFF-469F-A863-444014EEFB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2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a:t>
            </a:fld>
            <a:endParaRPr lang="zh-CN" altLang="en-US" dirty="0"/>
          </a:p>
        </p:txBody>
      </p:sp>
      <p:sp>
        <p:nvSpPr>
          <p:cNvPr id="5" name="内容占位符 2"/>
          <p:cNvSpPr>
            <a:spLocks noGrp="1"/>
          </p:cNvSpPr>
          <p:nvPr>
            <p:ph idx="1"/>
          </p:nvPr>
        </p:nvSpPr>
        <p:spPr>
          <a:xfrm>
            <a:off x="539552" y="1465264"/>
            <a:ext cx="7920879" cy="5256212"/>
          </a:xfrm>
        </p:spPr>
        <p:txBody>
          <a:bodyPr/>
          <a:lstStyle/>
          <a:p>
            <a:pPr marL="228600" lvl="2">
              <a:spcBef>
                <a:spcPts val="1000"/>
              </a:spcBef>
              <a:buSzPct val="75000"/>
              <a:buFont typeface="Wingdings" panose="05000000000000000000" pitchFamily="2" charset="2"/>
              <a:buChar char="n"/>
            </a:pPr>
            <a:r>
              <a:rPr lang="en" altLang="zh-CN" sz="2800" b="1" dirty="0">
                <a:solidFill>
                  <a:srgbClr val="003366"/>
                </a:solidFill>
                <a:latin typeface="Lucida Console" panose="020B0609040504020204" pitchFamily="49" charset="0"/>
              </a:rPr>
              <a:t>LINQ</a:t>
            </a:r>
            <a:r>
              <a:rPr lang="zh-CN" altLang="en" sz="2800" b="1" dirty="0">
                <a:solidFill>
                  <a:srgbClr val="003366"/>
                </a:solidFill>
                <a:latin typeface="Lucida Console" panose="020B0609040504020204" pitchFamily="49" charset="0"/>
              </a:rPr>
              <a:t>技术</a:t>
            </a:r>
            <a:r>
              <a:rPr lang="zh-CN" altLang="en-US" sz="2800" b="1" dirty="0">
                <a:solidFill>
                  <a:srgbClr val="003366"/>
                </a:solidFill>
                <a:latin typeface="Lucida Console" panose="020B0609040504020204" pitchFamily="49" charset="0"/>
              </a:rPr>
              <a:t>由微软提供在</a:t>
            </a:r>
            <a:r>
              <a:rPr lang="en-US" altLang="zh-CN" sz="2800" b="1" dirty="0">
                <a:solidFill>
                  <a:srgbClr val="003366"/>
                </a:solidFill>
                <a:latin typeface="Lucida Console" panose="020B0609040504020204" pitchFamily="49" charset="0"/>
              </a:rPr>
              <a:t>.NET Framework</a:t>
            </a:r>
            <a:r>
              <a:rPr lang="zh-CN" altLang="en-US" sz="2800" b="1" dirty="0">
                <a:solidFill>
                  <a:srgbClr val="003366"/>
                </a:solidFill>
                <a:latin typeface="Lucida Console" panose="020B0609040504020204" pitchFamily="49" charset="0"/>
              </a:rPr>
              <a:t>的编程框架中，目前支持</a:t>
            </a:r>
            <a:r>
              <a:rPr lang="en-US" altLang="zh-CN" sz="2800" b="1" dirty="0">
                <a:solidFill>
                  <a:srgbClr val="003366"/>
                </a:solidFill>
                <a:latin typeface="Lucida Console" panose="020B0609040504020204" pitchFamily="49" charset="0"/>
              </a:rPr>
              <a:t>C#</a:t>
            </a:r>
            <a:r>
              <a:rPr lang="zh-CN" altLang="en-US" sz="2800" b="1" dirty="0">
                <a:solidFill>
                  <a:srgbClr val="003366"/>
                </a:solidFill>
                <a:latin typeface="Lucida Console" panose="020B0609040504020204" pitchFamily="49" charset="0"/>
              </a:rPr>
              <a:t>以及</a:t>
            </a:r>
            <a:r>
              <a:rPr lang="en-US" altLang="zh-CN" sz="2800" b="1" dirty="0">
                <a:solidFill>
                  <a:srgbClr val="003366"/>
                </a:solidFill>
                <a:latin typeface="Lucida Console" panose="020B0609040504020204" pitchFamily="49" charset="0"/>
              </a:rPr>
              <a:t>Visual</a:t>
            </a:r>
            <a:r>
              <a:rPr lang="zh-CN" altLang="en-US" sz="2800" b="1" dirty="0">
                <a:solidFill>
                  <a:srgbClr val="003366"/>
                </a:solidFill>
                <a:latin typeface="Lucida Console" panose="020B0609040504020204" pitchFamily="49" charset="0"/>
              </a:rPr>
              <a:t> </a:t>
            </a:r>
            <a:r>
              <a:rPr lang="en-US" altLang="zh-CN" sz="2800" b="1" dirty="0">
                <a:solidFill>
                  <a:srgbClr val="003366"/>
                </a:solidFill>
                <a:latin typeface="Lucida Console" panose="020B0609040504020204" pitchFamily="49" charset="0"/>
              </a:rPr>
              <a:t>Basic</a:t>
            </a:r>
            <a:r>
              <a:rPr lang="zh-CN" altLang="en-US" sz="2800" b="1" dirty="0">
                <a:solidFill>
                  <a:srgbClr val="003366"/>
                </a:solidFill>
                <a:latin typeface="Lucida Console" panose="020B0609040504020204" pitchFamily="49" charset="0"/>
              </a:rPr>
              <a:t>语言。</a:t>
            </a:r>
            <a:endParaRPr lang="en-US" altLang="zh-CN" sz="2800" b="1" dirty="0">
              <a:solidFill>
                <a:srgbClr val="003366"/>
              </a:solidFill>
              <a:latin typeface="Lucida Console" panose="020B0609040504020204" pitchFamily="49" charset="0"/>
            </a:endParaRPr>
          </a:p>
          <a:p>
            <a:r>
              <a:rPr lang="zh-CN" altLang="en-US" dirty="0">
                <a:latin typeface="Lucida Console" panose="020B0609040504020204" pitchFamily="49" charset="0"/>
              </a:rPr>
              <a:t>根据数据源的不同，包括：</a:t>
            </a:r>
            <a:endParaRPr lang="en-US" altLang="zh-CN" dirty="0">
              <a:latin typeface="Lucida Console" panose="020B0609040504020204" pitchFamily="49" charset="0"/>
            </a:endParaRPr>
          </a:p>
          <a:p>
            <a:pPr lvl="1"/>
            <a:r>
              <a:rPr lang="en" altLang="zh-CN" b="0" dirty="0"/>
              <a:t>LINQ to Objects</a:t>
            </a:r>
            <a:r>
              <a:rPr lang="zh-CN" altLang="en-US" dirty="0"/>
              <a:t>（</a:t>
            </a:r>
            <a:r>
              <a:rPr lang="zh-CN" altLang="en-US" b="0" dirty="0"/>
              <a:t>对象的查询）</a:t>
            </a:r>
          </a:p>
          <a:p>
            <a:pPr lvl="1"/>
            <a:r>
              <a:rPr lang="en" altLang="zh-CN" b="0" dirty="0"/>
              <a:t>LINQ to XML</a:t>
            </a:r>
            <a:r>
              <a:rPr lang="zh-CN" altLang="en-US" dirty="0"/>
              <a:t>（</a:t>
            </a:r>
            <a:r>
              <a:rPr lang="en" altLang="zh-CN" b="0" dirty="0"/>
              <a:t>XML</a:t>
            </a:r>
            <a:r>
              <a:rPr lang="zh-CN" altLang="en-US" b="0" dirty="0"/>
              <a:t>的查询）</a:t>
            </a:r>
          </a:p>
          <a:p>
            <a:pPr lvl="1"/>
            <a:r>
              <a:rPr lang="en" altLang="zh-CN" b="0" dirty="0"/>
              <a:t>LINQ to ADO.NET</a:t>
            </a:r>
            <a:r>
              <a:rPr lang="zh-CN" altLang="en-US" dirty="0"/>
              <a:t>（</a:t>
            </a:r>
            <a:r>
              <a:rPr lang="zh-CN" altLang="en-US" b="0" dirty="0"/>
              <a:t>数据库的查询）</a:t>
            </a:r>
            <a:endParaRPr lang="en-US" altLang="zh-CN" b="0" dirty="0"/>
          </a:p>
          <a:p>
            <a:pPr lvl="2"/>
            <a:r>
              <a:rPr lang="en-US" altLang="zh-CN" dirty="0"/>
              <a:t>LINQ</a:t>
            </a:r>
            <a:r>
              <a:rPr lang="zh-CN" altLang="en-US" dirty="0"/>
              <a:t> </a:t>
            </a:r>
            <a:r>
              <a:rPr lang="en-US" altLang="zh-CN" dirty="0"/>
              <a:t>to</a:t>
            </a:r>
            <a:r>
              <a:rPr lang="zh-CN" altLang="en-US" dirty="0"/>
              <a:t> </a:t>
            </a:r>
            <a:r>
              <a:rPr lang="en-US" altLang="zh-CN" dirty="0" err="1"/>
              <a:t>DataSets</a:t>
            </a:r>
            <a:endParaRPr lang="en-US" altLang="zh-CN" dirty="0"/>
          </a:p>
          <a:p>
            <a:pPr lvl="2"/>
            <a:r>
              <a:rPr lang="en-US" altLang="zh-CN" b="0" dirty="0"/>
              <a:t>LINQ to SQL</a:t>
            </a:r>
          </a:p>
          <a:p>
            <a:pPr lvl="2"/>
            <a:r>
              <a:rPr lang="en-US" altLang="zh-CN" dirty="0"/>
              <a:t>LINQ to entities</a:t>
            </a:r>
            <a:endParaRPr lang="en-US" altLang="zh-CN" b="0" dirty="0"/>
          </a:p>
          <a:p>
            <a:pPr marL="914400" lvl="2" indent="0">
              <a:buNone/>
            </a:pPr>
            <a:endParaRPr lang="en-US" altLang="zh-CN" b="0" dirty="0"/>
          </a:p>
          <a:p>
            <a:endParaRPr lang="en-US" altLang="zh-CN" dirty="0">
              <a:latin typeface="Lucida Console" panose="020B0609040504020204" pitchFamily="49" charset="0"/>
            </a:endParaRPr>
          </a:p>
        </p:txBody>
      </p:sp>
    </p:spTree>
    <p:extLst>
      <p:ext uri="{BB962C8B-B14F-4D97-AF65-F5344CB8AC3E}">
        <p14:creationId xmlns:p14="http://schemas.microsoft.com/office/powerpoint/2010/main" val="213116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Tree>
    <p:extLst>
      <p:ext uri="{BB962C8B-B14F-4D97-AF65-F5344CB8AC3E}">
        <p14:creationId xmlns:p14="http://schemas.microsoft.com/office/powerpoint/2010/main" val="915909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继续我们的</a:t>
            </a:r>
            <a:r>
              <a:rPr lang="en-US" altLang="zh-CN" sz="2800" b="1" dirty="0">
                <a:solidFill>
                  <a:srgbClr val="003366"/>
                </a:solidFill>
                <a:cs typeface="Consolas" panose="020B0609020204030204" pitchFamily="49" charset="0"/>
              </a:rPr>
              <a:t>LINQ</a:t>
            </a:r>
            <a:r>
              <a:rPr lang="zh-CN" altLang="en-US" sz="2800" b="1" dirty="0">
                <a:solidFill>
                  <a:srgbClr val="003366"/>
                </a:solidFill>
                <a:cs typeface="Consolas" panose="020B0609020204030204" pitchFamily="49" charset="0"/>
              </a:rPr>
              <a:t>实现</a:t>
            </a:r>
            <a:r>
              <a:rPr lang="en-US" altLang="zh-CN" sz="2800" b="1" dirty="0">
                <a:solidFill>
                  <a:srgbClr val="003366"/>
                </a:solidFill>
                <a:cs typeface="Consolas" panose="020B0609020204030204" pitchFamily="49" charset="0"/>
              </a:rPr>
              <a:t>……</a:t>
            </a:r>
          </a:p>
          <a:p>
            <a:pPr marL="228600" lvl="2">
              <a:spcBef>
                <a:spcPts val="1000"/>
              </a:spcBef>
              <a:buSzPct val="75000"/>
              <a:buFont typeface="Wingdings" panose="05000000000000000000" pitchFamily="2" charset="2"/>
              <a:buChar char="n"/>
            </a:pP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from</a:t>
            </a:r>
            <a:r>
              <a:rPr lang="zh-CN" altLang="en-US" sz="2800" b="1" dirty="0">
                <a:solidFill>
                  <a:srgbClr val="003366"/>
                </a:solidFill>
                <a:cs typeface="Consolas" panose="020B0609020204030204" pitchFamily="49" charset="0"/>
              </a:rPr>
              <a:t>函数之后，我们得到了一个</a:t>
            </a:r>
            <a:r>
              <a:rPr lang="en-US" altLang="zh-CN" sz="2800" b="1" dirty="0" err="1">
                <a:solidFill>
                  <a:srgbClr val="003366"/>
                </a:solidFill>
                <a:cs typeface="Consolas" panose="020B0609020204030204" pitchFamily="49" charset="0"/>
              </a:rPr>
              <a:t>linq_enumerable</a:t>
            </a:r>
            <a:r>
              <a:rPr lang="zh-CN" altLang="en-US" sz="2800" b="1" dirty="0">
                <a:solidFill>
                  <a:srgbClr val="003366"/>
                </a:solidFill>
                <a:cs typeface="Consolas" panose="020B0609020204030204" pitchFamily="49" charset="0"/>
              </a:rPr>
              <a:t>的对象，而后需要支持</a:t>
            </a:r>
            <a:r>
              <a:rPr lang="zh-CN" altLang="en-US" sz="2800" b="1" dirty="0">
                <a:solidFill>
                  <a:srgbClr val="FF0000"/>
                </a:solidFill>
                <a:cs typeface="Consolas" panose="020B0609020204030204" pitchFamily="49" charset="0"/>
              </a:rPr>
              <a:t>链式的</a:t>
            </a:r>
            <a:r>
              <a:rPr lang="zh-CN" altLang="en-US" sz="2800" b="1" dirty="0">
                <a:solidFill>
                  <a:srgbClr val="003366"/>
                </a:solidFill>
                <a:cs typeface="Consolas" panose="020B0609020204030204" pitchFamily="49" charset="0"/>
              </a:rPr>
              <a:t>函数操作</a:t>
            </a: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select</a:t>
            </a:r>
            <a:r>
              <a:rPr lang="zh-CN" altLang="en-US" sz="2800" b="1" dirty="0">
                <a:solidFill>
                  <a:srgbClr val="003366"/>
                </a:solidFill>
                <a:cs typeface="Consolas" panose="020B0609020204030204" pitchFamily="49" charset="0"/>
              </a:rPr>
              <a:t>、</a:t>
            </a: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将定义成</a:t>
            </a:r>
            <a:r>
              <a:rPr lang="en-US" altLang="zh-CN" sz="2800" b="1" dirty="0" err="1">
                <a:solidFill>
                  <a:srgbClr val="003366"/>
                </a:solidFill>
                <a:cs typeface="Consolas" panose="020B0609020204030204" pitchFamily="49" charset="0"/>
              </a:rPr>
              <a:t>linq_enumerable</a:t>
            </a:r>
            <a:r>
              <a:rPr lang="zh-CN" altLang="en-US" sz="2800" b="1" dirty="0">
                <a:solidFill>
                  <a:srgbClr val="003366"/>
                </a:solidFill>
                <a:cs typeface="Consolas" panose="020B0609020204030204" pitchFamily="49" charset="0"/>
              </a:rPr>
              <a:t>的成员函数，每次操作后都将当前迭代器对象</a:t>
            </a:r>
            <a:r>
              <a:rPr lang="zh-CN" altLang="en-US" sz="2800" b="1" dirty="0">
                <a:solidFill>
                  <a:srgbClr val="FF0000"/>
                </a:solidFill>
                <a:cs typeface="Consolas" panose="020B0609020204030204" pitchFamily="49" charset="0"/>
              </a:rPr>
              <a:t>包装（装饰）一次</a:t>
            </a:r>
            <a:r>
              <a:rPr lang="zh-CN" altLang="en-US" sz="2800" b="1" dirty="0">
                <a:solidFill>
                  <a:srgbClr val="003366"/>
                </a:solidFill>
                <a:cs typeface="Consolas" panose="020B0609020204030204" pitchFamily="49" charset="0"/>
              </a:rPr>
              <a:t>，并重新返回一个 </a:t>
            </a:r>
            <a:r>
              <a:rPr lang="en" altLang="zh-CN" sz="2800" b="1" dirty="0" err="1">
                <a:solidFill>
                  <a:srgbClr val="003366"/>
                </a:solidFill>
                <a:cs typeface="Consolas" panose="020B0609020204030204" pitchFamily="49" charset="0"/>
              </a:rPr>
              <a:t>linq_enumerable</a:t>
            </a:r>
            <a:r>
              <a:rPr lang="en" altLang="zh-CN" sz="2800" b="1" dirty="0">
                <a:solidFill>
                  <a:srgbClr val="003366"/>
                </a:solidFill>
                <a:cs typeface="Consolas" panose="020B0609020204030204" pitchFamily="49" charset="0"/>
              </a:rPr>
              <a:t> </a:t>
            </a:r>
            <a:r>
              <a:rPr lang="zh-CN" altLang="en-US" sz="2800" b="1" dirty="0">
                <a:solidFill>
                  <a:srgbClr val="003366"/>
                </a:solidFill>
                <a:cs typeface="Consolas" panose="020B0609020204030204" pitchFamily="49" charset="0"/>
              </a:rPr>
              <a:t>对象</a:t>
            </a:r>
            <a:endParaRPr lang="en-US" altLang="zh-CN" sz="2800" b="1" dirty="0">
              <a:solidFill>
                <a:srgbClr val="003366"/>
              </a:solidFill>
              <a:cs typeface="Consolas" panose="020B0609020204030204" pitchFamily="49" charset="0"/>
            </a:endParaRPr>
          </a:p>
        </p:txBody>
      </p:sp>
    </p:spTree>
    <p:extLst>
      <p:ext uri="{BB962C8B-B14F-4D97-AF65-F5344CB8AC3E}">
        <p14:creationId xmlns:p14="http://schemas.microsoft.com/office/powerpoint/2010/main" val="364005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select</a:t>
            </a:r>
            <a:r>
              <a:rPr lang="zh-CN" altLang="en-US" sz="2800" b="1" dirty="0">
                <a:solidFill>
                  <a:srgbClr val="003366"/>
                </a:solidFill>
                <a:latin typeface="Lucida Console" panose="020B0609040504020204" pitchFamily="49" charset="0"/>
              </a:rPr>
              <a:t>函数实现</a:t>
            </a:r>
            <a:endParaRPr lang="en-US" altLang="zh-CN" sz="24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使用模板参数</a:t>
            </a:r>
            <a:r>
              <a:rPr lang="en-US" altLang="zh-CN" sz="2400" b="1" dirty="0" err="1">
                <a:solidFill>
                  <a:srgbClr val="FF0000"/>
                </a:solidFill>
                <a:cs typeface="Consolas" panose="020B0609020204030204" pitchFamily="49" charset="0"/>
              </a:rPr>
              <a:t>TFunction</a:t>
            </a:r>
            <a:r>
              <a:rPr lang="zh-CN" altLang="en-US" sz="2400" b="1" dirty="0">
                <a:solidFill>
                  <a:srgbClr val="003366"/>
                </a:solidFill>
                <a:cs typeface="Consolas" panose="020B0609020204030204" pitchFamily="49" charset="0"/>
              </a:rPr>
              <a:t>接受不同的输入函数：函数指针、函数对象、</a:t>
            </a:r>
            <a:r>
              <a:rPr lang="en-US" altLang="zh-CN" sz="2400" b="1" dirty="0">
                <a:solidFill>
                  <a:srgbClr val="003366"/>
                </a:solidFill>
                <a:cs typeface="Consolas" panose="020B0609020204030204" pitchFamily="49" charset="0"/>
              </a:rPr>
              <a:t>function</a:t>
            </a:r>
            <a:r>
              <a:rPr lang="zh-CN" altLang="en-US" sz="2400" b="1" dirty="0">
                <a:solidFill>
                  <a:srgbClr val="003366"/>
                </a:solidFill>
                <a:cs typeface="Consolas" panose="020B0609020204030204" pitchFamily="49" charset="0"/>
              </a:rPr>
              <a:t>类对象等</a:t>
            </a:r>
            <a:r>
              <a:rPr lang="en-US" altLang="zh-CN" sz="2400" b="1" dirty="0">
                <a:solidFill>
                  <a:srgbClr val="003366"/>
                </a:solidFill>
                <a:cs typeface="Consolas" panose="020B0609020204030204" pitchFamily="49" charset="0"/>
              </a:rPr>
              <a:t>callable</a:t>
            </a:r>
            <a:r>
              <a:rPr lang="zh-CN" altLang="en-US" sz="2400" b="1" dirty="0">
                <a:solidFill>
                  <a:srgbClr val="003366"/>
                </a:solidFill>
                <a:cs typeface="Consolas" panose="020B0609020204030204" pitchFamily="49" charset="0"/>
              </a:rPr>
              <a:t> </a:t>
            </a:r>
            <a:r>
              <a:rPr lang="en-US" altLang="zh-CN" sz="2400" b="1" dirty="0">
                <a:solidFill>
                  <a:srgbClr val="003366"/>
                </a:solidFill>
                <a:cs typeface="Consolas" panose="020B0609020204030204" pitchFamily="49" charset="0"/>
              </a:rPr>
              <a:t>object</a:t>
            </a: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将当前对象中保留的</a:t>
            </a:r>
            <a:r>
              <a:rPr lang="en-US" altLang="zh-CN" sz="2400" b="1" dirty="0">
                <a:solidFill>
                  <a:srgbClr val="003366"/>
                </a:solidFill>
                <a:cs typeface="Consolas" panose="020B0609020204030204" pitchFamily="49" charset="0"/>
              </a:rPr>
              <a:t>_begin</a:t>
            </a:r>
            <a:r>
              <a:rPr lang="zh-CN" altLang="en-US" sz="2400" b="1" dirty="0">
                <a:solidFill>
                  <a:srgbClr val="003366"/>
                </a:solidFill>
                <a:cs typeface="Consolas" panose="020B0609020204030204" pitchFamily="49" charset="0"/>
              </a:rPr>
              <a:t>和</a:t>
            </a:r>
            <a:r>
              <a:rPr lang="en-US" altLang="zh-CN" sz="2400" b="1" dirty="0">
                <a:solidFill>
                  <a:srgbClr val="003366"/>
                </a:solidFill>
                <a:cs typeface="Consolas" panose="020B0609020204030204" pitchFamily="49" charset="0"/>
              </a:rPr>
              <a:t>_end</a:t>
            </a:r>
            <a:r>
              <a:rPr lang="zh-CN" altLang="en-US" sz="2400" b="1" dirty="0">
                <a:solidFill>
                  <a:srgbClr val="003366"/>
                </a:solidFill>
                <a:cs typeface="Consolas" panose="020B0609020204030204" pitchFamily="49" charset="0"/>
              </a:rPr>
              <a:t>迭代器重新包装成</a:t>
            </a:r>
            <a:r>
              <a:rPr lang="en-US" altLang="zh-CN" sz="2400" b="1" dirty="0" err="1">
                <a:solidFill>
                  <a:srgbClr val="FF0000"/>
                </a:solidFill>
                <a:cs typeface="Consolas" panose="020B0609020204030204" pitchFamily="49" charset="0"/>
              </a:rPr>
              <a:t>select_iterator</a:t>
            </a:r>
            <a:r>
              <a:rPr lang="en-US" altLang="zh-CN" sz="2400" b="1" dirty="0">
                <a:solidFill>
                  <a:srgbClr val="FF0000"/>
                </a:solidFill>
                <a:cs typeface="Consolas" panose="020B0609020204030204" pitchFamily="49" charset="0"/>
              </a:rPr>
              <a:t>&lt;</a:t>
            </a:r>
            <a:r>
              <a:rPr lang="en-US" altLang="zh-CN" sz="2400" b="1" dirty="0" err="1">
                <a:solidFill>
                  <a:srgbClr val="FF0000"/>
                </a:solidFill>
                <a:cs typeface="Consolas" panose="020B0609020204030204" pitchFamily="49" charset="0"/>
              </a:rPr>
              <a:t>TIterator</a:t>
            </a:r>
            <a:r>
              <a:rPr lang="en-US" altLang="zh-CN" sz="2400" b="1" dirty="0">
                <a:solidFill>
                  <a:srgbClr val="FF0000"/>
                </a:solidFill>
                <a:cs typeface="Consolas" panose="020B0609020204030204" pitchFamily="49" charset="0"/>
              </a:rPr>
              <a:t>, </a:t>
            </a:r>
            <a:r>
              <a:rPr lang="en-US" altLang="zh-CN" sz="2400" b="1" dirty="0" err="1">
                <a:solidFill>
                  <a:srgbClr val="FF0000"/>
                </a:solidFill>
                <a:cs typeface="Consolas" panose="020B0609020204030204" pitchFamily="49" charset="0"/>
              </a:rPr>
              <a:t>TFunction</a:t>
            </a:r>
            <a:r>
              <a:rPr lang="en-US" altLang="zh-CN" sz="2400" b="1" dirty="0">
                <a:solidFill>
                  <a:srgbClr val="FF0000"/>
                </a:solidFill>
                <a:cs typeface="Consolas" panose="020B0609020204030204" pitchFamily="49" charset="0"/>
              </a:rPr>
              <a:t>&gt;</a:t>
            </a:r>
            <a:r>
              <a:rPr lang="zh-CN" altLang="en-US" sz="2400" b="1" dirty="0">
                <a:solidFill>
                  <a:srgbClr val="003366"/>
                </a:solidFill>
                <a:cs typeface="Consolas" panose="020B0609020204030204" pitchFamily="49" charset="0"/>
              </a:rPr>
              <a:t>类型的迭代器。</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39553" y="4366552"/>
            <a:ext cx="8208912" cy="24468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rgbClr val="0432FF"/>
                </a:solidFill>
                <a:latin typeface="Consolas" panose="020B0609020204030204" pitchFamily="49" charset="0"/>
                <a:ea typeface="华文楷体" panose="02010600040101010101" pitchFamily="2" charset="-122"/>
                <a:cs typeface="+mn-cs"/>
              </a:rPr>
              <a:t>auto</a:t>
            </a:r>
            <a:r>
              <a:rPr lang="en-US" altLang="zh-CN" sz="1700" dirty="0">
                <a:solidFill>
                  <a:schemeClr val="tx1"/>
                </a:solidFill>
                <a:latin typeface="Consolas" panose="020B0609020204030204" pitchFamily="49" charset="0"/>
                <a:ea typeface="华文楷体" panose="02010600040101010101" pitchFamily="2" charset="-122"/>
                <a:cs typeface="+mn-cs"/>
              </a:rPr>
              <a:t> select(</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&amp; f)</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-&gt;</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&gt;&gt;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(_begin, f),</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(_end, f)</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730643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select</a:t>
            </a:r>
            <a:r>
              <a:rPr lang="zh-CN" altLang="en-US" sz="2800" b="1" dirty="0">
                <a:solidFill>
                  <a:srgbClr val="003366"/>
                </a:solidFill>
                <a:latin typeface="Lucida Console" panose="020B0609040504020204" pitchFamily="49" charset="0"/>
              </a:rPr>
              <a:t>函数实现</a:t>
            </a:r>
            <a:endParaRPr lang="en-US" altLang="zh-CN" sz="24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400" b="1" dirty="0" err="1">
                <a:solidFill>
                  <a:srgbClr val="FF0000"/>
                </a:solidFill>
                <a:cs typeface="Consolas" panose="020B0609020204030204" pitchFamily="49" charset="0"/>
              </a:rPr>
              <a:t>select_iterator</a:t>
            </a:r>
            <a:r>
              <a:rPr lang="en-US" altLang="zh-CN" sz="2400" b="1" dirty="0">
                <a:solidFill>
                  <a:srgbClr val="FF0000"/>
                </a:solidFill>
                <a:cs typeface="Consolas" panose="020B0609020204030204" pitchFamily="49" charset="0"/>
              </a:rPr>
              <a:t>&lt;</a:t>
            </a:r>
            <a:r>
              <a:rPr lang="en-US" altLang="zh-CN" sz="2400" b="1" dirty="0" err="1">
                <a:solidFill>
                  <a:srgbClr val="FF0000"/>
                </a:solidFill>
                <a:cs typeface="Consolas" panose="020B0609020204030204" pitchFamily="49" charset="0"/>
              </a:rPr>
              <a:t>TIterator</a:t>
            </a:r>
            <a:r>
              <a:rPr lang="en-US" altLang="zh-CN" sz="2400" b="1" dirty="0">
                <a:solidFill>
                  <a:srgbClr val="FF0000"/>
                </a:solidFill>
                <a:cs typeface="Consolas" panose="020B0609020204030204" pitchFamily="49" charset="0"/>
              </a:rPr>
              <a:t>, </a:t>
            </a:r>
            <a:r>
              <a:rPr lang="en-US" altLang="zh-CN" sz="2400" b="1" dirty="0" err="1">
                <a:solidFill>
                  <a:srgbClr val="FF0000"/>
                </a:solidFill>
                <a:cs typeface="Consolas" panose="020B0609020204030204" pitchFamily="49" charset="0"/>
              </a:rPr>
              <a:t>TFunction</a:t>
            </a:r>
            <a:r>
              <a:rPr lang="en-US" altLang="zh-CN" sz="2400" b="1" dirty="0">
                <a:solidFill>
                  <a:srgbClr val="FF0000"/>
                </a:solidFill>
                <a:cs typeface="Consolas" panose="020B0609020204030204" pitchFamily="49" charset="0"/>
              </a:rPr>
              <a:t>&gt;</a:t>
            </a:r>
            <a:r>
              <a:rPr lang="zh-CN" altLang="en-US" sz="2400" b="1" dirty="0">
                <a:solidFill>
                  <a:srgbClr val="003366"/>
                </a:solidFill>
                <a:cs typeface="Consolas" panose="020B0609020204030204" pitchFamily="49" charset="0"/>
              </a:rPr>
              <a:t>类构造函数中需要两个参数，一个是需要转换的迭代器，一个是当前的操作函数</a:t>
            </a:r>
            <a:r>
              <a:rPr lang="en-US" altLang="zh-CN" sz="2400" b="1" dirty="0">
                <a:solidFill>
                  <a:srgbClr val="003366"/>
                </a:solidFill>
                <a:cs typeface="Consolas" panose="020B0609020204030204" pitchFamily="49" charset="0"/>
              </a:rPr>
              <a:t>f</a:t>
            </a: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63175" y="3429000"/>
            <a:ext cx="8113281" cy="24468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rgbClr val="0432FF"/>
                </a:solidFill>
                <a:latin typeface="Consolas" panose="020B0609020204030204" pitchFamily="49" charset="0"/>
                <a:ea typeface="华文楷体" panose="02010600040101010101" pitchFamily="2" charset="-122"/>
                <a:cs typeface="+mn-cs"/>
              </a:rPr>
              <a:t>auto</a:t>
            </a:r>
            <a:r>
              <a:rPr lang="en-US" altLang="zh-CN" sz="1700" dirty="0">
                <a:solidFill>
                  <a:schemeClr val="tx1"/>
                </a:solidFill>
                <a:latin typeface="Consolas" panose="020B0609020204030204" pitchFamily="49" charset="0"/>
                <a:ea typeface="华文楷体" panose="02010600040101010101" pitchFamily="2" charset="-122"/>
                <a:cs typeface="+mn-cs"/>
              </a:rPr>
              <a:t> select(</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&amp; f)</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-&gt;</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&gt;&gt;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(_begin, f),</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select_iterator</a:t>
            </a:r>
            <a:r>
              <a:rPr lang="en-US" altLang="zh-CN" sz="1700" dirty="0">
                <a:solidFill>
                  <a:srgbClr val="FF0000"/>
                </a:solidFill>
                <a:latin typeface="Consolas" panose="020B0609020204030204" pitchFamily="49" charset="0"/>
                <a:ea typeface="华文楷体" panose="02010600040101010101" pitchFamily="2" charset="-122"/>
                <a:cs typeface="+mn-cs"/>
              </a:rPr>
              <a:t>&lt;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rgbClr val="FF0000"/>
                </a:solidFill>
                <a:latin typeface="Consolas" panose="020B0609020204030204" pitchFamily="49" charset="0"/>
                <a:ea typeface="华文楷体" panose="02010600040101010101" pitchFamily="2" charset="-122"/>
                <a:cs typeface="+mn-cs"/>
              </a:rPr>
              <a:t>&gt;</a:t>
            </a:r>
            <a:r>
              <a:rPr lang="en-US" altLang="zh-CN" sz="1700" dirty="0">
                <a:solidFill>
                  <a:schemeClr val="tx1"/>
                </a:solidFill>
                <a:latin typeface="Consolas" panose="020B0609020204030204" pitchFamily="49" charset="0"/>
                <a:ea typeface="华文楷体" panose="02010600040101010101" pitchFamily="2" charset="-122"/>
                <a:cs typeface="+mn-cs"/>
              </a:rPr>
              <a:t>(_end, f)</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49302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64</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select_iterator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cs typeface="Consolas" panose="020B0609020204030204" pitchFamily="49" charset="0"/>
              </a:rPr>
              <a:t>该类使用两个模板参数</a:t>
            </a:r>
            <a:r>
              <a:rPr lang="en-US" altLang="zh-CN" sz="2200" b="1" dirty="0" err="1">
                <a:solidFill>
                  <a:srgbClr val="FF0000"/>
                </a:solidFill>
                <a:cs typeface="Consolas" panose="020B0609020204030204" pitchFamily="49" charset="0"/>
              </a:rPr>
              <a:t>TIterator</a:t>
            </a:r>
            <a:r>
              <a:rPr lang="zh-CN" altLang="en-US" sz="2200" b="1" dirty="0">
                <a:solidFill>
                  <a:srgbClr val="003365"/>
                </a:solidFill>
                <a:cs typeface="Consolas" panose="020B0609020204030204" pitchFamily="49" charset="0"/>
              </a:rPr>
              <a:t>和</a:t>
            </a:r>
            <a:r>
              <a:rPr lang="en-US" altLang="zh-CN" sz="2200" b="1" dirty="0" err="1">
                <a:solidFill>
                  <a:srgbClr val="FF0000"/>
                </a:solidFill>
                <a:cs typeface="Consolas" panose="020B0609020204030204" pitchFamily="49" charset="0"/>
              </a:rPr>
              <a:t>TFunction</a:t>
            </a:r>
            <a:r>
              <a:rPr lang="zh-CN" altLang="en-US" sz="2200" b="1" dirty="0">
                <a:solidFill>
                  <a:srgbClr val="003365"/>
                </a:solidFill>
                <a:cs typeface="Consolas" panose="020B0609020204030204" pitchFamily="49" charset="0"/>
              </a:rPr>
              <a:t>，分别保存相应的迭代器和函数</a:t>
            </a:r>
            <a:endParaRPr lang="en-US" altLang="zh-CN" sz="2200" b="1" dirty="0">
              <a:solidFill>
                <a:srgbClr val="003365"/>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39552" y="2884566"/>
            <a:ext cx="8208912" cy="349326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typedef </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 </a:t>
            </a:r>
            <a:r>
              <a:rPr lang="zh-CN" altLang="en-US" sz="1700" dirty="0">
                <a:solidFill>
                  <a:srgbClr val="FF0000"/>
                </a:solidFill>
                <a:latin typeface="Consolas" panose="020B0609020204030204" pitchFamily="49" charset="0"/>
                <a:ea typeface="华文楷体" panose="02010600040101010101" pitchFamily="2" charset="-122"/>
                <a:cs typeface="+mn-cs"/>
              </a:rPr>
              <a:t>用</a:t>
            </a:r>
            <a:r>
              <a:rPr lang="en-US" altLang="zh-CN" sz="1700" dirty="0" err="1">
                <a:solidFill>
                  <a:srgbClr val="FF0000"/>
                </a:solidFill>
                <a:latin typeface="Consolas" panose="020B0609020204030204" pitchFamily="49" charset="0"/>
                <a:ea typeface="华文楷体" panose="02010600040101010101" pitchFamily="2" charset="-122"/>
                <a:cs typeface="+mn-cs"/>
              </a:rPr>
              <a:t>TSelf</a:t>
            </a:r>
            <a:r>
              <a:rPr lang="zh-CN" altLang="en-US" sz="1700" dirty="0">
                <a:solidFill>
                  <a:srgbClr val="FF0000"/>
                </a:solidFill>
                <a:latin typeface="Consolas" panose="020B0609020204030204" pitchFamily="49" charset="0"/>
                <a:ea typeface="华文楷体" panose="02010600040101010101" pitchFamily="2" charset="-122"/>
                <a:cs typeface="+mn-cs"/>
              </a:rPr>
              <a:t>简化当前迭代器类型表示</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iterator;	// </a:t>
            </a:r>
            <a:r>
              <a:rPr lang="zh-CN" altLang="en-US" sz="1700" dirty="0">
                <a:solidFill>
                  <a:schemeClr val="tx1"/>
                </a:solidFill>
                <a:latin typeface="Consolas" panose="020B0609020204030204" pitchFamily="49" charset="0"/>
                <a:ea typeface="华文楷体" panose="02010600040101010101" pitchFamily="2" charset="-122"/>
                <a:cs typeface="+mn-cs"/>
              </a:rPr>
              <a:t>保存迭代器</a:t>
            </a:r>
          </a:p>
          <a:p>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rgbClr val="FF0000"/>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 f; // </a:t>
            </a:r>
            <a:r>
              <a:rPr lang="zh-CN" altLang="en-US" sz="1700" dirty="0">
                <a:solidFill>
                  <a:schemeClr val="tx1"/>
                </a:solidFill>
                <a:latin typeface="Consolas" panose="020B0609020204030204" pitchFamily="49" charset="0"/>
                <a:ea typeface="华文楷体" panose="02010600040101010101" pitchFamily="2" charset="-122"/>
                <a:cs typeface="+mn-cs"/>
              </a:rPr>
              <a:t>保存操作函数</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&amp; </a:t>
            </a:r>
            <a:r>
              <a:rPr lang="en-US" altLang="zh-CN" sz="1700" dirty="0" err="1">
                <a:solidFill>
                  <a:schemeClr val="tx1"/>
                </a:solidFill>
                <a:latin typeface="Consolas" panose="020B0609020204030204" pitchFamily="49" charset="0"/>
                <a:ea typeface="华文楷体" panose="02010600040101010101" pitchFamily="2" charset="-122"/>
                <a:cs typeface="+mn-cs"/>
              </a:rPr>
              <a:t>i</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&amp; _f) :</a:t>
            </a:r>
          </a:p>
          <a:p>
            <a:r>
              <a:rPr lang="en-US" altLang="zh-CN" sz="1700" dirty="0">
                <a:solidFill>
                  <a:schemeClr val="tx1"/>
                </a:solidFill>
                <a:latin typeface="Consolas" panose="020B0609020204030204" pitchFamily="49" charset="0"/>
                <a:ea typeface="华文楷体" panose="02010600040101010101" pitchFamily="2" charset="-122"/>
                <a:cs typeface="+mn-cs"/>
              </a:rPr>
              <a:t>		iterator(</a:t>
            </a:r>
            <a:r>
              <a:rPr lang="en-US" altLang="zh-CN" sz="1700" dirty="0" err="1">
                <a:solidFill>
                  <a:schemeClr val="tx1"/>
                </a:solidFill>
                <a:latin typeface="Consolas" panose="020B0609020204030204" pitchFamily="49" charset="0"/>
                <a:ea typeface="华文楷体" panose="02010600040101010101" pitchFamily="2" charset="-122"/>
                <a:cs typeface="+mn-cs"/>
              </a:rPr>
              <a:t>i</a:t>
            </a:r>
            <a:r>
              <a:rPr lang="en-US" altLang="zh-CN" sz="1700" dirty="0">
                <a:solidFill>
                  <a:schemeClr val="tx1"/>
                </a:solidFill>
                <a:latin typeface="Consolas" panose="020B0609020204030204" pitchFamily="49" charset="0"/>
                <a:ea typeface="华文楷体" panose="02010600040101010101" pitchFamily="2" charset="-122"/>
                <a:cs typeface="+mn-cs"/>
              </a:rPr>
              <a:t>), f(_f)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329320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65</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select_iterator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6"/>
                </a:solidFill>
                <a:cs typeface="Consolas" panose="020B0609020204030204" pitchFamily="49" charset="0"/>
              </a:rPr>
              <a:t>除上述定义外，还需定义一些迭代器基本函数</a:t>
            </a:r>
            <a:endParaRPr lang="en-US" altLang="zh-CN" sz="22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56927" y="2454122"/>
            <a:ext cx="8064896" cy="427809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operator++() { //</a:t>
            </a:r>
            <a:r>
              <a:rPr lang="zh-CN" altLang="en-US" sz="1700" dirty="0">
                <a:solidFill>
                  <a:srgbClr val="FF0000"/>
                </a:solidFill>
                <a:latin typeface="Consolas" panose="020B0609020204030204" pitchFamily="49" charset="0"/>
                <a:ea typeface="华文楷体" panose="02010600040101010101" pitchFamily="2" charset="-122"/>
                <a:cs typeface="+mn-cs"/>
              </a:rPr>
              <a:t>迭代器自增操作</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++iterator;</a:t>
            </a:r>
          </a:p>
          <a:p>
            <a:r>
              <a:rPr lang="en-US" altLang="zh-CN" sz="1700" dirty="0">
                <a:solidFill>
                  <a:schemeClr val="tx1"/>
                </a:solidFill>
                <a:latin typeface="Consolas" panose="020B0609020204030204" pitchFamily="49" charset="0"/>
                <a:ea typeface="华文楷体" panose="02010600040101010101" pitchFamily="2" charset="-122"/>
                <a:cs typeface="+mn-cs"/>
              </a:rPr>
              <a:t>		return *this;</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bool operator==(</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it)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 //</a:t>
            </a:r>
            <a:r>
              <a:rPr lang="zh-CN" altLang="en-US" sz="1700" dirty="0">
                <a:solidFill>
                  <a:srgbClr val="FF0000"/>
                </a:solidFill>
                <a:latin typeface="Consolas" panose="020B0609020204030204" pitchFamily="49" charset="0"/>
                <a:ea typeface="华文楷体" panose="02010600040101010101" pitchFamily="2" charset="-122"/>
                <a:cs typeface="+mn-cs"/>
              </a:rPr>
              <a:t>判断迭代器相等操作</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it.iterator</a:t>
            </a:r>
            <a:r>
              <a:rPr lang="en-US" altLang="zh-CN" sz="1700" dirty="0">
                <a:solidFill>
                  <a:schemeClr val="tx1"/>
                </a:solidFill>
                <a:latin typeface="Consolas" panose="020B0609020204030204" pitchFamily="49" charset="0"/>
                <a:ea typeface="华文楷体" panose="02010600040101010101" pitchFamily="2" charset="-122"/>
                <a:cs typeface="+mn-cs"/>
              </a:rPr>
              <a:t> ==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bool operator!=(</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it)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 //</a:t>
            </a:r>
            <a:r>
              <a:rPr lang="zh-CN" altLang="en-US" sz="1700" dirty="0">
                <a:solidFill>
                  <a:srgbClr val="FF0000"/>
                </a:solidFill>
                <a:latin typeface="Consolas" panose="020B0609020204030204" pitchFamily="49" charset="0"/>
                <a:ea typeface="华文楷体" panose="02010600040101010101" pitchFamily="2" charset="-122"/>
                <a:cs typeface="+mn-cs"/>
              </a:rPr>
              <a:t>判断迭代器不相等操作</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it.iterator</a:t>
            </a:r>
            <a:r>
              <a:rPr lang="en-US" altLang="zh-CN" sz="1700" dirty="0">
                <a:solidFill>
                  <a:schemeClr val="tx1"/>
                </a:solidFill>
                <a:latin typeface="Consolas" panose="020B0609020204030204" pitchFamily="49" charset="0"/>
                <a:ea typeface="华文楷体" panose="02010600040101010101" pitchFamily="2" charset="-122"/>
                <a:cs typeface="+mn-cs"/>
              </a:rPr>
              <a:t> !=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96134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66</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select_iterator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6"/>
                </a:solidFill>
                <a:cs typeface="Consolas" panose="020B0609020204030204" pitchFamily="49" charset="0"/>
              </a:rPr>
              <a:t>决定</a:t>
            </a:r>
            <a:r>
              <a:rPr lang="en-US" altLang="zh-CN" sz="2200" b="1" dirty="0">
                <a:solidFill>
                  <a:srgbClr val="003366"/>
                </a:solidFill>
                <a:cs typeface="Consolas" panose="020B0609020204030204" pitchFamily="49" charset="0"/>
              </a:rPr>
              <a:t>select</a:t>
            </a:r>
            <a:r>
              <a:rPr lang="zh-CN" altLang="en-US" sz="2200" b="1" dirty="0">
                <a:solidFill>
                  <a:srgbClr val="003366"/>
                </a:solidFill>
                <a:cs typeface="Consolas" panose="020B0609020204030204" pitchFamily="49" charset="0"/>
              </a:rPr>
              <a:t>函数功能的</a:t>
            </a:r>
            <a:r>
              <a:rPr lang="zh-CN" altLang="en-US" sz="2200" b="1" dirty="0">
                <a:solidFill>
                  <a:srgbClr val="FF0000"/>
                </a:solidFill>
                <a:cs typeface="Consolas" panose="020B0609020204030204" pitchFamily="49" charset="0"/>
              </a:rPr>
              <a:t>取值</a:t>
            </a:r>
            <a:r>
              <a:rPr lang="zh-CN" altLang="en-US" sz="2200" b="1" dirty="0">
                <a:solidFill>
                  <a:srgbClr val="003366"/>
                </a:solidFill>
                <a:cs typeface="Consolas" panose="020B0609020204030204" pitchFamily="49" charset="0"/>
              </a:rPr>
              <a:t>操作</a:t>
            </a:r>
            <a:endParaRPr lang="en-US" altLang="zh-CN" sz="22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6"/>
                </a:solidFill>
                <a:cs typeface="Consolas" panose="020B0609020204030204" pitchFamily="49" charset="0"/>
              </a:rPr>
              <a:t>在取每个具体元素的值之前，需要使用</a:t>
            </a:r>
            <a:r>
              <a:rPr lang="zh-CN" altLang="en-US" sz="2200" b="1" dirty="0">
                <a:solidFill>
                  <a:srgbClr val="FF0000"/>
                </a:solidFill>
                <a:cs typeface="Consolas" panose="020B0609020204030204" pitchFamily="49" charset="0"/>
              </a:rPr>
              <a:t>函数</a:t>
            </a:r>
            <a:r>
              <a:rPr lang="en-US" altLang="zh-CN" sz="2200" b="1" dirty="0">
                <a:solidFill>
                  <a:srgbClr val="FF0000"/>
                </a:solidFill>
                <a:cs typeface="Consolas" panose="020B0609020204030204" pitchFamily="49" charset="0"/>
              </a:rPr>
              <a:t>f</a:t>
            </a:r>
            <a:r>
              <a:rPr lang="zh-CN" altLang="en-US" sz="2200" b="1" dirty="0">
                <a:solidFill>
                  <a:srgbClr val="003366"/>
                </a:solidFill>
                <a:cs typeface="Consolas" panose="020B0609020204030204" pitchFamily="49" charset="0"/>
              </a:rPr>
              <a:t>对其值进行处理后再返回</a:t>
            </a:r>
            <a:endParaRPr lang="en-US" altLang="zh-CN" sz="22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6"/>
                </a:solidFill>
                <a:cs typeface="Consolas" panose="020B0609020204030204" pitchFamily="49" charset="0"/>
              </a:rPr>
              <a:t>使用了</a:t>
            </a:r>
            <a:r>
              <a:rPr lang="en-US" altLang="zh-CN" sz="2200" b="1" dirty="0">
                <a:solidFill>
                  <a:srgbClr val="003366"/>
                </a:solidFill>
                <a:cs typeface="Consolas" panose="020B0609020204030204" pitchFamily="49" charset="0"/>
              </a:rPr>
              <a:t>auto</a:t>
            </a:r>
            <a:r>
              <a:rPr lang="zh-CN" altLang="en-US" sz="2200" b="1" dirty="0">
                <a:solidFill>
                  <a:srgbClr val="003366"/>
                </a:solidFill>
                <a:cs typeface="Consolas" panose="020B0609020204030204" pitchFamily="49" charset="0"/>
              </a:rPr>
              <a:t>和</a:t>
            </a:r>
            <a:r>
              <a:rPr lang="en-US" altLang="zh-CN" sz="2200" b="1" dirty="0" err="1">
                <a:solidFill>
                  <a:srgbClr val="003366"/>
                </a:solidFill>
                <a:cs typeface="Consolas" panose="020B0609020204030204" pitchFamily="49" charset="0"/>
              </a:rPr>
              <a:t>decltype</a:t>
            </a:r>
            <a:r>
              <a:rPr lang="zh-CN" altLang="en-US" sz="2200" b="1" dirty="0">
                <a:solidFill>
                  <a:srgbClr val="003366"/>
                </a:solidFill>
                <a:cs typeface="Consolas" panose="020B0609020204030204" pitchFamily="49" charset="0"/>
              </a:rPr>
              <a:t>来延迟确定取值操作的返回值类型</a:t>
            </a:r>
            <a:endParaRPr lang="en-US" altLang="zh-CN" sz="2400" b="1" dirty="0">
              <a:solidFill>
                <a:srgbClr val="003366"/>
              </a:solidFill>
              <a:cs typeface="Consolas" panose="020B060902020403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39552" y="3669396"/>
            <a:ext cx="8280920" cy="270843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select_iterator</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auto operator*()</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-&gt;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decltype</a:t>
            </a:r>
            <a:r>
              <a:rPr lang="en-US" altLang="zh-CN" sz="1700" dirty="0">
                <a:solidFill>
                  <a:schemeClr val="tx1"/>
                </a:solidFill>
                <a:latin typeface="Consolas" panose="020B0609020204030204" pitchFamily="49" charset="0"/>
                <a:ea typeface="华文楷体" panose="02010600040101010101" pitchFamily="2" charset="-122"/>
                <a:cs typeface="+mn-cs"/>
              </a:rPr>
              <a:t>(f(*iterator)) // </a:t>
            </a:r>
            <a:r>
              <a:rPr lang="zh-CN" altLang="en-US" sz="1700" dirty="0">
                <a:solidFill>
                  <a:schemeClr val="tx1"/>
                </a:solidFill>
                <a:latin typeface="Consolas" panose="020B0609020204030204" pitchFamily="49" charset="0"/>
                <a:ea typeface="华文楷体" panose="02010600040101010101" pitchFamily="2" charset="-122"/>
                <a:cs typeface="+mn-cs"/>
              </a:rPr>
              <a:t>迭代器取值操作</a:t>
            </a:r>
          </a:p>
          <a:p>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a:solidFill>
                  <a:srgbClr val="FF0000"/>
                </a:solidFill>
                <a:latin typeface="Consolas" panose="020B0609020204030204" pitchFamily="49" charset="0"/>
                <a:ea typeface="华文楷体" panose="02010600040101010101" pitchFamily="2" charset="-122"/>
                <a:cs typeface="+mn-cs"/>
              </a:rPr>
              <a:t>f(*iterator)</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385647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67</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select</a:t>
            </a:r>
            <a:r>
              <a:rPr lang="zh-CN" altLang="en-US" sz="2800" b="1" dirty="0">
                <a:solidFill>
                  <a:srgbClr val="003366"/>
                </a:solidFill>
                <a:cs typeface="Consolas" panose="020B0609020204030204" pitchFamily="49" charset="0"/>
              </a:rPr>
              <a:t>使用实例</a:t>
            </a:r>
            <a:endParaRPr lang="en-US" altLang="zh-CN" sz="2400" b="1" dirty="0">
              <a:solidFill>
                <a:srgbClr val="003366"/>
              </a:solidFill>
              <a:cs typeface="Consolas" panose="020B0609020204030204" pitchFamily="49" charset="0"/>
            </a:endParaRPr>
          </a:p>
        </p:txBody>
      </p:sp>
      <p:sp>
        <p:nvSpPr>
          <p:cNvPr id="8" name="TextBox 3">
            <a:extLst>
              <a:ext uri="{FF2B5EF4-FFF2-40B4-BE49-F238E27FC236}">
                <a16:creationId xmlns:a16="http://schemas.microsoft.com/office/drawing/2014/main" id="{8FA3FA2A-F61E-1B4C-B620-0436EEA881B1}"/>
              </a:ext>
            </a:extLst>
          </p:cNvPr>
          <p:cNvSpPr txBox="1"/>
          <p:nvPr/>
        </p:nvSpPr>
        <p:spPr>
          <a:xfrm>
            <a:off x="683568" y="2204864"/>
            <a:ext cx="7538937" cy="21852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v[] = { 1, 2, 3, 4, 5</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auto q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select</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x) { return x * x;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进行平方操作</a:t>
            </a:r>
            <a:endParaRPr lang="en-US" altLang="zh-CN" sz="1700" dirty="0">
              <a:solidFill>
                <a:schemeClr val="tx1"/>
              </a:solidFill>
              <a:latin typeface="Consolas" panose="020B0609020204030204" pitchFamily="49" charset="0"/>
              <a:ea typeface="华文楷体" panose="02010600040101010101" pitchFamily="2" charset="-122"/>
              <a:cs typeface="+mn-cs"/>
            </a:endParaRP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q)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 // 1</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4</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9</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16</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25</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976305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68</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函数实现</a:t>
            </a:r>
            <a:endParaRPr lang="en-US" altLang="zh-CN" sz="2400" b="1" dirty="0">
              <a:solidFill>
                <a:srgbClr val="FF0000"/>
              </a:solidFill>
              <a:cs typeface="Consolas" panose="020B0609020204030204" pitchFamily="49" charset="0"/>
            </a:endParaRPr>
          </a:p>
          <a:p>
            <a:pPr marL="685800" lvl="3">
              <a:spcBef>
                <a:spcPts val="1000"/>
              </a:spcBef>
              <a:buSzPct val="75000"/>
              <a:buFont typeface="Wingdings" panose="05000000000000000000" pitchFamily="2" charset="2"/>
              <a:buChar char="n"/>
            </a:pPr>
            <a:r>
              <a:rPr lang="en-US" altLang="zh-CN" sz="2400" b="1" dirty="0">
                <a:solidFill>
                  <a:srgbClr val="003366"/>
                </a:solidFill>
                <a:cs typeface="Consolas" panose="020B0609020204030204" pitchFamily="49" charset="0"/>
              </a:rPr>
              <a:t>where</a:t>
            </a:r>
            <a:r>
              <a:rPr lang="zh-CN" altLang="en-US" sz="2400" b="1" dirty="0">
                <a:solidFill>
                  <a:srgbClr val="003366"/>
                </a:solidFill>
                <a:cs typeface="Consolas" panose="020B0609020204030204" pitchFamily="49" charset="0"/>
              </a:rPr>
              <a:t>的实现与</a:t>
            </a:r>
            <a:r>
              <a:rPr lang="en-US" altLang="zh-CN" sz="2400" b="1" dirty="0">
                <a:solidFill>
                  <a:srgbClr val="003366"/>
                </a:solidFill>
                <a:cs typeface="Consolas" panose="020B0609020204030204" pitchFamily="49" charset="0"/>
              </a:rPr>
              <a:t>select</a:t>
            </a:r>
            <a:r>
              <a:rPr lang="zh-CN" altLang="en-US" sz="2400" b="1" dirty="0">
                <a:solidFill>
                  <a:srgbClr val="003366"/>
                </a:solidFill>
                <a:cs typeface="Consolas" panose="020B0609020204030204" pitchFamily="49" charset="0"/>
              </a:rPr>
              <a:t>类似，也是</a:t>
            </a:r>
            <a:r>
              <a:rPr lang="en-US" altLang="zh-CN" sz="2400" b="1" dirty="0" err="1">
                <a:solidFill>
                  <a:srgbClr val="003366"/>
                </a:solidFill>
                <a:cs typeface="Consolas" panose="020B0609020204030204" pitchFamily="49" charset="0"/>
              </a:rPr>
              <a:t>linq_enumerable</a:t>
            </a:r>
            <a:r>
              <a:rPr lang="zh-CN" altLang="en-US" sz="2400" b="1" dirty="0">
                <a:solidFill>
                  <a:srgbClr val="003366"/>
                </a:solidFill>
                <a:cs typeface="Consolas" panose="020B0609020204030204" pitchFamily="49" charset="0"/>
              </a:rPr>
              <a:t>类的一个成员函数</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仍需定义</a:t>
            </a:r>
            <a:r>
              <a:rPr lang="en-US" altLang="zh-CN" sz="2400" b="1" dirty="0" err="1">
                <a:solidFill>
                  <a:srgbClr val="003366"/>
                </a:solidFill>
                <a:cs typeface="Consolas" panose="020B0609020204030204" pitchFamily="49" charset="0"/>
              </a:rPr>
              <a:t>where_iterator</a:t>
            </a:r>
            <a:r>
              <a:rPr lang="zh-CN" altLang="en-US" sz="2400" b="1" dirty="0">
                <a:solidFill>
                  <a:srgbClr val="003366"/>
                </a:solidFill>
                <a:cs typeface="Consolas" panose="020B0609020204030204" pitchFamily="49" charset="0"/>
              </a:rPr>
              <a:t>类</a:t>
            </a:r>
            <a:endParaRPr lang="en-US" altLang="zh-CN" sz="2400" b="1" dirty="0">
              <a:solidFill>
                <a:srgbClr val="003366"/>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400" b="1" dirty="0">
                <a:solidFill>
                  <a:srgbClr val="003366"/>
                </a:solidFill>
                <a:cs typeface="Consolas" panose="020B0609020204030204" pitchFamily="49" charset="0"/>
              </a:rPr>
              <a:t>和</a:t>
            </a:r>
            <a:r>
              <a:rPr lang="en-US" altLang="zh-CN" sz="2400" b="1" dirty="0">
                <a:solidFill>
                  <a:srgbClr val="003366"/>
                </a:solidFill>
                <a:cs typeface="Consolas" panose="020B0609020204030204" pitchFamily="49" charset="0"/>
              </a:rPr>
              <a:t>select</a:t>
            </a:r>
            <a:r>
              <a:rPr lang="zh-CN" altLang="en-US" sz="2400" b="1" dirty="0">
                <a:solidFill>
                  <a:srgbClr val="003366"/>
                </a:solidFill>
                <a:cs typeface="Consolas" panose="020B0609020204030204" pitchFamily="49" charset="0"/>
              </a:rPr>
              <a:t>不同的功能实现体现在</a:t>
            </a:r>
            <a:r>
              <a:rPr lang="en-US" altLang="zh-CN" sz="2400" b="1" dirty="0" err="1">
                <a:solidFill>
                  <a:srgbClr val="003366"/>
                </a:solidFill>
                <a:cs typeface="Consolas" panose="020B0609020204030204" pitchFamily="49" charset="0"/>
              </a:rPr>
              <a:t>where_iterator</a:t>
            </a:r>
            <a:r>
              <a:rPr lang="zh-CN" altLang="en-US" sz="2400" b="1" dirty="0">
                <a:solidFill>
                  <a:srgbClr val="003366"/>
                </a:solidFill>
                <a:cs typeface="Consolas" panose="020B0609020204030204" pitchFamily="49" charset="0"/>
              </a:rPr>
              <a:t>类的函数实现中</a:t>
            </a:r>
            <a:endParaRPr lang="en-US" altLang="zh-CN" sz="2400" b="1" dirty="0">
              <a:solidFill>
                <a:srgbClr val="003366"/>
              </a:solidFill>
              <a:cs typeface="Consolas" panose="020B0609020204030204" pitchFamily="49" charset="0"/>
            </a:endParaRPr>
          </a:p>
        </p:txBody>
      </p:sp>
    </p:spTree>
    <p:extLst>
      <p:ext uri="{BB962C8B-B14F-4D97-AF65-F5344CB8AC3E}">
        <p14:creationId xmlns:p14="http://schemas.microsoft.com/office/powerpoint/2010/main" val="2916193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69</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函数实现</a:t>
            </a:r>
            <a:endParaRPr lang="en-US" altLang="zh-CN" sz="2400" b="1" dirty="0">
              <a:solidFill>
                <a:srgbClr val="FF0000"/>
              </a:solidFill>
              <a:cs typeface="Consolas" panose="020B0609020204030204" pitchFamily="49" charset="0"/>
            </a:endParaRPr>
          </a:p>
          <a:p>
            <a:pPr marL="685800" lvl="3">
              <a:spcBef>
                <a:spcPts val="1000"/>
              </a:spcBef>
              <a:buSzPct val="75000"/>
              <a:buFont typeface="Wingdings" panose="05000000000000000000" pitchFamily="2" charset="2"/>
              <a:buChar char="n"/>
            </a:pPr>
            <a:r>
              <a:rPr lang="en-US" altLang="zh-CN" sz="2400" b="1" dirty="0" err="1">
                <a:solidFill>
                  <a:srgbClr val="003366"/>
                </a:solidFill>
                <a:cs typeface="Consolas" panose="020B0609020204030204" pitchFamily="49" charset="0"/>
              </a:rPr>
              <a:t>where_iterator</a:t>
            </a:r>
            <a:r>
              <a:rPr lang="zh-CN" altLang="en-US" sz="2400" b="1" dirty="0">
                <a:solidFill>
                  <a:srgbClr val="003366"/>
                </a:solidFill>
                <a:cs typeface="Consolas" panose="020B0609020204030204" pitchFamily="49" charset="0"/>
              </a:rPr>
              <a:t>的构造需要接受三个参数</a:t>
            </a:r>
            <a:r>
              <a:rPr lang="en-US" altLang="zh-CN" sz="2400" b="1" dirty="0">
                <a:solidFill>
                  <a:srgbClr val="FF0000"/>
                </a:solidFill>
                <a:cs typeface="Consolas" panose="020B0609020204030204" pitchFamily="49" charset="0"/>
              </a:rPr>
              <a:t>iterator</a:t>
            </a:r>
            <a:r>
              <a:rPr lang="zh-CN" altLang="en-US" sz="2400" b="1" dirty="0">
                <a:solidFill>
                  <a:srgbClr val="003366"/>
                </a:solidFill>
                <a:cs typeface="Consolas" panose="020B0609020204030204" pitchFamily="49" charset="0"/>
              </a:rPr>
              <a:t>、</a:t>
            </a:r>
            <a:r>
              <a:rPr lang="en-US" altLang="zh-CN" sz="2400" b="1" dirty="0">
                <a:solidFill>
                  <a:srgbClr val="FF0000"/>
                </a:solidFill>
                <a:cs typeface="Consolas" panose="020B0609020204030204" pitchFamily="49" charset="0"/>
              </a:rPr>
              <a:t>end</a:t>
            </a:r>
            <a:r>
              <a:rPr lang="zh-CN" altLang="en-US" sz="2400" b="1" dirty="0">
                <a:solidFill>
                  <a:srgbClr val="003366"/>
                </a:solidFill>
                <a:cs typeface="Consolas" panose="020B0609020204030204" pitchFamily="49" charset="0"/>
              </a:rPr>
              <a:t>和</a:t>
            </a:r>
            <a:r>
              <a:rPr lang="en-US" altLang="zh-CN" sz="2400" b="1" dirty="0">
                <a:solidFill>
                  <a:srgbClr val="FF0000"/>
                </a:solidFill>
                <a:cs typeface="Consolas" panose="020B0609020204030204" pitchFamily="49" charset="0"/>
              </a:rPr>
              <a:t>f</a:t>
            </a:r>
          </a:p>
        </p:txBody>
      </p:sp>
      <p:sp>
        <p:nvSpPr>
          <p:cNvPr id="7" name="TextBox 3">
            <a:extLst>
              <a:ext uri="{FF2B5EF4-FFF2-40B4-BE49-F238E27FC236}">
                <a16:creationId xmlns:a16="http://schemas.microsoft.com/office/drawing/2014/main" id="{63D4D0BD-C2B2-AA4B-8AA4-8D7FC516145C}"/>
              </a:ext>
            </a:extLst>
          </p:cNvPr>
          <p:cNvSpPr txBox="1"/>
          <p:nvPr/>
        </p:nvSpPr>
        <p:spPr>
          <a:xfrm>
            <a:off x="395536" y="3096531"/>
            <a:ext cx="8442489" cy="24468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auto where(</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&amp; f)</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-&gt;</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&gt;&gt;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linq_enumerable</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&gt;&gt;(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r>
              <a:rPr lang="en-US" altLang="zh-CN" sz="1700" dirty="0">
                <a:solidFill>
                  <a:srgbClr val="FF0000"/>
                </a:solidFill>
                <a:latin typeface="Consolas" panose="020B0609020204030204" pitchFamily="49" charset="0"/>
                <a:ea typeface="华文楷体" panose="02010600040101010101" pitchFamily="2" charset="-122"/>
                <a:cs typeface="+mn-cs"/>
              </a:rPr>
              <a:t>_begin, _end, f</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r>
              <a:rPr lang="en-US" altLang="zh-CN" sz="1700" dirty="0">
                <a:solidFill>
                  <a:srgbClr val="FF0000"/>
                </a:solidFill>
                <a:latin typeface="Consolas" panose="020B0609020204030204" pitchFamily="49" charset="0"/>
                <a:ea typeface="华文楷体" panose="02010600040101010101" pitchFamily="2" charset="-122"/>
                <a:cs typeface="+mn-cs"/>
              </a:rPr>
              <a:t>_end, _end, f</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90488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 altLang="zh-CN" sz="2800" b="1" dirty="0">
                <a:solidFill>
                  <a:srgbClr val="003366"/>
                </a:solidFill>
                <a:latin typeface="Lucida Console" panose="020B0609040504020204" pitchFamily="49" charset="0"/>
              </a:rPr>
              <a:t>LINQ</a:t>
            </a:r>
            <a:r>
              <a:rPr lang="zh-CN" altLang="en-US" sz="2800" b="1" dirty="0">
                <a:solidFill>
                  <a:srgbClr val="003366"/>
                </a:solidFill>
                <a:latin typeface="Lucida Console" panose="020B0609040504020204" pitchFamily="49" charset="0"/>
              </a:rPr>
              <a:t>整体框架</a:t>
            </a:r>
            <a:endParaRPr lang="en-US" altLang="zh-CN" dirty="0">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a:p>
            <a:pPr marL="0" lvl="2" indent="0">
              <a:spcBef>
                <a:spcPts val="1000"/>
              </a:spcBef>
              <a:buSzPct val="75000"/>
              <a:buNone/>
            </a:pP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本节课中，我们将一份</a:t>
            </a:r>
            <a:r>
              <a:rPr lang="en-US" altLang="zh-CN" sz="2800" b="1" dirty="0">
                <a:solidFill>
                  <a:srgbClr val="FF0000"/>
                </a:solidFill>
                <a:latin typeface="Lucida Console" panose="020B0609040504020204" pitchFamily="49" charset="0"/>
              </a:rPr>
              <a:t>LINQ</a:t>
            </a:r>
            <a:r>
              <a:rPr lang="zh-CN" altLang="en-US" sz="2800" b="1" dirty="0">
                <a:solidFill>
                  <a:srgbClr val="FF0000"/>
                </a:solidFill>
                <a:latin typeface="Lucida Console" panose="020B0609040504020204" pitchFamily="49" charset="0"/>
              </a:rPr>
              <a:t> </a:t>
            </a:r>
            <a:r>
              <a:rPr lang="en-US" altLang="zh-CN" sz="2800" b="1" dirty="0">
                <a:solidFill>
                  <a:srgbClr val="FF0000"/>
                </a:solidFill>
                <a:latin typeface="Lucida Console" panose="020B0609040504020204" pitchFamily="49" charset="0"/>
              </a:rPr>
              <a:t>to</a:t>
            </a:r>
            <a:r>
              <a:rPr lang="zh-CN" altLang="en-US" sz="2800" b="1" dirty="0">
                <a:solidFill>
                  <a:srgbClr val="FF0000"/>
                </a:solidFill>
                <a:latin typeface="Lucida Console" panose="020B0609040504020204" pitchFamily="49" charset="0"/>
              </a:rPr>
              <a:t> </a:t>
            </a:r>
            <a:r>
              <a:rPr lang="en-US" altLang="zh-CN" sz="2800" b="1" dirty="0">
                <a:solidFill>
                  <a:srgbClr val="FF0000"/>
                </a:solidFill>
                <a:latin typeface="Lucida Console" panose="020B0609040504020204" pitchFamily="49" charset="0"/>
              </a:rPr>
              <a:t>Objects</a:t>
            </a:r>
            <a:r>
              <a:rPr lang="zh-CN" altLang="en-US" sz="2800" b="1" dirty="0">
                <a:solidFill>
                  <a:srgbClr val="003366"/>
                </a:solidFill>
                <a:latin typeface="Lucida Console" panose="020B0609040504020204" pitchFamily="49" charset="0"/>
              </a:rPr>
              <a:t>迁移到</a:t>
            </a:r>
            <a:r>
              <a:rPr lang="en-US" altLang="zh-CN" sz="2800" b="1" dirty="0">
                <a:solidFill>
                  <a:srgbClr val="FF0000"/>
                </a:solidFill>
                <a:latin typeface="Lucida Console" panose="020B0609040504020204" pitchFamily="49" charset="0"/>
              </a:rPr>
              <a:t>C++</a:t>
            </a:r>
            <a:r>
              <a:rPr lang="zh-CN" altLang="en-US" sz="2800" b="1" dirty="0">
                <a:solidFill>
                  <a:srgbClr val="003366"/>
                </a:solidFill>
                <a:latin typeface="Lucida Console" panose="020B0609040504020204" pitchFamily="49" charset="0"/>
              </a:rPr>
              <a:t>上的简化实现作为案例，探讨背后开发过程中蕴含的设计模式</a:t>
            </a:r>
            <a:endParaRPr lang="en-US" altLang="zh-CN" sz="2800" b="1" dirty="0">
              <a:solidFill>
                <a:srgbClr val="003366"/>
              </a:solidFill>
              <a:latin typeface="Lucida Console" panose="020B0609040504020204" pitchFamily="49" charset="0"/>
            </a:endParaRPr>
          </a:p>
        </p:txBody>
      </p:sp>
      <p:grpSp>
        <p:nvGrpSpPr>
          <p:cNvPr id="8" name="组合 7">
            <a:extLst>
              <a:ext uri="{FF2B5EF4-FFF2-40B4-BE49-F238E27FC236}">
                <a16:creationId xmlns:a16="http://schemas.microsoft.com/office/drawing/2014/main" id="{0D92FDF7-13F5-3241-8B4E-1347E68E00F2}"/>
              </a:ext>
            </a:extLst>
          </p:cNvPr>
          <p:cNvGrpSpPr/>
          <p:nvPr/>
        </p:nvGrpSpPr>
        <p:grpSpPr>
          <a:xfrm>
            <a:off x="2411760" y="2132857"/>
            <a:ext cx="3516151" cy="2736304"/>
            <a:chOff x="1475656" y="2196477"/>
            <a:chExt cx="5616624" cy="4370913"/>
          </a:xfrm>
        </p:grpSpPr>
        <p:pic>
          <p:nvPicPr>
            <p:cNvPr id="3" name="图片 2">
              <a:extLst>
                <a:ext uri="{FF2B5EF4-FFF2-40B4-BE49-F238E27FC236}">
                  <a16:creationId xmlns:a16="http://schemas.microsoft.com/office/drawing/2014/main" id="{719217A9-7E2A-034E-9E9A-AFA6F7A86EE2}"/>
                </a:ext>
              </a:extLst>
            </p:cNvPr>
            <p:cNvPicPr>
              <a:picLocks noChangeAspect="1"/>
            </p:cNvPicPr>
            <p:nvPr/>
          </p:nvPicPr>
          <p:blipFill>
            <a:blip r:embed="rId3"/>
            <a:stretch>
              <a:fillRect/>
            </a:stretch>
          </p:blipFill>
          <p:spPr>
            <a:xfrm>
              <a:off x="1475656" y="2196477"/>
              <a:ext cx="5616624" cy="4370913"/>
            </a:xfrm>
            <a:prstGeom prst="rect">
              <a:avLst/>
            </a:prstGeom>
          </p:spPr>
        </p:pic>
        <p:sp>
          <p:nvSpPr>
            <p:cNvPr id="7" name="矩形 6">
              <a:extLst>
                <a:ext uri="{FF2B5EF4-FFF2-40B4-BE49-F238E27FC236}">
                  <a16:creationId xmlns:a16="http://schemas.microsoft.com/office/drawing/2014/main" id="{062F67D5-8C6B-F344-9F6A-944833D031C5}"/>
                </a:ext>
              </a:extLst>
            </p:cNvPr>
            <p:cNvSpPr/>
            <p:nvPr/>
          </p:nvSpPr>
          <p:spPr>
            <a:xfrm>
              <a:off x="4572000" y="5337232"/>
              <a:ext cx="2376264" cy="180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29772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70</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where_iterator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cs typeface="Consolas" panose="020B0609020204030204" pitchFamily="49" charset="0"/>
              </a:rPr>
              <a:t>该类使用两个模板参数</a:t>
            </a:r>
            <a:r>
              <a:rPr lang="en-US" altLang="zh-CN" sz="2200" b="1" dirty="0" err="1">
                <a:solidFill>
                  <a:srgbClr val="FF0000"/>
                </a:solidFill>
                <a:cs typeface="Consolas" panose="020B0609020204030204" pitchFamily="49" charset="0"/>
              </a:rPr>
              <a:t>TIterator</a:t>
            </a:r>
            <a:r>
              <a:rPr lang="zh-CN" altLang="en-US" sz="2200" b="1" dirty="0">
                <a:solidFill>
                  <a:srgbClr val="003365"/>
                </a:solidFill>
                <a:cs typeface="Consolas" panose="020B0609020204030204" pitchFamily="49" charset="0"/>
              </a:rPr>
              <a:t>和</a:t>
            </a:r>
            <a:r>
              <a:rPr lang="en-US" altLang="zh-CN" sz="2200" b="1" dirty="0" err="1">
                <a:solidFill>
                  <a:srgbClr val="FF0000"/>
                </a:solidFill>
                <a:cs typeface="Consolas" panose="020B0609020204030204" pitchFamily="49" charset="0"/>
              </a:rPr>
              <a:t>TFunction</a:t>
            </a:r>
            <a:r>
              <a:rPr lang="zh-CN" altLang="en-US" sz="2200" b="1" dirty="0">
                <a:solidFill>
                  <a:srgbClr val="003365"/>
                </a:solidFill>
                <a:cs typeface="Consolas" panose="020B0609020204030204" pitchFamily="49" charset="0"/>
              </a:rPr>
              <a:t>，增加了一个</a:t>
            </a:r>
            <a:r>
              <a:rPr lang="en-US" altLang="zh-CN" sz="2200" b="1" dirty="0">
                <a:solidFill>
                  <a:srgbClr val="FF0000"/>
                </a:solidFill>
                <a:cs typeface="Consolas" panose="020B0609020204030204" pitchFamily="49" charset="0"/>
              </a:rPr>
              <a:t>end</a:t>
            </a:r>
            <a:r>
              <a:rPr lang="zh-CN" altLang="en-US" sz="2200" b="1" dirty="0">
                <a:solidFill>
                  <a:srgbClr val="003365"/>
                </a:solidFill>
                <a:cs typeface="Consolas" panose="020B0609020204030204" pitchFamily="49" charset="0"/>
              </a:rPr>
              <a:t>成员变量，为实际的</a:t>
            </a:r>
            <a:r>
              <a:rPr lang="en-US" altLang="zh-CN" sz="2200" b="1" dirty="0">
                <a:solidFill>
                  <a:srgbClr val="003365"/>
                </a:solidFill>
                <a:cs typeface="Consolas" panose="020B0609020204030204" pitchFamily="49" charset="0"/>
              </a:rPr>
              <a:t>end</a:t>
            </a:r>
            <a:r>
              <a:rPr lang="zh-CN" altLang="en-US" sz="2200" b="1" dirty="0">
                <a:solidFill>
                  <a:srgbClr val="003365"/>
                </a:solidFill>
                <a:cs typeface="Consolas" panose="020B0609020204030204" pitchFamily="49" charset="0"/>
              </a:rPr>
              <a:t>迭代器</a:t>
            </a:r>
            <a:endParaRPr lang="en-US" altLang="zh-CN" sz="2200" b="1" dirty="0">
              <a:solidFill>
                <a:srgbClr val="003365"/>
              </a:solidFill>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395536" y="2956043"/>
            <a:ext cx="8442489" cy="270843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typedef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&lt;</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end</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 f;</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875069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71</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where_iterator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cs typeface="Consolas" panose="020B0609020204030204" pitchFamily="49" charset="0"/>
              </a:rPr>
              <a:t>构造函数中，输入的</a:t>
            </a:r>
            <a:r>
              <a:rPr lang="en-US" altLang="zh-CN" sz="2200" b="1" dirty="0">
                <a:solidFill>
                  <a:srgbClr val="003365"/>
                </a:solidFill>
                <a:cs typeface="Consolas" panose="020B0609020204030204" pitchFamily="49" charset="0"/>
              </a:rPr>
              <a:t>iterator</a:t>
            </a:r>
            <a:r>
              <a:rPr lang="zh-CN" altLang="en-US" sz="2200" b="1" dirty="0">
                <a:solidFill>
                  <a:srgbClr val="003365"/>
                </a:solidFill>
                <a:cs typeface="Consolas" panose="020B0609020204030204" pitchFamily="49" charset="0"/>
              </a:rPr>
              <a:t>需要不断自增，直到找到</a:t>
            </a:r>
            <a:r>
              <a:rPr lang="zh-CN" altLang="en-US" sz="2200" b="1" dirty="0">
                <a:solidFill>
                  <a:srgbClr val="FF0000"/>
                </a:solidFill>
                <a:cs typeface="Consolas" panose="020B0609020204030204" pitchFamily="49" charset="0"/>
              </a:rPr>
              <a:t>符合</a:t>
            </a:r>
            <a:r>
              <a:rPr lang="en-US" altLang="zh-CN" sz="2200" b="1" dirty="0">
                <a:solidFill>
                  <a:srgbClr val="FF0000"/>
                </a:solidFill>
                <a:cs typeface="Consolas" panose="020B0609020204030204" pitchFamily="49" charset="0"/>
              </a:rPr>
              <a:t>f</a:t>
            </a:r>
            <a:r>
              <a:rPr lang="zh-CN" altLang="en-US" sz="2200" b="1" dirty="0">
                <a:solidFill>
                  <a:srgbClr val="FF0000"/>
                </a:solidFill>
                <a:cs typeface="Consolas" panose="020B0609020204030204" pitchFamily="49" charset="0"/>
              </a:rPr>
              <a:t>函数约束</a:t>
            </a:r>
            <a:r>
              <a:rPr lang="zh-CN" altLang="en-US" sz="2200" b="1" dirty="0">
                <a:solidFill>
                  <a:srgbClr val="003365"/>
                </a:solidFill>
                <a:cs typeface="Consolas" panose="020B0609020204030204" pitchFamily="49" charset="0"/>
              </a:rPr>
              <a:t>的元素</a:t>
            </a:r>
            <a:endParaRPr lang="en-US" altLang="zh-CN" sz="2200" b="1" dirty="0">
              <a:solidFill>
                <a:srgbClr val="003365"/>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latin typeface="Lucida Console" panose="020B0609040504020204" pitchFamily="49" charset="0"/>
                <a:cs typeface="Consolas" panose="020B0609020204030204" pitchFamily="49" charset="0"/>
              </a:rPr>
              <a:t>实现了初始化时的迭代器头部</a:t>
            </a:r>
            <a:r>
              <a:rPr lang="zh-CN" altLang="en-US" sz="2200" b="1" dirty="0">
                <a:solidFill>
                  <a:srgbClr val="FF0000"/>
                </a:solidFill>
                <a:latin typeface="Lucida Console" panose="020B0609040504020204" pitchFamily="49" charset="0"/>
                <a:cs typeface="Consolas" panose="020B0609020204030204" pitchFamily="49" charset="0"/>
              </a:rPr>
              <a:t>元素筛选</a:t>
            </a:r>
            <a:endParaRPr lang="en-US" altLang="zh-CN" sz="2400" b="1" dirty="0">
              <a:solidFill>
                <a:srgbClr val="FF0000"/>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733500" y="3146176"/>
            <a:ext cx="8078216" cy="32316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&amp; </a:t>
            </a:r>
            <a:r>
              <a:rPr lang="en-US" altLang="zh-CN" sz="1700" dirty="0" err="1">
                <a:solidFill>
                  <a:schemeClr val="tx1"/>
                </a:solidFill>
                <a:latin typeface="Consolas" panose="020B0609020204030204" pitchFamily="49" charset="0"/>
                <a:ea typeface="华文楷体" panose="02010600040101010101" pitchFamily="2" charset="-122"/>
                <a:cs typeface="+mn-cs"/>
              </a:rPr>
              <a:t>i</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&amp; e,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&amp; _f)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iterator(</a:t>
            </a:r>
            <a:r>
              <a:rPr lang="en-US" altLang="zh-CN" sz="1700" dirty="0" err="1">
                <a:solidFill>
                  <a:schemeClr val="tx1"/>
                </a:solidFill>
                <a:latin typeface="Consolas" panose="020B0609020204030204" pitchFamily="49" charset="0"/>
                <a:ea typeface="华文楷体" panose="02010600040101010101" pitchFamily="2" charset="-122"/>
                <a:cs typeface="+mn-cs"/>
              </a:rPr>
              <a:t>i</a:t>
            </a:r>
            <a:r>
              <a:rPr lang="en-US" altLang="zh-CN" sz="1700" dirty="0">
                <a:solidFill>
                  <a:schemeClr val="tx1"/>
                </a:solidFill>
                <a:latin typeface="Consolas" panose="020B0609020204030204" pitchFamily="49" charset="0"/>
                <a:ea typeface="华文楷体" panose="02010600040101010101" pitchFamily="2" charset="-122"/>
                <a:cs typeface="+mn-cs"/>
              </a:rPr>
              <a:t>), end(e), f(_f) {</a:t>
            </a:r>
          </a:p>
          <a:p>
            <a:r>
              <a:rPr lang="en-US" altLang="zh-CN" sz="1700" dirty="0">
                <a:solidFill>
                  <a:schemeClr val="tx1"/>
                </a:solidFill>
                <a:latin typeface="Consolas" panose="020B0609020204030204" pitchFamily="49" charset="0"/>
                <a:ea typeface="华文楷体" panose="02010600040101010101" pitchFamily="2" charset="-122"/>
                <a:cs typeface="+mn-cs"/>
              </a:rPr>
              <a:t>		while (</a:t>
            </a:r>
            <a:r>
              <a:rPr lang="en-US" altLang="zh-CN" sz="1700" dirty="0">
                <a:solidFill>
                  <a:srgbClr val="FF0000"/>
                </a:solidFill>
                <a:latin typeface="Consolas" panose="020B0609020204030204" pitchFamily="49" charset="0"/>
                <a:ea typeface="华文楷体" panose="02010600040101010101" pitchFamily="2" charset="-122"/>
                <a:cs typeface="+mn-cs"/>
              </a:rPr>
              <a:t>iterator != end &amp;&amp; !f(*iterator)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683482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72</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where_iterator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cs typeface="Consolas" panose="020B0609020204030204" pitchFamily="49" charset="0"/>
              </a:rPr>
              <a:t>在自增操作中，也需要找到首个</a:t>
            </a:r>
            <a:r>
              <a:rPr lang="zh-CN" altLang="en-US" sz="2200" b="1" dirty="0">
                <a:solidFill>
                  <a:srgbClr val="FF0000"/>
                </a:solidFill>
                <a:cs typeface="Consolas" panose="020B0609020204030204" pitchFamily="49" charset="0"/>
              </a:rPr>
              <a:t>满足</a:t>
            </a:r>
            <a:r>
              <a:rPr lang="en-US" altLang="zh-CN" sz="2200" b="1" dirty="0">
                <a:solidFill>
                  <a:srgbClr val="FF0000"/>
                </a:solidFill>
                <a:cs typeface="Consolas" panose="020B0609020204030204" pitchFamily="49" charset="0"/>
              </a:rPr>
              <a:t>f</a:t>
            </a:r>
            <a:r>
              <a:rPr lang="zh-CN" altLang="en-US" sz="2200" b="1" dirty="0">
                <a:solidFill>
                  <a:srgbClr val="FF0000"/>
                </a:solidFill>
                <a:cs typeface="Consolas" panose="020B0609020204030204" pitchFamily="49" charset="0"/>
              </a:rPr>
              <a:t>函数约束</a:t>
            </a:r>
            <a:r>
              <a:rPr lang="zh-CN" altLang="en-US" sz="2200" b="1" dirty="0">
                <a:solidFill>
                  <a:srgbClr val="003365"/>
                </a:solidFill>
                <a:cs typeface="Consolas" panose="020B0609020204030204" pitchFamily="49" charset="0"/>
              </a:rPr>
              <a:t>的元素</a:t>
            </a:r>
            <a:endParaRPr lang="en-US" altLang="zh-CN" sz="2200" b="1" dirty="0">
              <a:solidFill>
                <a:srgbClr val="003365"/>
              </a:solidFill>
              <a:cs typeface="Consolas" panose="020B060902020403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latin typeface="Lucida Console" panose="020B0609040504020204" pitchFamily="49" charset="0"/>
                <a:cs typeface="Consolas" panose="020B0609020204030204" pitchFamily="49" charset="0"/>
              </a:rPr>
              <a:t>实现了迭代时的</a:t>
            </a:r>
            <a:r>
              <a:rPr lang="zh-CN" altLang="en-US" sz="2200" b="1" dirty="0">
                <a:solidFill>
                  <a:srgbClr val="FF0000"/>
                </a:solidFill>
                <a:latin typeface="Lucida Console" panose="020B0609040504020204" pitchFamily="49" charset="0"/>
                <a:cs typeface="Consolas" panose="020B0609020204030204" pitchFamily="49" charset="0"/>
              </a:rPr>
              <a:t>元素筛选</a:t>
            </a:r>
            <a:endParaRPr lang="en-US" altLang="zh-CN" sz="2400" b="1" dirty="0">
              <a:solidFill>
                <a:srgbClr val="FF0000"/>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539552" y="2822043"/>
            <a:ext cx="8071792" cy="375487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operator++()	{</a:t>
            </a:r>
          </a:p>
          <a:p>
            <a:r>
              <a:rPr lang="en-US" altLang="zh-CN" sz="1700" dirty="0">
                <a:solidFill>
                  <a:schemeClr val="tx1"/>
                </a:solidFill>
                <a:latin typeface="Consolas" panose="020B0609020204030204" pitchFamily="49" charset="0"/>
                <a:ea typeface="华文楷体" panose="02010600040101010101" pitchFamily="2" charset="-122"/>
                <a:cs typeface="+mn-cs"/>
              </a:rPr>
              <a:t>		if (iterator == end) return *this;</a:t>
            </a:r>
          </a:p>
          <a:p>
            <a:r>
              <a:rPr lang="en-US" altLang="zh-CN" sz="1700" dirty="0">
                <a:solidFill>
                  <a:schemeClr val="tx1"/>
                </a:solidFill>
                <a:latin typeface="Consolas" panose="020B0609020204030204" pitchFamily="49" charset="0"/>
                <a:ea typeface="华文楷体" panose="02010600040101010101" pitchFamily="2" charset="-122"/>
                <a:cs typeface="+mn-cs"/>
              </a:rPr>
              <a:t>		++iterator;</a:t>
            </a:r>
          </a:p>
          <a:p>
            <a:r>
              <a:rPr lang="en-US" altLang="zh-CN" sz="1700" dirty="0">
                <a:solidFill>
                  <a:schemeClr val="tx1"/>
                </a:solidFill>
                <a:latin typeface="Consolas" panose="020B0609020204030204" pitchFamily="49" charset="0"/>
                <a:ea typeface="华文楷体" panose="02010600040101010101" pitchFamily="2" charset="-122"/>
                <a:cs typeface="+mn-cs"/>
              </a:rPr>
              <a:t>		while (iterator != end &amp;&amp; !f(*iterator))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*this;</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9077182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73</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where_iterator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zh-CN" altLang="en-US" sz="2200" b="1" dirty="0">
                <a:solidFill>
                  <a:srgbClr val="003365"/>
                </a:solidFill>
                <a:cs typeface="Consolas" panose="020B0609020204030204" pitchFamily="49" charset="0"/>
              </a:rPr>
              <a:t>取值操作中，返回值的类型是迭代器内</a:t>
            </a:r>
            <a:r>
              <a:rPr lang="zh-CN" altLang="en-US" sz="2200" b="1" dirty="0">
                <a:solidFill>
                  <a:srgbClr val="FF0000"/>
                </a:solidFill>
                <a:cs typeface="Consolas" panose="020B0609020204030204" pitchFamily="49" charset="0"/>
              </a:rPr>
              <a:t>元素的类型，</a:t>
            </a:r>
            <a:r>
              <a:rPr lang="zh-CN" altLang="en-US" sz="2200" b="1" dirty="0">
                <a:solidFill>
                  <a:srgbClr val="003365"/>
                </a:solidFill>
                <a:cs typeface="Consolas" panose="020B0609020204030204" pitchFamily="49" charset="0"/>
              </a:rPr>
              <a:t>定义</a:t>
            </a:r>
            <a:r>
              <a:rPr lang="en-US" altLang="zh-CN" sz="2200" b="1" dirty="0" err="1">
                <a:solidFill>
                  <a:srgbClr val="FF0000"/>
                </a:solidFill>
                <a:cs typeface="Consolas" panose="020B0609020204030204" pitchFamily="49" charset="0"/>
              </a:rPr>
              <a:t>iterator_type</a:t>
            </a:r>
            <a:endParaRPr lang="en-US" altLang="zh-CN" sz="2200" b="1" dirty="0">
              <a:solidFill>
                <a:srgbClr val="FF0000"/>
              </a:solidFill>
              <a:cs typeface="Consolas" panose="020B0609020204030204" pitchFamily="49" charset="0"/>
            </a:endParaRPr>
          </a:p>
          <a:p>
            <a:pPr marL="1143000" lvl="4">
              <a:spcBef>
                <a:spcPts val="1000"/>
              </a:spcBef>
              <a:buSzPct val="75000"/>
              <a:buFont typeface="Wingdings" panose="05000000000000000000" pitchFamily="2" charset="2"/>
              <a:buChar char="n"/>
            </a:pPr>
            <a:r>
              <a:rPr lang="zh-CN" altLang="en-US" b="1" dirty="0">
                <a:solidFill>
                  <a:srgbClr val="003365"/>
                </a:solidFill>
                <a:cs typeface="Consolas" panose="020B0609020204030204" pitchFamily="49" charset="0"/>
              </a:rPr>
              <a:t>将空指针</a:t>
            </a:r>
            <a:r>
              <a:rPr lang="en-US" altLang="zh-CN" b="1" dirty="0" err="1">
                <a:solidFill>
                  <a:srgbClr val="003365"/>
                </a:solidFill>
                <a:cs typeface="Consolas" panose="020B0609020204030204" pitchFamily="49" charset="0"/>
              </a:rPr>
              <a:t>nullptr</a:t>
            </a:r>
            <a:r>
              <a:rPr lang="zh-CN" altLang="en-US" b="1" dirty="0">
                <a:solidFill>
                  <a:srgbClr val="003365"/>
                </a:solidFill>
                <a:cs typeface="Consolas" panose="020B0609020204030204" pitchFamily="49" charset="0"/>
              </a:rPr>
              <a:t>强制转换为指向</a:t>
            </a:r>
            <a:r>
              <a:rPr lang="en" altLang="zh-CN" b="1" dirty="0" err="1">
                <a:solidFill>
                  <a:srgbClr val="003365"/>
                </a:solidFill>
                <a:cs typeface="Consolas" panose="020B0609020204030204" pitchFamily="49" charset="0"/>
              </a:rPr>
              <a:t>TIterator</a:t>
            </a:r>
            <a:r>
              <a:rPr lang="zh-CN" altLang="en-US" b="1" dirty="0">
                <a:solidFill>
                  <a:srgbClr val="003365"/>
                </a:solidFill>
                <a:cs typeface="Consolas" panose="020B0609020204030204" pitchFamily="49" charset="0"/>
              </a:rPr>
              <a:t>的指针</a:t>
            </a:r>
            <a:endParaRPr lang="en-US" altLang="zh-CN" b="1" dirty="0">
              <a:solidFill>
                <a:srgbClr val="003365"/>
              </a:solidFill>
              <a:cs typeface="Consolas" panose="020B0609020204030204" pitchFamily="49" charset="0"/>
            </a:endParaRPr>
          </a:p>
          <a:p>
            <a:pPr marL="1143000" lvl="4">
              <a:spcBef>
                <a:spcPts val="1000"/>
              </a:spcBef>
              <a:buSzPct val="75000"/>
              <a:buFont typeface="Wingdings" panose="05000000000000000000" pitchFamily="2" charset="2"/>
              <a:buChar char="n"/>
            </a:pPr>
            <a:r>
              <a:rPr lang="zh-CN" altLang="en-US" b="1" dirty="0">
                <a:solidFill>
                  <a:srgbClr val="003365"/>
                </a:solidFill>
                <a:cs typeface="Consolas" panose="020B0609020204030204" pitchFamily="49" charset="0"/>
              </a:rPr>
              <a:t>对其解引用得到一个不存在的</a:t>
            </a:r>
            <a:r>
              <a:rPr lang="en" altLang="zh-CN" b="1" dirty="0" err="1">
                <a:solidFill>
                  <a:srgbClr val="003365"/>
                </a:solidFill>
                <a:cs typeface="Consolas" panose="020B0609020204030204" pitchFamily="49" charset="0"/>
              </a:rPr>
              <a:t>TIterator</a:t>
            </a:r>
            <a:r>
              <a:rPr lang="zh-CN" altLang="en-US" b="1" dirty="0">
                <a:solidFill>
                  <a:srgbClr val="003365"/>
                </a:solidFill>
                <a:cs typeface="Consolas" panose="020B0609020204030204" pitchFamily="49" charset="0"/>
              </a:rPr>
              <a:t>对象*</a:t>
            </a:r>
            <a:r>
              <a:rPr lang="en-US" altLang="zh-CN" b="1" dirty="0">
                <a:solidFill>
                  <a:srgbClr val="003365"/>
                </a:solidFill>
                <a:cs typeface="Consolas" panose="020B0609020204030204" pitchFamily="49" charset="0"/>
              </a:rPr>
              <a:t>(</a:t>
            </a:r>
            <a:r>
              <a:rPr lang="en" altLang="zh-CN" b="1" dirty="0" err="1">
                <a:solidFill>
                  <a:srgbClr val="003365"/>
                </a:solidFill>
                <a:cs typeface="Consolas" panose="020B0609020204030204" pitchFamily="49" charset="0"/>
              </a:rPr>
              <a:t>TIterator</a:t>
            </a:r>
            <a:r>
              <a:rPr lang="en" altLang="zh-CN" b="1" dirty="0">
                <a:solidFill>
                  <a:srgbClr val="003365"/>
                </a:solidFill>
                <a:cs typeface="Consolas" panose="020B0609020204030204" pitchFamily="49" charset="0"/>
              </a:rPr>
              <a:t>*)</a:t>
            </a:r>
            <a:r>
              <a:rPr lang="en" altLang="zh-CN" b="1" dirty="0" err="1">
                <a:solidFill>
                  <a:srgbClr val="003365"/>
                </a:solidFill>
                <a:cs typeface="Consolas" panose="020B0609020204030204" pitchFamily="49" charset="0"/>
              </a:rPr>
              <a:t>nullptr</a:t>
            </a:r>
            <a:endParaRPr lang="en-US" altLang="zh-CN" b="1" dirty="0">
              <a:solidFill>
                <a:srgbClr val="003365"/>
              </a:solidFill>
              <a:cs typeface="Consolas" panose="020B0609020204030204" pitchFamily="49" charset="0"/>
            </a:endParaRPr>
          </a:p>
          <a:p>
            <a:pPr marL="1143000" lvl="4">
              <a:spcBef>
                <a:spcPts val="1000"/>
              </a:spcBef>
              <a:buSzPct val="75000"/>
              <a:buFont typeface="Wingdings" panose="05000000000000000000" pitchFamily="2" charset="2"/>
              <a:buChar char="n"/>
            </a:pPr>
            <a:r>
              <a:rPr lang="zh-CN" altLang="en-US" b="1" dirty="0">
                <a:solidFill>
                  <a:srgbClr val="003365"/>
                </a:solidFill>
                <a:cs typeface="Consolas" panose="020B0609020204030204" pitchFamily="49" charset="0"/>
              </a:rPr>
              <a:t>再对迭代器对象进行解引用，即可得到迭代器元素</a:t>
            </a:r>
            <a:endParaRPr lang="en-US" altLang="zh-CN" b="1" dirty="0">
              <a:solidFill>
                <a:srgbClr val="003365"/>
              </a:solidFill>
              <a:cs typeface="Consolas" panose="020B0609020204030204" pitchFamily="49" charset="0"/>
            </a:endParaRPr>
          </a:p>
          <a:p>
            <a:pPr marL="1143000" lvl="4">
              <a:spcBef>
                <a:spcPts val="1000"/>
              </a:spcBef>
              <a:buSzPct val="75000"/>
              <a:buFont typeface="Wingdings" panose="05000000000000000000" pitchFamily="2" charset="2"/>
              <a:buChar char="n"/>
            </a:pPr>
            <a:r>
              <a:rPr lang="zh-CN" altLang="en-US" b="1" dirty="0">
                <a:solidFill>
                  <a:srgbClr val="003365"/>
                </a:solidFill>
                <a:cs typeface="Consolas" panose="020B0609020204030204" pitchFamily="49" charset="0"/>
              </a:rPr>
              <a:t>最后对其使用 </a:t>
            </a:r>
            <a:r>
              <a:rPr lang="en" altLang="zh-CN" b="1" dirty="0" err="1">
                <a:solidFill>
                  <a:srgbClr val="003365"/>
                </a:solidFill>
                <a:cs typeface="Consolas" panose="020B0609020204030204" pitchFamily="49" charset="0"/>
              </a:rPr>
              <a:t>decltype</a:t>
            </a:r>
            <a:r>
              <a:rPr lang="en" altLang="zh-CN" b="1" dirty="0">
                <a:solidFill>
                  <a:srgbClr val="003365"/>
                </a:solidFill>
                <a:cs typeface="Consolas" panose="020B0609020204030204" pitchFamily="49" charset="0"/>
              </a:rPr>
              <a:t> </a:t>
            </a:r>
            <a:r>
              <a:rPr lang="zh-CN" altLang="en-US" b="1" dirty="0">
                <a:solidFill>
                  <a:srgbClr val="003365"/>
                </a:solidFill>
                <a:cs typeface="Consolas" panose="020B0609020204030204" pitchFamily="49" charset="0"/>
              </a:rPr>
              <a:t>操作，得到元素类型</a:t>
            </a:r>
            <a:endParaRPr lang="en-US" altLang="zh-CN" b="1" dirty="0">
              <a:solidFill>
                <a:srgbClr val="003365"/>
              </a:solidFill>
              <a:latin typeface="Lucida Console" panose="020B0609040504020204" pitchFamily="49" charset="0"/>
              <a:cs typeface="Consolas" panose="020B0609020204030204" pitchFamily="49" charset="0"/>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683568" y="4298647"/>
            <a:ext cx="7837061" cy="24468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typedef </a:t>
            </a:r>
            <a:r>
              <a:rPr lang="en-US" altLang="zh-CN" sz="1700" dirty="0" err="1">
                <a:solidFill>
                  <a:srgbClr val="FF0000"/>
                </a:solidFill>
                <a:latin typeface="Consolas" panose="020B0609020204030204" pitchFamily="49" charset="0"/>
                <a:ea typeface="华文楷体" panose="02010600040101010101" pitchFamily="2" charset="-122"/>
                <a:cs typeface="+mn-cs"/>
              </a:rPr>
              <a:t>decltype</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TIterator</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err="1">
                <a:solidFill>
                  <a:srgbClr val="FF0000"/>
                </a:solidFill>
                <a:latin typeface="Consolas" panose="020B0609020204030204" pitchFamily="49" charset="0"/>
                <a:ea typeface="华文楷体" panose="02010600040101010101" pitchFamily="2" charset="-122"/>
                <a:cs typeface="+mn-cs"/>
              </a:rPr>
              <a:t>nullptr</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iterator_type</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iterator_type</a:t>
            </a:r>
            <a:r>
              <a:rPr lang="en-US" altLang="zh-CN" sz="1700" dirty="0">
                <a:solidFill>
                  <a:schemeClr val="tx1"/>
                </a:solidFill>
                <a:latin typeface="Consolas" panose="020B0609020204030204" pitchFamily="49" charset="0"/>
                <a:ea typeface="华文楷体" panose="02010600040101010101" pitchFamily="2" charset="-122"/>
                <a:cs typeface="+mn-cs"/>
              </a:rPr>
              <a:t> operator*()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694220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74</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err="1">
                <a:solidFill>
                  <a:srgbClr val="003366"/>
                </a:solidFill>
                <a:cs typeface="Consolas" panose="020B0609020204030204" pitchFamily="49" charset="0"/>
              </a:rPr>
              <a:t>where_iterator</a:t>
            </a:r>
            <a:r>
              <a:rPr lang="zh-CN" altLang="en-US" sz="2800" b="1" dirty="0">
                <a:solidFill>
                  <a:srgbClr val="003366"/>
                </a:solidFill>
                <a:latin typeface="Lucida Console" panose="020B0609040504020204" pitchFamily="49" charset="0"/>
                <a:cs typeface="Consolas" panose="020B0609020204030204" pitchFamily="49" charset="0"/>
              </a:rPr>
              <a:t>类</a:t>
            </a:r>
            <a:r>
              <a:rPr lang="zh-CN" altLang="en-US" sz="2800" b="1" dirty="0">
                <a:solidFill>
                  <a:srgbClr val="003366"/>
                </a:solidFill>
                <a:latin typeface="Lucida Console" panose="020B0609040504020204" pitchFamily="49" charset="0"/>
              </a:rPr>
              <a:t>实现</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200" b="1" dirty="0">
                <a:solidFill>
                  <a:srgbClr val="003365"/>
                </a:solidFill>
                <a:latin typeface="Lucida Console" panose="020B0609040504020204" pitchFamily="49" charset="0"/>
                <a:cs typeface="Consolas" panose="020B0609020204030204" pitchFamily="49" charset="0"/>
              </a:rPr>
              <a:t>==</a:t>
            </a:r>
            <a:r>
              <a:rPr lang="zh-CN" altLang="en-US" sz="2200" b="1" dirty="0">
                <a:solidFill>
                  <a:srgbClr val="003365"/>
                </a:solidFill>
                <a:latin typeface="Lucida Console" panose="020B0609040504020204" pitchFamily="49" charset="0"/>
                <a:cs typeface="Consolas" panose="020B0609020204030204" pitchFamily="49" charset="0"/>
              </a:rPr>
              <a:t>和</a:t>
            </a:r>
            <a:r>
              <a:rPr lang="en-US" altLang="zh-CN" sz="2200" b="1" dirty="0">
                <a:solidFill>
                  <a:srgbClr val="003365"/>
                </a:solidFill>
                <a:latin typeface="Lucida Console" panose="020B0609040504020204" pitchFamily="49" charset="0"/>
                <a:cs typeface="Consolas" panose="020B0609020204030204" pitchFamily="49" charset="0"/>
              </a:rPr>
              <a:t>!=</a:t>
            </a:r>
            <a:r>
              <a:rPr lang="zh-CN" altLang="en-US" sz="2200" b="1" dirty="0">
                <a:solidFill>
                  <a:srgbClr val="003365"/>
                </a:solidFill>
                <a:latin typeface="Lucida Console" panose="020B0609040504020204" pitchFamily="49" charset="0"/>
                <a:cs typeface="Consolas" panose="020B0609020204030204" pitchFamily="49" charset="0"/>
              </a:rPr>
              <a:t>的重载与</a:t>
            </a:r>
            <a:r>
              <a:rPr lang="en-US" altLang="zh-CN" sz="2200" b="1" dirty="0">
                <a:solidFill>
                  <a:srgbClr val="003365"/>
                </a:solidFill>
                <a:latin typeface="Lucida Console" panose="020B0609040504020204" pitchFamily="49" charset="0"/>
                <a:cs typeface="Consolas" panose="020B0609020204030204" pitchFamily="49" charset="0"/>
              </a:rPr>
              <a:t>select</a:t>
            </a:r>
            <a:r>
              <a:rPr lang="zh-CN" altLang="en-US" sz="2200" b="1" dirty="0">
                <a:solidFill>
                  <a:srgbClr val="003365"/>
                </a:solidFill>
                <a:latin typeface="Lucida Console" panose="020B0609040504020204" pitchFamily="49" charset="0"/>
                <a:cs typeface="Consolas" panose="020B0609020204030204" pitchFamily="49" charset="0"/>
              </a:rPr>
              <a:t>类似</a:t>
            </a:r>
            <a:endParaRPr lang="en-US" altLang="zh-CN" sz="2400" b="1" dirty="0">
              <a:solidFill>
                <a:srgbClr val="003366"/>
              </a:solidFill>
              <a:latin typeface="Lucida Console" panose="020B0609040504020204" pitchFamily="49" charset="0"/>
            </a:endParaRPr>
          </a:p>
        </p:txBody>
      </p:sp>
      <p:sp>
        <p:nvSpPr>
          <p:cNvPr id="7" name="TextBox 3">
            <a:extLst>
              <a:ext uri="{FF2B5EF4-FFF2-40B4-BE49-F238E27FC236}">
                <a16:creationId xmlns:a16="http://schemas.microsoft.com/office/drawing/2014/main" id="{63D4D0BD-C2B2-AA4B-8AA4-8D7FC516145C}"/>
              </a:ext>
            </a:extLst>
          </p:cNvPr>
          <p:cNvSpPr txBox="1"/>
          <p:nvPr/>
        </p:nvSpPr>
        <p:spPr>
          <a:xfrm>
            <a:off x="395536" y="2698135"/>
            <a:ext cx="8442489" cy="349326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template&lt;</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TIterator</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typename</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TFunction</a:t>
            </a:r>
            <a:r>
              <a:rPr lang="en-US" altLang="zh-CN" sz="1700" dirty="0">
                <a:solidFill>
                  <a:schemeClr val="tx1"/>
                </a:solidFill>
                <a:latin typeface="Consolas" panose="020B0609020204030204" pitchFamily="49" charset="0"/>
                <a:ea typeface="华文楷体" panose="02010600040101010101" pitchFamily="2" charset="-122"/>
                <a:cs typeface="+mn-cs"/>
              </a:rPr>
              <a:t>&gt;</a:t>
            </a:r>
          </a:p>
          <a:p>
            <a:r>
              <a:rPr lang="en-US" altLang="zh-CN" sz="1700" dirty="0">
                <a:solidFill>
                  <a:schemeClr val="tx1"/>
                </a:solidFill>
                <a:latin typeface="Consolas" panose="020B0609020204030204" pitchFamily="49" charset="0"/>
                <a:ea typeface="华文楷体" panose="02010600040101010101" pitchFamily="2" charset="-122"/>
                <a:cs typeface="+mn-cs"/>
              </a:rPr>
              <a:t>class </a:t>
            </a:r>
            <a:r>
              <a:rPr lang="en-US" altLang="zh-CN" sz="1700" dirty="0" err="1">
                <a:solidFill>
                  <a:schemeClr val="tx1"/>
                </a:solidFill>
                <a:latin typeface="Consolas" panose="020B0609020204030204" pitchFamily="49" charset="0"/>
                <a:ea typeface="华文楷体" panose="02010600040101010101" pitchFamily="2" charset="-122"/>
                <a:cs typeface="+mn-cs"/>
              </a:rPr>
              <a:t>where_iterator</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chemeClr val="tx1"/>
                </a:solidFill>
                <a:latin typeface="Consolas" panose="020B0609020204030204" pitchFamily="49" charset="0"/>
                <a:ea typeface="华文楷体" panose="02010600040101010101" pitchFamily="2" charset="-122"/>
                <a:cs typeface="+mn-cs"/>
              </a:rPr>
              <a:t>	bool operator==(</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it)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a:t>
            </a:r>
            <a:r>
              <a:rPr lang="en-US" altLang="zh-CN" sz="1700" dirty="0" err="1">
                <a:solidFill>
                  <a:schemeClr val="tx1"/>
                </a:solidFill>
                <a:latin typeface="Consolas" panose="020B0609020204030204" pitchFamily="49" charset="0"/>
                <a:ea typeface="华文楷体" panose="02010600040101010101" pitchFamily="2" charset="-122"/>
                <a:cs typeface="+mn-cs"/>
              </a:rPr>
              <a:t>it.iterator</a:t>
            </a:r>
            <a:r>
              <a:rPr lang="en-US" altLang="zh-CN" sz="1700" dirty="0">
                <a:solidFill>
                  <a:schemeClr val="tx1"/>
                </a:solidFill>
                <a:latin typeface="Consolas" panose="020B0609020204030204" pitchFamily="49" charset="0"/>
                <a:ea typeface="华文楷体" panose="02010600040101010101" pitchFamily="2" charset="-122"/>
                <a:cs typeface="+mn-cs"/>
              </a:rPr>
              <a:t> == iterator;</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bool operator!=(</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TSelf</a:t>
            </a:r>
            <a:r>
              <a:rPr lang="en-US" altLang="zh-CN" sz="1700" dirty="0">
                <a:solidFill>
                  <a:schemeClr val="tx1"/>
                </a:solidFill>
                <a:latin typeface="Consolas" panose="020B0609020204030204" pitchFamily="49" charset="0"/>
                <a:ea typeface="华文楷体" panose="02010600040101010101" pitchFamily="2" charset="-122"/>
                <a:cs typeface="+mn-cs"/>
              </a:rPr>
              <a:t>&amp; it) </a:t>
            </a:r>
            <a:r>
              <a:rPr lang="en-US" altLang="zh-CN" sz="1700" dirty="0" err="1">
                <a:solidFill>
                  <a:schemeClr val="tx1"/>
                </a:solidFill>
                <a:latin typeface="Consolas" panose="020B0609020204030204" pitchFamily="49" charset="0"/>
                <a:ea typeface="华文楷体" panose="02010600040101010101" pitchFamily="2" charset="-122"/>
                <a:cs typeface="+mn-cs"/>
              </a:rPr>
              <a:t>const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return iterator != </a:t>
            </a:r>
            <a:r>
              <a:rPr lang="en-US" altLang="zh-CN" sz="1700" dirty="0" err="1">
                <a:solidFill>
                  <a:schemeClr val="tx1"/>
                </a:solidFill>
                <a:latin typeface="Consolas" panose="020B0609020204030204" pitchFamily="49" charset="0"/>
                <a:ea typeface="华文楷体" panose="02010600040101010101" pitchFamily="2" charset="-122"/>
                <a:cs typeface="+mn-cs"/>
              </a:rPr>
              <a:t>it.iterator</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13934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75</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使用实例</a:t>
            </a:r>
            <a:endParaRPr lang="en-US" altLang="zh-CN" sz="2400" b="1" dirty="0">
              <a:solidFill>
                <a:srgbClr val="003366"/>
              </a:solidFill>
              <a:cs typeface="Consolas" panose="020B0609020204030204" pitchFamily="49" charset="0"/>
            </a:endParaRPr>
          </a:p>
        </p:txBody>
      </p:sp>
      <p:sp>
        <p:nvSpPr>
          <p:cNvPr id="8" name="TextBox 3">
            <a:extLst>
              <a:ext uri="{FF2B5EF4-FFF2-40B4-BE49-F238E27FC236}">
                <a16:creationId xmlns:a16="http://schemas.microsoft.com/office/drawing/2014/main" id="{8FA3FA2A-F61E-1B4C-B620-0436EEA881B1}"/>
              </a:ext>
            </a:extLst>
          </p:cNvPr>
          <p:cNvSpPr txBox="1"/>
          <p:nvPr/>
        </p:nvSpPr>
        <p:spPr>
          <a:xfrm>
            <a:off x="683568" y="2204864"/>
            <a:ext cx="7538937" cy="21852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v[] = { 1, 2, 3, 4, 5</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auto q = </a:t>
            </a:r>
            <a:r>
              <a:rPr lang="en-US" altLang="zh-CN" sz="1700" dirty="0">
                <a:solidFill>
                  <a:srgbClr val="FF0000"/>
                </a:solidFill>
                <a:latin typeface="Consolas" panose="020B0609020204030204" pitchFamily="49" charset="0"/>
                <a:ea typeface="华文楷体" panose="02010600040101010101" pitchFamily="2" charset="-122"/>
                <a:cs typeface="+mn-cs"/>
              </a:rPr>
              <a:t>from</a:t>
            </a:r>
            <a:r>
              <a:rPr lang="en-US" altLang="zh-CN" sz="1700" dirty="0">
                <a:solidFill>
                  <a:schemeClr val="tx1"/>
                </a:solidFill>
                <a:latin typeface="Consolas" panose="020B0609020204030204" pitchFamily="49" charset="0"/>
                <a:ea typeface="华文楷体" panose="02010600040101010101" pitchFamily="2" charset="-122"/>
                <a:cs typeface="+mn-cs"/>
              </a:rPr>
              <a:t>(v)</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where</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int</a:t>
            </a:r>
            <a:r>
              <a:rPr lang="en-US" altLang="zh-CN" sz="1700" dirty="0">
                <a:solidFill>
                  <a:schemeClr val="tx1"/>
                </a:solidFill>
                <a:latin typeface="Consolas" panose="020B0609020204030204" pitchFamily="49" charset="0"/>
                <a:ea typeface="华文楷体" panose="02010600040101010101" pitchFamily="2" charset="-122"/>
                <a:cs typeface="+mn-cs"/>
              </a:rPr>
              <a:t> x) { return x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2</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0; });</a:t>
            </a:r>
            <a:r>
              <a:rPr lang="zh-CN" altLang="en-US" sz="1700"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选择偶数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for (auto x : q)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cout</a:t>
            </a:r>
            <a:r>
              <a:rPr lang="en-US" altLang="zh-CN" sz="1700" dirty="0">
                <a:solidFill>
                  <a:schemeClr val="tx1"/>
                </a:solidFill>
                <a:latin typeface="Consolas" panose="020B0609020204030204" pitchFamily="49" charset="0"/>
                <a:ea typeface="华文楷体" panose="02010600040101010101" pitchFamily="2" charset="-122"/>
                <a:cs typeface="+mn-cs"/>
              </a:rPr>
              <a:t> &lt;&lt; x &lt;&lt; “ ”; // </a:t>
            </a:r>
            <a:r>
              <a:rPr lang="en-US" altLang="zh-CN" sz="1700" dirty="0">
                <a:solidFill>
                  <a:srgbClr val="FF0000"/>
                </a:solidFill>
                <a:latin typeface="Consolas" panose="020B0609020204030204" pitchFamily="49" charset="0"/>
                <a:ea typeface="华文楷体" panose="02010600040101010101" pitchFamily="2" charset="-122"/>
                <a:cs typeface="+mn-cs"/>
              </a:rPr>
              <a:t>2 4</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0180894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76</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至此，简单的</a:t>
            </a:r>
            <a:r>
              <a:rPr lang="en-US" altLang="zh-CN" sz="2800" b="1" dirty="0">
                <a:solidFill>
                  <a:srgbClr val="003366"/>
                </a:solidFill>
                <a:cs typeface="Consolas" panose="020B0609020204030204" pitchFamily="49" charset="0"/>
              </a:rPr>
              <a:t>LINQ</a:t>
            </a:r>
            <a:r>
              <a:rPr lang="zh-CN" altLang="en-US" sz="2800" b="1" dirty="0">
                <a:solidFill>
                  <a:srgbClr val="003366"/>
                </a:solidFill>
                <a:cs typeface="Consolas" panose="020B0609020204030204" pitchFamily="49" charset="0"/>
              </a:rPr>
              <a:t>的</a:t>
            </a:r>
            <a:r>
              <a:rPr lang="en-US" altLang="zh-CN" sz="2800" b="1" dirty="0">
                <a:solidFill>
                  <a:srgbClr val="003366"/>
                </a:solidFill>
                <a:cs typeface="Consolas" panose="020B0609020204030204" pitchFamily="49" charset="0"/>
              </a:rPr>
              <a:t>C++</a:t>
            </a:r>
            <a:r>
              <a:rPr lang="zh-CN" altLang="en-US" sz="2800" b="1" dirty="0">
                <a:solidFill>
                  <a:srgbClr val="003366"/>
                </a:solidFill>
                <a:cs typeface="Consolas" panose="020B0609020204030204" pitchFamily="49" charset="0"/>
              </a:rPr>
              <a:t>实现便完成了。</a:t>
            </a: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在</a:t>
            </a:r>
            <a:r>
              <a:rPr lang="en-US" altLang="zh-CN" sz="2800" b="1" dirty="0">
                <a:solidFill>
                  <a:srgbClr val="003366"/>
                </a:solidFill>
                <a:cs typeface="Consolas" panose="020B0609020204030204" pitchFamily="49" charset="0"/>
              </a:rPr>
              <a:t>select</a:t>
            </a:r>
            <a:r>
              <a:rPr lang="zh-CN" altLang="en-US" sz="2800" b="1" dirty="0">
                <a:solidFill>
                  <a:srgbClr val="003366"/>
                </a:solidFill>
                <a:cs typeface="Consolas" panose="020B0609020204030204" pitchFamily="49" charset="0"/>
              </a:rPr>
              <a:t>和</a:t>
            </a: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函数的实现中，我们只需要使用迭代器进行相关的操作（如自增，取值操作），而具体的实现方式由各个迭代器内部进行相应实现</a:t>
            </a:r>
            <a:endParaRPr lang="en-US" altLang="zh-CN" sz="2800" b="1" dirty="0">
              <a:solidFill>
                <a:srgbClr val="003366"/>
              </a:solidFill>
              <a:cs typeface="Consolas" panose="020B060902020403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cs typeface="Consolas" panose="020B0609020204030204" pitchFamily="49" charset="0"/>
              </a:rPr>
              <a:t>也就是说，</a:t>
            </a:r>
            <a:r>
              <a:rPr lang="en-US" altLang="zh-CN" sz="2800" b="1" dirty="0">
                <a:solidFill>
                  <a:srgbClr val="003366"/>
                </a:solidFill>
                <a:cs typeface="Consolas" panose="020B0609020204030204" pitchFamily="49" charset="0"/>
              </a:rPr>
              <a:t>select</a:t>
            </a:r>
            <a:r>
              <a:rPr lang="zh-CN" altLang="en-US" sz="2800" b="1" dirty="0">
                <a:solidFill>
                  <a:srgbClr val="003366"/>
                </a:solidFill>
                <a:cs typeface="Consolas" panose="020B0609020204030204" pitchFamily="49" charset="0"/>
              </a:rPr>
              <a:t>和</a:t>
            </a:r>
            <a:r>
              <a:rPr lang="en-US" altLang="zh-CN" sz="2800" b="1" dirty="0">
                <a:solidFill>
                  <a:srgbClr val="003366"/>
                </a:solidFill>
                <a:cs typeface="Consolas" panose="020B0609020204030204" pitchFamily="49" charset="0"/>
              </a:rPr>
              <a:t>where</a:t>
            </a:r>
            <a:r>
              <a:rPr lang="zh-CN" altLang="en-US" sz="2800" b="1" dirty="0">
                <a:solidFill>
                  <a:srgbClr val="003366"/>
                </a:solidFill>
                <a:cs typeface="Consolas" panose="020B0609020204030204" pitchFamily="49" charset="0"/>
              </a:rPr>
              <a:t>函数定义了一套算法</a:t>
            </a:r>
            <a:r>
              <a:rPr lang="zh-CN" altLang="en-US" sz="2800" b="1" dirty="0">
                <a:solidFill>
                  <a:srgbClr val="FF0000"/>
                </a:solidFill>
                <a:cs typeface="Consolas" panose="020B0609020204030204" pitchFamily="49" charset="0"/>
              </a:rPr>
              <a:t>模板，</a:t>
            </a:r>
            <a:r>
              <a:rPr lang="zh-CN" altLang="en-US" sz="2800" b="1" dirty="0">
                <a:solidFill>
                  <a:srgbClr val="003365"/>
                </a:solidFill>
                <a:cs typeface="Consolas" panose="020B0609020204030204" pitchFamily="49" charset="0"/>
              </a:rPr>
              <a:t>而不同的迭代器内部提供了具体的算法实现</a:t>
            </a:r>
            <a:endParaRPr lang="en-US" altLang="zh-CN" sz="2800" b="1" dirty="0">
              <a:solidFill>
                <a:srgbClr val="003365"/>
              </a:solidFill>
              <a:cs typeface="Consolas" panose="020B060902020403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5"/>
                </a:solidFill>
                <a:cs typeface="Consolas" panose="020B0609020204030204" pitchFamily="49" charset="0"/>
              </a:rPr>
              <a:t>这里具体使用了</a:t>
            </a:r>
            <a:r>
              <a:rPr lang="en-US" altLang="zh-CN" sz="2800" b="1" dirty="0">
                <a:solidFill>
                  <a:srgbClr val="003365"/>
                </a:solidFill>
                <a:cs typeface="Consolas" panose="020B0609020204030204" pitchFamily="49" charset="0"/>
              </a:rPr>
              <a:t>template</a:t>
            </a:r>
            <a:r>
              <a:rPr lang="zh-CN" altLang="en-US" sz="2800" b="1" dirty="0">
                <a:solidFill>
                  <a:srgbClr val="003365"/>
                </a:solidFill>
                <a:cs typeface="Consolas" panose="020B0609020204030204" pitchFamily="49" charset="0"/>
              </a:rPr>
              <a:t>关键字（如</a:t>
            </a:r>
            <a:r>
              <a:rPr lang="en-US" altLang="zh-CN" sz="2800" b="1" dirty="0" err="1">
                <a:solidFill>
                  <a:srgbClr val="003365"/>
                </a:solidFill>
                <a:cs typeface="Consolas" panose="020B0609020204030204" pitchFamily="49" charset="0"/>
              </a:rPr>
              <a:t>TIterator</a:t>
            </a:r>
            <a:r>
              <a:rPr lang="zh-CN" altLang="en-US" sz="2800" b="1" dirty="0">
                <a:solidFill>
                  <a:srgbClr val="003365"/>
                </a:solidFill>
                <a:cs typeface="Consolas" panose="020B0609020204030204" pitchFamily="49" charset="0"/>
              </a:rPr>
              <a:t>、</a:t>
            </a:r>
            <a:r>
              <a:rPr lang="en-US" altLang="zh-CN" sz="2800" b="1" dirty="0" err="1">
                <a:solidFill>
                  <a:srgbClr val="003365"/>
                </a:solidFill>
                <a:cs typeface="Consolas" panose="020B0609020204030204" pitchFamily="49" charset="0"/>
              </a:rPr>
              <a:t>TFunction</a:t>
            </a:r>
            <a:r>
              <a:rPr lang="zh-CN" altLang="en-US" sz="2800" b="1" dirty="0">
                <a:solidFill>
                  <a:srgbClr val="003365"/>
                </a:solidFill>
                <a:cs typeface="Consolas" panose="020B0609020204030204" pitchFamily="49" charset="0"/>
              </a:rPr>
              <a:t>）来实现</a:t>
            </a:r>
            <a:r>
              <a:rPr lang="zh-CN" altLang="en-US" sz="2800" b="1" dirty="0">
                <a:solidFill>
                  <a:srgbClr val="FF0000"/>
                </a:solidFill>
                <a:cs typeface="Consolas" panose="020B0609020204030204" pitchFamily="49" charset="0"/>
              </a:rPr>
              <a:t>模板方法</a:t>
            </a:r>
            <a:endParaRPr lang="en-US" altLang="zh-CN" sz="2800" b="1" dirty="0">
              <a:solidFill>
                <a:srgbClr val="003365"/>
              </a:solidFill>
              <a:cs typeface="Consolas" panose="020B0609020204030204" pitchFamily="49" charset="0"/>
            </a:endParaRPr>
          </a:p>
        </p:txBody>
      </p:sp>
    </p:spTree>
    <p:extLst>
      <p:ext uri="{BB962C8B-B14F-4D97-AF65-F5344CB8AC3E}">
        <p14:creationId xmlns:p14="http://schemas.microsoft.com/office/powerpoint/2010/main" val="1803504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4749029"/>
          </a:xfrm>
        </p:spPr>
        <p:txBody>
          <a:bodyPr>
            <a:normAutofit fontScale="92500"/>
          </a:bodyPr>
          <a:lstStyle/>
          <a:p>
            <a:pPr>
              <a:lnSpc>
                <a:spcPct val="120000"/>
              </a:lnSpc>
            </a:pPr>
            <a:r>
              <a:rPr lang="zh-CN" altLang="en-US" sz="2500" dirty="0"/>
              <a:t>行为型设计模式关心对象之间的行为功能抽象，核心在于</a:t>
            </a:r>
            <a:r>
              <a:rPr lang="zh-CN" altLang="en-US" sz="2500" dirty="0">
                <a:solidFill>
                  <a:srgbClr val="FF0000"/>
                </a:solidFill>
              </a:rPr>
              <a:t>抽象</a:t>
            </a:r>
            <a:r>
              <a:rPr lang="zh-CN" altLang="en-US" sz="2500" dirty="0"/>
              <a:t>行为功能中</a:t>
            </a:r>
            <a:r>
              <a:rPr lang="zh-CN" altLang="en-US" sz="2500" dirty="0">
                <a:solidFill>
                  <a:srgbClr val="FF0000"/>
                </a:solidFill>
              </a:rPr>
              <a:t>不变</a:t>
            </a:r>
            <a:r>
              <a:rPr lang="zh-CN" altLang="en-US" sz="2500" dirty="0"/>
              <a:t>的成分，具体</a:t>
            </a:r>
            <a:r>
              <a:rPr lang="zh-CN" altLang="en-US" sz="2500" dirty="0">
                <a:solidFill>
                  <a:srgbClr val="FF0000"/>
                </a:solidFill>
              </a:rPr>
              <a:t>实现</a:t>
            </a:r>
            <a:r>
              <a:rPr lang="zh-CN" altLang="en-US" sz="2500" dirty="0"/>
              <a:t>行为功能中</a:t>
            </a:r>
            <a:r>
              <a:rPr lang="zh-CN" altLang="en-US" sz="2500" dirty="0">
                <a:solidFill>
                  <a:srgbClr val="FF0000"/>
                </a:solidFill>
              </a:rPr>
              <a:t>变</a:t>
            </a:r>
            <a:r>
              <a:rPr lang="zh-CN" altLang="en-US" sz="2500" dirty="0"/>
              <a:t>的成分，保证以尽可能少的代码改动完成功能的增减</a:t>
            </a:r>
            <a:endParaRPr lang="en-US" altLang="zh-CN" sz="2500" dirty="0"/>
          </a:p>
          <a:p>
            <a:pPr>
              <a:lnSpc>
                <a:spcPct val="120000"/>
              </a:lnSpc>
              <a:buFont typeface="Wingdings" pitchFamily="2" charset="2"/>
              <a:buChar char="§"/>
            </a:pPr>
            <a:r>
              <a:rPr lang="zh-CN" altLang="en-US" sz="2500" dirty="0"/>
              <a:t>迭代器模式抽象了数据访问方法，可以访问对象的元素但却不暴露底层实现，隔离具体算法与数据结构</a:t>
            </a:r>
            <a:endParaRPr lang="en-US" altLang="zh-CN" sz="2500" dirty="0"/>
          </a:p>
          <a:p>
            <a:pPr>
              <a:lnSpc>
                <a:spcPct val="120000"/>
              </a:lnSpc>
              <a:buFont typeface="Wingdings" pitchFamily="2" charset="2"/>
              <a:buChar char="§"/>
            </a:pPr>
            <a:r>
              <a:rPr lang="zh-CN" altLang="en-US" sz="2500" dirty="0"/>
              <a:t>模板方法归纳了一系列类的通用功能，在基类中将功能的接口固定，在子类中具体实现流程细节，使得新类的增加不对已有类产生影响</a:t>
            </a:r>
            <a:endParaRPr lang="en-US" altLang="zh-CN" sz="2500" dirty="0"/>
          </a:p>
          <a:p>
            <a:pPr>
              <a:lnSpc>
                <a:spcPct val="120000"/>
              </a:lnSpc>
              <a:buFont typeface="Wingdings" pitchFamily="2" charset="2"/>
              <a:buChar char="§"/>
            </a:pPr>
            <a:r>
              <a:rPr lang="zh-CN" altLang="en-US" sz="2500" dirty="0"/>
              <a:t>策略模式抽象了功能的选择与组合，隔离不同的功能使得相互之间不受影响，可以灵活支持算法或策略的变动</a:t>
            </a:r>
            <a:endParaRPr lang="en-US" altLang="zh-CN" sz="25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77</a:t>
            </a:fld>
            <a:endParaRPr lang="zh-CN" altLang="en-US" dirty="0"/>
          </a:p>
        </p:txBody>
      </p:sp>
    </p:spTree>
    <p:extLst>
      <p:ext uri="{BB962C8B-B14F-4D97-AF65-F5344CB8AC3E}">
        <p14:creationId xmlns:p14="http://schemas.microsoft.com/office/powerpoint/2010/main" val="193897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课后阅读</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kern="100" dirty="0">
                <a:latin typeface="华文楷体" panose="02010600040101010101" pitchFamily="2" charset="-122"/>
                <a:hlinkClick r:id="rId3">
                  <a:extLst>
                    <a:ext uri="{A12FA001-AC4F-418D-AE19-62706E023703}">
                      <ahyp:hlinkClr xmlns:ahyp="http://schemas.microsoft.com/office/drawing/2018/hyperlinkcolor" val="tx"/>
                    </a:ext>
                  </a:extLst>
                </a:hlinkClick>
              </a:rPr>
              <a:t>用 </a:t>
            </a:r>
            <a:r>
              <a:rPr lang="en" altLang="zh-CN" sz="2400" kern="100" dirty="0">
                <a:latin typeface="华文楷体" panose="02010600040101010101" pitchFamily="2" charset="-122"/>
                <a:hlinkClick r:id="rId3">
                  <a:extLst>
                    <a:ext uri="{A12FA001-AC4F-418D-AE19-62706E023703}">
                      <ahyp:hlinkClr xmlns:ahyp="http://schemas.microsoft.com/office/drawing/2018/hyperlinkcolor" val="tx"/>
                    </a:ext>
                  </a:extLst>
                </a:hlinkClick>
              </a:rPr>
              <a:t>C++ 11 </a:t>
            </a:r>
            <a:r>
              <a:rPr lang="zh-CN" altLang="en-US" sz="2400" kern="100" dirty="0">
                <a:latin typeface="华文楷体" panose="02010600040101010101" pitchFamily="2" charset="-122"/>
                <a:hlinkClick r:id="rId3">
                  <a:extLst>
                    <a:ext uri="{A12FA001-AC4F-418D-AE19-62706E023703}">
                      <ahyp:hlinkClr xmlns:ahyp="http://schemas.microsoft.com/office/drawing/2018/hyperlinkcolor" val="tx"/>
                    </a:ext>
                  </a:extLst>
                </a:hlinkClick>
              </a:rPr>
              <a:t>来实现 </a:t>
            </a:r>
            <a:r>
              <a:rPr lang="en" altLang="zh-CN" sz="2400" kern="100" dirty="0">
                <a:latin typeface="华文楷体" panose="02010600040101010101" pitchFamily="2" charset="-122"/>
                <a:hlinkClick r:id="rId3">
                  <a:extLst>
                    <a:ext uri="{A12FA001-AC4F-418D-AE19-62706E023703}">
                      <ahyp:hlinkClr xmlns:ahyp="http://schemas.microsoft.com/office/drawing/2018/hyperlinkcolor" val="tx"/>
                    </a:ext>
                  </a:extLst>
                </a:hlinkClick>
              </a:rPr>
              <a:t>LINQ to Object</a:t>
            </a:r>
            <a:r>
              <a:rPr lang="en-US" altLang="zh-CN" b="1" kern="100" dirty="0">
                <a:solidFill>
                  <a:srgbClr val="003366"/>
                </a:solidFill>
                <a:cs typeface="Consolas" panose="020B0609020204030204" pitchFamily="49" charset="0"/>
              </a:rPr>
              <a:t>》</a:t>
            </a:r>
          </a:p>
          <a:p>
            <a:pPr lvl="1">
              <a:lnSpc>
                <a:spcPct val="100000"/>
              </a:lnSpc>
            </a:pPr>
            <a:r>
              <a:rPr lang="zh-CN" altLang="en-US" b="1" kern="100" dirty="0">
                <a:solidFill>
                  <a:srgbClr val="003366"/>
                </a:solidFill>
                <a:cs typeface="Consolas" panose="020B0609020204030204" pitchFamily="49" charset="0"/>
              </a:rPr>
              <a:t>除本讲提到的三个语句实现外，还提供了更加详细的</a:t>
            </a:r>
            <a:r>
              <a:rPr lang="en-US" altLang="zh-CN" b="1" kern="100" dirty="0">
                <a:solidFill>
                  <a:srgbClr val="003366"/>
                </a:solidFill>
                <a:cs typeface="Consolas" panose="020B0609020204030204" pitchFamily="49" charset="0"/>
              </a:rPr>
              <a:t>LINQ</a:t>
            </a:r>
            <a:r>
              <a:rPr lang="zh-CN" altLang="en-US" b="1" kern="100" dirty="0">
                <a:solidFill>
                  <a:srgbClr val="003366"/>
                </a:solidFill>
                <a:cs typeface="Consolas" panose="020B0609020204030204" pitchFamily="49" charset="0"/>
              </a:rPr>
              <a:t>语句实现</a:t>
            </a:r>
            <a:endParaRPr lang="en-US" altLang="zh-CN" b="1" kern="100" dirty="0">
              <a:solidFill>
                <a:srgbClr val="003366"/>
              </a:solidFill>
              <a:cs typeface="Consolas" panose="020B0609020204030204" pitchFamily="49" charset="0"/>
            </a:endParaRPr>
          </a:p>
          <a:p>
            <a:pPr lvl="1">
              <a:lnSpc>
                <a:spcPct val="100000"/>
              </a:lnSpc>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hlinkClick r:id="rId3"/>
              </a:rPr>
              <a:t>链接</a:t>
            </a:r>
            <a:r>
              <a:rPr lang="zh-CN" altLang="en-US" b="1" kern="100" dirty="0">
                <a:solidFill>
                  <a:srgbClr val="003366"/>
                </a:solidFill>
                <a:latin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hlinkClick r:id="rId4"/>
              </a:rPr>
              <a:t>代码</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78</a:t>
            </a:fld>
            <a:endParaRPr lang="en-US" altLang="zh-CN" dirty="0"/>
          </a:p>
        </p:txBody>
      </p:sp>
    </p:spTree>
    <p:extLst>
      <p:ext uri="{BB962C8B-B14F-4D97-AF65-F5344CB8AC3E}">
        <p14:creationId xmlns:p14="http://schemas.microsoft.com/office/powerpoint/2010/main" val="2559815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相关知识：</a:t>
            </a:r>
            <a:r>
              <a:rPr lang="en-US" altLang="zh-CN" dirty="0"/>
              <a:t>Lambda</a:t>
            </a:r>
            <a:r>
              <a:rPr lang="zh-CN" altLang="en-US" dirty="0"/>
              <a:t>函数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10" name="内容占位符 2">
            <a:extLst>
              <a:ext uri="{FF2B5EF4-FFF2-40B4-BE49-F238E27FC236}">
                <a16:creationId xmlns:a16="http://schemas.microsoft.com/office/drawing/2014/main" id="{9B386F61-0597-AE4F-B291-ECCE48EBDD96}"/>
              </a:ext>
            </a:extLst>
          </p:cNvPr>
          <p:cNvSpPr txBox="1">
            <a:spLocks/>
          </p:cNvSpPr>
          <p:nvPr/>
        </p:nvSpPr>
        <p:spPr bwMode="auto">
          <a:xfrm>
            <a:off x="539552" y="1465264"/>
            <a:ext cx="7920879" cy="525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en" altLang="zh-CN" sz="2800" b="1" dirty="0">
                <a:solidFill>
                  <a:srgbClr val="003366"/>
                </a:solidFill>
                <a:latin typeface="Lucida Console" panose="020B0609040504020204" pitchFamily="49" charset="0"/>
              </a:rPr>
              <a:t>C++11</a:t>
            </a:r>
            <a:r>
              <a:rPr lang="zh-CN" altLang="en" sz="2800" b="1" dirty="0">
                <a:solidFill>
                  <a:srgbClr val="003366"/>
                </a:solidFill>
                <a:latin typeface="Lucida Console" panose="020B0609040504020204" pitchFamily="49" charset="0"/>
              </a:rPr>
              <a:t>中</a:t>
            </a:r>
            <a:r>
              <a:rPr lang="zh-CN" altLang="en-US" sz="2800" b="1" dirty="0">
                <a:solidFill>
                  <a:srgbClr val="003366"/>
                </a:solidFill>
                <a:latin typeface="Lucida Console" panose="020B0609040504020204" pitchFamily="49" charset="0"/>
              </a:rPr>
              <a:t>提供了对匿名函数的支持</a:t>
            </a:r>
            <a:r>
              <a:rPr lang="en-US" altLang="zh-CN" sz="2800" b="1" dirty="0">
                <a:solidFill>
                  <a:srgbClr val="003366"/>
                </a:solidFill>
                <a:latin typeface="Lucida Console" panose="020B0609040504020204" pitchFamily="49" charset="0"/>
              </a:rPr>
              <a:t>,</a:t>
            </a:r>
            <a:r>
              <a:rPr lang="zh-CN" altLang="en-US" sz="2800" b="1" dirty="0">
                <a:solidFill>
                  <a:srgbClr val="003366"/>
                </a:solidFill>
                <a:latin typeface="Lucida Console" panose="020B0609040504020204" pitchFamily="49" charset="0"/>
              </a:rPr>
              <a:t>称为</a:t>
            </a:r>
            <a:r>
              <a:rPr lang="en" altLang="zh-CN" sz="2800" b="1" dirty="0">
                <a:solidFill>
                  <a:srgbClr val="003366"/>
                </a:solidFill>
                <a:latin typeface="Lucida Console" panose="020B0609040504020204" pitchFamily="49" charset="0"/>
              </a:rPr>
              <a:t>Lambda</a:t>
            </a:r>
            <a:r>
              <a:rPr lang="zh-CN" altLang="en-US" sz="2800" b="1" dirty="0">
                <a:solidFill>
                  <a:srgbClr val="003366"/>
                </a:solidFill>
                <a:latin typeface="Lucida Console" panose="020B0609040504020204" pitchFamily="49" charset="0"/>
              </a:rPr>
              <a:t>函数，具体形式如下</a:t>
            </a:r>
            <a:r>
              <a:rPr lang="en-US" altLang="zh-CN" sz="2800" b="1" dirty="0">
                <a:solidFill>
                  <a:srgbClr val="003366"/>
                </a:solidFill>
                <a:latin typeface="Lucida Console" panose="020B0609040504020204" pitchFamily="49" charset="0"/>
              </a:rPr>
              <a:t>:</a:t>
            </a:r>
          </a:p>
          <a:p>
            <a:pPr marL="685800" lvl="3" defTabSz="914400" eaLnBrk="1" hangingPunct="1">
              <a:spcBef>
                <a:spcPts val="1000"/>
              </a:spcBef>
              <a:buSzPct val="75000"/>
              <a:buFont typeface="Wingdings" panose="05000000000000000000" pitchFamily="2" charset="2"/>
              <a:buChar char="n"/>
            </a:pPr>
            <a:r>
              <a:rPr lang="en" altLang="zh-CN" sz="2000" dirty="0">
                <a:solidFill>
                  <a:srgbClr val="FF0000"/>
                </a:solidFill>
              </a:rPr>
              <a:t>[capture] (parameters) mutable -&gt; return-type {statement}</a:t>
            </a:r>
          </a:p>
          <a:p>
            <a:pPr marL="685800" lvl="3" defTabSz="914400" eaLnBrk="1" hangingPunct="1">
              <a:spcBef>
                <a:spcPts val="1000"/>
              </a:spcBef>
              <a:buSzPct val="75000"/>
              <a:buFont typeface="Wingdings" panose="05000000000000000000" pitchFamily="2" charset="2"/>
              <a:buChar char="n"/>
            </a:pPr>
            <a:r>
              <a:rPr lang="en-US" altLang="zh-CN" dirty="0"/>
              <a:t>capture:</a:t>
            </a:r>
            <a:r>
              <a:rPr lang="zh-CN" altLang="en-US" dirty="0"/>
              <a:t>捕捉列表，本节的例子中不使用捕捉列表。</a:t>
            </a:r>
            <a:endParaRPr lang="en-US" altLang="zh-CN" dirty="0"/>
          </a:p>
          <a:p>
            <a:pPr marL="685800" lvl="3" defTabSz="914400" eaLnBrk="1" hangingPunct="1">
              <a:spcBef>
                <a:spcPts val="1000"/>
              </a:spcBef>
              <a:buSzPct val="75000"/>
              <a:buFont typeface="Wingdings" panose="05000000000000000000" pitchFamily="2" charset="2"/>
              <a:buChar char="n"/>
            </a:pPr>
            <a:r>
              <a:rPr lang="en" altLang="zh-CN" dirty="0"/>
              <a:t>(parameters)</a:t>
            </a:r>
            <a:r>
              <a:rPr lang="zh-CN" altLang="en" dirty="0"/>
              <a:t>：</a:t>
            </a:r>
            <a:r>
              <a:rPr lang="zh-CN" altLang="en-US" dirty="0"/>
              <a:t>参数列表。</a:t>
            </a:r>
            <a:endParaRPr lang="en-US" altLang="zh-CN" dirty="0"/>
          </a:p>
          <a:p>
            <a:pPr marL="685800" lvl="3" defTabSz="914400" eaLnBrk="1" hangingPunct="1">
              <a:spcBef>
                <a:spcPts val="1000"/>
              </a:spcBef>
              <a:buSzPct val="75000"/>
              <a:buFont typeface="Wingdings" panose="05000000000000000000" pitchFamily="2" charset="2"/>
              <a:buChar char="n"/>
            </a:pPr>
            <a:r>
              <a:rPr lang="en" altLang="zh-CN" dirty="0"/>
              <a:t>mutable</a:t>
            </a:r>
            <a:r>
              <a:rPr lang="zh-CN" altLang="en" dirty="0"/>
              <a:t>：</a:t>
            </a:r>
            <a:r>
              <a:rPr lang="zh-CN" altLang="en-US" dirty="0"/>
              <a:t>在默认的情况下，</a:t>
            </a:r>
            <a:r>
              <a:rPr lang="en" altLang="zh-CN" dirty="0"/>
              <a:t>lambda</a:t>
            </a:r>
            <a:r>
              <a:rPr lang="zh-CN" altLang="en-US" dirty="0"/>
              <a:t>函数总是返回一个</a:t>
            </a:r>
            <a:r>
              <a:rPr lang="en" altLang="zh-CN" dirty="0" err="1"/>
              <a:t>const</a:t>
            </a:r>
            <a:r>
              <a:rPr lang="zh-CN" altLang="en" dirty="0"/>
              <a:t>，</a:t>
            </a:r>
            <a:r>
              <a:rPr lang="zh-CN" altLang="en-US" dirty="0"/>
              <a:t>注明“</a:t>
            </a:r>
            <a:r>
              <a:rPr lang="en" altLang="zh-CN" dirty="0"/>
              <a:t>mutable”</a:t>
            </a:r>
            <a:r>
              <a:rPr lang="zh-CN" altLang="en-US" dirty="0"/>
              <a:t>关键字之后可以取消其常量性质。</a:t>
            </a:r>
            <a:endParaRPr lang="en-US" altLang="zh-CN" dirty="0"/>
          </a:p>
          <a:p>
            <a:pPr marL="685800" lvl="3" defTabSz="914400" eaLnBrk="1" hangingPunct="1">
              <a:spcBef>
                <a:spcPts val="1000"/>
              </a:spcBef>
              <a:buSzPct val="75000"/>
              <a:buFont typeface="Wingdings" panose="05000000000000000000" pitchFamily="2" charset="2"/>
              <a:buChar char="n"/>
            </a:pPr>
            <a:r>
              <a:rPr lang="en" altLang="zh-CN" dirty="0"/>
              <a:t>-&gt;return-type</a:t>
            </a:r>
            <a:r>
              <a:rPr lang="zh-CN" altLang="en-US" dirty="0"/>
              <a:t>：函数的返回值类型。可省略。</a:t>
            </a:r>
            <a:endParaRPr lang="en-US" altLang="zh-CN" dirty="0"/>
          </a:p>
          <a:p>
            <a:pPr marL="685800" lvl="3" defTabSz="914400" eaLnBrk="1" hangingPunct="1">
              <a:spcBef>
                <a:spcPts val="1000"/>
              </a:spcBef>
              <a:buSzPct val="75000"/>
              <a:buFont typeface="Wingdings" panose="05000000000000000000" pitchFamily="2" charset="2"/>
              <a:buChar char="n"/>
            </a:pPr>
            <a:r>
              <a:rPr lang="en" altLang="zh-CN" dirty="0"/>
              <a:t>{statement}</a:t>
            </a:r>
            <a:r>
              <a:rPr lang="zh-CN" altLang="en" dirty="0"/>
              <a:t>：</a:t>
            </a:r>
            <a:r>
              <a:rPr lang="zh-CN" altLang="en-US" dirty="0"/>
              <a:t>函数体。</a:t>
            </a:r>
            <a:endParaRPr lang="en-US" altLang="zh-CN" dirty="0"/>
          </a:p>
        </p:txBody>
      </p:sp>
      <p:sp>
        <p:nvSpPr>
          <p:cNvPr id="11" name="矩形 10">
            <a:extLst>
              <a:ext uri="{FF2B5EF4-FFF2-40B4-BE49-F238E27FC236}">
                <a16:creationId xmlns:a16="http://schemas.microsoft.com/office/drawing/2014/main" id="{058AEEF0-F9EB-0A4D-B336-7FF982496A32}"/>
              </a:ext>
            </a:extLst>
          </p:cNvPr>
          <p:cNvSpPr/>
          <p:nvPr/>
        </p:nvSpPr>
        <p:spPr>
          <a:xfrm>
            <a:off x="271456" y="6320851"/>
            <a:ext cx="8120644" cy="369332"/>
          </a:xfrm>
          <a:prstGeom prst="rect">
            <a:avLst/>
          </a:prstGeom>
        </p:spPr>
        <p:txBody>
          <a:bodyPr wrap="square">
            <a:spAutoFit/>
          </a:bodyPr>
          <a:lstStyle/>
          <a:p>
            <a:r>
              <a:rPr lang="zh-CN" altLang="en-US" dirty="0">
                <a:latin typeface="STKaiti" panose="02010600040101010101" pitchFamily="2" charset="-122"/>
                <a:ea typeface="STKaiti" panose="02010600040101010101" pitchFamily="2" charset="-122"/>
              </a:rPr>
              <a:t>扩展阅读：</a:t>
            </a:r>
            <a:r>
              <a:rPr lang="en-US" altLang="zh-CN" dirty="0">
                <a:latin typeface="STKaiti" panose="02010600040101010101" pitchFamily="2" charset="-122"/>
                <a:ea typeface="STKaiti" panose="02010600040101010101" pitchFamily="2" charset="-122"/>
                <a:hlinkClick r:id="rId3"/>
              </a:rPr>
              <a:t>Lambda</a:t>
            </a:r>
            <a:r>
              <a:rPr lang="zh-CN" altLang="en-US" dirty="0">
                <a:latin typeface="STKaiti" panose="02010600040101010101" pitchFamily="2" charset="-122"/>
                <a:ea typeface="STKaiti" panose="02010600040101010101" pitchFamily="2" charset="-122"/>
                <a:hlinkClick r:id="rId3"/>
              </a:rPr>
              <a:t>函数</a:t>
            </a:r>
            <a:endParaRPr lang="zh-CN" altLang="en-US" dirty="0">
              <a:latin typeface="STKaiti" panose="02010600040101010101" pitchFamily="2" charset="-122"/>
              <a:ea typeface="STKaiti" panose="02010600040101010101" pitchFamily="2" charset="-122"/>
            </a:endParaRPr>
          </a:p>
        </p:txBody>
      </p:sp>
      <p:sp>
        <p:nvSpPr>
          <p:cNvPr id="12" name="TextBox 3">
            <a:extLst>
              <a:ext uri="{FF2B5EF4-FFF2-40B4-BE49-F238E27FC236}">
                <a16:creationId xmlns:a16="http://schemas.microsoft.com/office/drawing/2014/main" id="{53E9C233-956E-044D-9A6A-D121AB519D1D}"/>
              </a:ext>
            </a:extLst>
          </p:cNvPr>
          <p:cNvSpPr txBox="1"/>
          <p:nvPr/>
        </p:nvSpPr>
        <p:spPr>
          <a:xfrm>
            <a:off x="700316" y="5369032"/>
            <a:ext cx="7306493" cy="61555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rPr>
              <a:t>[](</a:t>
            </a:r>
            <a:r>
              <a:rPr lang="en-US" altLang="zh-CN" sz="1700" dirty="0" err="1">
                <a:solidFill>
                  <a:schemeClr val="tx1"/>
                </a:solidFill>
                <a:latin typeface="Consolas" panose="020B0609020204030204" pitchFamily="49" charset="0"/>
                <a:ea typeface="华文楷体" panose="02010600040101010101" pitchFamily="2" charset="-122"/>
              </a:rPr>
              <a:t>int</a:t>
            </a:r>
            <a:r>
              <a:rPr lang="en-US" altLang="zh-CN" sz="1700" dirty="0">
                <a:solidFill>
                  <a:schemeClr val="tx1"/>
                </a:solidFill>
                <a:latin typeface="Consolas" panose="020B0609020204030204" pitchFamily="49" charset="0"/>
                <a:ea typeface="华文楷体" panose="02010600040101010101" pitchFamily="2" charset="-122"/>
              </a:rPr>
              <a:t> x) {</a:t>
            </a:r>
            <a:r>
              <a:rPr lang="zh-CN" altLang="en-US" sz="1700" dirty="0">
                <a:solidFill>
                  <a:schemeClr val="tx1"/>
                </a:solidFill>
                <a:latin typeface="Consolas" panose="020B0609020204030204" pitchFamily="49" charset="0"/>
                <a:ea typeface="华文楷体" panose="02010600040101010101" pitchFamily="2" charset="-122"/>
              </a:rPr>
              <a:t> </a:t>
            </a:r>
            <a:r>
              <a:rPr lang="en-US" altLang="zh-CN" sz="1700" dirty="0">
                <a:solidFill>
                  <a:schemeClr val="tx1"/>
                </a:solidFill>
                <a:latin typeface="Consolas" panose="020B0609020204030204" pitchFamily="49" charset="0"/>
                <a:ea typeface="华文楷体" panose="02010600040101010101" pitchFamily="2" charset="-122"/>
              </a:rPr>
              <a:t>return x % 2 == 0;}</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zh-CN" altLang="en-US" sz="1700" dirty="0">
                <a:solidFill>
                  <a:schemeClr val="tx1"/>
                </a:solidFill>
                <a:latin typeface="Consolas" panose="020B0609020204030204" pitchFamily="49" charset="0"/>
                <a:ea typeface="华文楷体" panose="02010600040101010101" pitchFamily="2" charset="-122"/>
                <a:cs typeface="+mn-cs"/>
              </a:rPr>
              <a:t> 判断</a:t>
            </a:r>
            <a:r>
              <a:rPr lang="en-US" altLang="zh-CN" sz="1700" dirty="0">
                <a:solidFill>
                  <a:schemeClr val="tx1"/>
                </a:solidFill>
                <a:latin typeface="Consolas" panose="020B0609020204030204" pitchFamily="49" charset="0"/>
                <a:ea typeface="华文楷体" panose="02010600040101010101" pitchFamily="2" charset="-122"/>
                <a:cs typeface="+mn-cs"/>
              </a:rPr>
              <a:t>x</a:t>
            </a:r>
            <a:r>
              <a:rPr lang="zh-CN" altLang="en-US" sz="1700" dirty="0">
                <a:solidFill>
                  <a:schemeClr val="tx1"/>
                </a:solidFill>
                <a:latin typeface="Consolas" panose="020B0609020204030204" pitchFamily="49" charset="0"/>
                <a:ea typeface="华文楷体" panose="02010600040101010101" pitchFamily="2" charset="-122"/>
                <a:cs typeface="+mn-cs"/>
              </a:rPr>
              <a:t>是否是偶数 </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rPr>
              <a:t>[](</a:t>
            </a:r>
            <a:r>
              <a:rPr lang="en-US" altLang="zh-CN" sz="1700" dirty="0" err="1">
                <a:solidFill>
                  <a:schemeClr val="tx1"/>
                </a:solidFill>
                <a:latin typeface="Consolas" panose="020B0609020204030204" pitchFamily="49" charset="0"/>
                <a:ea typeface="华文楷体" panose="02010600040101010101" pitchFamily="2" charset="-122"/>
              </a:rPr>
              <a:t>int</a:t>
            </a:r>
            <a:r>
              <a:rPr lang="en-US" altLang="zh-CN" sz="1700" dirty="0">
                <a:solidFill>
                  <a:schemeClr val="tx1"/>
                </a:solidFill>
                <a:latin typeface="Consolas" panose="020B0609020204030204" pitchFamily="49" charset="0"/>
                <a:ea typeface="华文楷体" panose="02010600040101010101" pitchFamily="2" charset="-122"/>
              </a:rPr>
              <a:t> x) { return x * x; });</a:t>
            </a:r>
            <a:r>
              <a:rPr lang="zh-CN" altLang="en-US" sz="1700" dirty="0">
                <a:solidFill>
                  <a:schemeClr val="tx1"/>
                </a:solidFill>
                <a:latin typeface="Consolas" panose="020B0609020204030204" pitchFamily="49" charset="0"/>
                <a:ea typeface="华文楷体" panose="02010600040101010101" pitchFamily="2" charset="-122"/>
              </a:rPr>
              <a:t> </a:t>
            </a:r>
            <a:r>
              <a:rPr lang="en-US" altLang="zh-CN" sz="1700" dirty="0">
                <a:solidFill>
                  <a:schemeClr val="tx1"/>
                </a:solidFill>
                <a:latin typeface="Consolas" panose="020B0609020204030204" pitchFamily="49" charset="0"/>
                <a:ea typeface="华文楷体" panose="02010600040101010101" pitchFamily="2" charset="-122"/>
              </a:rPr>
              <a:t>//</a:t>
            </a:r>
            <a:r>
              <a:rPr lang="zh-CN" altLang="en-US" sz="1700" dirty="0">
                <a:solidFill>
                  <a:schemeClr val="tx1"/>
                </a:solidFill>
                <a:latin typeface="Consolas" panose="020B0609020204030204" pitchFamily="49" charset="0"/>
                <a:ea typeface="华文楷体" panose="02010600040101010101" pitchFamily="2" charset="-122"/>
              </a:rPr>
              <a:t> 返回</a:t>
            </a:r>
            <a:r>
              <a:rPr lang="en-US" altLang="zh-CN" sz="1700" dirty="0">
                <a:solidFill>
                  <a:schemeClr val="tx1"/>
                </a:solidFill>
                <a:latin typeface="Consolas" panose="020B0609020204030204" pitchFamily="49" charset="0"/>
                <a:ea typeface="华文楷体" panose="02010600040101010101" pitchFamily="2" charset="-122"/>
              </a:rPr>
              <a:t>x</a:t>
            </a:r>
            <a:r>
              <a:rPr lang="zh-CN" altLang="en-US" sz="1700" dirty="0">
                <a:solidFill>
                  <a:schemeClr val="tx1"/>
                </a:solidFill>
                <a:latin typeface="Consolas" panose="020B0609020204030204" pitchFamily="49" charset="0"/>
                <a:ea typeface="华文楷体" panose="02010600040101010101" pitchFamily="2" charset="-122"/>
              </a:rPr>
              <a:t>的平方</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00600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案例：语言集成查询</a:t>
            </a:r>
            <a:r>
              <a:rPr lang="en-US" altLang="zh-CN" dirty="0"/>
              <a:t>LINQ</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9</a:t>
            </a:fld>
            <a:endParaRPr lang="zh-CN" altLang="en-US" dirty="0"/>
          </a:p>
        </p:txBody>
      </p:sp>
      <p:sp>
        <p:nvSpPr>
          <p:cNvPr id="6" name="内容占位符 2">
            <a:extLst>
              <a:ext uri="{FF2B5EF4-FFF2-40B4-BE49-F238E27FC236}">
                <a16:creationId xmlns:a16="http://schemas.microsoft.com/office/drawing/2014/main" id="{233FADBA-8EF7-3944-8852-28635722A4F0}"/>
              </a:ext>
            </a:extLst>
          </p:cNvPr>
          <p:cNvSpPr>
            <a:spLocks noGrp="1"/>
          </p:cNvSpPr>
          <p:nvPr>
            <p:ph idx="1"/>
          </p:nvPr>
        </p:nvSpPr>
        <p:spPr>
          <a:xfrm>
            <a:off x="539552" y="1465264"/>
            <a:ext cx="8466112" cy="5256212"/>
          </a:xfrm>
        </p:spPr>
        <p:txBody>
          <a:bodyPr/>
          <a:lstStyle/>
          <a:p>
            <a:pPr marL="228600" lvl="2">
              <a:spcBef>
                <a:spcPts val="1000"/>
              </a:spcBef>
              <a:buSzPct val="75000"/>
              <a:buFont typeface="Wingdings" panose="05000000000000000000" pitchFamily="2" charset="2"/>
              <a:buChar char="n"/>
            </a:pPr>
            <a:r>
              <a:rPr lang="en" altLang="zh-CN" sz="2800" b="1" dirty="0">
                <a:solidFill>
                  <a:srgbClr val="003366"/>
                </a:solidFill>
                <a:latin typeface="Lucida Console" panose="020B0609040504020204" pitchFamily="49" charset="0"/>
              </a:rPr>
              <a:t>C++</a:t>
            </a:r>
            <a:r>
              <a:rPr lang="zh-CN" altLang="en-US" sz="2800" b="1" dirty="0">
                <a:solidFill>
                  <a:srgbClr val="003366"/>
                </a:solidFill>
                <a:latin typeface="Lucida Console" panose="020B0609040504020204" pitchFamily="49" charset="0"/>
              </a:rPr>
              <a:t> </a:t>
            </a:r>
            <a:r>
              <a:rPr lang="en-US" altLang="zh-CN" sz="2800" b="1" dirty="0">
                <a:solidFill>
                  <a:srgbClr val="003366"/>
                </a:solidFill>
                <a:latin typeface="Lucida Console" panose="020B0609040504020204" pitchFamily="49" charset="0"/>
              </a:rPr>
              <a:t>LINQ</a:t>
            </a:r>
            <a:r>
              <a:rPr lang="zh-CN" altLang="en-US" sz="2800" b="1" dirty="0">
                <a:solidFill>
                  <a:srgbClr val="003366"/>
                </a:solidFill>
                <a:latin typeface="Lucida Console" panose="020B0609040504020204" pitchFamily="49" charset="0"/>
              </a:rPr>
              <a:t> </a:t>
            </a:r>
            <a:r>
              <a:rPr lang="en-US" altLang="zh-CN" sz="2800" b="1" dirty="0">
                <a:solidFill>
                  <a:srgbClr val="003366"/>
                </a:solidFill>
                <a:latin typeface="Lucida Console" panose="020B0609040504020204" pitchFamily="49" charset="0"/>
              </a:rPr>
              <a:t>to Objects</a:t>
            </a:r>
            <a:r>
              <a:rPr lang="zh-CN" altLang="en-US" sz="2800" b="1" dirty="0">
                <a:solidFill>
                  <a:srgbClr val="003366"/>
                </a:solidFill>
                <a:latin typeface="Lucida Console" panose="020B0609040504020204" pitchFamily="49" charset="0"/>
              </a:rPr>
              <a:t>实现功能</a:t>
            </a:r>
            <a:endParaRPr lang="en-US" altLang="zh-CN" sz="2800" b="1" dirty="0">
              <a:solidFill>
                <a:srgbClr val="003366"/>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600" b="1" dirty="0">
                <a:solidFill>
                  <a:srgbClr val="003366"/>
                </a:solidFill>
                <a:latin typeface="Lucida Console" panose="020B0609040504020204" pitchFamily="49" charset="0"/>
              </a:rPr>
              <a:t>from</a:t>
            </a:r>
          </a:p>
          <a:p>
            <a:pPr marL="1143000" lvl="4">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接收不同的</a:t>
            </a:r>
            <a:r>
              <a:rPr lang="zh-CN" altLang="en-US" sz="2600" b="1" dirty="0">
                <a:solidFill>
                  <a:srgbClr val="FF0000"/>
                </a:solidFill>
                <a:latin typeface="Lucida Console" panose="020B0609040504020204" pitchFamily="49" charset="0"/>
              </a:rPr>
              <a:t>容器</a:t>
            </a:r>
            <a:r>
              <a:rPr lang="zh-CN" altLang="en-US" sz="2600" b="1" dirty="0">
                <a:solidFill>
                  <a:srgbClr val="003366"/>
                </a:solidFill>
                <a:latin typeface="Lucida Console" panose="020B0609040504020204" pitchFamily="49" charset="0"/>
              </a:rPr>
              <a:t>，返回一个</a:t>
            </a:r>
            <a:r>
              <a:rPr lang="zh-CN" altLang="en-US" sz="2600" b="1" dirty="0">
                <a:solidFill>
                  <a:srgbClr val="FF0000"/>
                </a:solidFill>
                <a:latin typeface="Lucida Console" panose="020B0609040504020204" pitchFamily="49" charset="0"/>
              </a:rPr>
              <a:t>自定义对象</a:t>
            </a:r>
            <a:r>
              <a:rPr lang="zh-CN" altLang="en-US" sz="2600" b="1" dirty="0">
                <a:solidFill>
                  <a:srgbClr val="003365"/>
                </a:solidFill>
                <a:latin typeface="Lucida Console" panose="020B0609040504020204" pitchFamily="49" charset="0"/>
              </a:rPr>
              <a:t>，该对象封装了该容器的</a:t>
            </a:r>
            <a:r>
              <a:rPr lang="zh-CN" altLang="en-US" sz="2600" b="1" dirty="0">
                <a:solidFill>
                  <a:srgbClr val="FF0000"/>
                </a:solidFill>
                <a:latin typeface="Lucida Console" panose="020B0609040504020204" pitchFamily="49" charset="0"/>
              </a:rPr>
              <a:t>迭代器</a:t>
            </a:r>
            <a:endParaRPr lang="en-US" altLang="zh-CN" sz="2600" b="1" dirty="0">
              <a:solidFill>
                <a:srgbClr val="003365"/>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600" b="1" dirty="0">
                <a:solidFill>
                  <a:srgbClr val="003366"/>
                </a:solidFill>
                <a:latin typeface="Lucida Console" panose="020B0609040504020204" pitchFamily="49" charset="0"/>
              </a:rPr>
              <a:t>select</a:t>
            </a:r>
          </a:p>
          <a:p>
            <a:pPr marL="1143000" lvl="4">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输入</a:t>
            </a:r>
            <a:r>
              <a:rPr lang="en-US" altLang="zh-CN" sz="2600" b="1" dirty="0">
                <a:solidFill>
                  <a:srgbClr val="FF0000"/>
                </a:solidFill>
                <a:latin typeface="Lucida Console" panose="020B0609040504020204" pitchFamily="49" charset="0"/>
              </a:rPr>
              <a:t>Lambda</a:t>
            </a:r>
            <a:r>
              <a:rPr lang="zh-CN" altLang="en-US" sz="2600" b="1" dirty="0">
                <a:solidFill>
                  <a:srgbClr val="FF0000"/>
                </a:solidFill>
                <a:latin typeface="Lucida Console" panose="020B0609040504020204" pitchFamily="49" charset="0"/>
              </a:rPr>
              <a:t>函数</a:t>
            </a:r>
            <a:r>
              <a:rPr lang="zh-CN" altLang="en-US" sz="2600" b="1" dirty="0">
                <a:solidFill>
                  <a:srgbClr val="003366"/>
                </a:solidFill>
                <a:latin typeface="Lucida Console" panose="020B0609040504020204" pitchFamily="49" charset="0"/>
              </a:rPr>
              <a:t>，通过封装的迭代器对内部元素进行</a:t>
            </a:r>
            <a:r>
              <a:rPr lang="zh-CN" altLang="en-US" sz="2600" b="1" dirty="0">
                <a:solidFill>
                  <a:srgbClr val="FF0000"/>
                </a:solidFill>
                <a:latin typeface="Lucida Console" panose="020B0609040504020204" pitchFamily="49" charset="0"/>
              </a:rPr>
              <a:t>操作</a:t>
            </a:r>
            <a:endParaRPr lang="en-US" altLang="zh-CN" sz="26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r>
              <a:rPr lang="en-US" altLang="zh-CN" sz="2600" b="1" dirty="0">
                <a:solidFill>
                  <a:srgbClr val="003366"/>
                </a:solidFill>
                <a:latin typeface="Lucida Console" panose="020B0609040504020204" pitchFamily="49" charset="0"/>
              </a:rPr>
              <a:t>where</a:t>
            </a:r>
          </a:p>
          <a:p>
            <a:pPr marL="1143000" lvl="4">
              <a:spcBef>
                <a:spcPts val="1000"/>
              </a:spcBef>
              <a:buSzPct val="75000"/>
              <a:buFont typeface="Wingdings" panose="05000000000000000000" pitchFamily="2" charset="2"/>
              <a:buChar char="n"/>
            </a:pPr>
            <a:r>
              <a:rPr lang="zh-CN" altLang="en-US" sz="2600" b="1" dirty="0">
                <a:solidFill>
                  <a:srgbClr val="003366"/>
                </a:solidFill>
                <a:latin typeface="Lucida Console" panose="020B0609040504020204" pitchFamily="49" charset="0"/>
              </a:rPr>
              <a:t>输入</a:t>
            </a:r>
            <a:r>
              <a:rPr lang="en-US" altLang="zh-CN" sz="2600" b="1" dirty="0">
                <a:solidFill>
                  <a:srgbClr val="FF0000"/>
                </a:solidFill>
                <a:latin typeface="Lucida Console" panose="020B0609040504020204" pitchFamily="49" charset="0"/>
              </a:rPr>
              <a:t>Lambda</a:t>
            </a:r>
            <a:r>
              <a:rPr lang="zh-CN" altLang="en-US" sz="2600" b="1" dirty="0">
                <a:solidFill>
                  <a:srgbClr val="FF0000"/>
                </a:solidFill>
                <a:latin typeface="Lucida Console" panose="020B0609040504020204" pitchFamily="49" charset="0"/>
              </a:rPr>
              <a:t>函数</a:t>
            </a:r>
            <a:r>
              <a:rPr lang="zh-CN" altLang="en-US" sz="2600" b="1" dirty="0">
                <a:solidFill>
                  <a:srgbClr val="003366"/>
                </a:solidFill>
                <a:latin typeface="Lucida Console" panose="020B0609040504020204" pitchFamily="49" charset="0"/>
              </a:rPr>
              <a:t>，通过封装的迭代器对内部元素进行</a:t>
            </a:r>
            <a:r>
              <a:rPr lang="zh-CN" altLang="en-US" sz="2600" b="1" dirty="0">
                <a:solidFill>
                  <a:srgbClr val="FF0000"/>
                </a:solidFill>
                <a:latin typeface="Lucida Console" panose="020B0609040504020204" pitchFamily="49" charset="0"/>
              </a:rPr>
              <a:t>筛选</a:t>
            </a:r>
            <a:endParaRPr lang="en-US" altLang="zh-CN" sz="2600" b="1" dirty="0">
              <a:solidFill>
                <a:srgbClr val="FF0000"/>
              </a:solidFill>
              <a:latin typeface="Lucida Console" panose="020B0609040504020204" pitchFamily="49" charset="0"/>
            </a:endParaRPr>
          </a:p>
          <a:p>
            <a:pPr marL="685800" lvl="3">
              <a:spcBef>
                <a:spcPts val="1000"/>
              </a:spcBef>
              <a:buSzPct val="75000"/>
              <a:buFont typeface="Wingdings" panose="05000000000000000000" pitchFamily="2" charset="2"/>
              <a:buChar char="n"/>
            </a:pPr>
            <a:endParaRPr lang="en-US" altLang="zh-CN" sz="26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Lucida Console" panose="020B0609040504020204" pitchFamily="49" charset="0"/>
            </a:endParaRPr>
          </a:p>
        </p:txBody>
      </p:sp>
    </p:spTree>
    <p:extLst>
      <p:ext uri="{BB962C8B-B14F-4D97-AF65-F5344CB8AC3E}">
        <p14:creationId xmlns:p14="http://schemas.microsoft.com/office/powerpoint/2010/main" val="37990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19476</TotalTime>
  <Words>7146</Words>
  <Application>Microsoft Macintosh PowerPoint</Application>
  <PresentationFormat>全屏显示(4:3)</PresentationFormat>
  <Paragraphs>959</Paragraphs>
  <Slides>79</Slides>
  <Notes>42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79</vt:i4>
      </vt:variant>
    </vt:vector>
  </HeadingPairs>
  <TitlesOfParts>
    <vt:vector size="96" baseType="lpstr">
      <vt:lpstr>等线</vt:lpstr>
      <vt:lpstr>华文楷体</vt:lpstr>
      <vt:lpstr>华文楷体</vt:lpstr>
      <vt:lpstr>宋体</vt:lpstr>
      <vt:lpstr>宋体</vt:lpstr>
      <vt:lpstr>微软雅黑</vt:lpstr>
      <vt:lpstr>微软雅黑</vt:lpstr>
      <vt:lpstr>Bitstream Vera Sans Mono</vt:lpstr>
      <vt:lpstr>Arial</vt:lpstr>
      <vt:lpstr>Calibri</vt:lpstr>
      <vt:lpstr>Calibri Light</vt:lpstr>
      <vt:lpstr>Consolas</vt:lpstr>
      <vt:lpstr>Courier New</vt:lpstr>
      <vt:lpstr>Lucida Console</vt:lpstr>
      <vt:lpstr>Mangal</vt:lpstr>
      <vt:lpstr>Wingdings</vt:lpstr>
      <vt:lpstr>Office Theme</vt:lpstr>
      <vt:lpstr>案例与设计模式 I （OOP）</vt:lpstr>
      <vt:lpstr>上期要点回顾</vt:lpstr>
      <vt:lpstr>设计模式</vt:lpstr>
      <vt:lpstr>本讲内容提要</vt:lpstr>
      <vt:lpstr>案例：语言集成查询LINQ</vt:lpstr>
      <vt:lpstr>案例：语言集成查询LINQ</vt:lpstr>
      <vt:lpstr>案例：语言集成查询LINQ</vt:lpstr>
      <vt:lpstr>相关知识：Lambda函数</vt:lpstr>
      <vt:lpstr>案例：语言集成查询LINQ</vt:lpstr>
      <vt:lpstr>案例：语言集成查询LINQ</vt:lpstr>
      <vt:lpstr>案例：语言集成查询LINQ</vt:lpstr>
      <vt:lpstr>案例：语言集成查询LINQ</vt:lpstr>
      <vt:lpstr>from的实现 与迭代器模式</vt:lpstr>
      <vt:lpstr>案例：语言集成查询LINQ</vt:lpstr>
      <vt:lpstr>案例：语言集成查询LINQ</vt:lpstr>
      <vt:lpstr>案例：语言集成查询LINQ</vt:lpstr>
      <vt:lpstr>案例：语言集成查询LINQ</vt:lpstr>
      <vt:lpstr>迭代器模式</vt:lpstr>
      <vt:lpstr>迭代器模式</vt:lpstr>
      <vt:lpstr>迭代器模式</vt:lpstr>
      <vt:lpstr>实现Iterator基类</vt:lpstr>
      <vt:lpstr>迭代器</vt:lpstr>
      <vt:lpstr>实现Collection基类</vt:lpstr>
      <vt:lpstr>存储器</vt:lpstr>
      <vt:lpstr>实现基于数组的Collection</vt:lpstr>
      <vt:lpstr>实现基于数组的Collection</vt:lpstr>
      <vt:lpstr>实现基于数组的Iterator</vt:lpstr>
      <vt:lpstr>实现基于数组的Iterator</vt:lpstr>
      <vt:lpstr>Iterator对Collection的数据访问</vt:lpstr>
      <vt:lpstr>main()</vt:lpstr>
      <vt:lpstr>另一种常见的迭代器模式</vt:lpstr>
      <vt:lpstr>总结</vt:lpstr>
      <vt:lpstr>STL</vt:lpstr>
      <vt:lpstr>模板方法</vt:lpstr>
      <vt:lpstr>模板方法 Template Method</vt:lpstr>
      <vt:lpstr>模板方法</vt:lpstr>
      <vt:lpstr>模板方法</vt:lpstr>
      <vt:lpstr>实现示例</vt:lpstr>
      <vt:lpstr>代码实现</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实现Op1Strategy</vt:lpstr>
      <vt:lpstr>代码实现</vt:lpstr>
      <vt:lpstr>实现Op2Strategy</vt:lpstr>
      <vt:lpstr>代码实现</vt:lpstr>
      <vt:lpstr>实现AbstractClass</vt:lpstr>
      <vt:lpstr>代码实现</vt:lpstr>
      <vt:lpstr>代码实现</vt:lpstr>
      <vt:lpstr>调用过程</vt:lpstr>
      <vt:lpstr>现在的类数量</vt:lpstr>
      <vt:lpstr>单一责任原则</vt:lpstr>
      <vt:lpstr>模板方法VS策略</vt:lpstr>
      <vt:lpstr>模板方法VS策略</vt:lpstr>
      <vt:lpstr>模板方法VS策略</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案例：语言集成查询LINQ</vt:lpstr>
      <vt:lpstr>本节课</vt:lpstr>
      <vt:lpstr>课后阅读</vt:lpstr>
      <vt:lpstr>结 束</vt:lpstr>
    </vt:vector>
  </TitlesOfParts>
  <Company>清华大学</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用户</cp:lastModifiedBy>
  <cp:revision>3383</cp:revision>
  <cp:lastPrinted>2020-05-25T01:12:48Z</cp:lastPrinted>
  <dcterms:created xsi:type="dcterms:W3CDTF">2002-09-18T00:55:13Z</dcterms:created>
  <dcterms:modified xsi:type="dcterms:W3CDTF">2020-05-25T05:10:14Z</dcterms:modified>
</cp:coreProperties>
</file>