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95" r:id="rId3"/>
    <p:sldId id="261" r:id="rId4"/>
    <p:sldId id="296" r:id="rId5"/>
    <p:sldId id="327" r:id="rId6"/>
    <p:sldId id="297" r:id="rId7"/>
    <p:sldId id="299" r:id="rId8"/>
    <p:sldId id="298" r:id="rId9"/>
    <p:sldId id="300" r:id="rId10"/>
    <p:sldId id="328" r:id="rId11"/>
    <p:sldId id="329" r:id="rId12"/>
    <p:sldId id="291" r:id="rId13"/>
    <p:sldId id="301" r:id="rId14"/>
    <p:sldId id="330" r:id="rId15"/>
    <p:sldId id="331" r:id="rId16"/>
    <p:sldId id="332" r:id="rId17"/>
    <p:sldId id="333" r:id="rId18"/>
    <p:sldId id="334" r:id="rId19"/>
    <p:sldId id="335" r:id="rId20"/>
    <p:sldId id="336" r:id="rId21"/>
    <p:sldId id="337" r:id="rId22"/>
    <p:sldId id="338" r:id="rId23"/>
    <p:sldId id="339" r:id="rId24"/>
    <p:sldId id="257" r:id="rId25"/>
    <p:sldId id="340" r:id="rId26"/>
    <p:sldId id="342" r:id="rId27"/>
    <p:sldId id="344" r:id="rId28"/>
    <p:sldId id="343" r:id="rId29"/>
    <p:sldId id="341" r:id="rId30"/>
    <p:sldId id="345" r:id="rId31"/>
    <p:sldId id="346" r:id="rId32"/>
    <p:sldId id="347" r:id="rId33"/>
    <p:sldId id="348" r:id="rId34"/>
    <p:sldId id="349" r:id="rId35"/>
    <p:sldId id="350" r:id="rId36"/>
    <p:sldId id="351" r:id="rId37"/>
    <p:sldId id="260" r:id="rId3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6830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6" autoAdjust="0"/>
    <p:restoredTop sz="94669"/>
  </p:normalViewPr>
  <p:slideViewPr>
    <p:cSldViewPr snapToGrid="0" snapToObjects="1">
      <p:cViewPr varScale="1">
        <p:scale>
          <a:sx n="80" d="100"/>
          <a:sy n="80" d="100"/>
        </p:scale>
        <p:origin x="34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9412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577563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WechatIMG69.jpg" descr="WechatIMG69.jpg"/>
          <p:cNvPicPr>
            <a:picLocks noChangeAspect="1"/>
          </p:cNvPicPr>
          <p:nvPr userDrawn="1"/>
        </p:nvPicPr>
        <p:blipFill>
          <a:blip r:embed="rId2"/>
          <a:srcRect t="7650" b="7650"/>
          <a:stretch>
            <a:fillRect/>
          </a:stretch>
        </p:blipFill>
        <p:spPr>
          <a:xfrm>
            <a:off x="-1" y="9372"/>
            <a:ext cx="24384001" cy="13697257"/>
          </a:xfrm>
          <a:prstGeom prst="rect">
            <a:avLst/>
          </a:prstGeom>
          <a:ln w="12700">
            <a:miter lim="400000"/>
          </a:ln>
        </p:spPr>
      </p:pic>
      <p:sp>
        <p:nvSpPr>
          <p:cNvPr id="7" name="线条"/>
          <p:cNvSpPr/>
          <p:nvPr userDrawn="1"/>
        </p:nvSpPr>
        <p:spPr>
          <a:xfrm>
            <a:off x="2031999" y="6229349"/>
            <a:ext cx="10414002"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9" name="图像" descr="图像">
            <a:extLst>
              <a:ext uri="{FF2B5EF4-FFF2-40B4-BE49-F238E27FC236}">
                <a16:creationId xmlns:a16="http://schemas.microsoft.com/office/drawing/2014/main" id="{830B25EB-4485-4B97-9FFF-23430CF73289}"/>
              </a:ext>
            </a:extLst>
          </p:cNvPr>
          <p:cNvPicPr>
            <a:picLocks noChangeAspect="1"/>
          </p:cNvPicPr>
          <p:nvPr userDrawn="1"/>
        </p:nvPicPr>
        <p:blipFill>
          <a:blip r:embed="rId3"/>
          <a:stretch>
            <a:fillRect/>
          </a:stretch>
        </p:blipFill>
        <p:spPr>
          <a:xfrm>
            <a:off x="455470" y="455076"/>
            <a:ext cx="3343982" cy="1114661"/>
          </a:xfrm>
          <a:prstGeom prst="rect">
            <a:avLst/>
          </a:prstGeom>
          <a:ln w="12700">
            <a:miter lim="400000"/>
          </a:ln>
        </p:spPr>
      </p:pic>
      <p:sp>
        <p:nvSpPr>
          <p:cNvPr id="2" name="标题 1"/>
          <p:cNvSpPr>
            <a:spLocks noGrp="1"/>
          </p:cNvSpPr>
          <p:nvPr>
            <p:ph type="title" hasCustomPrompt="1"/>
          </p:nvPr>
        </p:nvSpPr>
        <p:spPr>
          <a:xfrm>
            <a:off x="1847850" y="3974835"/>
            <a:ext cx="13775721" cy="2067150"/>
          </a:xfrm>
        </p:spPr>
        <p:txBody>
          <a:bodyPr anchor="b"/>
          <a:lstStyle>
            <a:lvl1pPr algn="l">
              <a:defRPr>
                <a:solidFill>
                  <a:schemeClr val="bg1"/>
                </a:solidFill>
                <a:latin typeface="思源宋体 CN" panose="02020400000000000000" pitchFamily="18" charset="-122"/>
                <a:ea typeface="思源宋体 CN" panose="02020400000000000000" pitchFamily="18" charset="-122"/>
              </a:defRPr>
            </a:lvl1pPr>
          </a:lstStyle>
          <a:p>
            <a:r>
              <a:rPr lang="zh-CN" altLang="en-US" dirty="0"/>
              <a:t>请输入标题文字</a:t>
            </a:r>
          </a:p>
        </p:txBody>
      </p:sp>
      <p:sp>
        <p:nvSpPr>
          <p:cNvPr id="11" name="文本占位符 10"/>
          <p:cNvSpPr>
            <a:spLocks noGrp="1"/>
          </p:cNvSpPr>
          <p:nvPr>
            <p:ph type="body" sz="quarter" idx="11" hasCustomPrompt="1"/>
          </p:nvPr>
        </p:nvSpPr>
        <p:spPr>
          <a:xfrm>
            <a:off x="1847849" y="6526856"/>
            <a:ext cx="13775721" cy="832794"/>
          </a:xfrm>
        </p:spPr>
        <p:txBody>
          <a:bodyPr>
            <a:normAutofit/>
          </a:bodyPr>
          <a:lstStyle>
            <a:lvl1pPr marL="0" indent="0">
              <a:buNone/>
              <a:defRPr sz="4800">
                <a:solidFill>
                  <a:schemeClr val="bg1"/>
                </a:solidFill>
                <a:latin typeface="思源宋体 CN" panose="02020400000000000000" pitchFamily="18" charset="-122"/>
                <a:ea typeface="思源宋体 CN" panose="02020400000000000000" pitchFamily="18" charset="-122"/>
              </a:defRPr>
            </a:lvl1pPr>
          </a:lstStyle>
          <a:p>
            <a:pPr lvl="0"/>
            <a:r>
              <a:rPr lang="zh-CN" altLang="en-US" dirty="0"/>
              <a:t>请输入副标题文字</a:t>
            </a:r>
          </a:p>
        </p:txBody>
      </p:sp>
      <p:sp>
        <p:nvSpPr>
          <p:cNvPr id="12" name="文本占位符 10"/>
          <p:cNvSpPr>
            <a:spLocks noGrp="1"/>
          </p:cNvSpPr>
          <p:nvPr>
            <p:ph type="body" sz="quarter" idx="12" hasCustomPrompt="1"/>
          </p:nvPr>
        </p:nvSpPr>
        <p:spPr>
          <a:xfrm>
            <a:off x="19529706" y="11645356"/>
            <a:ext cx="3983862" cy="832794"/>
          </a:xfrm>
        </p:spPr>
        <p:txBody>
          <a:bodyPr anchor="ctr">
            <a:noAutofit/>
          </a:bodyPr>
          <a:lstStyle>
            <a:lvl1pPr marL="0" indent="0">
              <a:buNone/>
              <a:defRPr sz="3600">
                <a:solidFill>
                  <a:schemeClr val="bg1"/>
                </a:solidFill>
                <a:latin typeface="思源宋体 CN" panose="02020400000000000000" pitchFamily="18" charset="-122"/>
                <a:ea typeface="思源宋体 CN" panose="02020400000000000000" pitchFamily="18" charset="-122"/>
              </a:defRPr>
            </a:lvl1pPr>
          </a:lstStyle>
          <a:p>
            <a:pPr lvl="0"/>
            <a:r>
              <a:rPr lang="zh-CN" altLang="en-US" dirty="0"/>
              <a:t>主讲人：某某某</a:t>
            </a:r>
          </a:p>
        </p:txBody>
      </p:sp>
    </p:spTree>
    <p:extLst>
      <p:ext uri="{BB962C8B-B14F-4D97-AF65-F5344CB8AC3E}">
        <p14:creationId xmlns:p14="http://schemas.microsoft.com/office/powerpoint/2010/main" val="420011024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2946559" y="8452599"/>
            <a:ext cx="10367862" cy="1689532"/>
          </a:xfrm>
        </p:spPr>
        <p:txBody>
          <a:bodyPr>
            <a:normAutofit/>
          </a:bodyPr>
          <a:lstStyle>
            <a:lvl1pPr algn="r">
              <a:defRPr sz="10000">
                <a:solidFill>
                  <a:srgbClr val="68309F"/>
                </a:solidFill>
              </a:defRPr>
            </a:lvl1pPr>
          </a:lstStyle>
          <a:p>
            <a:r>
              <a:rPr lang="zh-CN" altLang="en-US" dirty="0"/>
              <a:t>请输入章隔页标题</a:t>
            </a:r>
          </a:p>
        </p:txBody>
      </p:sp>
      <p:pic>
        <p:nvPicPr>
          <p:cNvPr id="4" name="WechatIMG69.jpg" descr="WechatIMG69.jpg"/>
          <p:cNvPicPr>
            <a:picLocks noChangeAspect="1"/>
          </p:cNvPicPr>
          <p:nvPr userDrawn="1"/>
        </p:nvPicPr>
        <p:blipFill>
          <a:blip r:embed="rId2"/>
          <a:srcRect l="1541" t="46798" r="680" b="14957"/>
          <a:stretch>
            <a:fillRect/>
          </a:stretch>
        </p:blipFill>
        <p:spPr>
          <a:xfrm>
            <a:off x="8258031" y="3212788"/>
            <a:ext cx="16190195" cy="4199817"/>
          </a:xfrm>
          <a:prstGeom prst="rect">
            <a:avLst/>
          </a:prstGeom>
          <a:ln w="12700">
            <a:miter lim="400000"/>
          </a:ln>
        </p:spPr>
      </p:pic>
      <p:sp>
        <p:nvSpPr>
          <p:cNvPr id="7" name="线条"/>
          <p:cNvSpPr/>
          <p:nvPr userDrawn="1"/>
        </p:nvSpPr>
        <p:spPr>
          <a:xfrm>
            <a:off x="13094940" y="7958406"/>
            <a:ext cx="10071101" cy="1"/>
          </a:xfrm>
          <a:prstGeom prst="line">
            <a:avLst/>
          </a:prstGeom>
          <a:ln w="38100">
            <a:solidFill>
              <a:srgbClr val="652E99"/>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8" name="图像" descr="图像"/>
          <p:cNvPicPr>
            <a:picLocks noChangeAspect="1"/>
          </p:cNvPicPr>
          <p:nvPr userDrawn="1"/>
        </p:nvPicPr>
        <p:blipFill>
          <a:blip r:embed="rId3"/>
          <a:srcRect/>
          <a:stretch>
            <a:fillRect/>
          </a:stretch>
        </p:blipFill>
        <p:spPr>
          <a:xfrm>
            <a:off x="20620493" y="6004757"/>
            <a:ext cx="3343982" cy="1114661"/>
          </a:xfrm>
          <a:prstGeom prst="rect">
            <a:avLst/>
          </a:prstGeom>
          <a:ln w="12700">
            <a:miter lim="400000"/>
          </a:ln>
        </p:spPr>
      </p:pic>
      <p:sp>
        <p:nvSpPr>
          <p:cNvPr id="10" name="文本占位符 10"/>
          <p:cNvSpPr>
            <a:spLocks noGrp="1"/>
          </p:cNvSpPr>
          <p:nvPr>
            <p:ph type="body" sz="quarter" idx="11" hasCustomPrompt="1"/>
          </p:nvPr>
        </p:nvSpPr>
        <p:spPr>
          <a:xfrm>
            <a:off x="12946559" y="10204932"/>
            <a:ext cx="10367862" cy="739780"/>
          </a:xfrm>
        </p:spPr>
        <p:txBody>
          <a:bodyPr>
            <a:normAutofit/>
          </a:bodyPr>
          <a:lstStyle>
            <a:lvl1pPr marL="0" indent="0" algn="r">
              <a:buNone/>
              <a:defRPr sz="4800">
                <a:solidFill>
                  <a:srgbClr val="68309F"/>
                </a:solidFill>
                <a:latin typeface="思源宋体 CN" panose="02020400000000000000" pitchFamily="18" charset="-122"/>
                <a:ea typeface="思源宋体 CN" panose="02020400000000000000" pitchFamily="18" charset="-122"/>
              </a:defRPr>
            </a:lvl1pPr>
          </a:lstStyle>
          <a:p>
            <a:pPr lvl="0"/>
            <a:r>
              <a:rPr lang="zh-CN" altLang="en-US" dirty="0"/>
              <a:t>请输入小标题</a:t>
            </a:r>
          </a:p>
        </p:txBody>
      </p:sp>
      <p:sp>
        <p:nvSpPr>
          <p:cNvPr id="11" name="文本占位符 10"/>
          <p:cNvSpPr>
            <a:spLocks noGrp="1"/>
          </p:cNvSpPr>
          <p:nvPr>
            <p:ph type="body" sz="quarter" idx="12" hasCustomPrompt="1"/>
          </p:nvPr>
        </p:nvSpPr>
        <p:spPr>
          <a:xfrm>
            <a:off x="1498095" y="2592728"/>
            <a:ext cx="6098541" cy="5703857"/>
          </a:xfrm>
        </p:spPr>
        <p:txBody>
          <a:bodyPr anchor="ctr">
            <a:noAutofit/>
          </a:bodyPr>
          <a:lstStyle>
            <a:lvl1pPr marL="0" indent="0" algn="l">
              <a:buNone/>
              <a:defRPr sz="40000">
                <a:solidFill>
                  <a:srgbClr val="68309F"/>
                </a:solidFill>
                <a:latin typeface="思源宋体 CN" panose="02020400000000000000" pitchFamily="18" charset="-122"/>
                <a:ea typeface="思源宋体 CN" panose="02020400000000000000" pitchFamily="18" charset="-122"/>
              </a:defRPr>
            </a:lvl1pPr>
          </a:lstStyle>
          <a:p>
            <a:pPr lvl="0"/>
            <a:r>
              <a:rPr lang="en-US" altLang="zh-CN" dirty="0"/>
              <a:t>01</a:t>
            </a:r>
            <a:endParaRPr lang="zh-CN" altLang="en-US" dirty="0"/>
          </a:p>
        </p:txBody>
      </p:sp>
    </p:spTree>
    <p:extLst>
      <p:ext uri="{BB962C8B-B14F-4D97-AF65-F5344CB8AC3E}">
        <p14:creationId xmlns:p14="http://schemas.microsoft.com/office/powerpoint/2010/main" val="295289874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加文字">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86CB4B4D-7CA3-9044-876B-883B54F8677D}" type="slidenum">
              <a:rPr lang="en-US" altLang="zh-CN" smtClean="0"/>
              <a:t>‹#›</a:t>
            </a:fld>
            <a:endParaRPr lang="zh-CN" altLang="en-US"/>
          </a:p>
        </p:txBody>
      </p:sp>
      <p:pic>
        <p:nvPicPr>
          <p:cNvPr id="4" name="WechatIMG69.jpg" descr="WechatIMG69.jpg"/>
          <p:cNvPicPr>
            <a:picLocks noChangeAspect="1"/>
          </p:cNvPicPr>
          <p:nvPr userDrawn="1"/>
        </p:nvPicPr>
        <p:blipFill>
          <a:blip r:embed="rId2"/>
          <a:srcRect l="1541" t="55556" r="680" b="32025"/>
          <a:stretch>
            <a:fillRect/>
          </a:stretch>
        </p:blipFill>
        <p:spPr>
          <a:xfrm>
            <a:off x="-1" y="-14428"/>
            <a:ext cx="24383842" cy="2053719"/>
          </a:xfrm>
          <a:prstGeom prst="rect">
            <a:avLst/>
          </a:prstGeom>
          <a:ln w="12700">
            <a:miter lim="400000"/>
          </a:ln>
        </p:spPr>
      </p:pic>
      <p:pic>
        <p:nvPicPr>
          <p:cNvPr id="5" name="图像" descr="图像"/>
          <p:cNvPicPr>
            <a:picLocks noChangeAspect="1"/>
          </p:cNvPicPr>
          <p:nvPr userDrawn="1"/>
        </p:nvPicPr>
        <p:blipFill>
          <a:blip r:embed="rId3"/>
          <a:stretch>
            <a:fillRect/>
          </a:stretch>
        </p:blipFill>
        <p:spPr>
          <a:xfrm>
            <a:off x="455470" y="455076"/>
            <a:ext cx="3343982" cy="1114661"/>
          </a:xfrm>
          <a:prstGeom prst="rect">
            <a:avLst/>
          </a:prstGeom>
          <a:ln w="12700">
            <a:miter lim="400000"/>
          </a:ln>
        </p:spPr>
      </p:pic>
      <p:sp>
        <p:nvSpPr>
          <p:cNvPr id="2" name="标题 1"/>
          <p:cNvSpPr>
            <a:spLocks noGrp="1"/>
          </p:cNvSpPr>
          <p:nvPr>
            <p:ph type="title"/>
          </p:nvPr>
        </p:nvSpPr>
        <p:spPr>
          <a:xfrm>
            <a:off x="4254923" y="397421"/>
            <a:ext cx="11077776" cy="1172316"/>
          </a:xfrm>
        </p:spPr>
        <p:txBody>
          <a:bodyPr>
            <a:normAutofit/>
          </a:bodyPr>
          <a:lstStyle>
            <a:lvl1pPr algn="l">
              <a:defRPr sz="4800">
                <a:solidFill>
                  <a:schemeClr val="bg1"/>
                </a:solidFill>
                <a:latin typeface="思源宋体 CN Heavy" panose="02020900000000000000" pitchFamily="18" charset="-122"/>
                <a:ea typeface="思源宋体 CN Heavy" panose="02020900000000000000" pitchFamily="18" charset="-122"/>
              </a:defRPr>
            </a:lvl1pPr>
          </a:lstStyle>
          <a:p>
            <a:r>
              <a:rPr lang="zh-CN" altLang="en-US"/>
              <a:t>单击此处编辑母版标题样式</a:t>
            </a:r>
          </a:p>
        </p:txBody>
      </p:sp>
      <p:sp>
        <p:nvSpPr>
          <p:cNvPr id="6" name="正文级别 1…"/>
          <p:cNvSpPr txBox="1">
            <a:spLocks noGrp="1"/>
          </p:cNvSpPr>
          <p:nvPr>
            <p:ph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t">
            <a:normAutofit/>
          </a:bodyPr>
          <a:lstStyle/>
          <a:p>
            <a:r>
              <a:rPr lang="zh-CN" altLang="en-US" dirty="0"/>
              <a:t>第一级</a:t>
            </a:r>
            <a:endParaRPr dirty="0"/>
          </a:p>
          <a:p>
            <a:pPr lvl="1"/>
            <a:r>
              <a:rPr lang="zh-CN" altLang="en-US" dirty="0"/>
              <a:t>第二级</a:t>
            </a:r>
            <a:endParaRPr dirty="0"/>
          </a:p>
          <a:p>
            <a:pPr lvl="2"/>
            <a:r>
              <a:rPr lang="zh-CN" altLang="en-US" dirty="0"/>
              <a:t>第三级</a:t>
            </a:r>
            <a:endParaRPr dirty="0"/>
          </a:p>
          <a:p>
            <a:pPr lvl="3"/>
            <a:r>
              <a:rPr lang="zh-CN" altLang="en-US" dirty="0"/>
              <a:t>第四级</a:t>
            </a:r>
            <a:endParaRPr dirty="0"/>
          </a:p>
          <a:p>
            <a:pPr lvl="4"/>
            <a:r>
              <a:rPr lang="zh-CN" altLang="en-US" dirty="0"/>
              <a:t>第五级</a:t>
            </a:r>
            <a:endParaRPr dirty="0"/>
          </a:p>
        </p:txBody>
      </p:sp>
    </p:spTree>
    <p:extLst>
      <p:ext uri="{BB962C8B-B14F-4D97-AF65-F5344CB8AC3E}">
        <p14:creationId xmlns:p14="http://schemas.microsoft.com/office/powerpoint/2010/main" val="205355242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86CB4B4D-7CA3-9044-876B-883B54F8677D}" type="slidenum">
              <a:rPr lang="en-US" altLang="zh-CN" smtClean="0"/>
              <a:t>‹#›</a:t>
            </a:fld>
            <a:endParaRPr lang="zh-CN" altLang="en-US"/>
          </a:p>
        </p:txBody>
      </p:sp>
      <p:pic>
        <p:nvPicPr>
          <p:cNvPr id="4" name="WechatIMG69.jpg" descr="WechatIMG69.jpg"/>
          <p:cNvPicPr>
            <a:picLocks noChangeAspect="1"/>
          </p:cNvPicPr>
          <p:nvPr userDrawn="1"/>
        </p:nvPicPr>
        <p:blipFill>
          <a:blip r:embed="rId2"/>
          <a:srcRect l="1541" t="55556" r="680" b="32025"/>
          <a:stretch>
            <a:fillRect/>
          </a:stretch>
        </p:blipFill>
        <p:spPr>
          <a:xfrm>
            <a:off x="-1" y="-14428"/>
            <a:ext cx="24383842" cy="2053719"/>
          </a:xfrm>
          <a:prstGeom prst="rect">
            <a:avLst/>
          </a:prstGeom>
          <a:ln w="12700">
            <a:miter lim="400000"/>
          </a:ln>
        </p:spPr>
      </p:pic>
      <p:pic>
        <p:nvPicPr>
          <p:cNvPr id="5" name="图像" descr="图像"/>
          <p:cNvPicPr>
            <a:picLocks noChangeAspect="1"/>
          </p:cNvPicPr>
          <p:nvPr userDrawn="1"/>
        </p:nvPicPr>
        <p:blipFill>
          <a:blip r:embed="rId3"/>
          <a:stretch>
            <a:fillRect/>
          </a:stretch>
        </p:blipFill>
        <p:spPr>
          <a:xfrm>
            <a:off x="455470" y="455076"/>
            <a:ext cx="3343982" cy="1114661"/>
          </a:xfrm>
          <a:prstGeom prst="rect">
            <a:avLst/>
          </a:prstGeom>
          <a:ln w="12700">
            <a:miter lim="400000"/>
          </a:ln>
        </p:spPr>
      </p:pic>
      <p:sp>
        <p:nvSpPr>
          <p:cNvPr id="2" name="标题 1"/>
          <p:cNvSpPr>
            <a:spLocks noGrp="1"/>
          </p:cNvSpPr>
          <p:nvPr>
            <p:ph type="title"/>
          </p:nvPr>
        </p:nvSpPr>
        <p:spPr>
          <a:xfrm>
            <a:off x="4254923" y="397421"/>
            <a:ext cx="11077776" cy="1172316"/>
          </a:xfrm>
        </p:spPr>
        <p:txBody>
          <a:bodyPr>
            <a:normAutofit/>
          </a:bodyPr>
          <a:lstStyle>
            <a:lvl1pPr algn="l">
              <a:defRPr sz="4800">
                <a:solidFill>
                  <a:schemeClr val="bg1"/>
                </a:solidFill>
                <a:latin typeface="思源宋体 CN Heavy" panose="02020900000000000000" pitchFamily="18" charset="-122"/>
                <a:ea typeface="思源宋体 CN Heavy" panose="02020900000000000000" pitchFamily="18" charset="-122"/>
              </a:defRPr>
            </a:lvl1pPr>
          </a:lstStyle>
          <a:p>
            <a:r>
              <a:rPr lang="zh-CN" altLang="en-US"/>
              <a:t>单击此处编辑母版标题样式</a:t>
            </a:r>
          </a:p>
        </p:txBody>
      </p:sp>
    </p:spTree>
    <p:extLst>
      <p:ext uri="{BB962C8B-B14F-4D97-AF65-F5344CB8AC3E}">
        <p14:creationId xmlns:p14="http://schemas.microsoft.com/office/powerpoint/2010/main" val="104024790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结尾页">
    <p:spTree>
      <p:nvGrpSpPr>
        <p:cNvPr id="1" name=""/>
        <p:cNvGrpSpPr/>
        <p:nvPr/>
      </p:nvGrpSpPr>
      <p:grpSpPr>
        <a:xfrm>
          <a:off x="0" y="0"/>
          <a:ext cx="0" cy="0"/>
          <a:chOff x="0" y="0"/>
          <a:chExt cx="0" cy="0"/>
        </a:xfrm>
      </p:grpSpPr>
      <p:pic>
        <p:nvPicPr>
          <p:cNvPr id="4" name="WechatIMG69.jpg" descr="WechatIMG69.jpg"/>
          <p:cNvPicPr>
            <a:picLocks noChangeAspect="1"/>
          </p:cNvPicPr>
          <p:nvPr userDrawn="1"/>
        </p:nvPicPr>
        <p:blipFill>
          <a:blip r:embed="rId2"/>
          <a:srcRect t="13421" b="1879"/>
          <a:stretch>
            <a:fillRect/>
          </a:stretch>
        </p:blipFill>
        <p:spPr>
          <a:xfrm>
            <a:off x="-1" y="9372"/>
            <a:ext cx="24384001" cy="13697258"/>
          </a:xfrm>
          <a:prstGeom prst="rect">
            <a:avLst/>
          </a:prstGeom>
          <a:ln w="12700">
            <a:miter lim="400000"/>
          </a:ln>
        </p:spPr>
      </p:pic>
      <p:sp>
        <p:nvSpPr>
          <p:cNvPr id="6" name="线条"/>
          <p:cNvSpPr/>
          <p:nvPr userDrawn="1"/>
        </p:nvSpPr>
        <p:spPr>
          <a:xfrm>
            <a:off x="13102585" y="10669115"/>
            <a:ext cx="10414001" cy="1"/>
          </a:xfrm>
          <a:prstGeom prst="line">
            <a:avLst/>
          </a:prstGeom>
          <a:ln w="25400">
            <a:solidFill>
              <a:srgbClr val="FFFFFF"/>
            </a:solidFill>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pic>
        <p:nvPicPr>
          <p:cNvPr id="7" name="图片 6">
            <a:extLst>
              <a:ext uri="{FF2B5EF4-FFF2-40B4-BE49-F238E27FC236}">
                <a16:creationId xmlns:a16="http://schemas.microsoft.com/office/drawing/2014/main" id="{645B414E-CC0E-4680-AC58-2884896C30C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047466" y="11135892"/>
            <a:ext cx="4660134" cy="1459358"/>
          </a:xfrm>
          <a:prstGeom prst="rect">
            <a:avLst/>
          </a:prstGeom>
        </p:spPr>
      </p:pic>
      <p:sp>
        <p:nvSpPr>
          <p:cNvPr id="2" name="标题 1"/>
          <p:cNvSpPr>
            <a:spLocks noGrp="1"/>
          </p:cNvSpPr>
          <p:nvPr>
            <p:ph type="title" hasCustomPrompt="1"/>
          </p:nvPr>
        </p:nvSpPr>
        <p:spPr>
          <a:xfrm>
            <a:off x="13102585" y="8368325"/>
            <a:ext cx="10414001" cy="2286000"/>
          </a:xfrm>
        </p:spPr>
        <p:txBody>
          <a:bodyPr/>
          <a:lstStyle>
            <a:lvl1pPr>
              <a:defRPr>
                <a:solidFill>
                  <a:schemeClr val="bg1"/>
                </a:solidFill>
              </a:defRPr>
            </a:lvl1pPr>
          </a:lstStyle>
          <a:p>
            <a:r>
              <a:rPr lang="zh-CN" altLang="en-US" dirty="0"/>
              <a:t>谢谢 </a:t>
            </a:r>
            <a:r>
              <a:rPr lang="en-US" altLang="zh-CN" dirty="0"/>
              <a:t>THANKS</a:t>
            </a:r>
            <a:endParaRPr lang="zh-CN" altLang="en-US" dirty="0"/>
          </a:p>
        </p:txBody>
      </p:sp>
    </p:spTree>
    <p:extLst>
      <p:ext uri="{BB962C8B-B14F-4D97-AF65-F5344CB8AC3E}">
        <p14:creationId xmlns:p14="http://schemas.microsoft.com/office/powerpoint/2010/main" val="2926489706"/>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rPr dirty="0" err="1"/>
              <a:t>标题文本</a:t>
            </a:r>
            <a:endParaRPr dirty="0"/>
          </a:p>
        </p:txBody>
      </p:sp>
      <p:sp>
        <p:nvSpPr>
          <p:cNvPr id="4" name="幻灯片编号"/>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
        <p:nvSpPr>
          <p:cNvPr id="6" name="正文级别 1…"/>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t">
            <a:normAutofit/>
          </a:bodyPr>
          <a:lstStyle/>
          <a:p>
            <a:r>
              <a:rPr lang="zh-CN" altLang="en-US" dirty="0"/>
              <a:t>第一级</a:t>
            </a:r>
            <a:endParaRPr dirty="0"/>
          </a:p>
          <a:p>
            <a:pPr lvl="1"/>
            <a:r>
              <a:rPr lang="zh-CN" altLang="en-US" dirty="0"/>
              <a:t>第二级</a:t>
            </a:r>
            <a:endParaRPr dirty="0"/>
          </a:p>
          <a:p>
            <a:pPr lvl="2"/>
            <a:r>
              <a:rPr lang="zh-CN" altLang="en-US" dirty="0"/>
              <a:t>第三级</a:t>
            </a:r>
            <a:endParaRPr dirty="0"/>
          </a:p>
          <a:p>
            <a:pPr lvl="3"/>
            <a:r>
              <a:rPr lang="zh-CN" altLang="en-US" dirty="0"/>
              <a:t>第四级</a:t>
            </a:r>
            <a:endParaRPr dirty="0"/>
          </a:p>
          <a:p>
            <a:pPr lvl="4"/>
            <a:r>
              <a:rPr lang="zh-CN" altLang="en-US" dirty="0"/>
              <a:t>第五级</a:t>
            </a:r>
            <a:endParaRPr dirty="0"/>
          </a:p>
        </p:txBody>
      </p:sp>
    </p:spTree>
  </p:cSld>
  <p:clrMap bg1="lt1" tx1="dk1" bg2="lt2" tx2="dk2" accent1="accent1" accent2="accent2" accent3="accent3" accent4="accent4" accent5="accent5" accent6="accent6" hlink="hlink" folHlink="folHlink"/>
  <p:sldLayoutIdLst>
    <p:sldLayoutId id="2147483661" r:id="rId1"/>
    <p:sldLayoutId id="2147483664" r:id="rId2"/>
    <p:sldLayoutId id="2147483662" r:id="rId3"/>
    <p:sldLayoutId id="2147483663" r:id="rId4"/>
    <p:sldLayoutId id="2147483665" r:id="rId5"/>
  </p:sldLayoutIdLst>
  <p:transition spd="med"/>
  <p:txStyles>
    <p:titleStyle>
      <a:lvl1pPr marL="0" marR="0" indent="0" algn="ctr" defTabSz="825500" rtl="0" latinLnBrk="0">
        <a:lnSpc>
          <a:spcPct val="100000"/>
        </a:lnSpc>
        <a:spcBef>
          <a:spcPts val="0"/>
        </a:spcBef>
        <a:spcAft>
          <a:spcPts val="0"/>
        </a:spcAft>
        <a:buClrTx/>
        <a:buSzTx/>
        <a:buFontTx/>
        <a:buNone/>
        <a:tabLst/>
        <a:defRPr sz="12000" b="0" i="0" u="none" strike="noStrike" cap="none" spc="0" baseline="0">
          <a:ln>
            <a:noFill/>
          </a:ln>
          <a:solidFill>
            <a:srgbClr val="000000"/>
          </a:solidFill>
          <a:uFillTx/>
          <a:latin typeface="思源宋体 CN" panose="02020400000000000000" pitchFamily="18" charset="-122"/>
          <a:ea typeface="思源宋体 CN" panose="02020400000000000000" pitchFamily="18" charset="-122"/>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p:titleStyle>
    <p:body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47850" y="3974835"/>
            <a:ext cx="22048470" cy="2067150"/>
          </a:xfrm>
        </p:spPr>
        <p:txBody>
          <a:bodyPr>
            <a:noAutofit/>
          </a:bodyPr>
          <a:lstStyle/>
          <a:p>
            <a:r>
              <a:rPr lang="en-US" altLang="zh-CN" sz="7200" dirty="0"/>
              <a:t>VLSI Test Principles and Architectures</a:t>
            </a:r>
            <a:endParaRPr lang="zh-CN" altLang="en-US" sz="7200" dirty="0"/>
          </a:p>
        </p:txBody>
      </p:sp>
      <p:sp>
        <p:nvSpPr>
          <p:cNvPr id="3" name="文本占位符 2"/>
          <p:cNvSpPr>
            <a:spLocks noGrp="1"/>
          </p:cNvSpPr>
          <p:nvPr>
            <p:ph type="body" sz="quarter" idx="11"/>
          </p:nvPr>
        </p:nvSpPr>
        <p:spPr/>
        <p:txBody>
          <a:bodyPr>
            <a:normAutofit lnSpcReduction="10000"/>
          </a:bodyPr>
          <a:lstStyle/>
          <a:p>
            <a:r>
              <a:rPr lang="zh-CN" altLang="en-US" dirty="0"/>
              <a:t>第一章 介绍（</a:t>
            </a:r>
            <a:r>
              <a:rPr lang="en-US" altLang="zh-CN" dirty="0"/>
              <a:t>Introduction</a:t>
            </a:r>
            <a:r>
              <a:rPr lang="zh-CN" altLang="en-US" dirty="0"/>
              <a:t>）</a:t>
            </a:r>
          </a:p>
        </p:txBody>
      </p:sp>
      <p:sp>
        <p:nvSpPr>
          <p:cNvPr id="4" name="文本占位符 3"/>
          <p:cNvSpPr>
            <a:spLocks noGrp="1"/>
          </p:cNvSpPr>
          <p:nvPr>
            <p:ph type="body" sz="quarter" idx="12"/>
          </p:nvPr>
        </p:nvSpPr>
        <p:spPr/>
        <p:txBody>
          <a:bodyPr/>
          <a:lstStyle/>
          <a:p>
            <a:r>
              <a:rPr lang="zh-CN" altLang="en-US" dirty="0"/>
              <a:t>报告人：丁浩宸</a:t>
            </a:r>
            <a:endParaRPr lang="es-ES" altLang="zh-CN" dirty="0"/>
          </a:p>
        </p:txBody>
      </p:sp>
    </p:spTree>
    <p:extLst>
      <p:ext uri="{BB962C8B-B14F-4D97-AF65-F5344CB8AC3E}">
        <p14:creationId xmlns:p14="http://schemas.microsoft.com/office/powerpoint/2010/main" val="2735094345"/>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2" y="397421"/>
            <a:ext cx="11631253" cy="1172316"/>
          </a:xfrm>
        </p:spPr>
        <p:txBody>
          <a:bodyPr>
            <a:normAutofit fontScale="90000"/>
          </a:bodyPr>
          <a:lstStyle/>
          <a:p>
            <a:r>
              <a:rPr lang="en-US" altLang="zh-CN" dirty="0"/>
              <a:t>02 </a:t>
            </a:r>
            <a:r>
              <a:rPr lang="en-US" altLang="zh-CN" dirty="0">
                <a:effectLst/>
              </a:rPr>
              <a:t>VLSI</a:t>
            </a:r>
            <a:r>
              <a:rPr lang="zh-CN" altLang="en-US" dirty="0">
                <a:effectLst/>
              </a:rPr>
              <a:t>工作周期中的测试 </a:t>
            </a:r>
            <a:r>
              <a:rPr lang="en-US" altLang="zh-CN" dirty="0">
                <a:effectLst/>
              </a:rPr>
              <a:t>– </a:t>
            </a:r>
            <a:r>
              <a:rPr lang="zh-CN" altLang="en-US" dirty="0">
                <a:effectLst/>
              </a:rPr>
              <a:t>电子系统生产流程</a:t>
            </a:r>
            <a:endParaRPr lang="zh-CN" altLang="en-US" dirty="0"/>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endParaRPr lang="en-US" altLang="zh-CN" sz="4000" dirty="0"/>
          </a:p>
        </p:txBody>
      </p:sp>
      <p:pic>
        <p:nvPicPr>
          <p:cNvPr id="5" name="图片 4">
            <a:extLst>
              <a:ext uri="{FF2B5EF4-FFF2-40B4-BE49-F238E27FC236}">
                <a16:creationId xmlns:a16="http://schemas.microsoft.com/office/drawing/2014/main" id="{6FF4C5E5-88D8-F4D2-2193-4B2E61694DC1}"/>
              </a:ext>
            </a:extLst>
          </p:cNvPr>
          <p:cNvPicPr>
            <a:picLocks noChangeAspect="1"/>
          </p:cNvPicPr>
          <p:nvPr/>
        </p:nvPicPr>
        <p:blipFill>
          <a:blip r:embed="rId3"/>
          <a:stretch>
            <a:fillRect/>
          </a:stretch>
        </p:blipFill>
        <p:spPr>
          <a:xfrm>
            <a:off x="13542877" y="11606064"/>
            <a:ext cx="8187628" cy="1967672"/>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5750A50C-585C-09F1-2C7D-E1C3D5A967E4}"/>
                  </a:ext>
                </a:extLst>
              </p:cNvPr>
              <p:cNvSpPr txBox="1"/>
              <p:nvPr/>
            </p:nvSpPr>
            <p:spPr>
              <a:xfrm>
                <a:off x="1689100" y="2477667"/>
                <a:ext cx="21005800" cy="95111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571500" indent="-571500" algn="l" eaLnBrk="0" hangingPunct="1">
                  <a:lnSpc>
                    <a:spcPct val="150000"/>
                  </a:lnSpc>
                  <a:spcBef>
                    <a:spcPct val="0"/>
                  </a:spcBef>
                  <a:buSzPct val="125000"/>
                  <a:buFont typeface="Arial" panose="020B0604020202020204" pitchFamily="34" charset="0"/>
                  <a:buChar char="•"/>
                </a:pPr>
                <a:r>
                  <a:rPr lang="zh-CN" altLang="en-US" sz="3900" dirty="0">
                    <a:solidFill>
                      <a:srgbClr val="7030A0"/>
                    </a:solidFill>
                    <a:ea typeface="思源黑体 CN" panose="020B0500000000000000" pitchFamily="34" charset="-122"/>
                  </a:rPr>
                  <a:t>指数失败定律</a:t>
                </a:r>
                <a:r>
                  <a:rPr lang="zh-CN" altLang="en-US" sz="3900" b="0" dirty="0">
                    <a:solidFill>
                      <a:schemeClr val="tx1">
                        <a:lumMod val="65000"/>
                        <a:lumOff val="35000"/>
                      </a:schemeClr>
                    </a:solidFill>
                    <a:ea typeface="思源黑体 CN" panose="020B0500000000000000" pitchFamily="34" charset="-122"/>
                  </a:rPr>
                  <a:t>：</a:t>
                </a:r>
                <a:r>
                  <a:rPr lang="zh-CN" altLang="zh-CN" sz="3900" b="0" dirty="0">
                    <a:solidFill>
                      <a:schemeClr val="tx1">
                        <a:lumMod val="65000"/>
                        <a:lumOff val="35000"/>
                      </a:schemeClr>
                    </a:solidFill>
                    <a:ea typeface="思源黑体 CN" panose="020B0500000000000000" pitchFamily="34" charset="-122"/>
                  </a:rPr>
                  <a:t>假设系统总的正常工作用时为T，则T超过t的概率由公式</a:t>
                </a:r>
                <a14:m>
                  <m:oMath xmlns:m="http://schemas.openxmlformats.org/officeDocument/2006/math">
                    <m:r>
                      <a:rPr lang="en-US" altLang="zh-CN" sz="3900" b="0">
                        <a:solidFill>
                          <a:schemeClr val="tx1">
                            <a:lumMod val="65000"/>
                            <a:lumOff val="35000"/>
                          </a:schemeClr>
                        </a:solidFill>
                        <a:latin typeface="Cambria Math" panose="02040503050406030204" pitchFamily="18" charset="0"/>
                        <a:ea typeface="思源黑体 CN" panose="020B0500000000000000" pitchFamily="34" charset="-122"/>
                      </a:rPr>
                      <m:t>𝑃</m:t>
                    </m:r>
                    <m:d>
                      <m:dPr>
                        <m:ctrlPr>
                          <a:rPr lang="en-US" altLang="zh-CN" sz="3900" b="0" i="1">
                            <a:solidFill>
                              <a:schemeClr val="tx1">
                                <a:lumMod val="65000"/>
                                <a:lumOff val="35000"/>
                              </a:schemeClr>
                            </a:solidFill>
                            <a:latin typeface="Cambria Math" panose="02040503050406030204" pitchFamily="18" charset="0"/>
                            <a:ea typeface="思源黑体 CN" panose="020B0500000000000000" pitchFamily="34" charset="-122"/>
                          </a:rPr>
                        </m:ctrlPr>
                      </m:dPr>
                      <m:e>
                        <m:r>
                          <a:rPr lang="en-US" altLang="zh-CN" sz="3900" b="0">
                            <a:solidFill>
                              <a:schemeClr val="tx1">
                                <a:lumMod val="65000"/>
                                <a:lumOff val="35000"/>
                              </a:schemeClr>
                            </a:solidFill>
                            <a:latin typeface="Cambria Math" panose="02040503050406030204" pitchFamily="18" charset="0"/>
                            <a:ea typeface="思源黑体 CN" panose="020B0500000000000000" pitchFamily="34" charset="-122"/>
                          </a:rPr>
                          <m:t>𝑇</m:t>
                        </m:r>
                        <m:r>
                          <a:rPr lang="en-US" altLang="zh-CN" sz="3900" b="0">
                            <a:solidFill>
                              <a:schemeClr val="tx1">
                                <a:lumMod val="65000"/>
                                <a:lumOff val="35000"/>
                              </a:schemeClr>
                            </a:solidFill>
                            <a:latin typeface="Cambria Math" panose="02040503050406030204" pitchFamily="18" charset="0"/>
                            <a:ea typeface="思源黑体 CN" panose="020B0500000000000000" pitchFamily="34" charset="-122"/>
                          </a:rPr>
                          <m:t>&gt;</m:t>
                        </m:r>
                        <m:r>
                          <a:rPr lang="en-US" altLang="zh-CN" sz="3900" b="0">
                            <a:solidFill>
                              <a:schemeClr val="tx1">
                                <a:lumMod val="65000"/>
                                <a:lumOff val="35000"/>
                              </a:schemeClr>
                            </a:solidFill>
                            <a:latin typeface="Cambria Math" panose="02040503050406030204" pitchFamily="18" charset="0"/>
                            <a:ea typeface="思源黑体 CN" panose="020B0500000000000000" pitchFamily="34" charset="-122"/>
                          </a:rPr>
                          <m:t>𝑡</m:t>
                        </m:r>
                      </m:e>
                    </m:d>
                    <m:r>
                      <a:rPr lang="en-US" altLang="zh-CN" sz="3900" b="0">
                        <a:solidFill>
                          <a:schemeClr val="tx1">
                            <a:lumMod val="65000"/>
                            <a:lumOff val="35000"/>
                          </a:schemeClr>
                        </a:solidFill>
                        <a:latin typeface="Cambria Math" panose="02040503050406030204" pitchFamily="18" charset="0"/>
                        <a:ea typeface="思源黑体 CN" panose="020B0500000000000000" pitchFamily="34" charset="-122"/>
                      </a:rPr>
                      <m:t>=</m:t>
                    </m:r>
                    <m:sSup>
                      <m:sSupPr>
                        <m:ctrlPr>
                          <a:rPr lang="en-US" altLang="zh-CN" sz="3900" b="0" i="1">
                            <a:solidFill>
                              <a:schemeClr val="tx1">
                                <a:lumMod val="65000"/>
                                <a:lumOff val="35000"/>
                              </a:schemeClr>
                            </a:solidFill>
                            <a:latin typeface="Cambria Math" panose="02040503050406030204" pitchFamily="18" charset="0"/>
                            <a:ea typeface="思源黑体 CN" panose="020B0500000000000000" pitchFamily="34" charset="-122"/>
                          </a:rPr>
                        </m:ctrlPr>
                      </m:sSupPr>
                      <m:e>
                        <m:r>
                          <a:rPr lang="en-US" altLang="zh-CN" sz="3900" b="0">
                            <a:solidFill>
                              <a:schemeClr val="tx1">
                                <a:lumMod val="65000"/>
                                <a:lumOff val="35000"/>
                              </a:schemeClr>
                            </a:solidFill>
                            <a:latin typeface="Cambria Math" panose="02040503050406030204" pitchFamily="18" charset="0"/>
                            <a:ea typeface="思源黑体 CN" panose="020B0500000000000000" pitchFamily="34" charset="-122"/>
                          </a:rPr>
                          <m:t>𝑒</m:t>
                        </m:r>
                      </m:e>
                      <m:sup>
                        <m:r>
                          <a:rPr lang="en-US" altLang="zh-CN" sz="3900" b="0">
                            <a:solidFill>
                              <a:schemeClr val="tx1">
                                <a:lumMod val="65000"/>
                                <a:lumOff val="35000"/>
                              </a:schemeClr>
                            </a:solidFill>
                            <a:latin typeface="Cambria Math" panose="02040503050406030204" pitchFamily="18" charset="0"/>
                            <a:ea typeface="思源黑体 CN" panose="020B0500000000000000" pitchFamily="34" charset="-122"/>
                          </a:rPr>
                          <m:t>−</m:t>
                        </m:r>
                        <m:r>
                          <m:rPr>
                            <m:sty m:val="p"/>
                          </m:rPr>
                          <a:rPr lang="en-US" altLang="zh-CN" sz="3900" b="0">
                            <a:solidFill>
                              <a:schemeClr val="tx1">
                                <a:lumMod val="65000"/>
                                <a:lumOff val="35000"/>
                              </a:schemeClr>
                            </a:solidFill>
                            <a:latin typeface="Cambria Math" panose="02040503050406030204" pitchFamily="18" charset="0"/>
                            <a:ea typeface="思源黑体 CN" panose="020B0500000000000000" pitchFamily="34" charset="-122"/>
                          </a:rPr>
                          <m:t>λ</m:t>
                        </m:r>
                        <m:r>
                          <a:rPr lang="en-US" altLang="zh-CN" sz="3900" b="0">
                            <a:solidFill>
                              <a:schemeClr val="tx1">
                                <a:lumMod val="65000"/>
                                <a:lumOff val="35000"/>
                              </a:schemeClr>
                            </a:solidFill>
                            <a:latin typeface="Cambria Math" panose="02040503050406030204" pitchFamily="18" charset="0"/>
                            <a:ea typeface="思源黑体 CN" panose="020B0500000000000000" pitchFamily="34" charset="-122"/>
                          </a:rPr>
                          <m:t>𝑡</m:t>
                        </m:r>
                      </m:sup>
                    </m:sSup>
                  </m:oMath>
                </a14:m>
                <a:r>
                  <a:rPr lang="zh-CN" altLang="zh-CN" sz="3900" b="0" dirty="0">
                    <a:solidFill>
                      <a:schemeClr val="tx1">
                        <a:lumMod val="65000"/>
                        <a:lumOff val="35000"/>
                      </a:schemeClr>
                    </a:solidFill>
                    <a:ea typeface="思源黑体 CN" panose="020B0500000000000000" pitchFamily="34" charset="-122"/>
                  </a:rPr>
                  <a:t>给出，其中</a:t>
                </a:r>
                <a:r>
                  <a:rPr lang="en-US" altLang="zh-CN" sz="3900" b="0" dirty="0">
                    <a:solidFill>
                      <a:schemeClr val="tx1">
                        <a:lumMod val="65000"/>
                        <a:lumOff val="35000"/>
                      </a:schemeClr>
                    </a:solidFill>
                    <a:ea typeface="思源黑体 CN" panose="020B0500000000000000" pitchFamily="34" charset="-122"/>
                  </a:rPr>
                  <a:t>λ</a:t>
                </a:r>
                <a:r>
                  <a:rPr lang="zh-CN" altLang="zh-CN" sz="3900" b="0" dirty="0">
                    <a:solidFill>
                      <a:schemeClr val="tx1">
                        <a:lumMod val="65000"/>
                        <a:lumOff val="35000"/>
                      </a:schemeClr>
                    </a:solidFill>
                    <a:ea typeface="思源黑体 CN" panose="020B0500000000000000" pitchFamily="34" charset="-122"/>
                  </a:rPr>
                  <a:t>为总失败率，由各单项失败率的总和给出：</a:t>
                </a:r>
                <a14:m>
                  <m:oMath xmlns:m="http://schemas.openxmlformats.org/officeDocument/2006/math">
                    <m:r>
                      <m:rPr>
                        <m:sty m:val="p"/>
                      </m:rPr>
                      <a:rPr lang="en-US" altLang="zh-CN" sz="3900" b="0" dirty="0">
                        <a:solidFill>
                          <a:schemeClr val="tx1">
                            <a:lumMod val="65000"/>
                            <a:lumOff val="35000"/>
                          </a:schemeClr>
                        </a:solidFill>
                        <a:latin typeface="Cambria Math" panose="02040503050406030204" pitchFamily="18" charset="0"/>
                        <a:ea typeface="思源黑体 CN" panose="020B0500000000000000" pitchFamily="34" charset="-122"/>
                      </a:rPr>
                      <m:t>λ</m:t>
                    </m:r>
                    <m:r>
                      <a:rPr lang="en-US" altLang="zh-CN" sz="3900" b="0" dirty="0">
                        <a:solidFill>
                          <a:schemeClr val="tx1">
                            <a:lumMod val="65000"/>
                            <a:lumOff val="35000"/>
                          </a:schemeClr>
                        </a:solidFill>
                        <a:latin typeface="Cambria Math" panose="02040503050406030204" pitchFamily="18" charset="0"/>
                        <a:ea typeface="思源黑体 CN" panose="020B0500000000000000" pitchFamily="34" charset="-122"/>
                      </a:rPr>
                      <m:t>=</m:t>
                    </m:r>
                    <m:nary>
                      <m:naryPr>
                        <m:chr m:val="∑"/>
                        <m:ctrlPr>
                          <a:rPr lang="en-US" altLang="zh-CN" sz="3900" b="0" i="1" dirty="0">
                            <a:solidFill>
                              <a:schemeClr val="tx1">
                                <a:lumMod val="65000"/>
                                <a:lumOff val="35000"/>
                              </a:schemeClr>
                            </a:solidFill>
                            <a:latin typeface="Cambria Math" panose="02040503050406030204" pitchFamily="18" charset="0"/>
                            <a:ea typeface="思源黑体 CN" panose="020B0500000000000000" pitchFamily="34" charset="-122"/>
                          </a:rPr>
                        </m:ctrlPr>
                      </m:naryPr>
                      <m:sub>
                        <m:r>
                          <m:rPr>
                            <m:brk m:alnAt="23"/>
                          </m:rPr>
                          <a:rPr lang="en-US" altLang="zh-CN" sz="3900" b="0" dirty="0">
                            <a:solidFill>
                              <a:schemeClr val="tx1">
                                <a:lumMod val="65000"/>
                                <a:lumOff val="35000"/>
                              </a:schemeClr>
                            </a:solidFill>
                            <a:latin typeface="Cambria Math" panose="02040503050406030204" pitchFamily="18" charset="0"/>
                            <a:ea typeface="思源黑体 CN" panose="020B0500000000000000" pitchFamily="34" charset="-122"/>
                          </a:rPr>
                          <m:t>𝑖</m:t>
                        </m:r>
                        <m:r>
                          <a:rPr lang="en-US" altLang="zh-CN" sz="3900" b="0" dirty="0">
                            <a:solidFill>
                              <a:schemeClr val="tx1">
                                <a:lumMod val="65000"/>
                                <a:lumOff val="35000"/>
                              </a:schemeClr>
                            </a:solidFill>
                            <a:latin typeface="Cambria Math" panose="02040503050406030204" pitchFamily="18" charset="0"/>
                            <a:ea typeface="思源黑体 CN" panose="020B0500000000000000" pitchFamily="34" charset="-122"/>
                          </a:rPr>
                          <m:t>=0</m:t>
                        </m:r>
                      </m:sub>
                      <m:sup>
                        <m:r>
                          <a:rPr lang="en-US" altLang="zh-CN" sz="3900" b="0" dirty="0">
                            <a:solidFill>
                              <a:schemeClr val="tx1">
                                <a:lumMod val="65000"/>
                                <a:lumOff val="35000"/>
                              </a:schemeClr>
                            </a:solidFill>
                            <a:latin typeface="Cambria Math" panose="02040503050406030204" pitchFamily="18" charset="0"/>
                            <a:ea typeface="思源黑体 CN" panose="020B0500000000000000" pitchFamily="34" charset="-122"/>
                          </a:rPr>
                          <m:t>𝑘</m:t>
                        </m:r>
                      </m:sup>
                      <m:e>
                        <m:sSub>
                          <m:sSubPr>
                            <m:ctrlPr>
                              <a:rPr lang="en-US" altLang="zh-CN" sz="3900" b="0" i="1" dirty="0">
                                <a:solidFill>
                                  <a:schemeClr val="tx1">
                                    <a:lumMod val="65000"/>
                                    <a:lumOff val="35000"/>
                                  </a:schemeClr>
                                </a:solidFill>
                                <a:latin typeface="Cambria Math" panose="02040503050406030204" pitchFamily="18" charset="0"/>
                                <a:ea typeface="思源黑体 CN" panose="020B0500000000000000" pitchFamily="34" charset="-122"/>
                              </a:rPr>
                            </m:ctrlPr>
                          </m:sSubPr>
                          <m:e>
                            <m:r>
                              <m:rPr>
                                <m:sty m:val="p"/>
                              </m:rPr>
                              <a:rPr lang="en-US" altLang="zh-CN" sz="3900" b="0" dirty="0">
                                <a:solidFill>
                                  <a:schemeClr val="tx1">
                                    <a:lumMod val="65000"/>
                                    <a:lumOff val="35000"/>
                                  </a:schemeClr>
                                </a:solidFill>
                                <a:latin typeface="Cambria Math" panose="02040503050406030204" pitchFamily="18" charset="0"/>
                                <a:ea typeface="思源黑体 CN" panose="020B0500000000000000" pitchFamily="34" charset="-122"/>
                              </a:rPr>
                              <m:t>λ</m:t>
                            </m:r>
                          </m:e>
                          <m:sub>
                            <m:r>
                              <a:rPr lang="en-US" altLang="zh-CN" sz="3900" b="0" dirty="0">
                                <a:solidFill>
                                  <a:schemeClr val="tx1">
                                    <a:lumMod val="65000"/>
                                    <a:lumOff val="35000"/>
                                  </a:schemeClr>
                                </a:solidFill>
                                <a:latin typeface="Cambria Math" panose="02040503050406030204" pitchFamily="18" charset="0"/>
                                <a:ea typeface="思源黑体 CN" panose="020B0500000000000000" pitchFamily="34" charset="-122"/>
                              </a:rPr>
                              <m:t>𝑖</m:t>
                            </m:r>
                          </m:sub>
                        </m:sSub>
                      </m:e>
                    </m:nary>
                  </m:oMath>
                </a14:m>
                <a:r>
                  <a:rPr lang="zh-CN" altLang="zh-CN" sz="3900" b="0" dirty="0">
                    <a:solidFill>
                      <a:schemeClr val="tx1">
                        <a:lumMod val="65000"/>
                        <a:lumOff val="35000"/>
                      </a:schemeClr>
                    </a:solidFill>
                    <a:ea typeface="思源黑体 CN" panose="020B0500000000000000" pitchFamily="34" charset="-122"/>
                  </a:rPr>
                  <a:t>。 </a:t>
                </a:r>
                <a:endParaRPr lang="en-US" altLang="zh-CN" sz="3900" b="0" dirty="0">
                  <a:solidFill>
                    <a:schemeClr val="tx1">
                      <a:lumMod val="65000"/>
                      <a:lumOff val="35000"/>
                    </a:schemeClr>
                  </a:solidFill>
                  <a:ea typeface="思源黑体 CN" panose="020B0500000000000000" pitchFamily="34" charset="-122"/>
                </a:endParaRPr>
              </a:p>
              <a:p>
                <a:pPr marL="571500" indent="-571500" algn="l" eaLnBrk="0" hangingPunct="1">
                  <a:lnSpc>
                    <a:spcPct val="150000"/>
                  </a:lnSpc>
                  <a:spcBef>
                    <a:spcPct val="0"/>
                  </a:spcBef>
                  <a:buSzPct val="125000"/>
                  <a:buFont typeface="Arial" panose="020B0604020202020204" pitchFamily="34" charset="0"/>
                  <a:buChar char="•"/>
                </a:pPr>
                <a:r>
                  <a:rPr lang="zh-CN" altLang="en-US" sz="3900" b="0" dirty="0">
                    <a:solidFill>
                      <a:schemeClr val="tx1">
                        <a:lumMod val="65000"/>
                        <a:lumOff val="35000"/>
                      </a:schemeClr>
                    </a:solidFill>
                    <a:ea typeface="思源黑体 CN" panose="020B0500000000000000" pitchFamily="34" charset="-122"/>
                  </a:rPr>
                  <a:t>指数失败定律下，各次失败中间的</a:t>
                </a:r>
                <a:r>
                  <a:rPr lang="zh-CN" altLang="en-US" sz="3900" dirty="0">
                    <a:solidFill>
                      <a:srgbClr val="7030A0"/>
                    </a:solidFill>
                    <a:ea typeface="思源黑体 CN" panose="020B0500000000000000" pitchFamily="34" charset="-122"/>
                  </a:rPr>
                  <a:t>平均正常工作时间</a:t>
                </a:r>
                <a:r>
                  <a:rPr lang="zh-CN" altLang="en-US" sz="3900" b="0" dirty="0">
                    <a:solidFill>
                      <a:schemeClr val="tx1">
                        <a:lumMod val="65000"/>
                        <a:lumOff val="35000"/>
                      </a:schemeClr>
                    </a:solidFill>
                    <a:ea typeface="思源黑体 CN" panose="020B0500000000000000" pitchFamily="34" charset="-122"/>
                  </a:rPr>
                  <a:t>（</a:t>
                </a:r>
                <a:r>
                  <a:rPr lang="en-US" altLang="zh-CN" sz="3900" b="0" dirty="0">
                    <a:solidFill>
                      <a:schemeClr val="tx1">
                        <a:lumMod val="65000"/>
                        <a:lumOff val="35000"/>
                      </a:schemeClr>
                    </a:solidFill>
                    <a:ea typeface="思源黑体 CN" panose="020B0500000000000000" pitchFamily="34" charset="-122"/>
                  </a:rPr>
                  <a:t>mean time between failure</a:t>
                </a:r>
                <a:r>
                  <a:rPr lang="zh-CN" altLang="en-US" sz="3900" b="0" dirty="0">
                    <a:solidFill>
                      <a:schemeClr val="tx1">
                        <a:lumMod val="65000"/>
                        <a:lumOff val="35000"/>
                      </a:schemeClr>
                    </a:solidFill>
                    <a:ea typeface="思源黑体 CN" panose="020B0500000000000000" pitchFamily="34" charset="-122"/>
                  </a:rPr>
                  <a:t>）为：</a:t>
                </a:r>
                <a14:m>
                  <m:oMath xmlns:m="http://schemas.openxmlformats.org/officeDocument/2006/math">
                    <m:r>
                      <a:rPr lang="en-US" altLang="zh-CN" sz="3900" b="0" dirty="0">
                        <a:solidFill>
                          <a:schemeClr val="tx1">
                            <a:lumMod val="65000"/>
                            <a:lumOff val="35000"/>
                          </a:schemeClr>
                        </a:solidFill>
                        <a:latin typeface="Cambria Math" panose="02040503050406030204" pitchFamily="18" charset="0"/>
                        <a:ea typeface="思源黑体 CN" panose="020B0500000000000000" pitchFamily="34" charset="-122"/>
                      </a:rPr>
                      <m:t>𝑀𝑇𝐵𝐹</m:t>
                    </m:r>
                    <m:r>
                      <a:rPr lang="en-US" altLang="zh-CN" sz="3900" b="0" dirty="0">
                        <a:solidFill>
                          <a:schemeClr val="tx1">
                            <a:lumMod val="65000"/>
                            <a:lumOff val="35000"/>
                          </a:schemeClr>
                        </a:solidFill>
                        <a:latin typeface="Cambria Math" panose="02040503050406030204" pitchFamily="18" charset="0"/>
                        <a:ea typeface="思源黑体 CN" panose="020B0500000000000000" pitchFamily="34" charset="-122"/>
                      </a:rPr>
                      <m:t>=</m:t>
                    </m:r>
                    <m:nary>
                      <m:naryPr>
                        <m:ctrlPr>
                          <a:rPr lang="en-US" altLang="zh-CN" sz="3900" b="0" i="1" dirty="0">
                            <a:solidFill>
                              <a:schemeClr val="tx1">
                                <a:lumMod val="65000"/>
                                <a:lumOff val="35000"/>
                              </a:schemeClr>
                            </a:solidFill>
                            <a:latin typeface="Cambria Math" panose="02040503050406030204" pitchFamily="18" charset="0"/>
                            <a:ea typeface="思源黑体 CN" panose="020B0500000000000000" pitchFamily="34" charset="-122"/>
                          </a:rPr>
                        </m:ctrlPr>
                      </m:naryPr>
                      <m:sub>
                        <m:r>
                          <m:rPr>
                            <m:brk m:alnAt="23"/>
                          </m:rPr>
                          <a:rPr lang="en-US" altLang="zh-CN" sz="3900" b="0" dirty="0">
                            <a:solidFill>
                              <a:schemeClr val="tx1">
                                <a:lumMod val="65000"/>
                                <a:lumOff val="35000"/>
                              </a:schemeClr>
                            </a:solidFill>
                            <a:latin typeface="Cambria Math" panose="02040503050406030204" pitchFamily="18" charset="0"/>
                            <a:ea typeface="思源黑体 CN" panose="020B0500000000000000" pitchFamily="34" charset="-122"/>
                          </a:rPr>
                          <m:t>0</m:t>
                        </m:r>
                      </m:sub>
                      <m:sup>
                        <m:r>
                          <a:rPr lang="en-US" altLang="zh-CN" sz="3900" b="0" dirty="0">
                            <a:solidFill>
                              <a:schemeClr val="tx1">
                                <a:lumMod val="65000"/>
                                <a:lumOff val="35000"/>
                              </a:schemeClr>
                            </a:solidFill>
                            <a:latin typeface="Cambria Math" panose="02040503050406030204" pitchFamily="18" charset="0"/>
                            <a:ea typeface="思源黑体 CN" panose="020B0500000000000000" pitchFamily="34" charset="-122"/>
                          </a:rPr>
                          <m:t>+∞</m:t>
                        </m:r>
                      </m:sup>
                      <m:e>
                        <m:sSup>
                          <m:sSupPr>
                            <m:ctrlPr>
                              <a:rPr lang="en-US" altLang="zh-CN" sz="3900" b="0" i="1" dirty="0">
                                <a:solidFill>
                                  <a:schemeClr val="tx1">
                                    <a:lumMod val="65000"/>
                                    <a:lumOff val="35000"/>
                                  </a:schemeClr>
                                </a:solidFill>
                                <a:latin typeface="Cambria Math" panose="02040503050406030204" pitchFamily="18" charset="0"/>
                                <a:ea typeface="思源黑体 CN" panose="020B0500000000000000" pitchFamily="34" charset="-122"/>
                              </a:rPr>
                            </m:ctrlPr>
                          </m:sSupPr>
                          <m:e>
                            <m:r>
                              <a:rPr lang="en-US" altLang="zh-CN" sz="3900" b="0" dirty="0">
                                <a:solidFill>
                                  <a:schemeClr val="tx1">
                                    <a:lumMod val="65000"/>
                                    <a:lumOff val="35000"/>
                                  </a:schemeClr>
                                </a:solidFill>
                                <a:latin typeface="Cambria Math" panose="02040503050406030204" pitchFamily="18" charset="0"/>
                                <a:ea typeface="思源黑体 CN" panose="020B0500000000000000" pitchFamily="34" charset="-122"/>
                              </a:rPr>
                              <m:t>𝑒</m:t>
                            </m:r>
                          </m:e>
                          <m:sup>
                            <m:r>
                              <a:rPr lang="en-US" altLang="zh-CN" sz="3900" b="0" dirty="0">
                                <a:solidFill>
                                  <a:schemeClr val="tx1">
                                    <a:lumMod val="65000"/>
                                    <a:lumOff val="35000"/>
                                  </a:schemeClr>
                                </a:solidFill>
                                <a:latin typeface="Cambria Math" panose="02040503050406030204" pitchFamily="18" charset="0"/>
                                <a:ea typeface="思源黑体 CN" panose="020B0500000000000000" pitchFamily="34" charset="-122"/>
                              </a:rPr>
                              <m:t>−</m:t>
                            </m:r>
                            <m:r>
                              <m:rPr>
                                <m:sty m:val="p"/>
                              </m:rPr>
                              <a:rPr lang="en-US" altLang="zh-CN" sz="3900" b="0" dirty="0">
                                <a:solidFill>
                                  <a:schemeClr val="tx1">
                                    <a:lumMod val="65000"/>
                                    <a:lumOff val="35000"/>
                                  </a:schemeClr>
                                </a:solidFill>
                                <a:latin typeface="Cambria Math" panose="02040503050406030204" pitchFamily="18" charset="0"/>
                                <a:ea typeface="思源黑体 CN" panose="020B0500000000000000" pitchFamily="34" charset="-122"/>
                              </a:rPr>
                              <m:t>λ</m:t>
                            </m:r>
                            <m:r>
                              <a:rPr lang="en-US" altLang="zh-CN" sz="3900" b="0" dirty="0">
                                <a:solidFill>
                                  <a:schemeClr val="tx1">
                                    <a:lumMod val="65000"/>
                                    <a:lumOff val="35000"/>
                                  </a:schemeClr>
                                </a:solidFill>
                                <a:latin typeface="Cambria Math" panose="02040503050406030204" pitchFamily="18" charset="0"/>
                                <a:ea typeface="思源黑体 CN" panose="020B0500000000000000" pitchFamily="34" charset="-122"/>
                              </a:rPr>
                              <m:t>𝑡</m:t>
                            </m:r>
                          </m:sup>
                        </m:sSup>
                        <m:r>
                          <a:rPr lang="en-US" altLang="zh-CN" sz="3900" b="0" dirty="0">
                            <a:solidFill>
                              <a:schemeClr val="tx1">
                                <a:lumMod val="65000"/>
                                <a:lumOff val="35000"/>
                              </a:schemeClr>
                            </a:solidFill>
                            <a:latin typeface="Cambria Math" panose="02040503050406030204" pitchFamily="18" charset="0"/>
                            <a:ea typeface="思源黑体 CN" panose="020B0500000000000000" pitchFamily="34" charset="-122"/>
                          </a:rPr>
                          <m:t>𝑑</m:t>
                        </m:r>
                        <m:r>
                          <m:rPr>
                            <m:sty m:val="p"/>
                          </m:rPr>
                          <a:rPr lang="en-US" altLang="zh-CN" sz="3900" b="0" dirty="0">
                            <a:solidFill>
                              <a:schemeClr val="tx1">
                                <a:lumMod val="65000"/>
                                <a:lumOff val="35000"/>
                              </a:schemeClr>
                            </a:solidFill>
                            <a:latin typeface="Cambria Math" panose="02040503050406030204" pitchFamily="18" charset="0"/>
                            <a:ea typeface="思源黑体 CN" panose="020B0500000000000000" pitchFamily="34" charset="-122"/>
                          </a:rPr>
                          <m:t>t</m:t>
                        </m:r>
                      </m:e>
                    </m:nary>
                    <m:r>
                      <a:rPr lang="en-US" altLang="zh-CN" sz="3900" b="0" dirty="0">
                        <a:solidFill>
                          <a:schemeClr val="tx1">
                            <a:lumMod val="65000"/>
                            <a:lumOff val="35000"/>
                          </a:schemeClr>
                        </a:solidFill>
                        <a:latin typeface="Cambria Math" panose="02040503050406030204" pitchFamily="18" charset="0"/>
                        <a:ea typeface="思源黑体 CN" panose="020B0500000000000000" pitchFamily="34" charset="-122"/>
                      </a:rPr>
                      <m:t>=</m:t>
                    </m:r>
                    <m:f>
                      <m:fPr>
                        <m:ctrlPr>
                          <a:rPr lang="en-US" altLang="zh-CN" sz="3900" b="0" i="1" dirty="0">
                            <a:solidFill>
                              <a:schemeClr val="tx1">
                                <a:lumMod val="65000"/>
                                <a:lumOff val="35000"/>
                              </a:schemeClr>
                            </a:solidFill>
                            <a:latin typeface="Cambria Math" panose="02040503050406030204" pitchFamily="18" charset="0"/>
                            <a:ea typeface="思源黑体 CN" panose="020B0500000000000000" pitchFamily="34" charset="-122"/>
                          </a:rPr>
                        </m:ctrlPr>
                      </m:fPr>
                      <m:num>
                        <m:r>
                          <a:rPr lang="en-US" altLang="zh-CN" sz="3900" b="0" dirty="0">
                            <a:solidFill>
                              <a:schemeClr val="tx1">
                                <a:lumMod val="65000"/>
                                <a:lumOff val="35000"/>
                              </a:schemeClr>
                            </a:solidFill>
                            <a:latin typeface="Cambria Math" panose="02040503050406030204" pitchFamily="18" charset="0"/>
                            <a:ea typeface="思源黑体 CN" panose="020B0500000000000000" pitchFamily="34" charset="-122"/>
                          </a:rPr>
                          <m:t>1</m:t>
                        </m:r>
                      </m:num>
                      <m:den>
                        <m:r>
                          <m:rPr>
                            <m:sty m:val="p"/>
                          </m:rPr>
                          <a:rPr lang="en-US" altLang="zh-CN" sz="3900" b="0" dirty="0">
                            <a:solidFill>
                              <a:schemeClr val="tx1">
                                <a:lumMod val="65000"/>
                                <a:lumOff val="35000"/>
                              </a:schemeClr>
                            </a:solidFill>
                            <a:latin typeface="Cambria Math" panose="02040503050406030204" pitchFamily="18" charset="0"/>
                            <a:ea typeface="思源黑体 CN" panose="020B0500000000000000" pitchFamily="34" charset="-122"/>
                          </a:rPr>
                          <m:t>λ</m:t>
                        </m:r>
                      </m:den>
                    </m:f>
                  </m:oMath>
                </a14:m>
                <a:r>
                  <a:rPr lang="zh-CN" altLang="en-US" sz="3900" b="0" dirty="0">
                    <a:solidFill>
                      <a:schemeClr val="tx1">
                        <a:lumMod val="65000"/>
                        <a:lumOff val="35000"/>
                      </a:schemeClr>
                    </a:solidFill>
                    <a:ea typeface="思源黑体 CN" panose="020B0500000000000000" pitchFamily="34" charset="-122"/>
                  </a:rPr>
                  <a:t>。</a:t>
                </a:r>
                <a:endParaRPr lang="en-US" altLang="zh-CN" sz="3900" b="0" dirty="0">
                  <a:solidFill>
                    <a:schemeClr val="tx1">
                      <a:lumMod val="65000"/>
                      <a:lumOff val="35000"/>
                    </a:schemeClr>
                  </a:solidFill>
                  <a:ea typeface="思源黑体 CN" panose="020B0500000000000000" pitchFamily="34" charset="-122"/>
                </a:endParaRPr>
              </a:p>
              <a:p>
                <a:pPr marL="571500" lvl="1" indent="-571500" algn="l" eaLnBrk="0" hangingPunct="1">
                  <a:lnSpc>
                    <a:spcPct val="150000"/>
                  </a:lnSpc>
                  <a:spcBef>
                    <a:spcPct val="0"/>
                  </a:spcBef>
                  <a:buSzPct val="125000"/>
                  <a:buFont typeface="Arial" panose="020B0604020202020204" pitchFamily="34" charset="0"/>
                  <a:buChar char="•"/>
                </a:pPr>
                <a:r>
                  <a:rPr lang="zh-CN" altLang="en-US" sz="3900" b="0" dirty="0">
                    <a:solidFill>
                      <a:schemeClr val="tx1">
                        <a:lumMod val="65000"/>
                        <a:lumOff val="35000"/>
                      </a:schemeClr>
                    </a:solidFill>
                    <a:ea typeface="思源黑体 CN" panose="020B0500000000000000" pitchFamily="34" charset="-122"/>
                  </a:rPr>
                  <a:t>类似地，规定修补时间</a:t>
                </a:r>
                <a:r>
                  <a:rPr lang="en-US" altLang="zh-CN" sz="3900" b="0" dirty="0">
                    <a:solidFill>
                      <a:schemeClr val="tx1">
                        <a:lumMod val="65000"/>
                        <a:lumOff val="35000"/>
                      </a:schemeClr>
                    </a:solidFill>
                    <a:ea typeface="思源黑体 CN" panose="020B0500000000000000" pitchFamily="34" charset="-122"/>
                  </a:rPr>
                  <a:t>R</a:t>
                </a:r>
                <a:r>
                  <a:rPr lang="zh-CN" altLang="en-US" sz="3900" b="0" dirty="0">
                    <a:solidFill>
                      <a:schemeClr val="tx1">
                        <a:lumMod val="65000"/>
                        <a:lumOff val="35000"/>
                      </a:schemeClr>
                    </a:solidFill>
                    <a:ea typeface="思源黑体 CN" panose="020B0500000000000000" pitchFamily="34" charset="-122"/>
                  </a:rPr>
                  <a:t>超过</a:t>
                </a:r>
                <a:r>
                  <a:rPr lang="en-US" altLang="zh-CN" sz="3900" b="0" dirty="0">
                    <a:solidFill>
                      <a:schemeClr val="tx1">
                        <a:lumMod val="65000"/>
                        <a:lumOff val="35000"/>
                      </a:schemeClr>
                    </a:solidFill>
                    <a:ea typeface="思源黑体 CN" panose="020B0500000000000000" pitchFamily="34" charset="-122"/>
                  </a:rPr>
                  <a:t>t</a:t>
                </a:r>
                <a:r>
                  <a:rPr lang="zh-CN" altLang="en-US" sz="3900" b="0" dirty="0">
                    <a:solidFill>
                      <a:schemeClr val="tx1">
                        <a:lumMod val="65000"/>
                        <a:lumOff val="35000"/>
                      </a:schemeClr>
                    </a:solidFill>
                    <a:ea typeface="思源黑体 CN" panose="020B0500000000000000" pitchFamily="34" charset="-122"/>
                  </a:rPr>
                  <a:t>的概率为</a:t>
                </a:r>
                <a14:m>
                  <m:oMath xmlns:m="http://schemas.openxmlformats.org/officeDocument/2006/math">
                    <m:r>
                      <m:rPr>
                        <m:sty m:val="p"/>
                      </m:rPr>
                      <a:rPr lang="en-US" altLang="zh-CN" sz="3900" b="0" dirty="0">
                        <a:solidFill>
                          <a:schemeClr val="tx1">
                            <a:lumMod val="65000"/>
                            <a:lumOff val="35000"/>
                          </a:schemeClr>
                        </a:solidFill>
                        <a:latin typeface="Cambria Math" panose="02040503050406030204" pitchFamily="18" charset="0"/>
                        <a:ea typeface="思源黑体 CN" panose="020B0500000000000000" pitchFamily="34" charset="-122"/>
                      </a:rPr>
                      <m:t>R</m:t>
                    </m:r>
                    <m:d>
                      <m:dPr>
                        <m:ctrlPr>
                          <a:rPr lang="en-US" altLang="zh-CN" sz="3900" b="0" i="1">
                            <a:solidFill>
                              <a:schemeClr val="tx1">
                                <a:lumMod val="65000"/>
                                <a:lumOff val="35000"/>
                              </a:schemeClr>
                            </a:solidFill>
                            <a:latin typeface="Cambria Math" panose="02040503050406030204" pitchFamily="18" charset="0"/>
                            <a:ea typeface="思源黑体 CN" panose="020B0500000000000000" pitchFamily="34" charset="-122"/>
                          </a:rPr>
                        </m:ctrlPr>
                      </m:dPr>
                      <m:e>
                        <m:r>
                          <a:rPr lang="en-US" altLang="zh-CN" sz="3900" b="0">
                            <a:solidFill>
                              <a:schemeClr val="tx1">
                                <a:lumMod val="65000"/>
                                <a:lumOff val="35000"/>
                              </a:schemeClr>
                            </a:solidFill>
                            <a:latin typeface="Cambria Math" panose="02040503050406030204" pitchFamily="18" charset="0"/>
                            <a:ea typeface="思源黑体 CN" panose="020B0500000000000000" pitchFamily="34" charset="-122"/>
                          </a:rPr>
                          <m:t>𝑇</m:t>
                        </m:r>
                        <m:r>
                          <a:rPr lang="en-US" altLang="zh-CN" sz="3900" b="0">
                            <a:solidFill>
                              <a:schemeClr val="tx1">
                                <a:lumMod val="65000"/>
                                <a:lumOff val="35000"/>
                              </a:schemeClr>
                            </a:solidFill>
                            <a:latin typeface="Cambria Math" panose="02040503050406030204" pitchFamily="18" charset="0"/>
                            <a:ea typeface="思源黑体 CN" panose="020B0500000000000000" pitchFamily="34" charset="-122"/>
                          </a:rPr>
                          <m:t>&gt;</m:t>
                        </m:r>
                        <m:r>
                          <a:rPr lang="en-US" altLang="zh-CN" sz="3900" b="0">
                            <a:solidFill>
                              <a:schemeClr val="tx1">
                                <a:lumMod val="65000"/>
                                <a:lumOff val="35000"/>
                              </a:schemeClr>
                            </a:solidFill>
                            <a:latin typeface="Cambria Math" panose="02040503050406030204" pitchFamily="18" charset="0"/>
                            <a:ea typeface="思源黑体 CN" panose="020B0500000000000000" pitchFamily="34" charset="-122"/>
                          </a:rPr>
                          <m:t>𝑡</m:t>
                        </m:r>
                      </m:e>
                    </m:d>
                    <m:r>
                      <a:rPr lang="en-US" altLang="zh-CN" sz="3900" b="0">
                        <a:solidFill>
                          <a:schemeClr val="tx1">
                            <a:lumMod val="65000"/>
                            <a:lumOff val="35000"/>
                          </a:schemeClr>
                        </a:solidFill>
                        <a:latin typeface="Cambria Math" panose="02040503050406030204" pitchFamily="18" charset="0"/>
                        <a:ea typeface="思源黑体 CN" panose="020B0500000000000000" pitchFamily="34" charset="-122"/>
                      </a:rPr>
                      <m:t>=</m:t>
                    </m:r>
                    <m:sSup>
                      <m:sSupPr>
                        <m:ctrlPr>
                          <a:rPr lang="en-US" altLang="zh-CN" sz="3900" b="0" i="1">
                            <a:solidFill>
                              <a:schemeClr val="tx1">
                                <a:lumMod val="65000"/>
                                <a:lumOff val="35000"/>
                              </a:schemeClr>
                            </a:solidFill>
                            <a:latin typeface="Cambria Math" panose="02040503050406030204" pitchFamily="18" charset="0"/>
                            <a:ea typeface="思源黑体 CN" panose="020B0500000000000000" pitchFamily="34" charset="-122"/>
                          </a:rPr>
                        </m:ctrlPr>
                      </m:sSupPr>
                      <m:e>
                        <m:r>
                          <a:rPr lang="en-US" altLang="zh-CN" sz="3900" b="0">
                            <a:solidFill>
                              <a:schemeClr val="tx1">
                                <a:lumMod val="65000"/>
                                <a:lumOff val="35000"/>
                              </a:schemeClr>
                            </a:solidFill>
                            <a:latin typeface="Cambria Math" panose="02040503050406030204" pitchFamily="18" charset="0"/>
                            <a:ea typeface="思源黑体 CN" panose="020B0500000000000000" pitchFamily="34" charset="-122"/>
                          </a:rPr>
                          <m:t>𝑒</m:t>
                        </m:r>
                      </m:e>
                      <m:sup>
                        <m:r>
                          <a:rPr lang="en-US" altLang="zh-CN" sz="3900" b="0">
                            <a:solidFill>
                              <a:schemeClr val="tx1">
                                <a:lumMod val="65000"/>
                                <a:lumOff val="35000"/>
                              </a:schemeClr>
                            </a:solidFill>
                            <a:latin typeface="Cambria Math" panose="02040503050406030204" pitchFamily="18" charset="0"/>
                            <a:ea typeface="思源黑体 CN" panose="020B0500000000000000" pitchFamily="34" charset="-122"/>
                          </a:rPr>
                          <m:t>−</m:t>
                        </m:r>
                        <m:r>
                          <m:rPr>
                            <m:sty m:val="p"/>
                          </m:rPr>
                          <a:rPr lang="el-GR" altLang="zh-CN" sz="3900" b="0">
                            <a:solidFill>
                              <a:schemeClr val="tx1">
                                <a:lumMod val="65000"/>
                                <a:lumOff val="35000"/>
                              </a:schemeClr>
                            </a:solidFill>
                            <a:latin typeface="Cambria Math" panose="02040503050406030204" pitchFamily="18" charset="0"/>
                            <a:ea typeface="思源黑体 CN" panose="020B0500000000000000" pitchFamily="34" charset="-122"/>
                          </a:rPr>
                          <m:t>μ</m:t>
                        </m:r>
                        <m:r>
                          <a:rPr lang="en-US" altLang="zh-CN" sz="3900" b="0">
                            <a:solidFill>
                              <a:schemeClr val="tx1">
                                <a:lumMod val="65000"/>
                                <a:lumOff val="35000"/>
                              </a:schemeClr>
                            </a:solidFill>
                            <a:latin typeface="Cambria Math" panose="02040503050406030204" pitchFamily="18" charset="0"/>
                            <a:ea typeface="思源黑体 CN" panose="020B0500000000000000" pitchFamily="34" charset="-122"/>
                          </a:rPr>
                          <m:t>𝑡</m:t>
                        </m:r>
                      </m:sup>
                    </m:sSup>
                  </m:oMath>
                </a14:m>
                <a:r>
                  <a:rPr lang="zh-CN" altLang="en-US" sz="3900" b="0" dirty="0">
                    <a:solidFill>
                      <a:schemeClr val="tx1">
                        <a:lumMod val="65000"/>
                        <a:lumOff val="35000"/>
                      </a:schemeClr>
                    </a:solidFill>
                    <a:ea typeface="思源黑体 CN" panose="020B0500000000000000" pitchFamily="34" charset="-122"/>
                  </a:rPr>
                  <a:t>，</a:t>
                </a:r>
                <a:r>
                  <a:rPr lang="zh-CN" altLang="en-US" sz="3900" dirty="0">
                    <a:solidFill>
                      <a:srgbClr val="7030A0"/>
                    </a:solidFill>
                    <a:ea typeface="思源黑体 CN" panose="020B0500000000000000" pitchFamily="34" charset="-122"/>
                  </a:rPr>
                  <a:t>平均修复用时</a:t>
                </a:r>
                <a:r>
                  <a:rPr lang="zh-CN" altLang="en-US" sz="3900" b="0" dirty="0">
                    <a:solidFill>
                      <a:schemeClr val="tx1">
                        <a:lumMod val="65000"/>
                        <a:lumOff val="35000"/>
                      </a:schemeClr>
                    </a:solidFill>
                    <a:ea typeface="思源黑体 CN" panose="020B0500000000000000" pitchFamily="34" charset="-122"/>
                  </a:rPr>
                  <a:t>（</a:t>
                </a:r>
                <a:r>
                  <a:rPr lang="en-US" altLang="zh-CN" sz="3900" b="0" dirty="0">
                    <a:solidFill>
                      <a:schemeClr val="tx1">
                        <a:lumMod val="65000"/>
                        <a:lumOff val="35000"/>
                      </a:schemeClr>
                    </a:solidFill>
                    <a:ea typeface="思源黑体 CN" panose="020B0500000000000000" pitchFamily="34" charset="-122"/>
                  </a:rPr>
                  <a:t>mean time to repair</a:t>
                </a:r>
                <a:r>
                  <a:rPr lang="zh-CN" altLang="en-US" sz="3900" b="0" dirty="0">
                    <a:solidFill>
                      <a:schemeClr val="tx1">
                        <a:lumMod val="65000"/>
                        <a:lumOff val="35000"/>
                      </a:schemeClr>
                    </a:solidFill>
                    <a:ea typeface="思源黑体 CN" panose="020B0500000000000000" pitchFamily="34" charset="-122"/>
                  </a:rPr>
                  <a:t>）为</a:t>
                </a:r>
                <a14:m>
                  <m:oMath xmlns:m="http://schemas.openxmlformats.org/officeDocument/2006/math">
                    <m:r>
                      <m:rPr>
                        <m:sty m:val="p"/>
                      </m:rPr>
                      <a:rPr lang="en-US" altLang="zh-CN" sz="3900" b="0" dirty="0">
                        <a:solidFill>
                          <a:schemeClr val="tx1">
                            <a:lumMod val="65000"/>
                            <a:lumOff val="35000"/>
                          </a:schemeClr>
                        </a:solidFill>
                        <a:latin typeface="Cambria Math" panose="02040503050406030204" pitchFamily="18" charset="0"/>
                        <a:ea typeface="思源黑体 CN" panose="020B0500000000000000" pitchFamily="34" charset="-122"/>
                      </a:rPr>
                      <m:t>M</m:t>
                    </m:r>
                    <m:r>
                      <m:rPr>
                        <m:sty m:val="p"/>
                      </m:rPr>
                      <a:rPr lang="en-US" altLang="zh-CN" sz="3900" b="0" i="0" dirty="0" smtClean="0">
                        <a:solidFill>
                          <a:schemeClr val="tx1">
                            <a:lumMod val="65000"/>
                            <a:lumOff val="35000"/>
                          </a:schemeClr>
                        </a:solidFill>
                        <a:latin typeface="Cambria Math" panose="02040503050406030204" pitchFamily="18" charset="0"/>
                        <a:ea typeface="思源黑体 CN" panose="020B0500000000000000" pitchFamily="34" charset="-122"/>
                      </a:rPr>
                      <m:t>TTR</m:t>
                    </m:r>
                    <m:r>
                      <a:rPr lang="en-US" altLang="zh-CN" sz="3900" b="0" dirty="0">
                        <a:solidFill>
                          <a:schemeClr val="tx1">
                            <a:lumMod val="65000"/>
                            <a:lumOff val="35000"/>
                          </a:schemeClr>
                        </a:solidFill>
                        <a:latin typeface="Cambria Math" panose="02040503050406030204" pitchFamily="18" charset="0"/>
                        <a:ea typeface="思源黑体 CN" panose="020B0500000000000000" pitchFamily="34" charset="-122"/>
                      </a:rPr>
                      <m:t>=</m:t>
                    </m:r>
                    <m:nary>
                      <m:naryPr>
                        <m:ctrlPr>
                          <a:rPr lang="en-US" altLang="zh-CN" sz="3900" b="0" i="1" dirty="0">
                            <a:solidFill>
                              <a:schemeClr val="tx1">
                                <a:lumMod val="65000"/>
                                <a:lumOff val="35000"/>
                              </a:schemeClr>
                            </a:solidFill>
                            <a:latin typeface="Cambria Math" panose="02040503050406030204" pitchFamily="18" charset="0"/>
                            <a:ea typeface="思源黑体 CN" panose="020B0500000000000000" pitchFamily="34" charset="-122"/>
                          </a:rPr>
                        </m:ctrlPr>
                      </m:naryPr>
                      <m:sub>
                        <m:r>
                          <m:rPr>
                            <m:brk m:alnAt="23"/>
                          </m:rPr>
                          <a:rPr lang="en-US" altLang="zh-CN" sz="3900" b="0" dirty="0">
                            <a:solidFill>
                              <a:schemeClr val="tx1">
                                <a:lumMod val="65000"/>
                                <a:lumOff val="35000"/>
                              </a:schemeClr>
                            </a:solidFill>
                            <a:latin typeface="Cambria Math" panose="02040503050406030204" pitchFamily="18" charset="0"/>
                            <a:ea typeface="思源黑体 CN" panose="020B0500000000000000" pitchFamily="34" charset="-122"/>
                          </a:rPr>
                          <m:t>0</m:t>
                        </m:r>
                      </m:sub>
                      <m:sup>
                        <m:r>
                          <a:rPr lang="en-US" altLang="zh-CN" sz="3900" b="0" dirty="0">
                            <a:solidFill>
                              <a:schemeClr val="tx1">
                                <a:lumMod val="65000"/>
                                <a:lumOff val="35000"/>
                              </a:schemeClr>
                            </a:solidFill>
                            <a:latin typeface="Cambria Math" panose="02040503050406030204" pitchFamily="18" charset="0"/>
                            <a:ea typeface="思源黑体 CN" panose="020B0500000000000000" pitchFamily="34" charset="-122"/>
                          </a:rPr>
                          <m:t>+∞</m:t>
                        </m:r>
                      </m:sup>
                      <m:e>
                        <m:sSup>
                          <m:sSupPr>
                            <m:ctrlPr>
                              <a:rPr lang="en-US" altLang="zh-CN" sz="3900" b="0" i="1" dirty="0">
                                <a:solidFill>
                                  <a:schemeClr val="tx1">
                                    <a:lumMod val="65000"/>
                                    <a:lumOff val="35000"/>
                                  </a:schemeClr>
                                </a:solidFill>
                                <a:latin typeface="Cambria Math" panose="02040503050406030204" pitchFamily="18" charset="0"/>
                                <a:ea typeface="思源黑体 CN" panose="020B0500000000000000" pitchFamily="34" charset="-122"/>
                              </a:rPr>
                            </m:ctrlPr>
                          </m:sSupPr>
                          <m:e>
                            <m:r>
                              <a:rPr lang="en-US" altLang="zh-CN" sz="3900" b="0" dirty="0">
                                <a:solidFill>
                                  <a:schemeClr val="tx1">
                                    <a:lumMod val="65000"/>
                                    <a:lumOff val="35000"/>
                                  </a:schemeClr>
                                </a:solidFill>
                                <a:latin typeface="Cambria Math" panose="02040503050406030204" pitchFamily="18" charset="0"/>
                                <a:ea typeface="思源黑体 CN" panose="020B0500000000000000" pitchFamily="34" charset="-122"/>
                              </a:rPr>
                              <m:t>𝑒</m:t>
                            </m:r>
                          </m:e>
                          <m:sup>
                            <m:r>
                              <a:rPr lang="en-US" altLang="zh-CN" sz="3900" b="0" dirty="0">
                                <a:solidFill>
                                  <a:schemeClr val="tx1">
                                    <a:lumMod val="65000"/>
                                    <a:lumOff val="35000"/>
                                  </a:schemeClr>
                                </a:solidFill>
                                <a:latin typeface="Cambria Math" panose="02040503050406030204" pitchFamily="18" charset="0"/>
                                <a:ea typeface="思源黑体 CN" panose="020B0500000000000000" pitchFamily="34" charset="-122"/>
                              </a:rPr>
                              <m:t>−</m:t>
                            </m:r>
                            <m:r>
                              <m:rPr>
                                <m:sty m:val="p"/>
                              </m:rPr>
                              <a:rPr lang="el-GR" altLang="zh-CN" sz="3900" b="0">
                                <a:solidFill>
                                  <a:schemeClr val="tx1">
                                    <a:lumMod val="65000"/>
                                    <a:lumOff val="35000"/>
                                  </a:schemeClr>
                                </a:solidFill>
                                <a:latin typeface="Cambria Math" panose="02040503050406030204" pitchFamily="18" charset="0"/>
                                <a:ea typeface="思源黑体 CN" panose="020B0500000000000000" pitchFamily="34" charset="-122"/>
                              </a:rPr>
                              <m:t>μ</m:t>
                            </m:r>
                            <m:r>
                              <a:rPr lang="en-US" altLang="zh-CN" sz="3900" b="0" dirty="0">
                                <a:solidFill>
                                  <a:schemeClr val="tx1">
                                    <a:lumMod val="65000"/>
                                    <a:lumOff val="35000"/>
                                  </a:schemeClr>
                                </a:solidFill>
                                <a:latin typeface="Cambria Math" panose="02040503050406030204" pitchFamily="18" charset="0"/>
                                <a:ea typeface="思源黑体 CN" panose="020B0500000000000000" pitchFamily="34" charset="-122"/>
                              </a:rPr>
                              <m:t>𝑡</m:t>
                            </m:r>
                          </m:sup>
                        </m:sSup>
                        <m:r>
                          <a:rPr lang="en-US" altLang="zh-CN" sz="3900" b="0" dirty="0">
                            <a:solidFill>
                              <a:schemeClr val="tx1">
                                <a:lumMod val="65000"/>
                                <a:lumOff val="35000"/>
                              </a:schemeClr>
                            </a:solidFill>
                            <a:latin typeface="Cambria Math" panose="02040503050406030204" pitchFamily="18" charset="0"/>
                            <a:ea typeface="思源黑体 CN" panose="020B0500000000000000" pitchFamily="34" charset="-122"/>
                          </a:rPr>
                          <m:t>𝑑</m:t>
                        </m:r>
                        <m:r>
                          <m:rPr>
                            <m:sty m:val="p"/>
                          </m:rPr>
                          <a:rPr lang="en-US" altLang="zh-CN" sz="3900" b="0" dirty="0">
                            <a:solidFill>
                              <a:schemeClr val="tx1">
                                <a:lumMod val="65000"/>
                                <a:lumOff val="35000"/>
                              </a:schemeClr>
                            </a:solidFill>
                            <a:latin typeface="Cambria Math" panose="02040503050406030204" pitchFamily="18" charset="0"/>
                            <a:ea typeface="思源黑体 CN" panose="020B0500000000000000" pitchFamily="34" charset="-122"/>
                          </a:rPr>
                          <m:t>t</m:t>
                        </m:r>
                      </m:e>
                    </m:nary>
                    <m:r>
                      <a:rPr lang="en-US" altLang="zh-CN" sz="3900" b="0" dirty="0">
                        <a:solidFill>
                          <a:schemeClr val="tx1">
                            <a:lumMod val="65000"/>
                            <a:lumOff val="35000"/>
                          </a:schemeClr>
                        </a:solidFill>
                        <a:latin typeface="Cambria Math" panose="02040503050406030204" pitchFamily="18" charset="0"/>
                        <a:ea typeface="思源黑体 CN" panose="020B0500000000000000" pitchFamily="34" charset="-122"/>
                      </a:rPr>
                      <m:t>=</m:t>
                    </m:r>
                    <m:f>
                      <m:fPr>
                        <m:ctrlPr>
                          <a:rPr lang="en-US" altLang="zh-CN" sz="3900" b="0" i="1" dirty="0">
                            <a:solidFill>
                              <a:schemeClr val="tx1">
                                <a:lumMod val="65000"/>
                                <a:lumOff val="35000"/>
                              </a:schemeClr>
                            </a:solidFill>
                            <a:latin typeface="Cambria Math" panose="02040503050406030204" pitchFamily="18" charset="0"/>
                            <a:ea typeface="思源黑体 CN" panose="020B0500000000000000" pitchFamily="34" charset="-122"/>
                          </a:rPr>
                        </m:ctrlPr>
                      </m:fPr>
                      <m:num>
                        <m:r>
                          <a:rPr lang="en-US" altLang="zh-CN" sz="3900" b="0" dirty="0">
                            <a:solidFill>
                              <a:schemeClr val="tx1">
                                <a:lumMod val="65000"/>
                                <a:lumOff val="35000"/>
                              </a:schemeClr>
                            </a:solidFill>
                            <a:latin typeface="Cambria Math" panose="02040503050406030204" pitchFamily="18" charset="0"/>
                            <a:ea typeface="思源黑体 CN" panose="020B0500000000000000" pitchFamily="34" charset="-122"/>
                          </a:rPr>
                          <m:t>1</m:t>
                        </m:r>
                      </m:num>
                      <m:den>
                        <m:r>
                          <m:rPr>
                            <m:sty m:val="p"/>
                          </m:rPr>
                          <a:rPr lang="el-GR" altLang="zh-CN" sz="3900" b="0">
                            <a:solidFill>
                              <a:schemeClr val="tx1">
                                <a:lumMod val="65000"/>
                                <a:lumOff val="35000"/>
                              </a:schemeClr>
                            </a:solidFill>
                            <a:latin typeface="Cambria Math" panose="02040503050406030204" pitchFamily="18" charset="0"/>
                            <a:ea typeface="思源黑体 CN" panose="020B0500000000000000" pitchFamily="34" charset="-122"/>
                          </a:rPr>
                          <m:t>μ</m:t>
                        </m:r>
                      </m:den>
                    </m:f>
                  </m:oMath>
                </a14:m>
                <a:r>
                  <a:rPr lang="zh-CN" altLang="en-US" sz="3900" b="0" dirty="0">
                    <a:solidFill>
                      <a:schemeClr val="tx1">
                        <a:lumMod val="65000"/>
                        <a:lumOff val="35000"/>
                      </a:schemeClr>
                    </a:solidFill>
                    <a:ea typeface="思源黑体 CN" panose="020B0500000000000000" pitchFamily="34" charset="-122"/>
                  </a:rPr>
                  <a:t>。</a:t>
                </a:r>
                <a:endParaRPr lang="en-US" altLang="zh-CN" sz="3900" b="0" dirty="0">
                  <a:solidFill>
                    <a:schemeClr val="tx1">
                      <a:lumMod val="65000"/>
                      <a:lumOff val="35000"/>
                    </a:schemeClr>
                  </a:solidFill>
                  <a:ea typeface="思源黑体 CN" panose="020B0500000000000000" pitchFamily="34" charset="-122"/>
                </a:endParaRPr>
              </a:p>
              <a:p>
                <a:pPr marL="571500" lvl="1" indent="-571500" algn="l" eaLnBrk="0" hangingPunct="1">
                  <a:lnSpc>
                    <a:spcPct val="150000"/>
                  </a:lnSpc>
                  <a:spcBef>
                    <a:spcPct val="0"/>
                  </a:spcBef>
                  <a:buSzPct val="125000"/>
                  <a:buFont typeface="Arial" panose="020B0604020202020204" pitchFamily="34" charset="0"/>
                  <a:buChar char="•"/>
                </a:pPr>
                <a:r>
                  <a:rPr lang="zh-CN" altLang="en-US" sz="3900" dirty="0">
                    <a:solidFill>
                      <a:srgbClr val="7030A0"/>
                    </a:solidFill>
                    <a:ea typeface="思源黑体 CN" panose="020B0500000000000000" pitchFamily="34" charset="-122"/>
                  </a:rPr>
                  <a:t>系统可用性</a:t>
                </a:r>
                <a:r>
                  <a:rPr lang="zh-CN" altLang="en-US" sz="3900" b="0" dirty="0">
                    <a:solidFill>
                      <a:schemeClr val="tx1">
                        <a:lumMod val="65000"/>
                        <a:lumOff val="35000"/>
                      </a:schemeClr>
                    </a:solidFill>
                    <a:ea typeface="思源黑体 CN" panose="020B0500000000000000" pitchFamily="34" charset="-122"/>
                  </a:rPr>
                  <a:t>计算公式：</a:t>
                </a:r>
                <a:r>
                  <a:rPr lang="el-GR" altLang="zh-CN" sz="3900" b="0" dirty="0">
                    <a:solidFill>
                      <a:schemeClr val="tx1">
                        <a:lumMod val="65000"/>
                        <a:lumOff val="35000"/>
                      </a:schemeClr>
                    </a:solidFill>
                    <a:ea typeface="思源黑体 CN" panose="020B0500000000000000" pitchFamily="34" charset="-122"/>
                  </a:rPr>
                  <a:t> </a:t>
                </a:r>
                <a14:m>
                  <m:oMath xmlns:m="http://schemas.openxmlformats.org/officeDocument/2006/math">
                    <m:f>
                      <m:fPr>
                        <m:ctrlPr>
                          <a:rPr lang="el-GR" altLang="zh-CN" sz="3900" b="0" i="1">
                            <a:solidFill>
                              <a:schemeClr val="tx1">
                                <a:lumMod val="65000"/>
                                <a:lumOff val="35000"/>
                              </a:schemeClr>
                            </a:solidFill>
                            <a:latin typeface="Cambria Math" panose="02040503050406030204" pitchFamily="18" charset="0"/>
                            <a:ea typeface="思源黑体 CN" panose="020B0500000000000000" pitchFamily="34" charset="-122"/>
                          </a:rPr>
                        </m:ctrlPr>
                      </m:fPr>
                      <m:num>
                        <m:r>
                          <a:rPr lang="en-US" altLang="zh-CN" sz="3900" b="0">
                            <a:solidFill>
                              <a:schemeClr val="tx1">
                                <a:lumMod val="65000"/>
                                <a:lumOff val="35000"/>
                              </a:schemeClr>
                            </a:solidFill>
                            <a:latin typeface="Cambria Math" panose="02040503050406030204" pitchFamily="18" charset="0"/>
                            <a:ea typeface="思源黑体 CN" panose="020B0500000000000000" pitchFamily="34" charset="-122"/>
                          </a:rPr>
                          <m:t>𝑀𝑇𝐵𝐹</m:t>
                        </m:r>
                      </m:num>
                      <m:den>
                        <m:r>
                          <a:rPr lang="en-US" altLang="zh-CN" sz="3900" b="0">
                            <a:solidFill>
                              <a:schemeClr val="tx1">
                                <a:lumMod val="65000"/>
                                <a:lumOff val="35000"/>
                              </a:schemeClr>
                            </a:solidFill>
                            <a:latin typeface="Cambria Math" panose="02040503050406030204" pitchFamily="18" charset="0"/>
                            <a:ea typeface="思源黑体 CN" panose="020B0500000000000000" pitchFamily="34" charset="-122"/>
                          </a:rPr>
                          <m:t>𝑀𝑇𝐵𝐹</m:t>
                        </m:r>
                        <m:r>
                          <a:rPr lang="en-US" altLang="zh-CN" sz="3900" b="0">
                            <a:solidFill>
                              <a:schemeClr val="tx1">
                                <a:lumMod val="65000"/>
                                <a:lumOff val="35000"/>
                              </a:schemeClr>
                            </a:solidFill>
                            <a:latin typeface="Cambria Math" panose="02040503050406030204" pitchFamily="18" charset="0"/>
                            <a:ea typeface="思源黑体 CN" panose="020B0500000000000000" pitchFamily="34" charset="-122"/>
                          </a:rPr>
                          <m:t>+</m:t>
                        </m:r>
                        <m:r>
                          <a:rPr lang="en-US" altLang="zh-CN" sz="3900" b="0">
                            <a:solidFill>
                              <a:schemeClr val="tx1">
                                <a:lumMod val="65000"/>
                                <a:lumOff val="35000"/>
                              </a:schemeClr>
                            </a:solidFill>
                            <a:latin typeface="Cambria Math" panose="02040503050406030204" pitchFamily="18" charset="0"/>
                            <a:ea typeface="思源黑体 CN" panose="020B0500000000000000" pitchFamily="34" charset="-122"/>
                          </a:rPr>
                          <m:t>𝑀𝑇𝑇𝑅</m:t>
                        </m:r>
                      </m:den>
                    </m:f>
                  </m:oMath>
                </a14:m>
                <a:endParaRPr lang="en-US" altLang="zh-CN" sz="3900" b="0" dirty="0">
                  <a:solidFill>
                    <a:schemeClr val="tx1">
                      <a:lumMod val="65000"/>
                      <a:lumOff val="35000"/>
                    </a:schemeClr>
                  </a:solidFill>
                  <a:ea typeface="思源黑体 CN" panose="020B0500000000000000" pitchFamily="34" charset="-122"/>
                </a:endParaRPr>
              </a:p>
              <a:p>
                <a:pPr marL="571500" lvl="2" indent="-571500" algn="l" eaLnBrk="0" hangingPunct="1">
                  <a:lnSpc>
                    <a:spcPct val="150000"/>
                  </a:lnSpc>
                  <a:spcBef>
                    <a:spcPct val="0"/>
                  </a:spcBef>
                  <a:buSzPct val="125000"/>
                  <a:buFont typeface="Arial" panose="020B0604020202020204" pitchFamily="34" charset="0"/>
                  <a:buChar char="•"/>
                </a:pPr>
                <a:r>
                  <a:rPr lang="zh-CN" altLang="zh-CN" sz="3900" b="0" dirty="0">
                    <a:solidFill>
                      <a:schemeClr val="tx1">
                        <a:lumMod val="65000"/>
                        <a:lumOff val="35000"/>
                      </a:schemeClr>
                    </a:solidFill>
                    <a:ea typeface="思源黑体 CN" panose="020B0500000000000000" pitchFamily="34" charset="-122"/>
                  </a:rPr>
                  <a:t>这一公式广泛利用于各种可信工程当中，例如电话系统要求系统可用性超过4个9（即大于0.9999）。某些场合甚至要求更高，例如7个9。</a:t>
                </a:r>
              </a:p>
            </p:txBody>
          </p:sp>
        </mc:Choice>
        <mc:Fallback xmlns="">
          <p:sp>
            <p:nvSpPr>
              <p:cNvPr id="7" name="文本框 6">
                <a:extLst>
                  <a:ext uri="{FF2B5EF4-FFF2-40B4-BE49-F238E27FC236}">
                    <a16:creationId xmlns:a16="http://schemas.microsoft.com/office/drawing/2014/main" id="{5750A50C-585C-09F1-2C7D-E1C3D5A967E4}"/>
                  </a:ext>
                </a:extLst>
              </p:cNvPr>
              <p:cNvSpPr txBox="1">
                <a:spLocks noRot="1" noChangeAspect="1" noMove="1" noResize="1" noEditPoints="1" noAdjustHandles="1" noChangeArrowheads="1" noChangeShapeType="1" noTextEdit="1"/>
              </p:cNvSpPr>
              <p:nvPr/>
            </p:nvSpPr>
            <p:spPr>
              <a:xfrm>
                <a:off x="1689100" y="2477667"/>
                <a:ext cx="21005800" cy="9511193"/>
              </a:xfrm>
              <a:prstGeom prst="rect">
                <a:avLst/>
              </a:prstGeom>
              <a:blipFill>
                <a:blip r:embed="rId4"/>
                <a:stretch>
                  <a:fillRect l="-1219" r="-3366" b="-1666"/>
                </a:stretch>
              </a:blipFill>
              <a:ln w="12700" cap="flat">
                <a:noFill/>
                <a:miter lim="400000"/>
              </a:ln>
              <a:effectLst/>
            </p:spPr>
            <p:txBody>
              <a:bodyPr/>
              <a:lstStyle/>
              <a:p>
                <a:r>
                  <a:rPr lang="zh-CN" altLang="en-US">
                    <a:noFill/>
                  </a:rPr>
                  <a:t> </a:t>
                </a:r>
              </a:p>
            </p:txBody>
          </p:sp>
        </mc:Fallback>
      </mc:AlternateContent>
    </p:spTree>
    <p:extLst>
      <p:ext uri="{BB962C8B-B14F-4D97-AF65-F5344CB8AC3E}">
        <p14:creationId xmlns:p14="http://schemas.microsoft.com/office/powerpoint/2010/main" val="137388983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2" y="397421"/>
            <a:ext cx="11631253" cy="1172316"/>
          </a:xfrm>
        </p:spPr>
        <p:txBody>
          <a:bodyPr>
            <a:normAutofit fontScale="90000"/>
          </a:bodyPr>
          <a:lstStyle/>
          <a:p>
            <a:r>
              <a:rPr lang="en-US" altLang="zh-CN" dirty="0"/>
              <a:t>02 </a:t>
            </a:r>
            <a:r>
              <a:rPr lang="en-US" altLang="zh-CN" dirty="0">
                <a:effectLst/>
              </a:rPr>
              <a:t>VLSI</a:t>
            </a:r>
            <a:r>
              <a:rPr lang="zh-CN" altLang="en-US" dirty="0">
                <a:effectLst/>
              </a:rPr>
              <a:t>工作周期中的测试 </a:t>
            </a:r>
            <a:r>
              <a:rPr lang="en-US" altLang="zh-CN" dirty="0">
                <a:effectLst/>
              </a:rPr>
              <a:t>– </a:t>
            </a:r>
            <a:r>
              <a:rPr lang="zh-CN" altLang="en-US" dirty="0">
                <a:effectLst/>
              </a:rPr>
              <a:t>电子系统生产流程</a:t>
            </a:r>
            <a:endParaRPr lang="zh-CN" altLang="en-US" dirty="0"/>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endParaRPr lang="en-US" altLang="zh-CN" sz="4000" dirty="0"/>
          </a:p>
        </p:txBody>
      </p:sp>
      <p:sp>
        <p:nvSpPr>
          <p:cNvPr id="7" name="文本框 6">
            <a:extLst>
              <a:ext uri="{FF2B5EF4-FFF2-40B4-BE49-F238E27FC236}">
                <a16:creationId xmlns:a16="http://schemas.microsoft.com/office/drawing/2014/main" id="{5750A50C-585C-09F1-2C7D-E1C3D5A967E4}"/>
              </a:ext>
            </a:extLst>
          </p:cNvPr>
          <p:cNvSpPr txBox="1"/>
          <p:nvPr/>
        </p:nvSpPr>
        <p:spPr>
          <a:xfrm>
            <a:off x="1689100" y="2477667"/>
            <a:ext cx="21005800" cy="98187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lvl="0" algn="l" defTabSz="914400" eaLnBrk="0" fontAlgn="base">
              <a:spcBef>
                <a:spcPct val="0"/>
              </a:spcBef>
              <a:spcAft>
                <a:spcPct val="0"/>
              </a:spcAft>
            </a:pPr>
            <a:endParaRPr lang="zh-CN" altLang="zh-CN" sz="5400" b="0" dirty="0">
              <a:solidFill>
                <a:schemeClr val="tx1"/>
              </a:solidFill>
              <a:latin typeface="Arial" panose="020B0604020202020204" pitchFamily="34" charset="0"/>
            </a:endParaRPr>
          </a:p>
          <a:p>
            <a:pPr marL="571500" lvl="0" indent="-571500" algn="l" eaLnBrk="0" hangingPunct="1">
              <a:lnSpc>
                <a:spcPct val="150000"/>
              </a:lnSpc>
              <a:spcBef>
                <a:spcPct val="0"/>
              </a:spcBef>
              <a:buSzPct val="125000"/>
              <a:buFont typeface="Arial" panose="020B0604020202020204" pitchFamily="34" charset="0"/>
              <a:buChar char="•"/>
            </a:pPr>
            <a:r>
              <a:rPr lang="zh-CN" altLang="zh-CN" sz="3900" b="0" dirty="0">
                <a:solidFill>
                  <a:schemeClr val="tx1"/>
                </a:solidFill>
                <a:ea typeface="思源黑体 CN" panose="020B0500000000000000" pitchFamily="34" charset="-122"/>
              </a:rPr>
              <a:t>为了保证系统可用性，我们需要进行测试。这种测试可能是在线（即在正常操作过程中并行地进行测试）、离线（要求待测系统全部或部分下线接受测试）或二者结合的。显然，离线测试一般在低需求时段进行。一般来说，当在线测试发现问题时，离线部分会开始进行诊断（问题发生位置和具体情况），以减少后续修复所用的时间。修复完成后，离线部分会重新进行测试，确保出现问题的部分在返回正常工作前已经得到了成功修复。</a:t>
            </a:r>
          </a:p>
          <a:p>
            <a:pPr marL="571500" lvl="0" indent="-571500" algn="l" eaLnBrk="0" hangingPunct="1">
              <a:lnSpc>
                <a:spcPct val="150000"/>
              </a:lnSpc>
              <a:spcBef>
                <a:spcPct val="0"/>
              </a:spcBef>
              <a:buSzPct val="125000"/>
              <a:buFont typeface="Arial" panose="020B0604020202020204" pitchFamily="34" charset="0"/>
              <a:buChar char="•"/>
            </a:pPr>
            <a:r>
              <a:rPr lang="zh-CN" altLang="zh-CN" sz="3900" b="0" dirty="0">
                <a:solidFill>
                  <a:schemeClr val="tx1"/>
                </a:solidFill>
                <a:ea typeface="思源黑体 CN" panose="020B0500000000000000" pitchFamily="34" charset="-122"/>
              </a:rPr>
              <a:t>出现错误的组件（一般是PCB）会进行返厂，或者送到专门的修理厂进行进一步测试。这种测试一般是电路板层面的，其目标是找到PCB上面发生错误的VLSI元件，并进行替换或修复。完成后，还需要进行重新测试，以确保新的（修复的）元件能够正常投入工作。需要注意的是，这种修复必须是经济的，因为有的PCB价格非常昂贵。对于很多VLSI设备来说，即便是VLSI开发完成之后，其生命周期中也有许多地方需要进行测试。</a:t>
            </a:r>
          </a:p>
        </p:txBody>
      </p:sp>
    </p:spTree>
    <p:extLst>
      <p:ext uri="{BB962C8B-B14F-4D97-AF65-F5344CB8AC3E}">
        <p14:creationId xmlns:p14="http://schemas.microsoft.com/office/powerpoint/2010/main" val="172304941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09500" y="8452599"/>
            <a:ext cx="10804921" cy="1689532"/>
          </a:xfrm>
        </p:spPr>
        <p:txBody>
          <a:bodyPr>
            <a:normAutofit fontScale="90000"/>
          </a:bodyPr>
          <a:lstStyle/>
          <a:p>
            <a:r>
              <a:rPr lang="en-US" altLang="zh-CN" dirty="0"/>
              <a:t>VLSI</a:t>
            </a:r>
            <a:r>
              <a:rPr lang="zh-CN" altLang="en-US" dirty="0"/>
              <a:t>测试遇到的挑战</a:t>
            </a:r>
          </a:p>
        </p:txBody>
      </p:sp>
      <p:sp>
        <p:nvSpPr>
          <p:cNvPr id="4" name="文本占位符 3"/>
          <p:cNvSpPr>
            <a:spLocks noGrp="1"/>
          </p:cNvSpPr>
          <p:nvPr>
            <p:ph type="body" sz="quarter" idx="12"/>
          </p:nvPr>
        </p:nvSpPr>
        <p:spPr/>
        <p:txBody>
          <a:bodyPr/>
          <a:lstStyle/>
          <a:p>
            <a:r>
              <a:rPr lang="en-US" altLang="zh-CN" dirty="0"/>
              <a:t>03</a:t>
            </a:r>
            <a:endParaRPr lang="zh-CN" altLang="en-US" dirty="0"/>
          </a:p>
        </p:txBody>
      </p:sp>
    </p:spTree>
    <p:extLst>
      <p:ext uri="{BB962C8B-B14F-4D97-AF65-F5344CB8AC3E}">
        <p14:creationId xmlns:p14="http://schemas.microsoft.com/office/powerpoint/2010/main" val="69174903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03 VLSI</a:t>
            </a:r>
            <a:r>
              <a:rPr lang="zh-CN" altLang="en-US" dirty="0"/>
              <a:t>测试遇到的挑战 </a:t>
            </a:r>
            <a:r>
              <a:rPr lang="en-US" altLang="zh-CN" dirty="0"/>
              <a:t>– </a:t>
            </a:r>
            <a:r>
              <a:rPr lang="zh-CN" altLang="en-US" dirty="0"/>
              <a:t>测试迭代</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571500" lvl="1" indent="-571500" eaLnBrk="0" hangingPunct="1">
              <a:lnSpc>
                <a:spcPct val="150000"/>
              </a:lnSpc>
              <a:spcBef>
                <a:spcPct val="0"/>
              </a:spcBef>
            </a:pPr>
            <a:r>
              <a:rPr lang="zh-CN" altLang="en-US" sz="3900" dirty="0">
                <a:latin typeface="Helvetica Neue"/>
              </a:rPr>
              <a:t>电路故障、错误、失效、失败之间的区别：</a:t>
            </a:r>
            <a:endParaRPr lang="en-US" altLang="zh-CN" sz="3900" dirty="0">
              <a:latin typeface="Helvetica Neue"/>
            </a:endParaRPr>
          </a:p>
          <a:p>
            <a:pPr marL="1463675" lvl="2" indent="-571500" eaLnBrk="0" hangingPunct="1">
              <a:lnSpc>
                <a:spcPct val="150000"/>
              </a:lnSpc>
              <a:spcBef>
                <a:spcPct val="0"/>
              </a:spcBef>
            </a:pPr>
            <a:r>
              <a:rPr lang="zh-CN" altLang="en-US" sz="3300" dirty="0">
                <a:latin typeface="Helvetica Neue"/>
              </a:rPr>
              <a:t>电路故障（</a:t>
            </a:r>
            <a:r>
              <a:rPr lang="en-US" altLang="zh-CN" sz="3300" dirty="0">
                <a:latin typeface="Helvetica Neue"/>
              </a:rPr>
              <a:t>defect</a:t>
            </a:r>
            <a:r>
              <a:rPr lang="zh-CN" altLang="en-US" sz="3300" dirty="0">
                <a:latin typeface="Helvetica Neue"/>
              </a:rPr>
              <a:t>，最底层）</a:t>
            </a:r>
            <a:endParaRPr lang="en-US" altLang="zh-CN" sz="3300" dirty="0">
              <a:latin typeface="Helvetica Neue"/>
            </a:endParaRPr>
          </a:p>
          <a:p>
            <a:pPr marL="1463675" lvl="2" indent="-571500" eaLnBrk="0" hangingPunct="1">
              <a:lnSpc>
                <a:spcPct val="150000"/>
              </a:lnSpc>
              <a:spcBef>
                <a:spcPct val="0"/>
              </a:spcBef>
            </a:pPr>
            <a:r>
              <a:rPr lang="zh-CN" altLang="en-US" sz="3300" dirty="0">
                <a:latin typeface="Helvetica Neue"/>
              </a:rPr>
              <a:t>电路错误（</a:t>
            </a:r>
            <a:r>
              <a:rPr lang="en-US" altLang="zh-CN" sz="3300" dirty="0">
                <a:latin typeface="Helvetica Neue"/>
              </a:rPr>
              <a:t>fault</a:t>
            </a:r>
            <a:r>
              <a:rPr lang="zh-CN" altLang="en-US" sz="3300" dirty="0">
                <a:latin typeface="Helvetica Neue"/>
              </a:rPr>
              <a:t>），即由于故障导致电路没能按照给定方式进行运转</a:t>
            </a:r>
            <a:endParaRPr lang="en-US" altLang="zh-CN" sz="3300" dirty="0">
              <a:latin typeface="Helvetica Neue"/>
            </a:endParaRPr>
          </a:p>
          <a:p>
            <a:pPr marL="1463675" lvl="2" indent="-571500" eaLnBrk="0" hangingPunct="1">
              <a:lnSpc>
                <a:spcPct val="150000"/>
              </a:lnSpc>
              <a:spcBef>
                <a:spcPct val="0"/>
              </a:spcBef>
            </a:pPr>
            <a:r>
              <a:rPr lang="zh-CN" altLang="en-US" sz="3300" dirty="0">
                <a:latin typeface="Helvetica Neue"/>
              </a:rPr>
              <a:t>电路失效（</a:t>
            </a:r>
            <a:r>
              <a:rPr lang="en-US" altLang="zh-CN" sz="3300" dirty="0">
                <a:latin typeface="Helvetica Neue"/>
              </a:rPr>
              <a:t>error</a:t>
            </a:r>
            <a:r>
              <a:rPr lang="zh-CN" altLang="en-US" sz="3300" dirty="0">
                <a:latin typeface="Helvetica Neue"/>
              </a:rPr>
              <a:t>）：输出信号错误</a:t>
            </a:r>
            <a:endParaRPr lang="en-US" altLang="zh-CN" sz="3300" dirty="0">
              <a:latin typeface="Helvetica Neue"/>
            </a:endParaRPr>
          </a:p>
          <a:p>
            <a:pPr marL="1463675" lvl="2" indent="-571500" eaLnBrk="0" hangingPunct="1">
              <a:lnSpc>
                <a:spcPct val="150000"/>
              </a:lnSpc>
              <a:spcBef>
                <a:spcPct val="0"/>
              </a:spcBef>
            </a:pPr>
            <a:r>
              <a:rPr lang="zh-CN" altLang="en-US" sz="3300" dirty="0">
                <a:latin typeface="Helvetica Neue"/>
              </a:rPr>
              <a:t>电路失败（</a:t>
            </a:r>
            <a:r>
              <a:rPr lang="en-US" altLang="zh-CN" sz="3300" dirty="0">
                <a:latin typeface="Helvetica Neue"/>
              </a:rPr>
              <a:t>failure</a:t>
            </a:r>
            <a:r>
              <a:rPr lang="zh-CN" altLang="en-US" sz="3300" dirty="0">
                <a:latin typeface="Helvetica Neue"/>
              </a:rPr>
              <a:t>）：由于输入和输出完全不符合预期设计，导致电路必须返厂进行修复的状态</a:t>
            </a:r>
            <a:endParaRPr lang="en-US" altLang="zh-CN" sz="3300" dirty="0">
              <a:latin typeface="Helvetica Neue"/>
            </a:endParaRPr>
          </a:p>
          <a:p>
            <a:pPr marL="571500" lvl="1" indent="-571500" eaLnBrk="0" hangingPunct="1">
              <a:lnSpc>
                <a:spcPct val="150000"/>
              </a:lnSpc>
              <a:spcBef>
                <a:spcPct val="0"/>
              </a:spcBef>
            </a:pPr>
            <a:r>
              <a:rPr lang="zh-CN" altLang="en-US" sz="3900" dirty="0">
                <a:latin typeface="Helvetica Neue"/>
              </a:rPr>
              <a:t>假设输入为</a:t>
            </a:r>
            <a:r>
              <a:rPr lang="en-US" altLang="zh-CN" sz="3900" dirty="0">
                <a:latin typeface="Helvetica Neue"/>
              </a:rPr>
              <a:t>n</a:t>
            </a:r>
            <a:r>
              <a:rPr lang="zh-CN" altLang="en-US" sz="3900" dirty="0">
                <a:latin typeface="Helvetica Neue"/>
              </a:rPr>
              <a:t>个、输出为</a:t>
            </a:r>
            <a:r>
              <a:rPr lang="en-US" altLang="zh-CN" sz="3900" dirty="0">
                <a:latin typeface="Helvetica Neue"/>
              </a:rPr>
              <a:t>m</a:t>
            </a:r>
            <a:r>
              <a:rPr lang="zh-CN" altLang="en-US" sz="3900" dirty="0">
                <a:latin typeface="Helvetica Neue"/>
              </a:rPr>
              <a:t>个，那么</a:t>
            </a:r>
            <a:endParaRPr lang="en-US" altLang="zh-CN" sz="3900" dirty="0">
              <a:latin typeface="Helvetica Neue"/>
            </a:endParaRPr>
          </a:p>
          <a:p>
            <a:pPr marL="1463675" lvl="2" indent="-571500" eaLnBrk="0" hangingPunct="1">
              <a:lnSpc>
                <a:spcPct val="150000"/>
              </a:lnSpc>
              <a:spcBef>
                <a:spcPct val="0"/>
              </a:spcBef>
            </a:pPr>
            <a:r>
              <a:rPr lang="zh-CN" altLang="en-US" sz="3300" dirty="0">
                <a:latin typeface="Helvetica Neue"/>
              </a:rPr>
              <a:t>每种输入称为一个</a:t>
            </a:r>
            <a:r>
              <a:rPr lang="en-US" altLang="zh-CN" sz="3300" dirty="0">
                <a:latin typeface="Helvetica Neue"/>
              </a:rPr>
              <a:t>n</a:t>
            </a:r>
            <a:r>
              <a:rPr lang="zh-CN" altLang="en-US" sz="3300" dirty="0">
                <a:latin typeface="Helvetica Neue"/>
              </a:rPr>
              <a:t>维</a:t>
            </a:r>
            <a:r>
              <a:rPr lang="zh-CN" altLang="en-US" sz="3300" b="1" dirty="0">
                <a:solidFill>
                  <a:srgbClr val="68309F"/>
                </a:solidFill>
                <a:latin typeface="Helvetica Neue"/>
              </a:rPr>
              <a:t>输入向量</a:t>
            </a:r>
            <a:r>
              <a:rPr lang="zh-CN" altLang="en-US" sz="3300" dirty="0">
                <a:latin typeface="Helvetica Neue"/>
              </a:rPr>
              <a:t>（</a:t>
            </a:r>
            <a:r>
              <a:rPr lang="en-US" altLang="zh-CN" sz="3300" dirty="0">
                <a:latin typeface="Helvetica Neue"/>
              </a:rPr>
              <a:t>input vector</a:t>
            </a:r>
            <a:r>
              <a:rPr lang="zh-CN" altLang="en-US" sz="3300" dirty="0">
                <a:latin typeface="Helvetica Neue"/>
              </a:rPr>
              <a:t>）</a:t>
            </a:r>
            <a:endParaRPr lang="en-US" altLang="zh-CN" sz="3300" dirty="0">
              <a:latin typeface="Helvetica Neue"/>
            </a:endParaRPr>
          </a:p>
          <a:p>
            <a:pPr marL="1463675" lvl="2" indent="-571500" eaLnBrk="0" hangingPunct="1">
              <a:lnSpc>
                <a:spcPct val="150000"/>
              </a:lnSpc>
              <a:spcBef>
                <a:spcPct val="0"/>
              </a:spcBef>
            </a:pPr>
            <a:r>
              <a:rPr lang="zh-CN" altLang="en-US" sz="3300" dirty="0">
                <a:latin typeface="Helvetica Neue"/>
              </a:rPr>
              <a:t>对于固定故障（</a:t>
            </a:r>
            <a:r>
              <a:rPr lang="en-US" altLang="zh-CN" sz="3300" dirty="0">
                <a:latin typeface="Helvetica Neue"/>
              </a:rPr>
              <a:t>stuck-at defects</a:t>
            </a:r>
            <a:r>
              <a:rPr lang="zh-CN" altLang="en-US" sz="3300" dirty="0">
                <a:latin typeface="Helvetica Neue"/>
              </a:rPr>
              <a:t>），有两种办法进行检测</a:t>
            </a:r>
            <a:endParaRPr lang="en-US" altLang="zh-CN" sz="3300" dirty="0">
              <a:latin typeface="Helvetica Neue"/>
            </a:endParaRPr>
          </a:p>
          <a:p>
            <a:pPr marL="2273300" lvl="3" indent="-571500" eaLnBrk="0" hangingPunct="1">
              <a:lnSpc>
                <a:spcPct val="150000"/>
              </a:lnSpc>
              <a:spcBef>
                <a:spcPct val="0"/>
              </a:spcBef>
            </a:pPr>
            <a:r>
              <a:rPr lang="zh-CN" altLang="en-US" sz="3300" b="1" dirty="0">
                <a:solidFill>
                  <a:srgbClr val="68309F"/>
                </a:solidFill>
                <a:latin typeface="Helvetica Neue"/>
                <a:ea typeface="思源宋体 CN" panose="02020400000000000000" pitchFamily="18" charset="-122"/>
              </a:rPr>
              <a:t>消耗性（</a:t>
            </a:r>
            <a:r>
              <a:rPr lang="en-US" altLang="zh-CN" sz="3300" b="1" dirty="0">
                <a:solidFill>
                  <a:srgbClr val="68309F"/>
                </a:solidFill>
                <a:latin typeface="Helvetica Neue"/>
                <a:ea typeface="思源宋体 CN" panose="02020400000000000000" pitchFamily="18" charset="-122"/>
              </a:rPr>
              <a:t>exhaustive</a:t>
            </a:r>
            <a:r>
              <a:rPr lang="zh-CN" altLang="en-US" sz="3300" b="1" dirty="0">
                <a:solidFill>
                  <a:srgbClr val="68309F"/>
                </a:solidFill>
                <a:latin typeface="Helvetica Neue"/>
                <a:ea typeface="思源宋体 CN" panose="02020400000000000000" pitchFamily="18" charset="-122"/>
              </a:rPr>
              <a:t>）测试</a:t>
            </a:r>
            <a:r>
              <a:rPr lang="zh-CN" altLang="en-US" sz="3300" dirty="0">
                <a:latin typeface="Helvetica Neue"/>
                <a:ea typeface="思源宋体 CN" panose="02020400000000000000" pitchFamily="18" charset="-122"/>
              </a:rPr>
              <a:t>，即直接把输入向量的</a:t>
            </a:r>
            <a:r>
              <a:rPr lang="en-US" altLang="zh-CN" sz="3300" dirty="0">
                <a:latin typeface="Helvetica Neue"/>
                <a:ea typeface="思源宋体 CN" panose="02020400000000000000" pitchFamily="18" charset="-122"/>
              </a:rPr>
              <a:t>2^n</a:t>
            </a:r>
            <a:r>
              <a:rPr lang="zh-CN" altLang="en-US" sz="3300" dirty="0">
                <a:latin typeface="Helvetica Neue"/>
                <a:ea typeface="思源宋体 CN" panose="02020400000000000000" pitchFamily="18" charset="-122"/>
              </a:rPr>
              <a:t>种情况全部输入进去，但这在</a:t>
            </a:r>
            <a:r>
              <a:rPr lang="en-US" altLang="zh-CN" sz="3300" dirty="0">
                <a:latin typeface="Helvetica Neue"/>
                <a:ea typeface="思源宋体 CN" panose="02020400000000000000" pitchFamily="18" charset="-122"/>
              </a:rPr>
              <a:t>n</a:t>
            </a:r>
            <a:r>
              <a:rPr lang="zh-CN" altLang="en-US" sz="3300" dirty="0">
                <a:latin typeface="Helvetica Neue"/>
                <a:ea typeface="思源宋体 CN" panose="02020400000000000000" pitchFamily="18" charset="-122"/>
              </a:rPr>
              <a:t>很大的情况下是不现实的，另外也不一定能保证访问到所有的情况</a:t>
            </a:r>
            <a:r>
              <a:rPr lang="zh-CN" altLang="en-US" sz="3300" dirty="0">
                <a:solidFill>
                  <a:schemeClr val="accent5">
                    <a:lumMod val="75000"/>
                  </a:schemeClr>
                </a:solidFill>
                <a:latin typeface="Helvetica Neue"/>
                <a:ea typeface="思源宋体 CN" panose="02020400000000000000" pitchFamily="18" charset="-122"/>
              </a:rPr>
              <a:t>（为什么？）</a:t>
            </a:r>
            <a:endParaRPr lang="en-US" altLang="zh-CN" sz="3300" dirty="0">
              <a:solidFill>
                <a:schemeClr val="accent5">
                  <a:lumMod val="75000"/>
                </a:schemeClr>
              </a:solidFill>
              <a:latin typeface="Helvetica Neue"/>
              <a:ea typeface="思源宋体 CN" panose="02020400000000000000" pitchFamily="18" charset="-122"/>
            </a:endParaRPr>
          </a:p>
          <a:p>
            <a:pPr marL="2273300" lvl="3" indent="-571500" eaLnBrk="0" hangingPunct="1">
              <a:lnSpc>
                <a:spcPct val="150000"/>
              </a:lnSpc>
              <a:spcBef>
                <a:spcPct val="0"/>
              </a:spcBef>
            </a:pPr>
            <a:r>
              <a:rPr lang="zh-CN" altLang="en-US" sz="3300" b="1" dirty="0">
                <a:solidFill>
                  <a:srgbClr val="68309F"/>
                </a:solidFill>
                <a:latin typeface="Helvetica Neue"/>
                <a:ea typeface="思源宋体 CN" panose="02020400000000000000" pitchFamily="18" charset="-122"/>
              </a:rPr>
              <a:t>功能性（</a:t>
            </a:r>
            <a:r>
              <a:rPr lang="en-US" altLang="zh-CN" sz="3300" b="1" dirty="0">
                <a:solidFill>
                  <a:srgbClr val="68309F"/>
                </a:solidFill>
                <a:latin typeface="Helvetica Neue"/>
                <a:ea typeface="思源宋体 CN" panose="02020400000000000000" pitchFamily="18" charset="-122"/>
              </a:rPr>
              <a:t>functional</a:t>
            </a:r>
            <a:r>
              <a:rPr lang="zh-CN" altLang="en-US" sz="3300" b="1" dirty="0">
                <a:solidFill>
                  <a:srgbClr val="68309F"/>
                </a:solidFill>
                <a:latin typeface="Helvetica Neue"/>
                <a:ea typeface="思源宋体 CN" panose="02020400000000000000" pitchFamily="18" charset="-122"/>
              </a:rPr>
              <a:t>）测试</a:t>
            </a:r>
            <a:r>
              <a:rPr lang="zh-CN" altLang="en-US" sz="3300" dirty="0">
                <a:latin typeface="Helvetica Neue"/>
                <a:ea typeface="思源宋体 CN" panose="02020400000000000000" pitchFamily="18" charset="-122"/>
              </a:rPr>
              <a:t>，不输入全部</a:t>
            </a:r>
            <a:r>
              <a:rPr lang="en-US" altLang="zh-CN" sz="3300" dirty="0">
                <a:latin typeface="Helvetica Neue"/>
                <a:ea typeface="思源宋体 CN" panose="02020400000000000000" pitchFamily="18" charset="-122"/>
              </a:rPr>
              <a:t>2^n</a:t>
            </a:r>
            <a:r>
              <a:rPr lang="zh-CN" altLang="en-US" sz="3300" dirty="0">
                <a:latin typeface="Helvetica Neue"/>
                <a:ea typeface="思源宋体 CN" panose="02020400000000000000" pitchFamily="18" charset="-122"/>
              </a:rPr>
              <a:t>个情况，只保证尽可能检测到电路的各种情况。</a:t>
            </a:r>
          </a:p>
        </p:txBody>
      </p:sp>
    </p:spTree>
    <p:extLst>
      <p:ext uri="{BB962C8B-B14F-4D97-AF65-F5344CB8AC3E}">
        <p14:creationId xmlns:p14="http://schemas.microsoft.com/office/powerpoint/2010/main" val="400806853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03 VLSI</a:t>
            </a:r>
            <a:r>
              <a:rPr lang="zh-CN" altLang="en-US" dirty="0"/>
              <a:t>测试遇到的挑战 </a:t>
            </a:r>
            <a:r>
              <a:rPr lang="en-US" altLang="zh-CN" dirty="0"/>
              <a:t>– </a:t>
            </a:r>
            <a:r>
              <a:rPr lang="zh-CN" altLang="en-US" dirty="0"/>
              <a:t>测试迭代</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7" y="2941212"/>
                <a:ext cx="21492705"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r>
                  <a:rPr lang="zh-CN" altLang="en-US" sz="3900" b="1" dirty="0">
                    <a:solidFill>
                      <a:srgbClr val="68309F"/>
                    </a:solidFill>
                    <a:latin typeface="Helvetica Neue"/>
                  </a:rPr>
                  <a:t>结构性测试</a:t>
                </a:r>
                <a:r>
                  <a:rPr lang="zh-CN" altLang="en-US" sz="3900" dirty="0">
                    <a:latin typeface="Helvetica Neue"/>
                  </a:rPr>
                  <a:t>：从电路结构信息中选取一些测试方案和一系列错误模型进行测试。</a:t>
                </a:r>
                <a:endParaRPr lang="en-US" altLang="zh-CN" sz="3900" dirty="0">
                  <a:latin typeface="Helvetica Neue"/>
                </a:endParaRPr>
              </a:p>
              <a:p>
                <a:pPr marL="571500" lvl="1" indent="-571500" eaLnBrk="0" hangingPunct="1">
                  <a:lnSpc>
                    <a:spcPct val="160000"/>
                  </a:lnSpc>
                  <a:spcBef>
                    <a:spcPct val="0"/>
                  </a:spcBef>
                </a:pPr>
                <a:r>
                  <a:rPr lang="zh-CN" altLang="en-US" sz="3900" dirty="0">
                    <a:latin typeface="Helvetica Neue"/>
                  </a:rPr>
                  <a:t>这种测试方式节约了时间和经济成本，因为由于测试用例是瞄准了目标的错误模型进行设计的，因此总的测试用例数目更少。</a:t>
                </a:r>
                <a:endParaRPr lang="en-US" altLang="zh-CN" sz="3900" dirty="0">
                  <a:latin typeface="Helvetica Neue"/>
                </a:endParaRPr>
              </a:p>
              <a:p>
                <a:pPr marL="571500" lvl="1" indent="-571500" eaLnBrk="0" hangingPunct="1">
                  <a:lnSpc>
                    <a:spcPct val="160000"/>
                  </a:lnSpc>
                  <a:spcBef>
                    <a:spcPct val="0"/>
                  </a:spcBef>
                </a:pPr>
                <a:r>
                  <a:rPr lang="zh-CN" altLang="en-US" sz="3900" dirty="0">
                    <a:latin typeface="Helvetica Neue"/>
                  </a:rPr>
                  <a:t>这种测试方式不能保证覆盖所有的故障情况，因此规定了：</a:t>
                </a:r>
              </a:p>
              <a:p>
                <a:pPr marL="1463675" lvl="2" indent="-571500" eaLnBrk="0" hangingPunct="1">
                  <a:lnSpc>
                    <a:spcPct val="160000"/>
                  </a:lnSpc>
                  <a:spcBef>
                    <a:spcPct val="0"/>
                  </a:spcBef>
                </a:pPr>
                <a:r>
                  <a:rPr lang="zh-CN" altLang="en-US" sz="3300" dirty="0">
                    <a:latin typeface="Helvetica Neue"/>
                  </a:rPr>
                  <a:t>错误覆盖率（</a:t>
                </a:r>
                <a:r>
                  <a:rPr lang="en-US" altLang="zh-CN" sz="3300" dirty="0">
                    <a:latin typeface="Helvetica Neue"/>
                  </a:rPr>
                  <a:t>fault coverage</a:t>
                </a:r>
                <a:r>
                  <a:rPr lang="zh-CN" altLang="en-US" sz="3300" dirty="0">
                    <a:latin typeface="Helvetica Neue"/>
                  </a:rPr>
                  <a:t>），即发现的错误数和总错误数比值</a:t>
                </a:r>
              </a:p>
              <a:p>
                <a:pPr marL="1463675" lvl="2" indent="-571500" eaLnBrk="0" hangingPunct="1">
                  <a:lnSpc>
                    <a:spcPct val="160000"/>
                  </a:lnSpc>
                  <a:spcBef>
                    <a:spcPct val="0"/>
                  </a:spcBef>
                </a:pPr>
                <a:r>
                  <a:rPr lang="zh-CN" altLang="en-US" sz="3300" dirty="0">
                    <a:latin typeface="Helvetica Neue"/>
                  </a:rPr>
                  <a:t>错误发现效率（</a:t>
                </a:r>
                <a:r>
                  <a:rPr lang="en-US" altLang="zh-CN" sz="3300" dirty="0">
                    <a:latin typeface="Helvetica Neue"/>
                  </a:rPr>
                  <a:t>fault detection </a:t>
                </a:r>
                <a:r>
                  <a:rPr lang="en-US" altLang="zh-CN" sz="3300" dirty="0" err="1">
                    <a:latin typeface="Helvetica Neue"/>
                  </a:rPr>
                  <a:t>effeciency</a:t>
                </a:r>
                <a:r>
                  <a:rPr lang="zh-CN" altLang="en-US" sz="3300" dirty="0">
                    <a:latin typeface="Helvetica Neue"/>
                  </a:rPr>
                  <a:t>），即发现的错误数和可发现的所有错误数比值</a:t>
                </a:r>
              </a:p>
              <a:p>
                <a:pPr marL="1463675" lvl="2" indent="-571500" eaLnBrk="0" hangingPunct="1">
                  <a:lnSpc>
                    <a:spcPct val="160000"/>
                  </a:lnSpc>
                  <a:spcBef>
                    <a:spcPct val="0"/>
                  </a:spcBef>
                </a:pPr>
                <a:r>
                  <a:rPr lang="zh-CN" altLang="en-US" sz="3300" dirty="0">
                    <a:latin typeface="Helvetica Neue"/>
                  </a:rPr>
                  <a:t>故障等级（</a:t>
                </a:r>
                <a:r>
                  <a:rPr lang="en-US" altLang="zh-CN" sz="3300" dirty="0">
                    <a:latin typeface="Helvetica Neue"/>
                  </a:rPr>
                  <a:t>defect level</a:t>
                </a:r>
                <a:r>
                  <a:rPr lang="zh-CN" altLang="en-US" sz="3300" dirty="0">
                    <a:latin typeface="Helvetica Neue"/>
                  </a:rPr>
                  <a:t>），即</a:t>
                </a:r>
                <a14:m>
                  <m:oMath xmlns:m="http://schemas.openxmlformats.org/officeDocument/2006/math">
                    <m:r>
                      <a:rPr lang="en-US" altLang="zh-CN" sz="3300" b="0" i="1" smtClean="0">
                        <a:latin typeface="Cambria Math" panose="02040503050406030204" pitchFamily="18" charset="0"/>
                      </a:rPr>
                      <m:t>1−</m:t>
                    </m:r>
                    <m:sSup>
                      <m:sSupPr>
                        <m:ctrlPr>
                          <a:rPr lang="en-US" altLang="zh-CN" sz="3300" b="0" i="1" smtClean="0">
                            <a:latin typeface="Cambria Math" panose="02040503050406030204" pitchFamily="18" charset="0"/>
                          </a:rPr>
                        </m:ctrlPr>
                      </m:sSupPr>
                      <m:e>
                        <m:r>
                          <a:rPr lang="en-US" altLang="zh-CN" sz="3300" b="0" i="1" smtClean="0">
                            <a:latin typeface="Cambria Math" panose="02040503050406030204" pitchFamily="18" charset="0"/>
                          </a:rPr>
                          <m:t>𝑦𝑖𝑒𝑙𝑑</m:t>
                        </m:r>
                      </m:e>
                      <m:sup>
                        <m:r>
                          <a:rPr lang="en-US" altLang="zh-CN" sz="3300" b="0" i="1" smtClean="0">
                            <a:latin typeface="Cambria Math" panose="02040503050406030204" pitchFamily="18" charset="0"/>
                          </a:rPr>
                          <m:t>1−</m:t>
                        </m:r>
                        <m:r>
                          <a:rPr lang="en-US" altLang="zh-CN" sz="3300" b="0" i="1" smtClean="0">
                            <a:latin typeface="Cambria Math" panose="02040503050406030204" pitchFamily="18" charset="0"/>
                          </a:rPr>
                          <m:t>𝑓𝑎𝑢𝑙𝑡</m:t>
                        </m:r>
                        <m:r>
                          <a:rPr lang="en-US" altLang="zh-CN" sz="3300" b="0" i="1" smtClean="0">
                            <a:latin typeface="Cambria Math" panose="02040503050406030204" pitchFamily="18" charset="0"/>
                          </a:rPr>
                          <m:t> </m:t>
                        </m:r>
                        <m:r>
                          <a:rPr lang="en-US" altLang="zh-CN" sz="3300" b="0" i="1" smtClean="0">
                            <a:latin typeface="Cambria Math" panose="02040503050406030204" pitchFamily="18" charset="0"/>
                          </a:rPr>
                          <m:t>𝑐𝑜𝑣𝑒𝑟𝑎𝑔𝑒</m:t>
                        </m:r>
                      </m:sup>
                    </m:sSup>
                  </m:oMath>
                </a14:m>
                <a:r>
                  <a:rPr lang="zh-CN" altLang="en-US" sz="3300" dirty="0">
                    <a:latin typeface="Helvetica Neue"/>
                  </a:rPr>
                  <a:t>。</a:t>
                </a:r>
                <a:endParaRPr lang="en-US" altLang="zh-CN" sz="3300" dirty="0">
                  <a:latin typeface="Helvetica Neue"/>
                </a:endParaRPr>
              </a:p>
              <a:p>
                <a:pPr marL="2273300" lvl="3" indent="-571500" eaLnBrk="0" hangingPunct="1">
                  <a:lnSpc>
                    <a:spcPct val="160000"/>
                  </a:lnSpc>
                  <a:spcBef>
                    <a:spcPct val="0"/>
                  </a:spcBef>
                </a:pPr>
                <a:r>
                  <a:rPr lang="zh-CN" altLang="en-US" sz="3300" dirty="0">
                    <a:latin typeface="Helvetica Neue"/>
                  </a:rPr>
                  <a:t>例如：一个有</a:t>
                </a:r>
                <a:r>
                  <a:rPr lang="en-US" altLang="zh-CN" sz="3300" dirty="0">
                    <a:latin typeface="Helvetica Neue"/>
                  </a:rPr>
                  <a:t>90%yield</a:t>
                </a:r>
                <a:r>
                  <a:rPr lang="zh-CN" altLang="en-US" sz="3300" dirty="0">
                    <a:latin typeface="Helvetica Neue"/>
                  </a:rPr>
                  <a:t>和</a:t>
                </a:r>
                <a:r>
                  <a:rPr lang="en-US" altLang="zh-CN" sz="3300" dirty="0">
                    <a:latin typeface="Helvetica Neue"/>
                  </a:rPr>
                  <a:t>90%fault coverage</a:t>
                </a:r>
                <a:r>
                  <a:rPr lang="zh-CN" altLang="en-US" sz="3300" dirty="0">
                    <a:latin typeface="Helvetica Neue"/>
                  </a:rPr>
                  <a:t>的</a:t>
                </a:r>
                <a:r>
                  <a:rPr lang="en-US" altLang="zh-CN" sz="3300" dirty="0">
                    <a:latin typeface="Helvetica Neue"/>
                  </a:rPr>
                  <a:t>PCB</a:t>
                </a:r>
                <a:r>
                  <a:rPr lang="zh-CN" altLang="en-US" sz="3300" dirty="0">
                    <a:latin typeface="Helvetica Neue"/>
                  </a:rPr>
                  <a:t>板，其每个芯片故障等级计算结果为</a:t>
                </a:r>
                <a:r>
                  <a:rPr lang="en-US" altLang="zh-CN" sz="3300" dirty="0">
                    <a:latin typeface="Helvetica Neue"/>
                  </a:rPr>
                  <a:t>1.048%</a:t>
                </a:r>
                <a:r>
                  <a:rPr lang="zh-CN" altLang="en-US" sz="3300" dirty="0">
                    <a:latin typeface="Helvetica Neue"/>
                  </a:rPr>
                  <a:t>；若有</a:t>
                </a:r>
                <a:r>
                  <a:rPr lang="en-US" altLang="zh-CN" sz="3300" dirty="0">
                    <a:latin typeface="Helvetica Neue"/>
                  </a:rPr>
                  <a:t>40</a:t>
                </a:r>
                <a:r>
                  <a:rPr lang="zh-CN" altLang="en-US" sz="3300" dirty="0">
                    <a:latin typeface="Helvetica Neue"/>
                  </a:rPr>
                  <a:t>个芯片，则总的故障等级为</a:t>
                </a:r>
                <a:r>
                  <a:rPr lang="en-US" altLang="zh-CN" sz="3300" dirty="0">
                    <a:latin typeface="Helvetica Neue"/>
                  </a:rPr>
                  <a:t>1.048%×40</a:t>
                </a:r>
                <a:r>
                  <a:rPr lang="zh-CN" altLang="en-US" sz="3300" dirty="0">
                    <a:latin typeface="Helvetica Neue"/>
                  </a:rPr>
                  <a:t>，即</a:t>
                </a:r>
                <a:r>
                  <a:rPr lang="en-US" altLang="zh-CN" sz="3300" dirty="0">
                    <a:latin typeface="Helvetica Neue"/>
                  </a:rPr>
                  <a:t>41.92%</a:t>
                </a:r>
                <a:r>
                  <a:rPr lang="zh-CN" altLang="en-US" sz="3300" dirty="0">
                    <a:latin typeface="Helvetica Neue"/>
                  </a:rPr>
                  <a:t>，转换为</a:t>
                </a:r>
                <a:r>
                  <a:rPr lang="en-US" altLang="zh-CN" sz="3300" dirty="0">
                    <a:latin typeface="Helvetica Neue"/>
                  </a:rPr>
                  <a:t>PPM</a:t>
                </a:r>
                <a:r>
                  <a:rPr lang="zh-CN" altLang="en-US" sz="3300" dirty="0">
                    <a:latin typeface="Helvetica Neue"/>
                  </a:rPr>
                  <a:t>单位即是</a:t>
                </a:r>
                <a:r>
                  <a:rPr lang="en-US" altLang="zh-CN" sz="3300" dirty="0">
                    <a:latin typeface="Helvetica Neue"/>
                  </a:rPr>
                  <a:t>419200PPM</a:t>
                </a:r>
                <a:r>
                  <a:rPr lang="zh-CN" altLang="en-US" sz="3300" dirty="0">
                    <a:latin typeface="Helvetica Neue"/>
                  </a:rPr>
                  <a:t>。</a:t>
                </a:r>
              </a:p>
              <a:p>
                <a:pPr marL="2273300" lvl="3" indent="-571500" eaLnBrk="0" hangingPunct="1">
                  <a:lnSpc>
                    <a:spcPct val="160000"/>
                  </a:lnSpc>
                  <a:spcBef>
                    <a:spcPct val="0"/>
                  </a:spcBef>
                </a:pPr>
                <a:r>
                  <a:rPr lang="zh-CN" altLang="en-US" sz="3300" dirty="0">
                    <a:latin typeface="Helvetica Neue"/>
                  </a:rPr>
                  <a:t>根据以上公式可以看出，提升</a:t>
                </a:r>
                <a:r>
                  <a:rPr lang="en-US" altLang="zh-CN" sz="3300" dirty="0">
                    <a:latin typeface="Helvetica Neue"/>
                  </a:rPr>
                  <a:t>fault coverage</a:t>
                </a:r>
                <a:r>
                  <a:rPr lang="zh-CN" altLang="en-US" sz="3300" dirty="0">
                    <a:latin typeface="Helvetica Neue"/>
                  </a:rPr>
                  <a:t>的经济性是优于提升</a:t>
                </a:r>
                <a:r>
                  <a:rPr lang="en-US" altLang="zh-CN" sz="3300" dirty="0">
                    <a:latin typeface="Helvetica Neue"/>
                  </a:rPr>
                  <a:t>yield</a:t>
                </a:r>
                <a:r>
                  <a:rPr lang="zh-CN" altLang="en-US" sz="3300" dirty="0">
                    <a:latin typeface="Helvetica Neue"/>
                  </a:rPr>
                  <a:t>的。</a:t>
                </a:r>
              </a:p>
            </p:txBody>
          </p:sp>
        </mc:Choice>
        <mc:Fallback xmlns="">
          <p:sp>
            <p:nvSpPr>
              <p:cNvPr id="3" name="内容占位符 2">
                <a:extLst>
                  <a:ext uri="{FF2B5EF4-FFF2-40B4-BE49-F238E27FC236}">
                    <a16:creationId xmlns:a16="http://schemas.microsoft.com/office/drawing/2014/main" id="{1B47A142-D2D1-D285-DD25-6D9B8125B574}"/>
                  </a:ext>
                </a:extLst>
              </p:cNvPr>
              <p:cNvSpPr txBox="1">
                <a:spLocks noRot="1" noChangeAspect="1" noMove="1" noResize="1" noEditPoints="1" noAdjustHandles="1" noChangeArrowheads="1" noChangeShapeType="1" noTextEdit="1"/>
              </p:cNvSpPr>
              <p:nvPr/>
            </p:nvSpPr>
            <p:spPr>
              <a:xfrm>
                <a:off x="1234947" y="2941212"/>
                <a:ext cx="21492705" cy="10168979"/>
              </a:xfrm>
              <a:prstGeom prst="rect">
                <a:avLst/>
              </a:prstGeom>
              <a:blipFill>
                <a:blip r:embed="rId2"/>
                <a:stretch>
                  <a:fillRect l="-1220" r="-12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8413479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03 VLSI</a:t>
            </a:r>
            <a:r>
              <a:rPr lang="zh-CN" altLang="en-US" dirty="0"/>
              <a:t>测试遇到的挑战 </a:t>
            </a:r>
            <a:r>
              <a:rPr lang="en-US" altLang="zh-CN" dirty="0"/>
              <a:t>– </a:t>
            </a:r>
            <a:r>
              <a:rPr lang="zh-CN" altLang="en-US" dirty="0"/>
              <a:t>故障模型</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7" y="2941212"/>
            <a:ext cx="21492705"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r>
              <a:rPr lang="zh-CN" altLang="en-US" sz="3900" b="1" dirty="0">
                <a:solidFill>
                  <a:srgbClr val="68309F"/>
                </a:solidFill>
                <a:latin typeface="Helvetica Neue"/>
              </a:rPr>
              <a:t>固定故障（</a:t>
            </a:r>
            <a:r>
              <a:rPr lang="en-US" altLang="zh-CN" sz="3900" b="1" dirty="0">
                <a:solidFill>
                  <a:srgbClr val="68309F"/>
                </a:solidFill>
                <a:latin typeface="Helvetica Neue"/>
              </a:rPr>
              <a:t>stuck-at faults</a:t>
            </a:r>
            <a:r>
              <a:rPr lang="zh-CN" altLang="en-US" sz="3900" b="1" dirty="0">
                <a:solidFill>
                  <a:srgbClr val="68309F"/>
                </a:solidFill>
                <a:latin typeface="Helvetica Neue"/>
              </a:rPr>
              <a:t>）</a:t>
            </a:r>
            <a:r>
              <a:rPr lang="zh-CN" altLang="en-US" sz="3900" dirty="0">
                <a:latin typeface="Helvetica Neue"/>
              </a:rPr>
              <a:t>：即某根导线上的信号，无论输入为何，输出只能为一个信号的故障。</a:t>
            </a:r>
            <a:endParaRPr lang="en-US" altLang="zh-CN" sz="3900" dirty="0">
              <a:latin typeface="Helvetica Neue"/>
            </a:endParaRPr>
          </a:p>
          <a:p>
            <a:pPr marL="0" lvl="1" indent="0" eaLnBrk="0" hangingPunct="1">
              <a:lnSpc>
                <a:spcPct val="160000"/>
              </a:lnSpc>
              <a:spcBef>
                <a:spcPct val="0"/>
              </a:spcBef>
              <a:buNone/>
            </a:pPr>
            <a:r>
              <a:rPr lang="zh-CN" altLang="en-US" sz="3900" dirty="0">
                <a:latin typeface="Helvetica Neue"/>
              </a:rPr>
              <a:t>如下是一个示例电路和各条线上发生固定故障可能导致的错误结果示例表（错误的地方高亮显示）</a:t>
            </a:r>
            <a:endParaRPr lang="zh-CN" altLang="en-US" sz="3300" dirty="0">
              <a:latin typeface="Helvetica Neue"/>
            </a:endParaRPr>
          </a:p>
        </p:txBody>
      </p:sp>
      <p:pic>
        <p:nvPicPr>
          <p:cNvPr id="5" name="图片 4">
            <a:extLst>
              <a:ext uri="{FF2B5EF4-FFF2-40B4-BE49-F238E27FC236}">
                <a16:creationId xmlns:a16="http://schemas.microsoft.com/office/drawing/2014/main" id="{455E2CFD-834C-EFFE-D8AA-201688C0175E}"/>
              </a:ext>
            </a:extLst>
          </p:cNvPr>
          <p:cNvPicPr>
            <a:picLocks noChangeAspect="1"/>
          </p:cNvPicPr>
          <p:nvPr/>
        </p:nvPicPr>
        <p:blipFill>
          <a:blip r:embed="rId2"/>
          <a:stretch>
            <a:fillRect/>
          </a:stretch>
        </p:blipFill>
        <p:spPr>
          <a:xfrm>
            <a:off x="4562582" y="5449865"/>
            <a:ext cx="5210175" cy="2209800"/>
          </a:xfrm>
          <a:prstGeom prst="rect">
            <a:avLst/>
          </a:prstGeom>
        </p:spPr>
      </p:pic>
      <p:pic>
        <p:nvPicPr>
          <p:cNvPr id="7" name="图片 6">
            <a:extLst>
              <a:ext uri="{FF2B5EF4-FFF2-40B4-BE49-F238E27FC236}">
                <a16:creationId xmlns:a16="http://schemas.microsoft.com/office/drawing/2014/main" id="{D63BA859-6F27-0B72-D4FB-F85B8B3CC636}"/>
              </a:ext>
            </a:extLst>
          </p:cNvPr>
          <p:cNvPicPr>
            <a:picLocks noChangeAspect="1"/>
          </p:cNvPicPr>
          <p:nvPr/>
        </p:nvPicPr>
        <p:blipFill>
          <a:blip r:embed="rId3"/>
          <a:stretch>
            <a:fillRect/>
          </a:stretch>
        </p:blipFill>
        <p:spPr>
          <a:xfrm>
            <a:off x="11176130" y="5238750"/>
            <a:ext cx="6762750" cy="8477250"/>
          </a:xfrm>
          <a:prstGeom prst="rect">
            <a:avLst/>
          </a:prstGeom>
        </p:spPr>
      </p:pic>
    </p:spTree>
    <p:extLst>
      <p:ext uri="{BB962C8B-B14F-4D97-AF65-F5344CB8AC3E}">
        <p14:creationId xmlns:p14="http://schemas.microsoft.com/office/powerpoint/2010/main" val="293936929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03 VLSI</a:t>
            </a:r>
            <a:r>
              <a:rPr lang="zh-CN" altLang="en-US" dirty="0"/>
              <a:t>测试遇到的挑战 </a:t>
            </a:r>
            <a:r>
              <a:rPr lang="en-US" altLang="zh-CN" dirty="0"/>
              <a:t>– </a:t>
            </a:r>
            <a:r>
              <a:rPr lang="zh-CN" altLang="en-US" dirty="0"/>
              <a:t>故障模型</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7" y="2941212"/>
            <a:ext cx="21492705"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r>
              <a:rPr lang="zh-CN" altLang="en-US" sz="3900" b="1" dirty="0">
                <a:solidFill>
                  <a:srgbClr val="68309F"/>
                </a:solidFill>
                <a:latin typeface="Helvetica Neue"/>
              </a:rPr>
              <a:t>等价故障（</a:t>
            </a:r>
            <a:r>
              <a:rPr lang="en-US" altLang="zh-CN" sz="3900" b="1" dirty="0">
                <a:solidFill>
                  <a:srgbClr val="68309F"/>
                </a:solidFill>
                <a:latin typeface="Helvetica Neue"/>
              </a:rPr>
              <a:t>equivalent fault</a:t>
            </a:r>
            <a:r>
              <a:rPr lang="zh-CN" altLang="en-US" sz="3900" b="1" dirty="0">
                <a:solidFill>
                  <a:srgbClr val="68309F"/>
                </a:solidFill>
                <a:latin typeface="Helvetica Neue"/>
              </a:rPr>
              <a:t>）</a:t>
            </a:r>
            <a:r>
              <a:rPr lang="zh-CN" altLang="en-US" sz="3900" dirty="0">
                <a:latin typeface="Helvetica Neue"/>
              </a:rPr>
              <a:t>：能导致同一错误的多种故障称为等价故障</a:t>
            </a:r>
            <a:endParaRPr lang="en-US" altLang="zh-CN" sz="3900" dirty="0">
              <a:latin typeface="Helvetica Neue"/>
            </a:endParaRPr>
          </a:p>
          <a:p>
            <a:pPr marL="0" lvl="1" indent="0" eaLnBrk="0" hangingPunct="1">
              <a:lnSpc>
                <a:spcPct val="160000"/>
              </a:lnSpc>
              <a:spcBef>
                <a:spcPct val="0"/>
              </a:spcBef>
              <a:buNone/>
            </a:pPr>
            <a:r>
              <a:rPr lang="zh-CN" altLang="en-US" sz="3900" b="1" dirty="0">
                <a:solidFill>
                  <a:srgbClr val="68309F"/>
                </a:solidFill>
                <a:latin typeface="Helvetica Neue"/>
              </a:rPr>
              <a:t>故障压缩（</a:t>
            </a:r>
            <a:r>
              <a:rPr lang="en-US" altLang="zh-CN" sz="3900" b="1" dirty="0">
                <a:solidFill>
                  <a:srgbClr val="68309F"/>
                </a:solidFill>
                <a:latin typeface="Helvetica Neue"/>
              </a:rPr>
              <a:t>fault collapsing</a:t>
            </a:r>
            <a:r>
              <a:rPr lang="zh-CN" altLang="en-US" sz="3900" b="1" dirty="0">
                <a:solidFill>
                  <a:srgbClr val="68309F"/>
                </a:solidFill>
                <a:latin typeface="Helvetica Neue"/>
              </a:rPr>
              <a:t>）</a:t>
            </a:r>
            <a:r>
              <a:rPr lang="zh-CN" altLang="en-US" sz="3900" dirty="0">
                <a:latin typeface="Helvetica Neue"/>
              </a:rPr>
              <a:t>：移除等价故障的过程称为故障压缩。这有助于提升测试效率。</a:t>
            </a:r>
            <a:endParaRPr lang="en-US" altLang="zh-CN" sz="3900" dirty="0">
              <a:latin typeface="Helvetica Neue"/>
            </a:endParaRPr>
          </a:p>
          <a:p>
            <a:pPr marL="0" lvl="1" indent="0" eaLnBrk="0" hangingPunct="1">
              <a:lnSpc>
                <a:spcPct val="160000"/>
              </a:lnSpc>
              <a:spcBef>
                <a:spcPct val="0"/>
              </a:spcBef>
              <a:buNone/>
            </a:pPr>
            <a:r>
              <a:rPr lang="zh-CN" altLang="en-US" sz="3900" dirty="0">
                <a:latin typeface="Helvetica Neue"/>
              </a:rPr>
              <a:t>例：如下表，</a:t>
            </a:r>
            <a:r>
              <a:rPr lang="en-US" altLang="zh-CN" sz="3900" dirty="0">
                <a:latin typeface="Helvetica Neue"/>
              </a:rPr>
              <a:t>aSA0</a:t>
            </a:r>
            <a:r>
              <a:rPr lang="zh-CN" altLang="en-US" sz="3300" dirty="0">
                <a:latin typeface="Helvetica Neue"/>
              </a:rPr>
              <a:t>、</a:t>
            </a:r>
            <a:r>
              <a:rPr lang="en-US" altLang="zh-CN" sz="3300" dirty="0">
                <a:latin typeface="Helvetica Neue"/>
              </a:rPr>
              <a:t>dSA0</a:t>
            </a:r>
            <a:r>
              <a:rPr lang="zh-CN" altLang="en-US" sz="3300" dirty="0">
                <a:latin typeface="Helvetica Neue"/>
              </a:rPr>
              <a:t>、</a:t>
            </a:r>
            <a:r>
              <a:rPr lang="en-US" altLang="zh-CN" sz="3300" dirty="0">
                <a:latin typeface="Helvetica Neue"/>
              </a:rPr>
              <a:t>gSA0</a:t>
            </a:r>
            <a:r>
              <a:rPr lang="zh-CN" altLang="en-US" sz="3300" dirty="0">
                <a:latin typeface="Helvetica Neue"/>
              </a:rPr>
              <a:t>互为等价故障，可进行压缩。</a:t>
            </a:r>
            <a:endParaRPr lang="en-US" altLang="zh-CN" sz="3900" dirty="0">
              <a:latin typeface="Helvetica Neue"/>
            </a:endParaRPr>
          </a:p>
        </p:txBody>
      </p:sp>
      <p:pic>
        <p:nvPicPr>
          <p:cNvPr id="5" name="图片 4">
            <a:extLst>
              <a:ext uri="{FF2B5EF4-FFF2-40B4-BE49-F238E27FC236}">
                <a16:creationId xmlns:a16="http://schemas.microsoft.com/office/drawing/2014/main" id="{455E2CFD-834C-EFFE-D8AA-201688C0175E}"/>
              </a:ext>
            </a:extLst>
          </p:cNvPr>
          <p:cNvPicPr>
            <a:picLocks noChangeAspect="1"/>
          </p:cNvPicPr>
          <p:nvPr/>
        </p:nvPicPr>
        <p:blipFill>
          <a:blip r:embed="rId2"/>
          <a:stretch>
            <a:fillRect/>
          </a:stretch>
        </p:blipFill>
        <p:spPr>
          <a:xfrm>
            <a:off x="5230432" y="7038975"/>
            <a:ext cx="5210175" cy="2209800"/>
          </a:xfrm>
          <a:prstGeom prst="rect">
            <a:avLst/>
          </a:prstGeom>
        </p:spPr>
      </p:pic>
      <p:pic>
        <p:nvPicPr>
          <p:cNvPr id="7" name="图片 6">
            <a:extLst>
              <a:ext uri="{FF2B5EF4-FFF2-40B4-BE49-F238E27FC236}">
                <a16:creationId xmlns:a16="http://schemas.microsoft.com/office/drawing/2014/main" id="{D63BA859-6F27-0B72-D4FB-F85B8B3CC636}"/>
              </a:ext>
            </a:extLst>
          </p:cNvPr>
          <p:cNvPicPr>
            <a:picLocks noChangeAspect="1"/>
          </p:cNvPicPr>
          <p:nvPr/>
        </p:nvPicPr>
        <p:blipFill>
          <a:blip r:embed="rId3"/>
          <a:stretch>
            <a:fillRect/>
          </a:stretch>
        </p:blipFill>
        <p:spPr>
          <a:xfrm>
            <a:off x="11331443" y="6147758"/>
            <a:ext cx="5720543" cy="7170821"/>
          </a:xfrm>
          <a:prstGeom prst="rect">
            <a:avLst/>
          </a:prstGeom>
        </p:spPr>
      </p:pic>
    </p:spTree>
    <p:extLst>
      <p:ext uri="{BB962C8B-B14F-4D97-AF65-F5344CB8AC3E}">
        <p14:creationId xmlns:p14="http://schemas.microsoft.com/office/powerpoint/2010/main" val="201894218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03 VLSI</a:t>
            </a:r>
            <a:r>
              <a:rPr lang="zh-CN" altLang="en-US" dirty="0"/>
              <a:t>测试遇到的挑战 </a:t>
            </a:r>
            <a:r>
              <a:rPr lang="en-US" altLang="zh-CN" dirty="0"/>
              <a:t>– </a:t>
            </a:r>
            <a:r>
              <a:rPr lang="zh-CN" altLang="en-US" dirty="0"/>
              <a:t>故障模型</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7" y="2941212"/>
            <a:ext cx="21492705"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r>
              <a:rPr lang="zh-CN" altLang="en-US" sz="3900" b="1" dirty="0">
                <a:solidFill>
                  <a:srgbClr val="FF0000"/>
                </a:solidFill>
                <a:latin typeface="Helvetica Neue"/>
              </a:rPr>
              <a:t>扇入扇出的定义，以及</a:t>
            </a:r>
            <a:r>
              <a:rPr lang="en-US" altLang="zh-CN" sz="3900" b="1" dirty="0">
                <a:solidFill>
                  <a:srgbClr val="FF0000"/>
                </a:solidFill>
                <a:latin typeface="Helvetica Neue"/>
              </a:rPr>
              <a:t>Theorem 1&amp;2</a:t>
            </a:r>
            <a:r>
              <a:rPr lang="zh-CN" altLang="en-US" sz="3900" b="1" dirty="0">
                <a:solidFill>
                  <a:srgbClr val="FF0000"/>
                </a:solidFill>
                <a:latin typeface="Helvetica Neue"/>
              </a:rPr>
              <a:t>（？）</a:t>
            </a:r>
            <a:endParaRPr lang="zh-CN" altLang="en-US" sz="3300" dirty="0">
              <a:solidFill>
                <a:srgbClr val="FF0000"/>
              </a:solidFill>
              <a:latin typeface="Helvetica Neue"/>
            </a:endParaRPr>
          </a:p>
        </p:txBody>
      </p:sp>
      <p:pic>
        <p:nvPicPr>
          <p:cNvPr id="6" name="图片 5">
            <a:extLst>
              <a:ext uri="{FF2B5EF4-FFF2-40B4-BE49-F238E27FC236}">
                <a16:creationId xmlns:a16="http://schemas.microsoft.com/office/drawing/2014/main" id="{974BC295-D1E8-745B-46ED-F810B7CD981A}"/>
              </a:ext>
            </a:extLst>
          </p:cNvPr>
          <p:cNvPicPr>
            <a:picLocks noChangeAspect="1"/>
          </p:cNvPicPr>
          <p:nvPr/>
        </p:nvPicPr>
        <p:blipFill>
          <a:blip r:embed="rId2"/>
          <a:stretch>
            <a:fillRect/>
          </a:stretch>
        </p:blipFill>
        <p:spPr>
          <a:xfrm>
            <a:off x="6923524" y="4440655"/>
            <a:ext cx="10115550" cy="7505700"/>
          </a:xfrm>
          <a:prstGeom prst="rect">
            <a:avLst/>
          </a:prstGeom>
        </p:spPr>
      </p:pic>
    </p:spTree>
    <p:extLst>
      <p:ext uri="{BB962C8B-B14F-4D97-AF65-F5344CB8AC3E}">
        <p14:creationId xmlns:p14="http://schemas.microsoft.com/office/powerpoint/2010/main" val="417626871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03 VLSI</a:t>
            </a:r>
            <a:r>
              <a:rPr lang="zh-CN" altLang="en-US" dirty="0"/>
              <a:t>测试遇到的挑战 </a:t>
            </a:r>
            <a:r>
              <a:rPr lang="en-US" altLang="zh-CN" dirty="0"/>
              <a:t>– </a:t>
            </a:r>
            <a:r>
              <a:rPr lang="zh-CN" altLang="en-US" dirty="0"/>
              <a:t>故障模型</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7" y="2941212"/>
            <a:ext cx="21492705"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r>
              <a:rPr lang="zh-CN" altLang="en-US" sz="3900" b="1" dirty="0">
                <a:solidFill>
                  <a:srgbClr val="FF0000"/>
                </a:solidFill>
                <a:latin typeface="Helvetica Neue"/>
              </a:rPr>
              <a:t>晶体管故障（</a:t>
            </a:r>
            <a:r>
              <a:rPr lang="en-US" altLang="zh-CN" sz="3900" b="1" dirty="0" err="1">
                <a:solidFill>
                  <a:srgbClr val="FF0000"/>
                </a:solidFill>
                <a:latin typeface="Helvetica Neue"/>
              </a:rPr>
              <a:t>transitor</a:t>
            </a:r>
            <a:r>
              <a:rPr lang="en-US" altLang="zh-CN" sz="3900" b="1" dirty="0">
                <a:solidFill>
                  <a:srgbClr val="FF0000"/>
                </a:solidFill>
                <a:latin typeface="Helvetica Neue"/>
              </a:rPr>
              <a:t> faults</a:t>
            </a:r>
            <a:r>
              <a:rPr lang="zh-CN" altLang="en-US" sz="3900" b="1" dirty="0">
                <a:solidFill>
                  <a:srgbClr val="FF0000"/>
                </a:solidFill>
                <a:latin typeface="Helvetica Neue"/>
              </a:rPr>
              <a:t>）</a:t>
            </a:r>
            <a:r>
              <a:rPr lang="zh-CN" altLang="en-US" sz="3900" dirty="0">
                <a:latin typeface="Helvetica Neue"/>
              </a:rPr>
              <a:t>：可以类比为晶体管发生的</a:t>
            </a:r>
            <a:r>
              <a:rPr lang="en-US" altLang="zh-CN" sz="3900" dirty="0">
                <a:latin typeface="Helvetica Neue"/>
              </a:rPr>
              <a:t>stuck-at faults</a:t>
            </a:r>
            <a:r>
              <a:rPr lang="zh-CN" altLang="en-US" sz="3900" dirty="0">
                <a:latin typeface="Helvetica Neue"/>
              </a:rPr>
              <a:t>，即晶体管固定只能</a:t>
            </a:r>
            <a:r>
              <a:rPr lang="en-US" altLang="zh-CN" sz="3900" dirty="0">
                <a:latin typeface="Helvetica Neue"/>
              </a:rPr>
              <a:t>on</a:t>
            </a:r>
            <a:r>
              <a:rPr lang="zh-CN" altLang="en-US" sz="3900" dirty="0">
                <a:latin typeface="Helvetica Neue"/>
              </a:rPr>
              <a:t>或者</a:t>
            </a:r>
            <a:r>
              <a:rPr lang="en-US" altLang="zh-CN" sz="3900" dirty="0">
                <a:latin typeface="Helvetica Neue"/>
              </a:rPr>
              <a:t>off</a:t>
            </a:r>
            <a:r>
              <a:rPr lang="zh-CN" altLang="en-US" sz="3900" dirty="0">
                <a:latin typeface="Helvetica Neue"/>
              </a:rPr>
              <a:t>的故障。</a:t>
            </a:r>
            <a:endParaRPr lang="zh-CN" altLang="en-US" sz="3300" dirty="0">
              <a:latin typeface="Helvetica Neue"/>
            </a:endParaRPr>
          </a:p>
        </p:txBody>
      </p:sp>
      <p:pic>
        <p:nvPicPr>
          <p:cNvPr id="6" name="图片 5">
            <a:extLst>
              <a:ext uri="{FF2B5EF4-FFF2-40B4-BE49-F238E27FC236}">
                <a16:creationId xmlns:a16="http://schemas.microsoft.com/office/drawing/2014/main" id="{0F371138-85DA-6684-33C0-9D602EA14C89}"/>
              </a:ext>
            </a:extLst>
          </p:cNvPr>
          <p:cNvPicPr>
            <a:picLocks noChangeAspect="1"/>
          </p:cNvPicPr>
          <p:nvPr/>
        </p:nvPicPr>
        <p:blipFill>
          <a:blip r:embed="rId2"/>
          <a:stretch>
            <a:fillRect/>
          </a:stretch>
        </p:blipFill>
        <p:spPr>
          <a:xfrm>
            <a:off x="10095747" y="5506452"/>
            <a:ext cx="5419725" cy="4267200"/>
          </a:xfrm>
          <a:prstGeom prst="rect">
            <a:avLst/>
          </a:prstGeom>
        </p:spPr>
      </p:pic>
      <p:pic>
        <p:nvPicPr>
          <p:cNvPr id="9" name="图片 8">
            <a:extLst>
              <a:ext uri="{FF2B5EF4-FFF2-40B4-BE49-F238E27FC236}">
                <a16:creationId xmlns:a16="http://schemas.microsoft.com/office/drawing/2014/main" id="{CAC19DDE-323D-0492-F305-920139772510}"/>
              </a:ext>
            </a:extLst>
          </p:cNvPr>
          <p:cNvPicPr>
            <a:picLocks noChangeAspect="1"/>
          </p:cNvPicPr>
          <p:nvPr/>
        </p:nvPicPr>
        <p:blipFill>
          <a:blip r:embed="rId3"/>
          <a:stretch>
            <a:fillRect/>
          </a:stretch>
        </p:blipFill>
        <p:spPr>
          <a:xfrm>
            <a:off x="6341144" y="5999746"/>
            <a:ext cx="2990850" cy="2933700"/>
          </a:xfrm>
          <a:prstGeom prst="rect">
            <a:avLst/>
          </a:prstGeom>
        </p:spPr>
      </p:pic>
    </p:spTree>
    <p:extLst>
      <p:ext uri="{BB962C8B-B14F-4D97-AF65-F5344CB8AC3E}">
        <p14:creationId xmlns:p14="http://schemas.microsoft.com/office/powerpoint/2010/main" val="2602291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03 VLSI</a:t>
            </a:r>
            <a:r>
              <a:rPr lang="zh-CN" altLang="en-US" dirty="0"/>
              <a:t>测试遇到的挑战 </a:t>
            </a:r>
            <a:r>
              <a:rPr lang="en-US" altLang="zh-CN" dirty="0"/>
              <a:t>– </a:t>
            </a:r>
            <a:r>
              <a:rPr lang="zh-CN" altLang="en-US" dirty="0"/>
              <a:t>故障模型</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7" y="2941212"/>
            <a:ext cx="21492705"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r>
              <a:rPr lang="zh-CN" altLang="en-US" sz="3900" b="1" dirty="0">
                <a:solidFill>
                  <a:srgbClr val="68309F"/>
                </a:solidFill>
                <a:latin typeface="Helvetica Neue"/>
              </a:rPr>
              <a:t>开路与短路故障（</a:t>
            </a:r>
            <a:r>
              <a:rPr lang="en-US" altLang="zh-CN" sz="3900" b="1" dirty="0">
                <a:solidFill>
                  <a:srgbClr val="68309F"/>
                </a:solidFill>
                <a:latin typeface="Helvetica Neue"/>
              </a:rPr>
              <a:t>open &amp; short fault</a:t>
            </a:r>
            <a:r>
              <a:rPr lang="zh-CN" altLang="en-US" sz="3900" b="1" dirty="0">
                <a:solidFill>
                  <a:srgbClr val="68309F"/>
                </a:solidFill>
                <a:latin typeface="Helvetica Neue"/>
              </a:rPr>
              <a:t>）</a:t>
            </a:r>
            <a:endParaRPr lang="en-US" altLang="zh-CN" sz="3900" b="1" dirty="0">
              <a:solidFill>
                <a:srgbClr val="68309F"/>
              </a:solidFill>
              <a:latin typeface="Helvetica Neue"/>
            </a:endParaRPr>
          </a:p>
          <a:p>
            <a:pPr marL="571500" lvl="1" indent="-571500" eaLnBrk="0" hangingPunct="1">
              <a:lnSpc>
                <a:spcPct val="160000"/>
              </a:lnSpc>
              <a:spcBef>
                <a:spcPct val="0"/>
              </a:spcBef>
            </a:pPr>
            <a:r>
              <a:rPr lang="zh-CN" altLang="en-US" sz="3900" dirty="0">
                <a:latin typeface="Helvetica Neue"/>
              </a:rPr>
              <a:t>开路故障可以类比为</a:t>
            </a:r>
            <a:r>
              <a:rPr lang="en-US" altLang="zh-CN" sz="3900" dirty="0">
                <a:latin typeface="Helvetica Neue"/>
              </a:rPr>
              <a:t>stuck-at 0</a:t>
            </a:r>
            <a:r>
              <a:rPr lang="zh-CN" altLang="en-US" sz="3900" dirty="0">
                <a:latin typeface="Helvetica Neue"/>
              </a:rPr>
              <a:t>故障，或者晶体管的</a:t>
            </a:r>
            <a:r>
              <a:rPr lang="en-US" altLang="zh-CN" sz="3900" dirty="0">
                <a:latin typeface="Helvetica Neue"/>
              </a:rPr>
              <a:t>stuck-open</a:t>
            </a:r>
            <a:r>
              <a:rPr lang="zh-CN" altLang="en-US" sz="3900" dirty="0">
                <a:latin typeface="Helvetica Neue"/>
              </a:rPr>
              <a:t>故障。</a:t>
            </a:r>
            <a:endParaRPr lang="en-US" altLang="zh-CN" sz="3900" dirty="0">
              <a:latin typeface="Helvetica Neue"/>
            </a:endParaRPr>
          </a:p>
          <a:p>
            <a:pPr marL="571500" lvl="1" indent="-571500" eaLnBrk="0" hangingPunct="1">
              <a:lnSpc>
                <a:spcPct val="160000"/>
              </a:lnSpc>
              <a:spcBef>
                <a:spcPct val="0"/>
              </a:spcBef>
            </a:pPr>
            <a:r>
              <a:rPr lang="zh-CN" altLang="en-US" sz="3900" dirty="0">
                <a:latin typeface="Helvetica Neue"/>
              </a:rPr>
              <a:t>短路故障最主要的是桥接故障（</a:t>
            </a:r>
            <a:r>
              <a:rPr lang="en-US" altLang="zh-CN" sz="3900" dirty="0">
                <a:latin typeface="Helvetica Neue"/>
              </a:rPr>
              <a:t>bridging faults</a:t>
            </a:r>
            <a:r>
              <a:rPr lang="zh-CN" altLang="en-US" sz="3900" dirty="0">
                <a:latin typeface="Helvetica Neue"/>
              </a:rPr>
              <a:t>），以下列举了一些可能的桥接情况</a:t>
            </a:r>
            <a:endParaRPr lang="zh-CN" altLang="en-US" sz="3300" dirty="0">
              <a:latin typeface="Helvetica Neue"/>
            </a:endParaRPr>
          </a:p>
        </p:txBody>
      </p:sp>
      <p:pic>
        <p:nvPicPr>
          <p:cNvPr id="5" name="图片 4">
            <a:extLst>
              <a:ext uri="{FF2B5EF4-FFF2-40B4-BE49-F238E27FC236}">
                <a16:creationId xmlns:a16="http://schemas.microsoft.com/office/drawing/2014/main" id="{0991F16A-526D-D988-147C-E829F74E81FB}"/>
              </a:ext>
            </a:extLst>
          </p:cNvPr>
          <p:cNvPicPr>
            <a:picLocks noChangeAspect="1"/>
          </p:cNvPicPr>
          <p:nvPr/>
        </p:nvPicPr>
        <p:blipFill>
          <a:blip r:embed="rId2"/>
          <a:stretch>
            <a:fillRect/>
          </a:stretch>
        </p:blipFill>
        <p:spPr>
          <a:xfrm>
            <a:off x="2575361" y="6966284"/>
            <a:ext cx="10125075" cy="5372100"/>
          </a:xfrm>
          <a:prstGeom prst="rect">
            <a:avLst/>
          </a:prstGeom>
        </p:spPr>
      </p:pic>
      <p:pic>
        <p:nvPicPr>
          <p:cNvPr id="8" name="图片 7">
            <a:extLst>
              <a:ext uri="{FF2B5EF4-FFF2-40B4-BE49-F238E27FC236}">
                <a16:creationId xmlns:a16="http://schemas.microsoft.com/office/drawing/2014/main" id="{76224917-CA6B-ECFA-822C-9A5AEB76F957}"/>
              </a:ext>
            </a:extLst>
          </p:cNvPr>
          <p:cNvPicPr>
            <a:picLocks noChangeAspect="1"/>
          </p:cNvPicPr>
          <p:nvPr/>
        </p:nvPicPr>
        <p:blipFill>
          <a:blip r:embed="rId3"/>
          <a:stretch>
            <a:fillRect/>
          </a:stretch>
        </p:blipFill>
        <p:spPr>
          <a:xfrm>
            <a:off x="12612353" y="7790196"/>
            <a:ext cx="6257925" cy="3724275"/>
          </a:xfrm>
          <a:prstGeom prst="rect">
            <a:avLst/>
          </a:prstGeom>
        </p:spPr>
      </p:pic>
    </p:spTree>
    <p:extLst>
      <p:ext uri="{BB962C8B-B14F-4D97-AF65-F5344CB8AC3E}">
        <p14:creationId xmlns:p14="http://schemas.microsoft.com/office/powerpoint/2010/main" val="38036282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en-US" altLang="zh-CN" dirty="0">
                <a:ea typeface="思源黑体 CN" panose="020B0500000000000000" pitchFamily="34" charset="-122"/>
              </a:rPr>
              <a:t>01 </a:t>
            </a:r>
            <a:r>
              <a:rPr lang="zh-CN" altLang="en-US" dirty="0">
                <a:ea typeface="思源黑体 CN" panose="020B0500000000000000" pitchFamily="34" charset="-122"/>
              </a:rPr>
              <a:t>测试的重要性</a:t>
            </a:r>
            <a:endParaRPr lang="en-US" altLang="zh-CN" dirty="0">
              <a:ea typeface="思源黑体 CN" panose="020B0500000000000000" pitchFamily="34" charset="-122"/>
            </a:endParaRPr>
          </a:p>
          <a:p>
            <a:pPr hangingPunct="1">
              <a:lnSpc>
                <a:spcPct val="150000"/>
              </a:lnSpc>
            </a:pPr>
            <a:r>
              <a:rPr lang="en-US" altLang="zh-CN" dirty="0">
                <a:ea typeface="思源黑体 CN" panose="020B0500000000000000" pitchFamily="34" charset="-122"/>
              </a:rPr>
              <a:t>02 </a:t>
            </a:r>
            <a:r>
              <a:rPr lang="en-US" altLang="zh-CN" dirty="0"/>
              <a:t>VLSI</a:t>
            </a:r>
            <a:r>
              <a:rPr lang="zh-CN" altLang="en-US" dirty="0"/>
              <a:t>生命周期中的测试</a:t>
            </a:r>
            <a:endParaRPr lang="en-US" altLang="zh-CN" dirty="0">
              <a:ea typeface="思源黑体 CN" panose="020B0500000000000000" pitchFamily="34" charset="-122"/>
            </a:endParaRPr>
          </a:p>
          <a:p>
            <a:pPr hangingPunct="1">
              <a:lnSpc>
                <a:spcPct val="150000"/>
              </a:lnSpc>
            </a:pPr>
            <a:r>
              <a:rPr lang="en-US" altLang="zh-CN" dirty="0">
                <a:ea typeface="思源黑体 CN" panose="020B0500000000000000" pitchFamily="34" charset="-122"/>
              </a:rPr>
              <a:t>03 VLSI</a:t>
            </a:r>
            <a:r>
              <a:rPr lang="zh-CN" altLang="en-US" dirty="0">
                <a:ea typeface="思源黑体 CN" panose="020B0500000000000000" pitchFamily="34" charset="-122"/>
              </a:rPr>
              <a:t>测试中的挑战</a:t>
            </a:r>
            <a:endParaRPr lang="en-US" altLang="zh-CN" dirty="0">
              <a:ea typeface="思源黑体 CN" panose="020B0500000000000000" pitchFamily="34" charset="-122"/>
            </a:endParaRPr>
          </a:p>
          <a:p>
            <a:pPr hangingPunct="1">
              <a:lnSpc>
                <a:spcPct val="150000"/>
              </a:lnSpc>
            </a:pPr>
            <a:r>
              <a:rPr lang="en-US" altLang="zh-CN" dirty="0">
                <a:ea typeface="思源黑体 CN" panose="020B0500000000000000" pitchFamily="34" charset="-122"/>
              </a:rPr>
              <a:t>04 VLSI</a:t>
            </a:r>
            <a:r>
              <a:rPr lang="zh-CN" altLang="en-US" dirty="0">
                <a:ea typeface="思源黑体 CN" panose="020B0500000000000000" pitchFamily="34" charset="-122"/>
              </a:rPr>
              <a:t>测试中的抽象化分层</a:t>
            </a:r>
            <a:endParaRPr lang="en-US" altLang="zh-CN" dirty="0">
              <a:ea typeface="思源黑体 CN" panose="020B0500000000000000" pitchFamily="34" charset="-122"/>
            </a:endParaRPr>
          </a:p>
          <a:p>
            <a:pPr hangingPunct="1">
              <a:lnSpc>
                <a:spcPct val="150000"/>
              </a:lnSpc>
            </a:pPr>
            <a:r>
              <a:rPr lang="en-US" altLang="zh-CN" dirty="0">
                <a:ea typeface="思源黑体 CN" panose="020B0500000000000000" pitchFamily="34" charset="-122"/>
              </a:rPr>
              <a:t>05 VLSI</a:t>
            </a:r>
            <a:r>
              <a:rPr lang="zh-CN" altLang="en-US" dirty="0">
                <a:ea typeface="思源黑体 CN" panose="020B0500000000000000" pitchFamily="34" charset="-122"/>
              </a:rPr>
              <a:t>测试技术的历史沿革</a:t>
            </a:r>
            <a:endParaRPr lang="en-US" altLang="zh-CN" dirty="0">
              <a:ea typeface="思源黑体 CN" panose="020B0500000000000000" pitchFamily="34" charset="-122"/>
            </a:endParaRPr>
          </a:p>
        </p:txBody>
      </p:sp>
    </p:spTree>
    <p:extLst>
      <p:ext uri="{BB962C8B-B14F-4D97-AF65-F5344CB8AC3E}">
        <p14:creationId xmlns:p14="http://schemas.microsoft.com/office/powerpoint/2010/main" val="6853397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03 VLSI</a:t>
            </a:r>
            <a:r>
              <a:rPr lang="zh-CN" altLang="en-US" dirty="0"/>
              <a:t>测试遇到的挑战 </a:t>
            </a:r>
            <a:r>
              <a:rPr lang="en-US" altLang="zh-CN" dirty="0"/>
              <a:t>– </a:t>
            </a:r>
            <a:r>
              <a:rPr lang="zh-CN" altLang="en-US" dirty="0"/>
              <a:t>故障模型</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7" y="2941212"/>
            <a:ext cx="21492705"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r>
              <a:rPr lang="zh-CN" altLang="en-US" sz="3900" b="1" dirty="0">
                <a:solidFill>
                  <a:srgbClr val="68309F"/>
                </a:solidFill>
                <a:latin typeface="Helvetica Neue"/>
              </a:rPr>
              <a:t>延迟故障与串扰（</a:t>
            </a:r>
            <a:r>
              <a:rPr lang="en-US" altLang="zh-CN" sz="3900" b="1" dirty="0">
                <a:solidFill>
                  <a:srgbClr val="68309F"/>
                </a:solidFill>
                <a:latin typeface="Helvetica Neue"/>
              </a:rPr>
              <a:t>delay fault &amp; crosstalk</a:t>
            </a:r>
            <a:r>
              <a:rPr lang="zh-CN" altLang="en-US" sz="3900" b="1" dirty="0">
                <a:solidFill>
                  <a:srgbClr val="68309F"/>
                </a:solidFill>
                <a:latin typeface="Helvetica Neue"/>
              </a:rPr>
              <a:t>）</a:t>
            </a:r>
            <a:endParaRPr lang="en-US" altLang="zh-CN" sz="3900" b="1" dirty="0">
              <a:solidFill>
                <a:srgbClr val="68309F"/>
              </a:solidFill>
              <a:latin typeface="Helvetica Neue"/>
            </a:endParaRPr>
          </a:p>
          <a:p>
            <a:pPr marL="571500" lvl="1" indent="-571500" eaLnBrk="0" hangingPunct="1">
              <a:lnSpc>
                <a:spcPct val="160000"/>
              </a:lnSpc>
              <a:spcBef>
                <a:spcPct val="0"/>
              </a:spcBef>
            </a:pPr>
            <a:r>
              <a:rPr lang="zh-CN" altLang="en-US" sz="3900" dirty="0">
                <a:latin typeface="Helvetica Neue"/>
              </a:rPr>
              <a:t>延迟故障：</a:t>
            </a:r>
            <a:endParaRPr lang="en-US" altLang="zh-CN" sz="3900" dirty="0">
              <a:latin typeface="Helvetica Neue"/>
            </a:endParaRPr>
          </a:p>
          <a:p>
            <a:pPr marL="1463675" lvl="2" indent="-571500" eaLnBrk="0" hangingPunct="1">
              <a:lnSpc>
                <a:spcPct val="160000"/>
              </a:lnSpc>
              <a:spcBef>
                <a:spcPct val="0"/>
              </a:spcBef>
            </a:pPr>
            <a:r>
              <a:rPr lang="zh-CN" altLang="en-US" sz="3300" dirty="0">
                <a:latin typeface="Helvetica Neue"/>
              </a:rPr>
              <a:t>门延迟：单个门输入与输出之间的延迟</a:t>
            </a:r>
            <a:endParaRPr lang="en-US" altLang="zh-CN" sz="3300" dirty="0">
              <a:latin typeface="Helvetica Neue"/>
            </a:endParaRPr>
          </a:p>
          <a:p>
            <a:pPr marL="1463675" lvl="2" indent="-571500" eaLnBrk="0" hangingPunct="1">
              <a:lnSpc>
                <a:spcPct val="160000"/>
              </a:lnSpc>
              <a:spcBef>
                <a:spcPct val="0"/>
              </a:spcBef>
            </a:pPr>
            <a:r>
              <a:rPr lang="zh-CN" altLang="en-US" sz="3300" dirty="0">
                <a:latin typeface="Helvetica Neue"/>
              </a:rPr>
              <a:t>路径延迟：指定路径（两点）之间的延迟总和</a:t>
            </a:r>
            <a:endParaRPr lang="en-US" altLang="zh-CN" sz="3300" dirty="0">
              <a:latin typeface="Helvetica Neue"/>
            </a:endParaRPr>
          </a:p>
          <a:p>
            <a:pPr marL="571500" lvl="1" indent="-571500" eaLnBrk="0" hangingPunct="1">
              <a:lnSpc>
                <a:spcPct val="160000"/>
              </a:lnSpc>
              <a:spcBef>
                <a:spcPct val="0"/>
              </a:spcBef>
            </a:pPr>
            <a:endParaRPr lang="zh-CN" altLang="en-US" sz="3900" dirty="0">
              <a:latin typeface="Helvetica Neue"/>
            </a:endParaRPr>
          </a:p>
        </p:txBody>
      </p:sp>
      <p:pic>
        <p:nvPicPr>
          <p:cNvPr id="8" name="图片 7">
            <a:extLst>
              <a:ext uri="{FF2B5EF4-FFF2-40B4-BE49-F238E27FC236}">
                <a16:creationId xmlns:a16="http://schemas.microsoft.com/office/drawing/2014/main" id="{76224917-CA6B-ECFA-822C-9A5AEB76F957}"/>
              </a:ext>
            </a:extLst>
          </p:cNvPr>
          <p:cNvPicPr>
            <a:picLocks noChangeAspect="1"/>
          </p:cNvPicPr>
          <p:nvPr/>
        </p:nvPicPr>
        <p:blipFill>
          <a:blip r:embed="rId2"/>
          <a:stretch>
            <a:fillRect/>
          </a:stretch>
        </p:blipFill>
        <p:spPr>
          <a:xfrm>
            <a:off x="12612353" y="7790196"/>
            <a:ext cx="6257925" cy="3724275"/>
          </a:xfrm>
          <a:prstGeom prst="rect">
            <a:avLst/>
          </a:prstGeom>
        </p:spPr>
      </p:pic>
      <p:pic>
        <p:nvPicPr>
          <p:cNvPr id="6" name="图片 5">
            <a:extLst>
              <a:ext uri="{FF2B5EF4-FFF2-40B4-BE49-F238E27FC236}">
                <a16:creationId xmlns:a16="http://schemas.microsoft.com/office/drawing/2014/main" id="{71525186-A585-E4E1-AE88-3671E73B8D78}"/>
              </a:ext>
            </a:extLst>
          </p:cNvPr>
          <p:cNvPicPr>
            <a:picLocks noChangeAspect="1"/>
          </p:cNvPicPr>
          <p:nvPr/>
        </p:nvPicPr>
        <p:blipFill>
          <a:blip r:embed="rId3"/>
          <a:stretch>
            <a:fillRect/>
          </a:stretch>
        </p:blipFill>
        <p:spPr>
          <a:xfrm>
            <a:off x="3888311" y="7113420"/>
            <a:ext cx="5905500" cy="2352675"/>
          </a:xfrm>
          <a:prstGeom prst="rect">
            <a:avLst/>
          </a:prstGeom>
        </p:spPr>
      </p:pic>
    </p:spTree>
    <p:extLst>
      <p:ext uri="{BB962C8B-B14F-4D97-AF65-F5344CB8AC3E}">
        <p14:creationId xmlns:p14="http://schemas.microsoft.com/office/powerpoint/2010/main" val="311603741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03 VLSI</a:t>
            </a:r>
            <a:r>
              <a:rPr lang="zh-CN" altLang="en-US" dirty="0"/>
              <a:t>测试遇到的挑战 </a:t>
            </a:r>
            <a:r>
              <a:rPr lang="en-US" altLang="zh-CN" dirty="0"/>
              <a:t>– </a:t>
            </a:r>
            <a:r>
              <a:rPr lang="zh-CN" altLang="en-US" dirty="0"/>
              <a:t>故障模型</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7" y="2941212"/>
            <a:ext cx="21492705"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r>
              <a:rPr lang="zh-CN" altLang="en-US" sz="3900" b="1" dirty="0">
                <a:solidFill>
                  <a:srgbClr val="68309F"/>
                </a:solidFill>
                <a:latin typeface="Helvetica Neue"/>
              </a:rPr>
              <a:t>延迟故障与串扰（</a:t>
            </a:r>
            <a:r>
              <a:rPr lang="en-US" altLang="zh-CN" sz="3900" b="1" dirty="0">
                <a:solidFill>
                  <a:srgbClr val="68309F"/>
                </a:solidFill>
                <a:latin typeface="Helvetica Neue"/>
              </a:rPr>
              <a:t>delay faults &amp; crosstalk</a:t>
            </a:r>
            <a:r>
              <a:rPr lang="zh-CN" altLang="en-US" sz="3900" b="1" dirty="0">
                <a:solidFill>
                  <a:srgbClr val="68309F"/>
                </a:solidFill>
                <a:latin typeface="Helvetica Neue"/>
              </a:rPr>
              <a:t>）</a:t>
            </a:r>
            <a:endParaRPr lang="en-US" altLang="zh-CN" sz="3900" b="1" dirty="0">
              <a:solidFill>
                <a:srgbClr val="68309F"/>
              </a:solidFill>
              <a:latin typeface="Helvetica Neue"/>
            </a:endParaRPr>
          </a:p>
          <a:p>
            <a:pPr marL="571500" lvl="1" indent="-571500" eaLnBrk="0" hangingPunct="1">
              <a:lnSpc>
                <a:spcPct val="160000"/>
              </a:lnSpc>
              <a:spcBef>
                <a:spcPct val="0"/>
              </a:spcBef>
            </a:pPr>
            <a:r>
              <a:rPr lang="zh-CN" altLang="en-US" sz="3900" dirty="0">
                <a:latin typeface="Helvetica Neue"/>
              </a:rPr>
              <a:t>串扰：</a:t>
            </a:r>
            <a:endParaRPr lang="en-US" altLang="zh-CN" sz="3900" dirty="0">
              <a:latin typeface="Helvetica Neue"/>
            </a:endParaRPr>
          </a:p>
          <a:p>
            <a:pPr marL="1463675" lvl="2" indent="-571500" eaLnBrk="0" hangingPunct="1">
              <a:lnSpc>
                <a:spcPct val="160000"/>
              </a:lnSpc>
              <a:spcBef>
                <a:spcPct val="0"/>
              </a:spcBef>
            </a:pPr>
            <a:r>
              <a:rPr lang="zh-CN" altLang="en-US" sz="3300" dirty="0">
                <a:latin typeface="Helvetica Neue"/>
              </a:rPr>
              <a:t>串扰毛刺（</a:t>
            </a:r>
            <a:r>
              <a:rPr lang="en-US" altLang="zh-CN" sz="3300" dirty="0">
                <a:latin typeface="Helvetica Neue"/>
              </a:rPr>
              <a:t>crosstalk glitch</a:t>
            </a:r>
            <a:r>
              <a:rPr lang="zh-CN" altLang="en-US" sz="3300" dirty="0">
                <a:latin typeface="Helvetica Neue"/>
              </a:rPr>
              <a:t>）：交错的导线之间的耦合效应导致的噪声</a:t>
            </a:r>
            <a:endParaRPr lang="en-US" altLang="zh-CN" sz="3300" dirty="0">
              <a:latin typeface="Helvetica Neue"/>
            </a:endParaRPr>
          </a:p>
          <a:p>
            <a:pPr marL="1463675" lvl="2" indent="-571500" eaLnBrk="0" hangingPunct="1">
              <a:lnSpc>
                <a:spcPct val="160000"/>
              </a:lnSpc>
              <a:spcBef>
                <a:spcPct val="0"/>
              </a:spcBef>
            </a:pPr>
            <a:r>
              <a:rPr lang="zh-CN" altLang="en-US" sz="3300" dirty="0">
                <a:latin typeface="Helvetica Neue"/>
              </a:rPr>
              <a:t>串扰延迟（</a:t>
            </a:r>
            <a:r>
              <a:rPr lang="en-US" altLang="zh-CN" sz="3300" dirty="0">
                <a:latin typeface="Helvetica Neue"/>
              </a:rPr>
              <a:t>crosstalk delay</a:t>
            </a:r>
            <a:r>
              <a:rPr lang="zh-CN" altLang="en-US" sz="3300" dirty="0">
                <a:latin typeface="Helvetica Neue"/>
              </a:rPr>
              <a:t>）：交错的导线之间的耦合效应导致的延迟，但只要导线上负载过大，即便导线是平衡的，这种延迟也可能出现。</a:t>
            </a:r>
            <a:endParaRPr lang="en-US" altLang="zh-CN" sz="3300" dirty="0">
              <a:latin typeface="Helvetica Neue"/>
            </a:endParaRPr>
          </a:p>
          <a:p>
            <a:pPr marL="571500" lvl="1" indent="-571500" eaLnBrk="0" hangingPunct="1">
              <a:lnSpc>
                <a:spcPct val="160000"/>
              </a:lnSpc>
              <a:spcBef>
                <a:spcPct val="0"/>
              </a:spcBef>
            </a:pPr>
            <a:r>
              <a:rPr lang="zh-CN" altLang="en-US" sz="3900" dirty="0">
                <a:latin typeface="Helvetica Neue"/>
              </a:rPr>
              <a:t>传统的延迟分析方式对串扰不适用，因此有关串扰的测试研究亟待发展。</a:t>
            </a:r>
            <a:endParaRPr lang="en-US" altLang="zh-CN" sz="3900" dirty="0">
              <a:latin typeface="Helvetica Neue"/>
            </a:endParaRPr>
          </a:p>
          <a:p>
            <a:pPr marL="1463675" lvl="2" indent="-571500" eaLnBrk="0" hangingPunct="1">
              <a:lnSpc>
                <a:spcPct val="160000"/>
              </a:lnSpc>
              <a:spcBef>
                <a:spcPct val="0"/>
              </a:spcBef>
            </a:pPr>
            <a:endParaRPr lang="zh-CN" altLang="en-US" sz="3900" dirty="0">
              <a:latin typeface="Helvetica Neue"/>
            </a:endParaRPr>
          </a:p>
        </p:txBody>
      </p:sp>
    </p:spTree>
    <p:extLst>
      <p:ext uri="{BB962C8B-B14F-4D97-AF65-F5344CB8AC3E}">
        <p14:creationId xmlns:p14="http://schemas.microsoft.com/office/powerpoint/2010/main" val="224077201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03 VLSI</a:t>
            </a:r>
            <a:r>
              <a:rPr lang="zh-CN" altLang="en-US" dirty="0"/>
              <a:t>测试遇到的挑战 </a:t>
            </a:r>
            <a:r>
              <a:rPr lang="en-US" altLang="zh-CN" dirty="0"/>
              <a:t>– </a:t>
            </a:r>
            <a:r>
              <a:rPr lang="zh-CN" altLang="en-US" dirty="0"/>
              <a:t>故障模型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7" y="2941212"/>
                <a:ext cx="21492705"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r>
                  <a:rPr lang="zh-CN" altLang="en-US" sz="3900" b="1" dirty="0">
                    <a:solidFill>
                      <a:srgbClr val="68309F"/>
                    </a:solidFill>
                    <a:latin typeface="Helvetica Neue"/>
                  </a:rPr>
                  <a:t>模式敏感度与耦合故障（</a:t>
                </a:r>
                <a:r>
                  <a:rPr lang="en-US" altLang="zh-CN" sz="3900" b="1" dirty="0">
                    <a:solidFill>
                      <a:srgbClr val="68309F"/>
                    </a:solidFill>
                    <a:latin typeface="Helvetica Neue"/>
                  </a:rPr>
                  <a:t>p</a:t>
                </a:r>
                <a:r>
                  <a:rPr lang="en-GB" altLang="zh-CN" sz="3900" b="1" dirty="0" err="1">
                    <a:solidFill>
                      <a:srgbClr val="68309F"/>
                    </a:solidFill>
                    <a:latin typeface="Helvetica Neue"/>
                  </a:rPr>
                  <a:t>attern</a:t>
                </a:r>
                <a:r>
                  <a:rPr lang="en-GB" altLang="zh-CN" sz="3900" b="1" dirty="0">
                    <a:solidFill>
                      <a:srgbClr val="68309F"/>
                    </a:solidFill>
                    <a:latin typeface="Helvetica Neue"/>
                  </a:rPr>
                  <a:t> sensitivity and coupling faults</a:t>
                </a:r>
                <a:r>
                  <a:rPr lang="zh-CN" altLang="en-US" sz="3900" b="1" dirty="0">
                    <a:solidFill>
                      <a:srgbClr val="68309F"/>
                    </a:solidFill>
                    <a:latin typeface="Helvetica Neue"/>
                  </a:rPr>
                  <a:t>）</a:t>
                </a:r>
                <a:endParaRPr lang="en-US" altLang="zh-CN" sz="3900" b="1" dirty="0">
                  <a:solidFill>
                    <a:srgbClr val="68309F"/>
                  </a:solidFill>
                  <a:latin typeface="Helvetica Neue"/>
                </a:endParaRPr>
              </a:p>
              <a:p>
                <a:pPr marL="571500" lvl="1" indent="-571500" eaLnBrk="0" hangingPunct="1">
                  <a:lnSpc>
                    <a:spcPct val="160000"/>
                  </a:lnSpc>
                  <a:spcBef>
                    <a:spcPct val="0"/>
                  </a:spcBef>
                </a:pPr>
                <a:r>
                  <a:rPr lang="zh-CN" altLang="en-US" sz="3900" dirty="0">
                    <a:latin typeface="Helvetica Neue"/>
                  </a:rPr>
                  <a:t>在高密度</a:t>
                </a:r>
                <a:r>
                  <a:rPr lang="en-US" altLang="zh-CN" sz="3900" dirty="0">
                    <a:latin typeface="Helvetica Neue"/>
                  </a:rPr>
                  <a:t>RAM</a:t>
                </a:r>
                <a:r>
                  <a:rPr lang="zh-CN" altLang="en-US" sz="3900" dirty="0">
                    <a:latin typeface="Helvetica Neue"/>
                  </a:rPr>
                  <a:t>中：</a:t>
                </a:r>
                <a:endParaRPr lang="en-US" altLang="zh-CN" sz="3900" dirty="0">
                  <a:latin typeface="Helvetica Neue"/>
                </a:endParaRPr>
              </a:p>
              <a:p>
                <a:pPr marL="1463675" lvl="2" indent="-571500" eaLnBrk="0" hangingPunct="1">
                  <a:lnSpc>
                    <a:spcPct val="160000"/>
                  </a:lnSpc>
                  <a:spcBef>
                    <a:spcPct val="0"/>
                  </a:spcBef>
                </a:pPr>
                <a:r>
                  <a:rPr lang="zh-CN" altLang="en-US" sz="2700" dirty="0">
                    <a:latin typeface="Helvetica Neue"/>
                  </a:rPr>
                  <a:t>模式敏感度故障：一个存储单元被相邻存储单元的存储内容影响</a:t>
                </a:r>
                <a:endParaRPr lang="en-US" altLang="zh-CN" sz="2700" dirty="0">
                  <a:latin typeface="Helvetica Neue"/>
                </a:endParaRPr>
              </a:p>
              <a:p>
                <a:pPr marL="1463675" lvl="2" indent="-571500" eaLnBrk="0" hangingPunct="1">
                  <a:lnSpc>
                    <a:spcPct val="160000"/>
                  </a:lnSpc>
                  <a:spcBef>
                    <a:spcPct val="0"/>
                  </a:spcBef>
                </a:pPr>
                <a:r>
                  <a:rPr lang="zh-CN" altLang="en-US" sz="2700" dirty="0">
                    <a:latin typeface="Helvetica Neue"/>
                  </a:rPr>
                  <a:t>耦合故障：一个存储单元的内容改变，引起其他存储单元内容的改变</a:t>
                </a:r>
                <a:endParaRPr lang="en-US" altLang="zh-CN" sz="2700" dirty="0">
                  <a:latin typeface="Helvetica Neue"/>
                </a:endParaRPr>
              </a:p>
              <a:p>
                <a:pPr marL="571500" lvl="1" indent="-571500" eaLnBrk="0" hangingPunct="1">
                  <a:lnSpc>
                    <a:spcPct val="160000"/>
                  </a:lnSpc>
                  <a:spcBef>
                    <a:spcPct val="0"/>
                  </a:spcBef>
                </a:pPr>
                <a:r>
                  <a:rPr lang="zh-CN" altLang="en-US" sz="3300" dirty="0">
                    <a:latin typeface="Helvetica Neue"/>
                  </a:rPr>
                  <a:t>主要的测试方法：</a:t>
                </a:r>
                <a:r>
                  <a:rPr lang="en-US" altLang="zh-CN" sz="3300" dirty="0">
                    <a:latin typeface="Helvetica Neue"/>
                  </a:rPr>
                  <a:t>March LR</a:t>
                </a:r>
                <a:r>
                  <a:rPr lang="zh-CN" altLang="en-US" sz="3300" dirty="0">
                    <a:latin typeface="Helvetica Neue"/>
                  </a:rPr>
                  <a:t>算法。其中</a:t>
                </a:r>
                <a:r>
                  <a:rPr lang="en-US" altLang="zh-CN" sz="3300" dirty="0">
                    <a:latin typeface="Helvetica Neue"/>
                  </a:rPr>
                  <a:t>BDS</a:t>
                </a:r>
                <a:r>
                  <a:rPr lang="zh-CN" altLang="en-US" sz="3300" dirty="0">
                    <a:latin typeface="Helvetica Neue"/>
                  </a:rPr>
                  <a:t>指的是背景数据序列，用于检测内存的字（</a:t>
                </a:r>
                <a:r>
                  <a:rPr lang="en-US" altLang="zh-CN" sz="3300" dirty="0">
                    <a:latin typeface="Helvetica Neue"/>
                  </a:rPr>
                  <a:t>word</a:t>
                </a:r>
                <a:r>
                  <a:rPr lang="zh-CN" altLang="en-US" sz="3300" dirty="0">
                    <a:latin typeface="Helvetica Neue"/>
                  </a:rPr>
                  <a:t>）中的错误。</a:t>
                </a:r>
                <a:r>
                  <a:rPr lang="en-US" altLang="zh-CN" sz="3300" dirty="0">
                    <a:latin typeface="Helvetica Neue"/>
                  </a:rPr>
                  <a:t>BDS</a:t>
                </a:r>
                <a:r>
                  <a:rPr lang="zh-CN" altLang="en-US" sz="3300" dirty="0">
                    <a:latin typeface="Helvetica Neue"/>
                  </a:rPr>
                  <a:t>的数目满足</a:t>
                </a:r>
                <a14:m>
                  <m:oMath xmlns:m="http://schemas.openxmlformats.org/officeDocument/2006/math">
                    <m:func>
                      <m:funcPr>
                        <m:ctrlPr>
                          <a:rPr lang="en-US" altLang="zh-CN" sz="3300" i="1" smtClean="0">
                            <a:latin typeface="Cambria Math" panose="02040503050406030204" pitchFamily="18" charset="0"/>
                          </a:rPr>
                        </m:ctrlPr>
                      </m:funcPr>
                      <m:fName>
                        <m:sSub>
                          <m:sSubPr>
                            <m:ctrlPr>
                              <a:rPr lang="en-US" altLang="zh-CN" sz="3300" i="1" smtClean="0">
                                <a:latin typeface="Cambria Math" panose="02040503050406030204" pitchFamily="18" charset="0"/>
                              </a:rPr>
                            </m:ctrlPr>
                          </m:sSubPr>
                          <m:e>
                            <m:r>
                              <m:rPr>
                                <m:sty m:val="p"/>
                              </m:rPr>
                              <a:rPr lang="en-US" altLang="zh-CN" sz="3300" i="0" smtClean="0">
                                <a:latin typeface="Cambria Math" panose="02040503050406030204" pitchFamily="18" charset="0"/>
                              </a:rPr>
                              <m:t>log</m:t>
                            </m:r>
                          </m:e>
                          <m:sub>
                            <m:r>
                              <a:rPr lang="en-US" altLang="zh-CN" sz="3300" b="0" i="1" smtClean="0">
                                <a:latin typeface="Cambria Math" panose="02040503050406030204" pitchFamily="18" charset="0"/>
                              </a:rPr>
                              <m:t>2</m:t>
                            </m:r>
                          </m:sub>
                        </m:sSub>
                      </m:fName>
                      <m:e>
                        <m:r>
                          <a:rPr lang="en-US" altLang="zh-CN" sz="3300" b="0" i="1" smtClean="0">
                            <a:latin typeface="Cambria Math" panose="02040503050406030204" pitchFamily="18" charset="0"/>
                          </a:rPr>
                          <m:t>𝐾</m:t>
                        </m:r>
                        <m:r>
                          <a:rPr lang="en-US" altLang="zh-CN" sz="3300" b="0" i="1" smtClean="0">
                            <a:latin typeface="Cambria Math" panose="02040503050406030204" pitchFamily="18" charset="0"/>
                          </a:rPr>
                          <m:t>+1</m:t>
                        </m:r>
                      </m:e>
                    </m:func>
                  </m:oMath>
                </a14:m>
                <a:r>
                  <a:rPr lang="zh-CN" altLang="en-US" sz="3300" dirty="0">
                    <a:latin typeface="Helvetica Neue"/>
                  </a:rPr>
                  <a:t>，式中</a:t>
                </a:r>
                <a:r>
                  <a:rPr lang="en-US" altLang="zh-CN" sz="3300" dirty="0">
                    <a:latin typeface="Helvetica Neue"/>
                  </a:rPr>
                  <a:t>K</a:t>
                </a:r>
                <a:r>
                  <a:rPr lang="zh-CN" altLang="en-US" sz="3300" dirty="0">
                    <a:latin typeface="Helvetica Neue"/>
                  </a:rPr>
                  <a:t>代表每个字的比特数。</a:t>
                </a:r>
                <a:endParaRPr lang="en-US" altLang="zh-CN" sz="3300" dirty="0">
                  <a:latin typeface="Helvetica Neue"/>
                </a:endParaRPr>
              </a:p>
              <a:p>
                <a:pPr marL="0" lvl="1" indent="0" eaLnBrk="0" hangingPunct="1">
                  <a:lnSpc>
                    <a:spcPct val="160000"/>
                  </a:lnSpc>
                  <a:spcBef>
                    <a:spcPct val="0"/>
                  </a:spcBef>
                  <a:buNone/>
                </a:pPr>
                <a:endParaRPr lang="en-US" altLang="zh-CN" sz="3300" dirty="0">
                  <a:latin typeface="Helvetica Neue"/>
                </a:endParaRPr>
              </a:p>
              <a:p>
                <a:pPr marL="571500" lvl="1" indent="-571500" eaLnBrk="0" hangingPunct="1">
                  <a:lnSpc>
                    <a:spcPct val="160000"/>
                  </a:lnSpc>
                  <a:spcBef>
                    <a:spcPct val="0"/>
                  </a:spcBef>
                </a:pPr>
                <a:endParaRPr lang="zh-CN" altLang="en-US" sz="3900" dirty="0">
                  <a:latin typeface="Helvetica Neue"/>
                </a:endParaRPr>
              </a:p>
            </p:txBody>
          </p:sp>
        </mc:Choice>
        <mc:Fallback xmlns="">
          <p:sp>
            <p:nvSpPr>
              <p:cNvPr id="3" name="内容占位符 2">
                <a:extLst>
                  <a:ext uri="{FF2B5EF4-FFF2-40B4-BE49-F238E27FC236}">
                    <a16:creationId xmlns:a16="http://schemas.microsoft.com/office/drawing/2014/main" id="{1B47A142-D2D1-D285-DD25-6D9B8125B574}"/>
                  </a:ext>
                </a:extLst>
              </p:cNvPr>
              <p:cNvSpPr txBox="1">
                <a:spLocks noRot="1" noChangeAspect="1" noMove="1" noResize="1" noEditPoints="1" noAdjustHandles="1" noChangeArrowheads="1" noChangeShapeType="1" noTextEdit="1"/>
              </p:cNvSpPr>
              <p:nvPr/>
            </p:nvSpPr>
            <p:spPr>
              <a:xfrm>
                <a:off x="1234947" y="2941212"/>
                <a:ext cx="21492705" cy="10168979"/>
              </a:xfrm>
              <a:prstGeom prst="rect">
                <a:avLst/>
              </a:prstGeom>
              <a:blipFill>
                <a:blip r:embed="rId2"/>
                <a:stretch>
                  <a:fillRect l="-1220"/>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26450349-FAB8-6A4A-3E0A-5498961B2A42}"/>
              </a:ext>
            </a:extLst>
          </p:cNvPr>
          <p:cNvPicPr>
            <a:picLocks noChangeAspect="1"/>
          </p:cNvPicPr>
          <p:nvPr/>
        </p:nvPicPr>
        <p:blipFill>
          <a:blip r:embed="rId3"/>
          <a:stretch>
            <a:fillRect/>
          </a:stretch>
        </p:blipFill>
        <p:spPr>
          <a:xfrm>
            <a:off x="6367713" y="8857011"/>
            <a:ext cx="11227171" cy="4461568"/>
          </a:xfrm>
          <a:prstGeom prst="rect">
            <a:avLst/>
          </a:prstGeom>
        </p:spPr>
      </p:pic>
    </p:spTree>
    <p:extLst>
      <p:ext uri="{BB962C8B-B14F-4D97-AF65-F5344CB8AC3E}">
        <p14:creationId xmlns:p14="http://schemas.microsoft.com/office/powerpoint/2010/main" val="280120455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03 VLSI</a:t>
            </a:r>
            <a:r>
              <a:rPr lang="zh-CN" altLang="en-US" dirty="0"/>
              <a:t>测试遇到的挑战 </a:t>
            </a:r>
            <a:r>
              <a:rPr lang="en-US" altLang="zh-CN" dirty="0"/>
              <a:t>– </a:t>
            </a:r>
            <a:r>
              <a:rPr lang="zh-CN" altLang="en-US" dirty="0"/>
              <a:t>故障模型</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7" y="2941212"/>
            <a:ext cx="21492705"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1" indent="0" eaLnBrk="0" hangingPunct="1">
              <a:lnSpc>
                <a:spcPct val="160000"/>
              </a:lnSpc>
              <a:spcBef>
                <a:spcPct val="0"/>
              </a:spcBef>
              <a:buNone/>
            </a:pPr>
            <a:r>
              <a:rPr lang="zh-CN" altLang="en-US" sz="3900" b="1" dirty="0">
                <a:solidFill>
                  <a:srgbClr val="68309F"/>
                </a:solidFill>
                <a:latin typeface="Helvetica Neue"/>
              </a:rPr>
              <a:t>模拟故障（</a:t>
            </a:r>
            <a:r>
              <a:rPr lang="en-US" altLang="zh-CN" sz="3900" b="1" dirty="0">
                <a:solidFill>
                  <a:srgbClr val="68309F"/>
                </a:solidFill>
                <a:latin typeface="Helvetica Neue"/>
              </a:rPr>
              <a:t>analog fault</a:t>
            </a:r>
            <a:r>
              <a:rPr lang="zh-CN" altLang="en-US" sz="3900" b="1" dirty="0">
                <a:solidFill>
                  <a:srgbClr val="68309F"/>
                </a:solidFill>
                <a:latin typeface="Helvetica Neue"/>
              </a:rPr>
              <a:t>）</a:t>
            </a:r>
            <a:endParaRPr lang="en-US" altLang="zh-CN" sz="3900" b="1" dirty="0">
              <a:solidFill>
                <a:srgbClr val="68309F"/>
              </a:solidFill>
              <a:latin typeface="Helvetica Neue"/>
            </a:endParaRPr>
          </a:p>
          <a:p>
            <a:pPr marL="571500" lvl="1" indent="-571500" eaLnBrk="0" hangingPunct="1">
              <a:lnSpc>
                <a:spcPct val="160000"/>
              </a:lnSpc>
              <a:spcBef>
                <a:spcPct val="0"/>
              </a:spcBef>
            </a:pPr>
            <a:r>
              <a:rPr lang="zh-CN" altLang="en-US" sz="3900" dirty="0">
                <a:latin typeface="Helvetica Neue"/>
              </a:rPr>
              <a:t>模拟电路中发生的故障</a:t>
            </a:r>
            <a:endParaRPr lang="en-US" altLang="zh-CN" sz="3900" dirty="0">
              <a:latin typeface="Helvetica Neue"/>
            </a:endParaRPr>
          </a:p>
          <a:p>
            <a:pPr marL="1463675" lvl="2" indent="-571500" eaLnBrk="0" hangingPunct="1">
              <a:lnSpc>
                <a:spcPct val="160000"/>
              </a:lnSpc>
              <a:spcBef>
                <a:spcPct val="0"/>
              </a:spcBef>
            </a:pPr>
            <a:r>
              <a:rPr lang="zh-CN" altLang="en-US" sz="3900" dirty="0">
                <a:latin typeface="Helvetica Neue"/>
                <a:ea typeface="思源黑体 CN" panose="020B0500000000000000" pitchFamily="34" charset="-122"/>
              </a:rPr>
              <a:t>短路、开路等故障属于灾难性故障，比较容易进行检测</a:t>
            </a:r>
            <a:endParaRPr lang="en-US" altLang="zh-CN" sz="3900" dirty="0">
              <a:latin typeface="Helvetica Neue"/>
              <a:ea typeface="思源黑体 CN" panose="020B0500000000000000" pitchFamily="34" charset="-122"/>
            </a:endParaRPr>
          </a:p>
          <a:p>
            <a:pPr marL="1463675" lvl="2" indent="-571500" eaLnBrk="0" hangingPunct="1">
              <a:lnSpc>
                <a:spcPct val="160000"/>
              </a:lnSpc>
              <a:spcBef>
                <a:spcPct val="0"/>
              </a:spcBef>
            </a:pPr>
            <a:r>
              <a:rPr lang="zh-CN" altLang="en-US" sz="3900" dirty="0">
                <a:latin typeface="Helvetica Neue"/>
                <a:ea typeface="思源黑体 CN" panose="020B0500000000000000" pitchFamily="34" charset="-122"/>
              </a:rPr>
              <a:t>参数变化导致的容许阈值改变，属于参数性故障。参数性故障很难找到导致故障的关键参数，导致不容易进行检测。</a:t>
            </a:r>
            <a:endParaRPr lang="en-US" altLang="zh-CN" sz="3900" dirty="0">
              <a:latin typeface="Helvetica Neue"/>
              <a:ea typeface="思源黑体 CN" panose="020B0500000000000000" pitchFamily="34" charset="-122"/>
            </a:endParaRPr>
          </a:p>
          <a:p>
            <a:pPr marL="571500" lvl="1" indent="-571500" eaLnBrk="0" hangingPunct="1">
              <a:lnSpc>
                <a:spcPct val="160000"/>
              </a:lnSpc>
              <a:spcBef>
                <a:spcPct val="0"/>
              </a:spcBef>
            </a:pPr>
            <a:r>
              <a:rPr lang="zh-CN" altLang="en-US" sz="3900" dirty="0">
                <a:latin typeface="Helvetica Neue"/>
              </a:rPr>
              <a:t>动态组件还会受到直流电故障、交流电故障</a:t>
            </a:r>
            <a:endParaRPr lang="en-US" altLang="zh-CN" sz="3900" dirty="0">
              <a:latin typeface="Helvetica Neue"/>
            </a:endParaRPr>
          </a:p>
          <a:p>
            <a:pPr marL="571500" lvl="1" indent="-571500" eaLnBrk="0" hangingPunct="1">
              <a:lnSpc>
                <a:spcPct val="160000"/>
              </a:lnSpc>
              <a:spcBef>
                <a:spcPct val="0"/>
              </a:spcBef>
            </a:pPr>
            <a:r>
              <a:rPr lang="zh-CN" altLang="en-US" sz="3900" dirty="0">
                <a:latin typeface="Helvetica Neue"/>
              </a:rPr>
              <a:t>运算放大器（</a:t>
            </a:r>
            <a:r>
              <a:rPr lang="en-US" altLang="zh-CN" sz="3900" dirty="0">
                <a:latin typeface="Helvetica Neue"/>
              </a:rPr>
              <a:t>Operation Amplifiers, </a:t>
            </a:r>
            <a:r>
              <a:rPr lang="en-US" altLang="zh-CN" sz="3900" dirty="0" err="1">
                <a:latin typeface="Helvetica Neue"/>
              </a:rPr>
              <a:t>Opamps</a:t>
            </a:r>
            <a:r>
              <a:rPr lang="zh-CN" altLang="en-US" sz="3900" dirty="0">
                <a:latin typeface="Helvetica Neue"/>
              </a:rPr>
              <a:t>）最容易发生此种故障</a:t>
            </a:r>
            <a:endParaRPr lang="en-US" altLang="zh-CN" sz="3900" dirty="0">
              <a:latin typeface="Helvetica Neue"/>
            </a:endParaRPr>
          </a:p>
          <a:p>
            <a:pPr marL="571500" lvl="1" indent="-571500" eaLnBrk="0" hangingPunct="1">
              <a:lnSpc>
                <a:spcPct val="160000"/>
              </a:lnSpc>
              <a:spcBef>
                <a:spcPct val="0"/>
              </a:spcBef>
            </a:pPr>
            <a:r>
              <a:rPr lang="zh-CN" altLang="en-US" sz="3900" dirty="0">
                <a:latin typeface="Helvetica Neue"/>
              </a:rPr>
              <a:t>模拟电路环境复杂，因此除了短路、开路，其他的都不容易进行检测，也不容易完全模拟出所有可能实际出现的故障。</a:t>
            </a:r>
            <a:endParaRPr lang="en-US" altLang="zh-CN" sz="3900" dirty="0">
              <a:latin typeface="Helvetica Neue"/>
            </a:endParaRPr>
          </a:p>
        </p:txBody>
      </p:sp>
    </p:spTree>
    <p:extLst>
      <p:ext uri="{BB962C8B-B14F-4D97-AF65-F5344CB8AC3E}">
        <p14:creationId xmlns:p14="http://schemas.microsoft.com/office/powerpoint/2010/main" val="2527871113"/>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58789" y="8452599"/>
            <a:ext cx="18855632" cy="1689532"/>
          </a:xfrm>
        </p:spPr>
        <p:txBody>
          <a:bodyPr>
            <a:normAutofit/>
          </a:bodyPr>
          <a:lstStyle/>
          <a:p>
            <a:r>
              <a:rPr lang="en-US" altLang="zh-CN" dirty="0"/>
              <a:t>VLSI</a:t>
            </a:r>
            <a:r>
              <a:rPr lang="zh-CN" altLang="en-US" dirty="0"/>
              <a:t>测试的抽象化分层</a:t>
            </a:r>
          </a:p>
        </p:txBody>
      </p:sp>
      <p:sp>
        <p:nvSpPr>
          <p:cNvPr id="4" name="文本占位符 3"/>
          <p:cNvSpPr>
            <a:spLocks noGrp="1"/>
          </p:cNvSpPr>
          <p:nvPr>
            <p:ph type="body" sz="quarter" idx="12"/>
          </p:nvPr>
        </p:nvSpPr>
        <p:spPr/>
        <p:txBody>
          <a:bodyPr/>
          <a:lstStyle/>
          <a:p>
            <a:r>
              <a:rPr lang="en-US" altLang="zh-CN" dirty="0"/>
              <a:t>04</a:t>
            </a:r>
            <a:endParaRPr lang="zh-CN" altLang="en-US" dirty="0"/>
          </a:p>
        </p:txBody>
      </p:sp>
    </p:spTree>
    <p:extLst>
      <p:ext uri="{BB962C8B-B14F-4D97-AF65-F5344CB8AC3E}">
        <p14:creationId xmlns:p14="http://schemas.microsoft.com/office/powerpoint/2010/main" val="984888758"/>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2" y="397421"/>
            <a:ext cx="14203765" cy="1172316"/>
          </a:xfrm>
        </p:spPr>
        <p:txBody>
          <a:bodyPr>
            <a:normAutofit/>
          </a:bodyPr>
          <a:lstStyle/>
          <a:p>
            <a:r>
              <a:rPr lang="en-US" altLang="zh-CN" dirty="0"/>
              <a:t>04 VLSI</a:t>
            </a:r>
            <a:r>
              <a:rPr lang="zh-CN" altLang="en-US" dirty="0"/>
              <a:t>测试的抽象化分层 </a:t>
            </a:r>
            <a:r>
              <a:rPr lang="en-US" altLang="zh-CN" dirty="0"/>
              <a:t>– </a:t>
            </a:r>
            <a:r>
              <a:rPr lang="zh-CN" altLang="en-US" dirty="0"/>
              <a:t>寄存器传输与行为层</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0" indent="0" eaLnBrk="0" hangingPunct="1">
                  <a:lnSpc>
                    <a:spcPct val="150000"/>
                  </a:lnSpc>
                  <a:spcBef>
                    <a:spcPct val="0"/>
                  </a:spcBef>
                  <a:buNone/>
                </a:pPr>
                <a:r>
                  <a:rPr lang="zh-CN" altLang="en-US" sz="3000" dirty="0">
                    <a:solidFill>
                      <a:schemeClr val="tx1">
                        <a:lumMod val="65000"/>
                        <a:lumOff val="35000"/>
                      </a:schemeClr>
                    </a:solidFill>
                    <a:ea typeface="思源黑体 CN" panose="020B0500000000000000" pitchFamily="34" charset="-122"/>
                  </a:rPr>
                  <a:t>考虑示例：</a:t>
                </a:r>
                <a14:m>
                  <m:oMath xmlns:m="http://schemas.openxmlformats.org/officeDocument/2006/math">
                    <m:r>
                      <a:rPr lang="en-US" altLang="zh-CN" sz="3000" b="0" i="1" smtClean="0">
                        <a:solidFill>
                          <a:schemeClr val="tx1">
                            <a:lumMod val="65000"/>
                            <a:lumOff val="35000"/>
                          </a:schemeClr>
                        </a:solidFill>
                        <a:latin typeface="Cambria Math" panose="02040503050406030204" pitchFamily="18" charset="0"/>
                        <a:ea typeface="思源黑体 CN" panose="020B0500000000000000" pitchFamily="34" charset="-122"/>
                      </a:rPr>
                      <m:t>𝑓</m:t>
                    </m:r>
                    <m:r>
                      <a:rPr lang="en-US" altLang="zh-CN" sz="3000" b="0" i="1" smtClean="0">
                        <a:solidFill>
                          <a:schemeClr val="tx1">
                            <a:lumMod val="65000"/>
                            <a:lumOff val="35000"/>
                          </a:schemeClr>
                        </a:solidFill>
                        <a:latin typeface="Cambria Math" panose="02040503050406030204" pitchFamily="18" charset="0"/>
                        <a:ea typeface="思源黑体 CN" panose="020B0500000000000000" pitchFamily="34" charset="-122"/>
                      </a:rPr>
                      <m:t>=</m:t>
                    </m:r>
                    <m:acc>
                      <m:accPr>
                        <m:chr m:val="̅"/>
                        <m:ctrlPr>
                          <a:rPr lang="en-US" altLang="zh-CN" sz="3000" b="0" i="1" smtClean="0">
                            <a:solidFill>
                              <a:schemeClr val="tx1">
                                <a:lumMod val="65000"/>
                                <a:lumOff val="35000"/>
                              </a:schemeClr>
                            </a:solidFill>
                            <a:latin typeface="Cambria Math" panose="02040503050406030204" pitchFamily="18" charset="0"/>
                            <a:ea typeface="思源黑体 CN" panose="020B0500000000000000" pitchFamily="34" charset="-122"/>
                          </a:rPr>
                        </m:ctrlPr>
                      </m:accPr>
                      <m:e>
                        <m:r>
                          <a:rPr lang="en-US" altLang="zh-CN" sz="3000" b="0" i="1" smtClean="0">
                            <a:solidFill>
                              <a:schemeClr val="tx1">
                                <a:lumMod val="65000"/>
                                <a:lumOff val="35000"/>
                              </a:schemeClr>
                            </a:solidFill>
                            <a:latin typeface="Cambria Math" panose="02040503050406030204" pitchFamily="18" charset="0"/>
                            <a:ea typeface="思源黑体 CN" panose="020B0500000000000000" pitchFamily="34" charset="-122"/>
                          </a:rPr>
                          <m:t>𝑎</m:t>
                        </m:r>
                      </m:e>
                    </m:acc>
                    <m:r>
                      <a:rPr lang="en-US" altLang="zh-CN" sz="3000" b="0" i="1" smtClean="0">
                        <a:solidFill>
                          <a:schemeClr val="tx1">
                            <a:lumMod val="65000"/>
                            <a:lumOff val="35000"/>
                          </a:schemeClr>
                        </a:solidFill>
                        <a:latin typeface="Cambria Math" panose="02040503050406030204" pitchFamily="18" charset="0"/>
                        <a:ea typeface="思源黑体 CN" panose="020B0500000000000000" pitchFamily="34" charset="-122"/>
                      </a:rPr>
                      <m:t>𝑏</m:t>
                    </m:r>
                    <m:acc>
                      <m:accPr>
                        <m:chr m:val="̅"/>
                        <m:ctrlPr>
                          <a:rPr lang="en-US" altLang="zh-CN" sz="3000" i="1">
                            <a:solidFill>
                              <a:schemeClr val="tx1">
                                <a:lumMod val="65000"/>
                                <a:lumOff val="35000"/>
                              </a:schemeClr>
                            </a:solidFill>
                            <a:latin typeface="Cambria Math" panose="02040503050406030204" pitchFamily="18" charset="0"/>
                            <a:ea typeface="思源黑体 CN" panose="020B0500000000000000" pitchFamily="34" charset="-122"/>
                          </a:rPr>
                        </m:ctrlPr>
                      </m:accPr>
                      <m:e>
                        <m:r>
                          <a:rPr lang="en-US" altLang="zh-CN" sz="3000" b="0" i="1" smtClean="0">
                            <a:solidFill>
                              <a:schemeClr val="tx1">
                                <a:lumMod val="65000"/>
                                <a:lumOff val="35000"/>
                              </a:schemeClr>
                            </a:solidFill>
                            <a:latin typeface="Cambria Math" panose="02040503050406030204" pitchFamily="18" charset="0"/>
                            <a:ea typeface="思源黑体 CN" panose="020B0500000000000000" pitchFamily="34" charset="-122"/>
                          </a:rPr>
                          <m:t>𝑐</m:t>
                        </m:r>
                      </m:e>
                    </m:acc>
                    <m:r>
                      <a:rPr lang="en-US" altLang="zh-CN" sz="3000" b="0" i="1" smtClean="0">
                        <a:solidFill>
                          <a:schemeClr val="tx1">
                            <a:lumMod val="65000"/>
                            <a:lumOff val="35000"/>
                          </a:schemeClr>
                        </a:solidFill>
                        <a:latin typeface="Cambria Math" panose="02040503050406030204" pitchFamily="18" charset="0"/>
                        <a:ea typeface="思源黑体 CN" panose="020B0500000000000000" pitchFamily="34" charset="-122"/>
                      </a:rPr>
                      <m:t>+</m:t>
                    </m:r>
                    <m:r>
                      <a:rPr lang="en-US" altLang="zh-CN" sz="3000" b="0" i="1" smtClean="0">
                        <a:solidFill>
                          <a:schemeClr val="tx1">
                            <a:lumMod val="65000"/>
                            <a:lumOff val="35000"/>
                          </a:schemeClr>
                        </a:solidFill>
                        <a:latin typeface="Cambria Math" panose="02040503050406030204" pitchFamily="18" charset="0"/>
                        <a:ea typeface="思源黑体 CN" panose="020B0500000000000000" pitchFamily="34" charset="-122"/>
                      </a:rPr>
                      <m:t>𝑎𝑏𝑐</m:t>
                    </m:r>
                    <m:r>
                      <a:rPr lang="en-US" altLang="zh-CN" sz="3000" b="0" i="1" smtClean="0">
                        <a:solidFill>
                          <a:schemeClr val="tx1">
                            <a:lumMod val="65000"/>
                            <a:lumOff val="35000"/>
                          </a:schemeClr>
                        </a:solidFill>
                        <a:latin typeface="Cambria Math" panose="02040503050406030204" pitchFamily="18" charset="0"/>
                        <a:ea typeface="思源黑体 CN" panose="020B0500000000000000" pitchFamily="34" charset="-122"/>
                      </a:rPr>
                      <m:t>+</m:t>
                    </m:r>
                    <m:r>
                      <a:rPr lang="en-US" altLang="zh-CN" sz="3000" b="0" i="1" smtClean="0">
                        <a:solidFill>
                          <a:schemeClr val="tx1">
                            <a:lumMod val="65000"/>
                            <a:lumOff val="35000"/>
                          </a:schemeClr>
                        </a:solidFill>
                        <a:latin typeface="Cambria Math" panose="02040503050406030204" pitchFamily="18" charset="0"/>
                        <a:ea typeface="思源黑体 CN" panose="020B0500000000000000" pitchFamily="34" charset="-122"/>
                      </a:rPr>
                      <m:t>𝑥𝑎𝑏</m:t>
                    </m:r>
                    <m:acc>
                      <m:accPr>
                        <m:chr m:val="̅"/>
                        <m:ctrlPr>
                          <a:rPr lang="en-US" altLang="zh-CN" sz="3000" i="1" smtClean="0">
                            <a:solidFill>
                              <a:schemeClr val="tx1">
                                <a:lumMod val="65000"/>
                                <a:lumOff val="35000"/>
                              </a:schemeClr>
                            </a:solidFill>
                            <a:latin typeface="Cambria Math" panose="02040503050406030204" pitchFamily="18" charset="0"/>
                            <a:ea typeface="思源黑体 CN" panose="020B0500000000000000" pitchFamily="34" charset="-122"/>
                          </a:rPr>
                        </m:ctrlPr>
                      </m:accPr>
                      <m:e>
                        <m:r>
                          <a:rPr lang="en-US" altLang="zh-CN" sz="3000" b="0" i="1" smtClean="0">
                            <a:solidFill>
                              <a:schemeClr val="tx1">
                                <a:lumMod val="65000"/>
                                <a:lumOff val="35000"/>
                              </a:schemeClr>
                            </a:solidFill>
                            <a:latin typeface="Cambria Math" panose="02040503050406030204" pitchFamily="18" charset="0"/>
                            <a:ea typeface="思源黑体 CN" panose="020B0500000000000000" pitchFamily="34" charset="-122"/>
                          </a:rPr>
                          <m:t>𝑐</m:t>
                        </m:r>
                      </m:e>
                    </m:acc>
                  </m:oMath>
                </a14:m>
                <a:r>
                  <a:rPr lang="zh-CN" altLang="en-US" sz="3000" dirty="0">
                    <a:solidFill>
                      <a:schemeClr val="tx1">
                        <a:lumMod val="65000"/>
                        <a:lumOff val="35000"/>
                      </a:schemeClr>
                    </a:solidFill>
                    <a:ea typeface="思源黑体 CN" panose="020B0500000000000000" pitchFamily="34" charset="-122"/>
                  </a:rPr>
                  <a:t>，式中</a:t>
                </a:r>
                <a:r>
                  <a:rPr lang="en-US" altLang="zh-CN" sz="3000" dirty="0">
                    <a:solidFill>
                      <a:schemeClr val="tx1">
                        <a:lumMod val="65000"/>
                        <a:lumOff val="35000"/>
                      </a:schemeClr>
                    </a:solidFill>
                    <a:ea typeface="思源黑体 CN" panose="020B0500000000000000" pitchFamily="34" charset="-122"/>
                  </a:rPr>
                  <a:t>x</a:t>
                </a:r>
                <a:r>
                  <a:rPr lang="zh-CN" altLang="en-US" sz="3000" dirty="0">
                    <a:solidFill>
                      <a:schemeClr val="tx1">
                        <a:lumMod val="65000"/>
                        <a:lumOff val="35000"/>
                      </a:schemeClr>
                    </a:solidFill>
                    <a:ea typeface="思源黑体 CN" panose="020B0500000000000000" pitchFamily="34" charset="-122"/>
                  </a:rPr>
                  <a:t>表示是否加入这一部分电路（</a:t>
                </a:r>
                <a:r>
                  <a:rPr lang="en-US" altLang="zh-CN" sz="3000" dirty="0">
                    <a:solidFill>
                      <a:schemeClr val="tx1">
                        <a:lumMod val="65000"/>
                        <a:lumOff val="35000"/>
                      </a:schemeClr>
                    </a:solidFill>
                    <a:ea typeface="思源黑体 CN" panose="020B0500000000000000" pitchFamily="34" charset="-122"/>
                  </a:rPr>
                  <a:t>0</a:t>
                </a:r>
                <a:r>
                  <a:rPr lang="zh-CN" altLang="en-US" sz="3000" dirty="0">
                    <a:solidFill>
                      <a:schemeClr val="tx1">
                        <a:lumMod val="65000"/>
                        <a:lumOff val="35000"/>
                      </a:schemeClr>
                    </a:solidFill>
                    <a:ea typeface="思源黑体 CN" panose="020B0500000000000000" pitchFamily="34" charset="-122"/>
                  </a:rPr>
                  <a:t>为不加入，</a:t>
                </a:r>
                <a:r>
                  <a:rPr lang="en-US" altLang="zh-CN" sz="3000" dirty="0">
                    <a:solidFill>
                      <a:schemeClr val="tx1">
                        <a:lumMod val="65000"/>
                        <a:lumOff val="35000"/>
                      </a:schemeClr>
                    </a:solidFill>
                    <a:ea typeface="思源黑体 CN" panose="020B0500000000000000" pitchFamily="34" charset="-122"/>
                  </a:rPr>
                  <a:t>1</a:t>
                </a:r>
                <a:r>
                  <a:rPr lang="zh-CN" altLang="en-US" sz="3000" dirty="0">
                    <a:solidFill>
                      <a:schemeClr val="tx1">
                        <a:lumMod val="65000"/>
                        <a:lumOff val="35000"/>
                      </a:schemeClr>
                    </a:solidFill>
                    <a:ea typeface="思源黑体 CN" panose="020B0500000000000000" pitchFamily="34" charset="-122"/>
                  </a:rPr>
                  <a:t>为加入）。</a:t>
                </a:r>
                <a:endParaRPr lang="en-US" altLang="zh-CN" sz="3000" dirty="0">
                  <a:solidFill>
                    <a:schemeClr val="tx1">
                      <a:lumMod val="65000"/>
                      <a:lumOff val="35000"/>
                    </a:schemeClr>
                  </a:solidFill>
                  <a:ea typeface="思源黑体 CN" panose="020B0500000000000000" pitchFamily="34" charset="-122"/>
                </a:endParaRPr>
              </a:p>
              <a:p>
                <a:pPr eaLnBrk="0" hangingPunct="1">
                  <a:lnSpc>
                    <a:spcPct val="150000"/>
                  </a:lnSpc>
                  <a:spcBef>
                    <a:spcPct val="0"/>
                  </a:spcBef>
                </a:pPr>
                <a:r>
                  <a:rPr lang="zh-CN" altLang="en-US" sz="3000" dirty="0">
                    <a:solidFill>
                      <a:schemeClr val="tx1">
                        <a:lumMod val="65000"/>
                        <a:lumOff val="35000"/>
                      </a:schemeClr>
                    </a:solidFill>
                    <a:ea typeface="思源黑体 CN" panose="020B0500000000000000" pitchFamily="34" charset="-122"/>
                  </a:rPr>
                  <a:t>随着</a:t>
                </a:r>
                <a:r>
                  <a:rPr lang="en-US" altLang="zh-CN" sz="3000" dirty="0">
                    <a:solidFill>
                      <a:schemeClr val="tx1">
                        <a:lumMod val="65000"/>
                        <a:lumOff val="35000"/>
                      </a:schemeClr>
                    </a:solidFill>
                    <a:ea typeface="思源黑体 CN" panose="020B0500000000000000" pitchFamily="34" charset="-122"/>
                  </a:rPr>
                  <a:t>x</a:t>
                </a:r>
                <a:r>
                  <a:rPr lang="zh-CN" altLang="en-US" sz="3000" dirty="0">
                    <a:solidFill>
                      <a:schemeClr val="tx1">
                        <a:lumMod val="65000"/>
                        <a:lumOff val="35000"/>
                      </a:schemeClr>
                    </a:solidFill>
                    <a:ea typeface="思源黑体 CN" panose="020B0500000000000000" pitchFamily="34" charset="-122"/>
                  </a:rPr>
                  <a:t>的变化，电路形式如下图所示。可以看出，加入</a:t>
                </a:r>
                <a:r>
                  <a:rPr lang="en-US" altLang="zh-CN" sz="3000" dirty="0">
                    <a:solidFill>
                      <a:schemeClr val="tx1">
                        <a:lumMod val="65000"/>
                        <a:lumOff val="35000"/>
                      </a:schemeClr>
                    </a:solidFill>
                    <a:ea typeface="思源黑体 CN" panose="020B0500000000000000" pitchFamily="34" charset="-122"/>
                  </a:rPr>
                  <a:t>x</a:t>
                </a:r>
                <a:r>
                  <a:rPr lang="zh-CN" altLang="en-US" sz="3000" dirty="0">
                    <a:solidFill>
                      <a:schemeClr val="tx1">
                        <a:lumMod val="65000"/>
                        <a:lumOff val="35000"/>
                      </a:schemeClr>
                    </a:solidFill>
                    <a:ea typeface="思源黑体 CN" panose="020B0500000000000000" pitchFamily="34" charset="-122"/>
                  </a:rPr>
                  <a:t>这部分之后，左图表示的几种固定故障就无法被检测到了。</a:t>
                </a:r>
                <a:endParaRPr lang="en-US" altLang="zh-CN" sz="3000" dirty="0">
                  <a:solidFill>
                    <a:schemeClr val="tx1">
                      <a:lumMod val="65000"/>
                      <a:lumOff val="35000"/>
                    </a:schemeClr>
                  </a:solidFill>
                  <a:ea typeface="思源黑体 CN" panose="020B0500000000000000" pitchFamily="34" charset="-122"/>
                </a:endParaRPr>
              </a:p>
              <a:p>
                <a:pPr eaLnBrk="0" hangingPunct="1">
                  <a:lnSpc>
                    <a:spcPct val="150000"/>
                  </a:lnSpc>
                  <a:spcBef>
                    <a:spcPct val="0"/>
                  </a:spcBef>
                </a:pPr>
                <a:r>
                  <a:rPr lang="zh-CN" altLang="en-US" sz="3000" dirty="0">
                    <a:solidFill>
                      <a:schemeClr val="tx1">
                        <a:lumMod val="65000"/>
                        <a:lumOff val="35000"/>
                      </a:schemeClr>
                    </a:solidFill>
                    <a:ea typeface="思源黑体 CN" panose="020B0500000000000000" pitchFamily="34" charset="-122"/>
                  </a:rPr>
                  <a:t>因此，如果自动生成的测试模式是功能性测试，那么在门层合成了补全之后，有些固定故障就可能无法被检测到。</a:t>
                </a:r>
                <a:endParaRPr lang="en-US" altLang="zh-CN" sz="3000" dirty="0">
                  <a:solidFill>
                    <a:schemeClr val="tx1">
                      <a:lumMod val="65000"/>
                      <a:lumOff val="35000"/>
                    </a:schemeClr>
                  </a:solidFill>
                  <a:ea typeface="思源黑体 CN" panose="020B0500000000000000" pitchFamily="34" charset="-122"/>
                </a:endParaRPr>
              </a:p>
              <a:p>
                <a:pPr eaLnBrk="0" hangingPunct="1">
                  <a:lnSpc>
                    <a:spcPct val="150000"/>
                  </a:lnSpc>
                  <a:spcBef>
                    <a:spcPct val="0"/>
                  </a:spcBef>
                </a:pPr>
                <a:r>
                  <a:rPr lang="zh-CN" altLang="en-US" sz="3000" dirty="0">
                    <a:solidFill>
                      <a:schemeClr val="tx1">
                        <a:lumMod val="65000"/>
                        <a:lumOff val="35000"/>
                      </a:schemeClr>
                    </a:solidFill>
                    <a:ea typeface="思源黑体 CN" panose="020B0500000000000000" pitchFamily="34" charset="-122"/>
                  </a:rPr>
                  <a:t>然而，在最高层进行测试，便于使用前述的故障压缩手段对测试集进行压缩，减少测试时间，因此仍然认为在这一层进行测试是有发展前景的。</a:t>
                </a:r>
                <a:endParaRPr lang="en-US" altLang="zh-CN" sz="3000" dirty="0">
                  <a:solidFill>
                    <a:schemeClr val="tx1">
                      <a:lumMod val="65000"/>
                      <a:lumOff val="35000"/>
                    </a:schemeClr>
                  </a:solidFill>
                  <a:ea typeface="思源黑体 CN" panose="020B0500000000000000" pitchFamily="34" charset="-122"/>
                </a:endParaRPr>
              </a:p>
            </p:txBody>
          </p:sp>
        </mc:Choice>
        <mc:Fallback xmlns="">
          <p:sp>
            <p:nvSpPr>
              <p:cNvPr id="3" name="内容占位符 2">
                <a:extLst>
                  <a:ext uri="{FF2B5EF4-FFF2-40B4-BE49-F238E27FC236}">
                    <a16:creationId xmlns:a16="http://schemas.microsoft.com/office/drawing/2014/main" id="{1B47A142-D2D1-D285-DD25-6D9B8125B574}"/>
                  </a:ext>
                </a:extLst>
              </p:cNvPr>
              <p:cNvSpPr txBox="1">
                <a:spLocks noRot="1" noChangeAspect="1" noMove="1" noResize="1" noEditPoints="1" noAdjustHandles="1" noChangeArrowheads="1" noChangeShapeType="1" noTextEdit="1"/>
              </p:cNvSpPr>
              <p:nvPr/>
            </p:nvSpPr>
            <p:spPr>
              <a:xfrm>
                <a:off x="1234948" y="2941212"/>
                <a:ext cx="21005800" cy="10168979"/>
              </a:xfrm>
              <a:prstGeom prst="rect">
                <a:avLst/>
              </a:prstGeom>
              <a:blipFill>
                <a:blip r:embed="rId2"/>
                <a:stretch>
                  <a:fillRect l="-871" r="-58"/>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2AFC5824-3ACD-70A0-E4E5-8EB01D8830C1}"/>
              </a:ext>
            </a:extLst>
          </p:cNvPr>
          <p:cNvPicPr>
            <a:picLocks noChangeAspect="1"/>
          </p:cNvPicPr>
          <p:nvPr/>
        </p:nvPicPr>
        <p:blipFill>
          <a:blip r:embed="rId3"/>
          <a:stretch>
            <a:fillRect/>
          </a:stretch>
        </p:blipFill>
        <p:spPr>
          <a:xfrm>
            <a:off x="7865891" y="8407817"/>
            <a:ext cx="6981825" cy="5057775"/>
          </a:xfrm>
          <a:prstGeom prst="rect">
            <a:avLst/>
          </a:prstGeom>
        </p:spPr>
      </p:pic>
    </p:spTree>
    <p:extLst>
      <p:ext uri="{BB962C8B-B14F-4D97-AF65-F5344CB8AC3E}">
        <p14:creationId xmlns:p14="http://schemas.microsoft.com/office/powerpoint/2010/main" val="1122350304"/>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2" y="397421"/>
            <a:ext cx="14203765" cy="1172316"/>
          </a:xfrm>
        </p:spPr>
        <p:txBody>
          <a:bodyPr>
            <a:normAutofit/>
          </a:bodyPr>
          <a:lstStyle/>
          <a:p>
            <a:r>
              <a:rPr lang="en-US" altLang="zh-CN" dirty="0"/>
              <a:t>04 VLSI</a:t>
            </a:r>
            <a:r>
              <a:rPr lang="zh-CN" altLang="en-US" dirty="0"/>
              <a:t>测试的抽象化分层 </a:t>
            </a:r>
            <a:r>
              <a:rPr lang="en-US" altLang="zh-CN" dirty="0"/>
              <a:t>– </a:t>
            </a:r>
            <a:r>
              <a:rPr lang="zh-CN" altLang="en-US" dirty="0"/>
              <a:t>门层</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lvl="1" eaLnBrk="0" hangingPunct="1">
              <a:lnSpc>
                <a:spcPct val="150000"/>
              </a:lnSpc>
              <a:spcBef>
                <a:spcPct val="0"/>
              </a:spcBef>
            </a:pPr>
            <a:r>
              <a:rPr lang="zh-CN" altLang="en-US" sz="3000" dirty="0">
                <a:solidFill>
                  <a:schemeClr val="tx1">
                    <a:lumMod val="65000"/>
                    <a:lumOff val="35000"/>
                  </a:schemeClr>
                </a:solidFill>
                <a:ea typeface="思源黑体 CN" panose="020B0500000000000000" pitchFamily="34" charset="-122"/>
              </a:rPr>
              <a:t>固定故障一般在这一层进行检测（使用后文所述的</a:t>
            </a:r>
            <a:r>
              <a:rPr lang="en-US" altLang="zh-CN" sz="3000" dirty="0">
                <a:solidFill>
                  <a:schemeClr val="tx1">
                    <a:lumMod val="65000"/>
                    <a:lumOff val="35000"/>
                  </a:schemeClr>
                </a:solidFill>
                <a:ea typeface="思源黑体 CN" panose="020B0500000000000000" pitchFamily="34" charset="-122"/>
              </a:rPr>
              <a:t>ATPG</a:t>
            </a:r>
            <a:r>
              <a:rPr lang="zh-CN" altLang="en-US" sz="3000" dirty="0"/>
              <a:t>和故障模拟等方法</a:t>
            </a:r>
            <a:r>
              <a:rPr lang="zh-CN" altLang="en-US" sz="3000" dirty="0">
                <a:solidFill>
                  <a:schemeClr val="tx1">
                    <a:lumMod val="65000"/>
                    <a:lumOff val="35000"/>
                  </a:schemeClr>
                </a:solidFill>
                <a:ea typeface="思源黑体 CN" panose="020B0500000000000000" pitchFamily="34" charset="-122"/>
              </a:rPr>
              <a:t>）</a:t>
            </a:r>
            <a:endParaRPr lang="en-US" altLang="zh-CN" sz="3000" dirty="0">
              <a:solidFill>
                <a:schemeClr val="tx1">
                  <a:lumMod val="65000"/>
                  <a:lumOff val="35000"/>
                </a:schemeClr>
              </a:solidFill>
              <a:ea typeface="思源黑体 CN" panose="020B0500000000000000" pitchFamily="34" charset="-122"/>
            </a:endParaRPr>
          </a:p>
          <a:p>
            <a:pPr lvl="1" eaLnBrk="0" hangingPunct="1">
              <a:lnSpc>
                <a:spcPct val="150000"/>
              </a:lnSpc>
              <a:spcBef>
                <a:spcPct val="0"/>
              </a:spcBef>
            </a:pPr>
            <a:r>
              <a:rPr lang="zh-CN" altLang="en-US" sz="3000" dirty="0">
                <a:solidFill>
                  <a:schemeClr val="tx1">
                    <a:lumMod val="65000"/>
                    <a:lumOff val="35000"/>
                  </a:schemeClr>
                </a:solidFill>
                <a:ea typeface="思源黑体 CN" panose="020B0500000000000000" pitchFamily="34" charset="-122"/>
              </a:rPr>
              <a:t>设计合理性测试所使用过的刺激信号，也可以在这一层的测试中进行使用。</a:t>
            </a:r>
            <a:endParaRPr lang="en-US" altLang="zh-CN" sz="3000" dirty="0">
              <a:solidFill>
                <a:schemeClr val="tx1">
                  <a:lumMod val="65000"/>
                  <a:lumOff val="35000"/>
                </a:schemeClr>
              </a:solidFill>
              <a:ea typeface="思源黑体 CN" panose="020B0500000000000000" pitchFamily="34" charset="-122"/>
            </a:endParaRPr>
          </a:p>
          <a:p>
            <a:pPr lvl="1" eaLnBrk="0" hangingPunct="1">
              <a:lnSpc>
                <a:spcPct val="150000"/>
              </a:lnSpc>
              <a:spcBef>
                <a:spcPct val="0"/>
              </a:spcBef>
            </a:pPr>
            <a:r>
              <a:rPr lang="zh-CN" altLang="en-US" sz="3000" dirty="0">
                <a:solidFill>
                  <a:schemeClr val="tx1">
                    <a:lumMod val="65000"/>
                    <a:lumOff val="35000"/>
                  </a:schemeClr>
                </a:solidFill>
                <a:ea typeface="思源黑体 CN" panose="020B0500000000000000" pitchFamily="34" charset="-122"/>
              </a:rPr>
              <a:t>传统意义上，延迟故障测试也安排在这一层。然而事实上，桥接故障测试是需要物理层信息来确定可能发生故障的位置的。</a:t>
            </a:r>
            <a:endParaRPr lang="en-US" altLang="zh-CN" sz="3000" dirty="0">
              <a:solidFill>
                <a:schemeClr val="tx1">
                  <a:lumMod val="65000"/>
                  <a:lumOff val="35000"/>
                </a:schemeClr>
              </a:solidFill>
              <a:ea typeface="思源黑体 CN" panose="020B0500000000000000" pitchFamily="34" charset="-122"/>
            </a:endParaRPr>
          </a:p>
          <a:p>
            <a:pPr lvl="1" eaLnBrk="0" hangingPunct="1">
              <a:lnSpc>
                <a:spcPct val="150000"/>
              </a:lnSpc>
              <a:spcBef>
                <a:spcPct val="0"/>
              </a:spcBef>
            </a:pPr>
            <a:r>
              <a:rPr lang="zh-CN" altLang="en-US" sz="3000" dirty="0"/>
              <a:t>使用这一层进行测试的好处是它兼顾了功能性和</a:t>
            </a:r>
            <a:r>
              <a:rPr lang="zh-CN" altLang="en-US" sz="3000" dirty="0">
                <a:solidFill>
                  <a:srgbClr val="FF0000"/>
                </a:solidFill>
              </a:rPr>
              <a:t>机动性（</a:t>
            </a:r>
            <a:r>
              <a:rPr lang="en-US" altLang="zh-CN" sz="3000" dirty="0">
                <a:solidFill>
                  <a:srgbClr val="FF0000"/>
                </a:solidFill>
              </a:rPr>
              <a:t>tractability</a:t>
            </a:r>
            <a:r>
              <a:rPr lang="zh-CN" altLang="en-US" sz="3000" dirty="0">
                <a:solidFill>
                  <a:srgbClr val="FF0000"/>
                </a:solidFill>
              </a:rPr>
              <a:t>？）</a:t>
            </a:r>
            <a:r>
              <a:rPr lang="zh-CN" altLang="en-US" sz="3000" dirty="0">
                <a:solidFill>
                  <a:schemeClr val="tx1">
                    <a:lumMod val="65000"/>
                    <a:lumOff val="35000"/>
                  </a:schemeClr>
                </a:solidFill>
                <a:ea typeface="思源黑体 CN" panose="020B0500000000000000" pitchFamily="34" charset="-122"/>
              </a:rPr>
              <a:t>。但对于</a:t>
            </a:r>
            <a:r>
              <a:rPr lang="zh-CN" altLang="en-US" sz="3000" dirty="0"/>
              <a:t>深亚微米设计来说，这一层能提供的信息被认为是不充分的。</a:t>
            </a:r>
            <a:endParaRPr lang="zh-CN" altLang="zh-CN" sz="3000" dirty="0">
              <a:solidFill>
                <a:schemeClr val="tx1">
                  <a:lumMod val="65000"/>
                  <a:lumOff val="35000"/>
                </a:schemeClr>
              </a:solidFill>
              <a:ea typeface="思源黑体 CN" panose="020B0500000000000000" pitchFamily="34" charset="-122"/>
            </a:endParaRPr>
          </a:p>
        </p:txBody>
      </p:sp>
    </p:spTree>
    <p:extLst>
      <p:ext uri="{BB962C8B-B14F-4D97-AF65-F5344CB8AC3E}">
        <p14:creationId xmlns:p14="http://schemas.microsoft.com/office/powerpoint/2010/main" val="4200962387"/>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2" y="397421"/>
            <a:ext cx="14203765" cy="1172316"/>
          </a:xfrm>
        </p:spPr>
        <p:txBody>
          <a:bodyPr>
            <a:normAutofit/>
          </a:bodyPr>
          <a:lstStyle/>
          <a:p>
            <a:r>
              <a:rPr lang="en-US" altLang="zh-CN" dirty="0"/>
              <a:t>04 VLSI</a:t>
            </a:r>
            <a:r>
              <a:rPr lang="zh-CN" altLang="en-US" dirty="0"/>
              <a:t>测试的抽象化分层 </a:t>
            </a:r>
            <a:r>
              <a:rPr lang="en-US" altLang="zh-CN" dirty="0"/>
              <a:t>– </a:t>
            </a:r>
            <a:r>
              <a:rPr lang="zh-CN" altLang="en-US" dirty="0"/>
              <a:t>开关层</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0" indent="0" eaLnBrk="0" hangingPunct="1">
              <a:lnSpc>
                <a:spcPct val="150000"/>
              </a:lnSpc>
              <a:spcBef>
                <a:spcPct val="0"/>
              </a:spcBef>
              <a:buNone/>
            </a:pPr>
            <a:r>
              <a:rPr lang="zh-CN" altLang="en-US" sz="3000" dirty="0">
                <a:solidFill>
                  <a:schemeClr val="tx1">
                    <a:lumMod val="65000"/>
                    <a:lumOff val="35000"/>
                  </a:schemeClr>
                </a:solidFill>
                <a:ea typeface="思源黑体 CN" panose="020B0500000000000000" pitchFamily="34" charset="-122"/>
              </a:rPr>
              <a:t>尽管晶体管故障可以安排在门层进行检测，但是开关层能提供的好处包括：</a:t>
            </a:r>
            <a:endParaRPr lang="en-US" altLang="zh-CN" sz="3000" dirty="0">
              <a:solidFill>
                <a:schemeClr val="tx1">
                  <a:lumMod val="65000"/>
                  <a:lumOff val="35000"/>
                </a:schemeClr>
              </a:solidFill>
              <a:ea typeface="思源黑体 CN" panose="020B0500000000000000" pitchFamily="34" charset="-122"/>
            </a:endParaRPr>
          </a:p>
          <a:p>
            <a:pPr eaLnBrk="0" hangingPunct="1">
              <a:lnSpc>
                <a:spcPct val="150000"/>
              </a:lnSpc>
              <a:spcBef>
                <a:spcPct val="0"/>
              </a:spcBef>
            </a:pPr>
            <a:r>
              <a:rPr lang="zh-CN" altLang="en-US" sz="3000" dirty="0">
                <a:solidFill>
                  <a:schemeClr val="tx1">
                    <a:lumMod val="65000"/>
                    <a:lumOff val="35000"/>
                  </a:schemeClr>
                </a:solidFill>
                <a:ea typeface="思源黑体 CN" panose="020B0500000000000000" pitchFamily="34" charset="-122"/>
              </a:rPr>
              <a:t>我们这一层用开关替换整个门网络里的门，因此能比门层提供更多的结构信息，能对整个门网络的物理布局进行精确的抽象，也能更精确地分析测试方法能够覆盖哪些故障。</a:t>
            </a:r>
            <a:endParaRPr lang="en-US" altLang="zh-CN" sz="3000" dirty="0">
              <a:solidFill>
                <a:schemeClr val="tx1">
                  <a:lumMod val="65000"/>
                  <a:lumOff val="35000"/>
                </a:schemeClr>
              </a:solidFill>
              <a:ea typeface="思源黑体 CN" panose="020B0500000000000000" pitchFamily="34" charset="-122"/>
            </a:endParaRPr>
          </a:p>
          <a:p>
            <a:pPr eaLnBrk="0" hangingPunct="1">
              <a:lnSpc>
                <a:spcPct val="150000"/>
              </a:lnSpc>
              <a:spcBef>
                <a:spcPct val="0"/>
              </a:spcBef>
            </a:pPr>
            <a:r>
              <a:rPr lang="zh-CN" altLang="en-US" sz="3000" dirty="0">
                <a:solidFill>
                  <a:schemeClr val="tx1">
                    <a:lumMod val="65000"/>
                    <a:lumOff val="35000"/>
                  </a:schemeClr>
                </a:solidFill>
                <a:ea typeface="思源黑体 CN" panose="020B0500000000000000" pitchFamily="34" charset="-122"/>
              </a:rPr>
              <a:t>传动门</a:t>
            </a:r>
            <a:r>
              <a:rPr lang="zh-CN" altLang="en-US" sz="3000" dirty="0">
                <a:solidFill>
                  <a:srgbClr val="FF0000"/>
                </a:solidFill>
                <a:ea typeface="思源黑体 CN" panose="020B0500000000000000" pitchFamily="34" charset="-122"/>
              </a:rPr>
              <a:t>（</a:t>
            </a:r>
            <a:r>
              <a:rPr lang="en-US" altLang="zh-CN" sz="3000" dirty="0">
                <a:solidFill>
                  <a:srgbClr val="FF0000"/>
                </a:solidFill>
                <a:ea typeface="思源黑体 CN" panose="020B0500000000000000" pitchFamily="34" charset="-122"/>
              </a:rPr>
              <a:t>transmission gate?</a:t>
            </a:r>
            <a:r>
              <a:rPr lang="zh-CN" altLang="en-US" sz="3000" dirty="0">
                <a:solidFill>
                  <a:srgbClr val="FF0000"/>
                </a:solidFill>
                <a:ea typeface="思源黑体 CN" panose="020B0500000000000000" pitchFamily="34" charset="-122"/>
              </a:rPr>
              <a:t>）</a:t>
            </a:r>
            <a:r>
              <a:rPr lang="zh-CN" altLang="en-US" sz="3000" dirty="0">
                <a:solidFill>
                  <a:schemeClr val="tx1">
                    <a:lumMod val="65000"/>
                    <a:lumOff val="35000"/>
                  </a:schemeClr>
                </a:solidFill>
                <a:ea typeface="思源黑体 CN" panose="020B0500000000000000" pitchFamily="34" charset="-122"/>
              </a:rPr>
              <a:t>故障和三态缓冲器故障可以在这一层进行测试</a:t>
            </a:r>
            <a:endParaRPr lang="en-US" altLang="zh-CN" sz="3000" dirty="0">
              <a:solidFill>
                <a:schemeClr val="tx1">
                  <a:lumMod val="65000"/>
                  <a:lumOff val="35000"/>
                </a:schemeClr>
              </a:solidFill>
              <a:ea typeface="思源黑体 CN" panose="020B0500000000000000" pitchFamily="34" charset="-122"/>
            </a:endParaRPr>
          </a:p>
          <a:p>
            <a:pPr marL="0" indent="0" eaLnBrk="0" hangingPunct="1">
              <a:lnSpc>
                <a:spcPct val="150000"/>
              </a:lnSpc>
              <a:spcBef>
                <a:spcPct val="0"/>
              </a:spcBef>
              <a:buNone/>
            </a:pPr>
            <a:r>
              <a:rPr lang="zh-CN" altLang="en-US" sz="3000" dirty="0">
                <a:solidFill>
                  <a:schemeClr val="tx1">
                    <a:lumMod val="65000"/>
                    <a:lumOff val="35000"/>
                  </a:schemeClr>
                </a:solidFill>
                <a:ea typeface="思源黑体 CN" panose="020B0500000000000000" pitchFamily="34" charset="-122"/>
              </a:rPr>
              <a:t>不过，在这一层组织</a:t>
            </a:r>
            <a:r>
              <a:rPr lang="en-US" altLang="zh-CN" sz="3000" dirty="0">
                <a:solidFill>
                  <a:schemeClr val="tx1">
                    <a:lumMod val="65000"/>
                    <a:lumOff val="35000"/>
                  </a:schemeClr>
                </a:solidFill>
                <a:ea typeface="思源黑体 CN" panose="020B0500000000000000" pitchFamily="34" charset="-122"/>
              </a:rPr>
              <a:t>ATPG</a:t>
            </a:r>
            <a:r>
              <a:rPr lang="zh-CN" altLang="en-US" sz="3000" dirty="0">
                <a:solidFill>
                  <a:schemeClr val="tx1">
                    <a:lumMod val="65000"/>
                    <a:lumOff val="35000"/>
                  </a:schemeClr>
                </a:solidFill>
                <a:ea typeface="思源黑体 CN" panose="020B0500000000000000" pitchFamily="34" charset="-122"/>
              </a:rPr>
              <a:t>和故障模拟也更为复杂。</a:t>
            </a:r>
            <a:endParaRPr lang="zh-CN" altLang="zh-CN" sz="3000" dirty="0">
              <a:solidFill>
                <a:schemeClr val="tx1">
                  <a:lumMod val="65000"/>
                  <a:lumOff val="35000"/>
                </a:schemeClr>
              </a:solidFill>
              <a:ea typeface="思源黑体 CN" panose="020B0500000000000000" pitchFamily="34" charset="-122"/>
            </a:endParaRPr>
          </a:p>
        </p:txBody>
      </p:sp>
    </p:spTree>
    <p:extLst>
      <p:ext uri="{BB962C8B-B14F-4D97-AF65-F5344CB8AC3E}">
        <p14:creationId xmlns:p14="http://schemas.microsoft.com/office/powerpoint/2010/main" val="41403511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2" y="397421"/>
            <a:ext cx="14203765" cy="1172316"/>
          </a:xfrm>
        </p:spPr>
        <p:txBody>
          <a:bodyPr>
            <a:normAutofit/>
          </a:bodyPr>
          <a:lstStyle/>
          <a:p>
            <a:r>
              <a:rPr lang="en-US" altLang="zh-CN" dirty="0"/>
              <a:t>04 VLSI</a:t>
            </a:r>
            <a:r>
              <a:rPr lang="zh-CN" altLang="en-US" dirty="0"/>
              <a:t>测试的抽象化分层 </a:t>
            </a:r>
            <a:r>
              <a:rPr lang="en-US" altLang="zh-CN" dirty="0"/>
              <a:t>– </a:t>
            </a:r>
            <a:r>
              <a:rPr lang="zh-CN" altLang="en-US" dirty="0"/>
              <a:t>物理层</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0" indent="0" eaLnBrk="0" hangingPunct="1">
              <a:lnSpc>
                <a:spcPct val="150000"/>
              </a:lnSpc>
              <a:spcBef>
                <a:spcPct val="0"/>
              </a:spcBef>
              <a:buNone/>
            </a:pPr>
            <a:r>
              <a:rPr lang="zh-CN" altLang="en-US" sz="3600" dirty="0">
                <a:solidFill>
                  <a:schemeClr val="tx1">
                    <a:lumMod val="65000"/>
                    <a:lumOff val="35000"/>
                  </a:schemeClr>
                </a:solidFill>
                <a:ea typeface="思源黑体 CN" panose="020B0500000000000000" pitchFamily="34" charset="-122"/>
              </a:rPr>
              <a:t>物理层测试是最重要的</a:t>
            </a:r>
            <a:r>
              <a:rPr lang="en-US" altLang="zh-CN" sz="3600" dirty="0">
                <a:solidFill>
                  <a:schemeClr val="tx1">
                    <a:lumMod val="65000"/>
                    <a:lumOff val="35000"/>
                  </a:schemeClr>
                </a:solidFill>
                <a:ea typeface="思源黑体 CN" panose="020B0500000000000000" pitchFamily="34" charset="-122"/>
              </a:rPr>
              <a:t>VLSI</a:t>
            </a:r>
            <a:r>
              <a:rPr lang="zh-CN" altLang="en-US" sz="3600" dirty="0">
                <a:solidFill>
                  <a:schemeClr val="tx1">
                    <a:lumMod val="65000"/>
                    <a:lumOff val="35000"/>
                  </a:schemeClr>
                </a:solidFill>
                <a:ea typeface="思源黑体 CN" panose="020B0500000000000000" pitchFamily="34" charset="-122"/>
              </a:rPr>
              <a:t>测试，因为这一层给出了</a:t>
            </a:r>
            <a:r>
              <a:rPr lang="en-US" altLang="zh-CN" sz="3600" dirty="0">
                <a:solidFill>
                  <a:schemeClr val="tx1">
                    <a:lumMod val="65000"/>
                    <a:lumOff val="35000"/>
                  </a:schemeClr>
                </a:solidFill>
                <a:ea typeface="思源黑体 CN" panose="020B0500000000000000" pitchFamily="34" charset="-122"/>
              </a:rPr>
              <a:t>VLSI</a:t>
            </a:r>
            <a:r>
              <a:rPr lang="zh-CN" altLang="en-US" sz="3600" dirty="0">
                <a:solidFill>
                  <a:schemeClr val="tx1">
                    <a:lumMod val="65000"/>
                    <a:lumOff val="35000"/>
                  </a:schemeClr>
                </a:solidFill>
                <a:ea typeface="思源黑体 CN" panose="020B0500000000000000" pitchFamily="34" charset="-122"/>
              </a:rPr>
              <a:t>实际的布局和布线信息，因此在桥接、延迟、串扰等方面能提供最准确的信息。对于深亚微米设计，分布式的电阻</a:t>
            </a:r>
            <a:r>
              <a:rPr lang="en-US" altLang="zh-CN" sz="3600" dirty="0">
                <a:solidFill>
                  <a:schemeClr val="tx1">
                    <a:lumMod val="65000"/>
                    <a:lumOff val="35000"/>
                  </a:schemeClr>
                </a:solidFill>
                <a:ea typeface="思源黑体 CN" panose="020B0500000000000000" pitchFamily="34" charset="-122"/>
              </a:rPr>
              <a:t>-</a:t>
            </a:r>
            <a:r>
              <a:rPr lang="zh-CN" altLang="en-US" sz="3600" dirty="0">
                <a:solidFill>
                  <a:schemeClr val="tx1">
                    <a:lumMod val="65000"/>
                    <a:lumOff val="35000"/>
                  </a:schemeClr>
                </a:solidFill>
                <a:ea typeface="思源黑体 CN" panose="020B0500000000000000" pitchFamily="34" charset="-122"/>
              </a:rPr>
              <a:t>电感</a:t>
            </a:r>
            <a:r>
              <a:rPr lang="en-US" altLang="zh-CN" sz="3600" dirty="0">
                <a:solidFill>
                  <a:schemeClr val="tx1">
                    <a:lumMod val="65000"/>
                    <a:lumOff val="35000"/>
                  </a:schemeClr>
                </a:solidFill>
                <a:ea typeface="思源黑体 CN" panose="020B0500000000000000" pitchFamily="34" charset="-122"/>
              </a:rPr>
              <a:t>-</a:t>
            </a:r>
            <a:r>
              <a:rPr lang="zh-CN" altLang="en-US" sz="3600" dirty="0">
                <a:solidFill>
                  <a:schemeClr val="tx1">
                    <a:lumMod val="65000"/>
                    <a:lumOff val="35000"/>
                  </a:schemeClr>
                </a:solidFill>
                <a:ea typeface="思源黑体 CN" panose="020B0500000000000000" pitchFamily="34" charset="-122"/>
              </a:rPr>
              <a:t>电容（</a:t>
            </a:r>
            <a:r>
              <a:rPr lang="en-US" altLang="zh-CN" sz="3600" dirty="0">
                <a:solidFill>
                  <a:schemeClr val="tx1">
                    <a:lumMod val="65000"/>
                    <a:lumOff val="35000"/>
                  </a:schemeClr>
                </a:solidFill>
                <a:ea typeface="思源黑体 CN" panose="020B0500000000000000" pitchFamily="34" charset="-122"/>
              </a:rPr>
              <a:t>RLC</a:t>
            </a:r>
            <a:r>
              <a:rPr lang="zh-CN" altLang="en-US" sz="3600" dirty="0">
                <a:solidFill>
                  <a:schemeClr val="tx1">
                    <a:lumMod val="65000"/>
                    <a:lumOff val="35000"/>
                  </a:schemeClr>
                </a:solidFill>
                <a:ea typeface="思源黑体 CN" panose="020B0500000000000000" pitchFamily="34" charset="-122"/>
              </a:rPr>
              <a:t>）模型部署在物理层的布局上，用来分析和测试可能出现的串扰问题。在这一层解决上述故障的可能方法包括：</a:t>
            </a:r>
          </a:p>
          <a:p>
            <a:pPr lvl="1" eaLnBrk="0" hangingPunct="1">
              <a:lnSpc>
                <a:spcPct val="150000"/>
              </a:lnSpc>
              <a:spcBef>
                <a:spcPct val="0"/>
              </a:spcBef>
            </a:pPr>
            <a:r>
              <a:rPr lang="zh-CN" altLang="en-US" sz="3000" dirty="0">
                <a:solidFill>
                  <a:schemeClr val="tx1">
                    <a:lumMod val="65000"/>
                    <a:lumOff val="35000"/>
                  </a:schemeClr>
                </a:solidFill>
                <a:ea typeface="思源黑体 CN" panose="020B0500000000000000" pitchFamily="34" charset="-122"/>
              </a:rPr>
              <a:t>在物理层布局布线完成后，对导线间的电容进行提取。这样就</a:t>
            </a:r>
            <a:r>
              <a:rPr lang="zh-CN" altLang="en-US" sz="3000" dirty="0"/>
              <a:t>能找到有可能发生桥接故障的相邻导线。</a:t>
            </a:r>
            <a:endParaRPr lang="en-US" altLang="zh-CN" sz="3000" dirty="0"/>
          </a:p>
          <a:p>
            <a:pPr lvl="1" eaLnBrk="0" hangingPunct="1">
              <a:lnSpc>
                <a:spcPct val="150000"/>
              </a:lnSpc>
              <a:spcBef>
                <a:spcPct val="0"/>
              </a:spcBef>
            </a:pPr>
            <a:r>
              <a:rPr lang="zh-CN" altLang="en-US" sz="3000" dirty="0">
                <a:solidFill>
                  <a:schemeClr val="tx1">
                    <a:lumMod val="65000"/>
                    <a:lumOff val="35000"/>
                  </a:schemeClr>
                </a:solidFill>
                <a:ea typeface="思源黑体 CN" panose="020B0500000000000000" pitchFamily="34" charset="-122"/>
              </a:rPr>
              <a:t>提取出的这个电容值和导线相邻部分长度的值成正相关，因此可以按照电容值的大小决定测试的优先级。</a:t>
            </a:r>
            <a:endParaRPr lang="en-US" altLang="zh-CN" sz="3000" dirty="0">
              <a:solidFill>
                <a:schemeClr val="tx1">
                  <a:lumMod val="65000"/>
                  <a:lumOff val="35000"/>
                </a:schemeClr>
              </a:solidFill>
              <a:ea typeface="思源黑体 CN" panose="020B0500000000000000" pitchFamily="34" charset="-122"/>
            </a:endParaRPr>
          </a:p>
          <a:p>
            <a:pPr lvl="1" eaLnBrk="0" hangingPunct="1">
              <a:lnSpc>
                <a:spcPct val="150000"/>
              </a:lnSpc>
              <a:spcBef>
                <a:spcPct val="0"/>
              </a:spcBef>
            </a:pPr>
            <a:endParaRPr lang="zh-CN" altLang="zh-CN" sz="3000" dirty="0">
              <a:solidFill>
                <a:schemeClr val="tx1">
                  <a:lumMod val="65000"/>
                  <a:lumOff val="35000"/>
                </a:schemeClr>
              </a:solidFill>
              <a:ea typeface="思源黑体 CN" panose="020B0500000000000000" pitchFamily="34" charset="-122"/>
            </a:endParaRPr>
          </a:p>
        </p:txBody>
      </p:sp>
    </p:spTree>
    <p:extLst>
      <p:ext uri="{BB962C8B-B14F-4D97-AF65-F5344CB8AC3E}">
        <p14:creationId xmlns:p14="http://schemas.microsoft.com/office/powerpoint/2010/main" val="2339938715"/>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58789" y="8452599"/>
            <a:ext cx="18855632" cy="1689532"/>
          </a:xfrm>
        </p:spPr>
        <p:txBody>
          <a:bodyPr>
            <a:normAutofit/>
          </a:bodyPr>
          <a:lstStyle/>
          <a:p>
            <a:r>
              <a:rPr lang="en-US" altLang="zh-CN" dirty="0"/>
              <a:t>VLSI</a:t>
            </a:r>
            <a:r>
              <a:rPr lang="zh-CN" altLang="en-US" dirty="0"/>
              <a:t>测试技术的历史沿革</a:t>
            </a:r>
          </a:p>
        </p:txBody>
      </p:sp>
      <p:sp>
        <p:nvSpPr>
          <p:cNvPr id="4" name="文本占位符 3"/>
          <p:cNvSpPr>
            <a:spLocks noGrp="1"/>
          </p:cNvSpPr>
          <p:nvPr>
            <p:ph type="body" sz="quarter" idx="12"/>
          </p:nvPr>
        </p:nvSpPr>
        <p:spPr/>
        <p:txBody>
          <a:bodyPr/>
          <a:lstStyle/>
          <a:p>
            <a:r>
              <a:rPr lang="en-US" altLang="zh-CN" dirty="0"/>
              <a:t>05</a:t>
            </a:r>
            <a:endParaRPr lang="zh-CN" altLang="en-US" dirty="0"/>
          </a:p>
        </p:txBody>
      </p:sp>
    </p:spTree>
    <p:extLst>
      <p:ext uri="{BB962C8B-B14F-4D97-AF65-F5344CB8AC3E}">
        <p14:creationId xmlns:p14="http://schemas.microsoft.com/office/powerpoint/2010/main" val="254393568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09500" y="8452599"/>
            <a:ext cx="10804921" cy="1689532"/>
          </a:xfrm>
        </p:spPr>
        <p:txBody>
          <a:bodyPr>
            <a:normAutofit/>
          </a:bodyPr>
          <a:lstStyle/>
          <a:p>
            <a:r>
              <a:rPr lang="zh-CN" altLang="en-US" dirty="0"/>
              <a:t>测试的重要性</a:t>
            </a:r>
          </a:p>
        </p:txBody>
      </p:sp>
      <p:sp>
        <p:nvSpPr>
          <p:cNvPr id="4" name="文本占位符 3"/>
          <p:cNvSpPr>
            <a:spLocks noGrp="1"/>
          </p:cNvSpPr>
          <p:nvPr>
            <p:ph type="body" sz="quarter" idx="12"/>
          </p:nvPr>
        </p:nvSpPr>
        <p:spPr/>
        <p:txBody>
          <a:bodyPr/>
          <a:lstStyle/>
          <a:p>
            <a:r>
              <a:rPr lang="en-US" altLang="zh-CN" dirty="0"/>
              <a:t>01</a:t>
            </a:r>
            <a:endParaRPr lang="zh-CN" altLang="en-US" dirty="0"/>
          </a:p>
        </p:txBody>
      </p:sp>
    </p:spTree>
    <p:extLst>
      <p:ext uri="{BB962C8B-B14F-4D97-AF65-F5344CB8AC3E}">
        <p14:creationId xmlns:p14="http://schemas.microsoft.com/office/powerpoint/2010/main" val="3087264809"/>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2" y="397421"/>
            <a:ext cx="14203765" cy="1172316"/>
          </a:xfrm>
        </p:spPr>
        <p:txBody>
          <a:bodyPr>
            <a:normAutofit/>
          </a:bodyPr>
          <a:lstStyle/>
          <a:p>
            <a:r>
              <a:rPr lang="en-US" altLang="zh-CN" dirty="0"/>
              <a:t>05 VLSI</a:t>
            </a:r>
            <a:r>
              <a:rPr lang="zh-CN" altLang="en-US" dirty="0"/>
              <a:t>测试技术的历史沿革 </a:t>
            </a:r>
            <a:r>
              <a:rPr lang="en-US" altLang="zh-CN" dirty="0"/>
              <a:t>– </a:t>
            </a:r>
            <a:r>
              <a:rPr lang="zh-CN" altLang="en-US" dirty="0"/>
              <a:t>自动测试设备</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0" indent="0" eaLnBrk="0" hangingPunct="1">
              <a:lnSpc>
                <a:spcPct val="150000"/>
              </a:lnSpc>
              <a:spcBef>
                <a:spcPct val="0"/>
              </a:spcBef>
              <a:buNone/>
            </a:pPr>
            <a:r>
              <a:rPr lang="zh-CN" altLang="en-US" sz="3600" dirty="0">
                <a:solidFill>
                  <a:schemeClr val="tx1">
                    <a:lumMod val="65000"/>
                    <a:lumOff val="35000"/>
                  </a:schemeClr>
                </a:solidFill>
                <a:ea typeface="思源黑体 CN" panose="020B0500000000000000" pitchFamily="34" charset="-122"/>
              </a:rPr>
              <a:t>自动测试设备（</a:t>
            </a:r>
            <a:r>
              <a:rPr lang="en-US" altLang="zh-CN" sz="3600" dirty="0">
                <a:solidFill>
                  <a:schemeClr val="tx1">
                    <a:lumMod val="65000"/>
                    <a:lumOff val="35000"/>
                  </a:schemeClr>
                </a:solidFill>
                <a:ea typeface="思源黑体 CN" panose="020B0500000000000000" pitchFamily="34" charset="-122"/>
              </a:rPr>
              <a:t>Automatic Test Equipment</a:t>
            </a:r>
            <a:r>
              <a:rPr lang="zh-CN" altLang="en-US" sz="3600" dirty="0">
                <a:solidFill>
                  <a:schemeClr val="tx1">
                    <a:lumMod val="65000"/>
                    <a:lumOff val="35000"/>
                  </a:schemeClr>
                </a:solidFill>
                <a:ea typeface="思源黑体 CN" panose="020B0500000000000000" pitchFamily="34" charset="-122"/>
              </a:rPr>
              <a:t>）：</a:t>
            </a:r>
            <a:endParaRPr lang="en-US" altLang="zh-CN" sz="3600" dirty="0">
              <a:solidFill>
                <a:schemeClr val="tx1">
                  <a:lumMod val="65000"/>
                  <a:lumOff val="35000"/>
                </a:schemeClr>
              </a:solidFill>
              <a:ea typeface="思源黑体 CN" panose="020B0500000000000000" pitchFamily="34" charset="-122"/>
            </a:endParaRPr>
          </a:p>
          <a:p>
            <a:pPr eaLnBrk="0" hangingPunct="1">
              <a:lnSpc>
                <a:spcPct val="150000"/>
              </a:lnSpc>
              <a:spcBef>
                <a:spcPct val="0"/>
              </a:spcBef>
            </a:pPr>
            <a:r>
              <a:rPr lang="zh-CN" altLang="en-US" sz="3600" dirty="0">
                <a:solidFill>
                  <a:schemeClr val="tx1">
                    <a:lumMod val="65000"/>
                    <a:lumOff val="35000"/>
                  </a:schemeClr>
                </a:solidFill>
                <a:ea typeface="思源黑体 CN" panose="020B0500000000000000" pitchFamily="34" charset="-122"/>
              </a:rPr>
              <a:t>计算机操控的测试设备，用于集成电路生产中的测试</a:t>
            </a:r>
            <a:endParaRPr lang="en-US" altLang="zh-CN" sz="3600" dirty="0">
              <a:solidFill>
                <a:schemeClr val="tx1">
                  <a:lumMod val="65000"/>
                  <a:lumOff val="35000"/>
                </a:schemeClr>
              </a:solidFill>
              <a:ea typeface="思源黑体 CN" panose="020B0500000000000000" pitchFamily="34" charset="-122"/>
            </a:endParaRPr>
          </a:p>
          <a:p>
            <a:pPr eaLnBrk="0" hangingPunct="1">
              <a:lnSpc>
                <a:spcPct val="150000"/>
              </a:lnSpc>
              <a:spcBef>
                <a:spcPct val="0"/>
              </a:spcBef>
            </a:pPr>
            <a:r>
              <a:rPr lang="en-US" altLang="zh-CN" sz="3600" dirty="0">
                <a:solidFill>
                  <a:schemeClr val="tx1">
                    <a:lumMod val="65000"/>
                    <a:lumOff val="35000"/>
                  </a:schemeClr>
                </a:solidFill>
                <a:ea typeface="思源黑体 CN" panose="020B0500000000000000" pitchFamily="34" charset="-122"/>
              </a:rPr>
              <a:t>ATE</a:t>
            </a:r>
            <a:r>
              <a:rPr lang="zh-CN" altLang="en-US" sz="3600" dirty="0">
                <a:solidFill>
                  <a:schemeClr val="tx1">
                    <a:lumMod val="65000"/>
                    <a:lumOff val="35000"/>
                  </a:schemeClr>
                </a:solidFill>
                <a:ea typeface="思源黑体 CN" panose="020B0500000000000000" pitchFamily="34" charset="-122"/>
              </a:rPr>
              <a:t>包括以下部件：</a:t>
            </a:r>
            <a:endParaRPr lang="en-US" altLang="zh-CN" sz="3600" dirty="0">
              <a:solidFill>
                <a:schemeClr val="tx1">
                  <a:lumMod val="65000"/>
                  <a:lumOff val="35000"/>
                </a:schemeClr>
              </a:solidFill>
              <a:ea typeface="思源黑体 CN" panose="020B0500000000000000" pitchFamily="34" charset="-122"/>
            </a:endParaRPr>
          </a:p>
          <a:p>
            <a:pPr lvl="1" eaLnBrk="0" hangingPunct="1">
              <a:lnSpc>
                <a:spcPct val="150000"/>
              </a:lnSpc>
              <a:spcBef>
                <a:spcPct val="0"/>
              </a:spcBef>
            </a:pPr>
            <a:r>
              <a:rPr lang="zh-CN" altLang="en-US" sz="3200" dirty="0"/>
              <a:t>计算机</a:t>
            </a:r>
            <a:endParaRPr lang="en-US" altLang="zh-CN" sz="3200" dirty="0"/>
          </a:p>
          <a:p>
            <a:pPr lvl="1" eaLnBrk="0" hangingPunct="1">
              <a:lnSpc>
                <a:spcPct val="150000"/>
              </a:lnSpc>
              <a:spcBef>
                <a:spcPct val="0"/>
              </a:spcBef>
            </a:pPr>
            <a:r>
              <a:rPr lang="zh-CN" altLang="en-US" sz="3200" dirty="0"/>
              <a:t>探针电子设备</a:t>
            </a:r>
            <a:endParaRPr lang="en-US" altLang="zh-CN" sz="3200" dirty="0"/>
          </a:p>
          <a:p>
            <a:pPr lvl="1" eaLnBrk="0" hangingPunct="1">
              <a:lnSpc>
                <a:spcPct val="150000"/>
              </a:lnSpc>
              <a:spcBef>
                <a:spcPct val="0"/>
              </a:spcBef>
            </a:pPr>
            <a:r>
              <a:rPr lang="zh-CN" altLang="en-US" sz="3200" dirty="0"/>
              <a:t>测试程序</a:t>
            </a:r>
            <a:endParaRPr lang="en-US" altLang="zh-CN" sz="3200" dirty="0"/>
          </a:p>
          <a:p>
            <a:pPr lvl="1" eaLnBrk="0" hangingPunct="1">
              <a:lnSpc>
                <a:spcPct val="150000"/>
              </a:lnSpc>
              <a:spcBef>
                <a:spcPct val="0"/>
              </a:spcBef>
            </a:pPr>
            <a:r>
              <a:rPr lang="zh-CN" altLang="en-US" sz="3200" dirty="0"/>
              <a:t>数字信号处理器</a:t>
            </a:r>
            <a:endParaRPr lang="en-US" altLang="zh-CN" sz="3200" dirty="0"/>
          </a:p>
          <a:p>
            <a:pPr lvl="1" eaLnBrk="0" hangingPunct="1">
              <a:lnSpc>
                <a:spcPct val="150000"/>
              </a:lnSpc>
              <a:spcBef>
                <a:spcPct val="0"/>
              </a:spcBef>
            </a:pPr>
            <a:r>
              <a:rPr lang="zh-CN" altLang="en-US" sz="3200" dirty="0"/>
              <a:t>准确的直流</a:t>
            </a:r>
            <a:r>
              <a:rPr lang="en-US" altLang="zh-CN" sz="3200" dirty="0"/>
              <a:t>/</a:t>
            </a:r>
            <a:r>
              <a:rPr lang="zh-CN" altLang="en-US" sz="3200" dirty="0"/>
              <a:t>交流电测试电路</a:t>
            </a:r>
            <a:endParaRPr lang="en-US" altLang="zh-CN" sz="3200" dirty="0"/>
          </a:p>
          <a:p>
            <a:pPr eaLnBrk="0" hangingPunct="1">
              <a:lnSpc>
                <a:spcPct val="150000"/>
              </a:lnSpc>
              <a:spcBef>
                <a:spcPct val="0"/>
              </a:spcBef>
            </a:pPr>
            <a:r>
              <a:rPr lang="en-US" altLang="zh-CN" sz="3200" dirty="0"/>
              <a:t>ATE</a:t>
            </a:r>
            <a:r>
              <a:rPr lang="zh-CN" altLang="en-US" sz="3200" dirty="0"/>
              <a:t>的评价指标：</a:t>
            </a:r>
            <a:endParaRPr lang="en-US" altLang="zh-CN" sz="3200" dirty="0"/>
          </a:p>
          <a:p>
            <a:pPr lvl="1" eaLnBrk="0" hangingPunct="1">
              <a:lnSpc>
                <a:spcPct val="150000"/>
              </a:lnSpc>
              <a:spcBef>
                <a:spcPct val="0"/>
              </a:spcBef>
            </a:pPr>
            <a:r>
              <a:rPr lang="zh-CN" altLang="en-US" sz="2600" dirty="0"/>
              <a:t>模块化情况</a:t>
            </a:r>
            <a:endParaRPr lang="en-US" altLang="zh-CN" sz="2600" dirty="0"/>
          </a:p>
          <a:p>
            <a:pPr lvl="1" eaLnBrk="0" hangingPunct="1">
              <a:lnSpc>
                <a:spcPct val="150000"/>
              </a:lnSpc>
              <a:spcBef>
                <a:spcPct val="0"/>
              </a:spcBef>
            </a:pPr>
            <a:r>
              <a:rPr lang="zh-CN" altLang="en-US" sz="2600" dirty="0"/>
              <a:t>可调节性</a:t>
            </a:r>
            <a:endParaRPr lang="en-US" altLang="zh-CN" sz="2600" dirty="0"/>
          </a:p>
          <a:p>
            <a:pPr lvl="1" eaLnBrk="0" hangingPunct="1">
              <a:lnSpc>
                <a:spcPct val="150000"/>
              </a:lnSpc>
              <a:spcBef>
                <a:spcPct val="0"/>
              </a:spcBef>
            </a:pPr>
            <a:r>
              <a:rPr lang="zh-CN" altLang="en-US" sz="2600" dirty="0"/>
              <a:t>并行测试能力</a:t>
            </a:r>
            <a:endParaRPr lang="en-US" altLang="zh-CN" sz="2600" dirty="0"/>
          </a:p>
          <a:p>
            <a:pPr lvl="1" eaLnBrk="0" hangingPunct="1">
              <a:lnSpc>
                <a:spcPct val="150000"/>
              </a:lnSpc>
              <a:spcBef>
                <a:spcPct val="0"/>
              </a:spcBef>
            </a:pPr>
            <a:r>
              <a:rPr lang="zh-CN" altLang="en-US" sz="2600" dirty="0"/>
              <a:t>第三方组件适配性</a:t>
            </a:r>
            <a:endParaRPr lang="en-US" altLang="zh-CN" sz="2600" dirty="0"/>
          </a:p>
          <a:p>
            <a:pPr lvl="1" eaLnBrk="0" hangingPunct="1">
              <a:lnSpc>
                <a:spcPct val="150000"/>
              </a:lnSpc>
              <a:spcBef>
                <a:spcPct val="0"/>
              </a:spcBef>
            </a:pPr>
            <a:endParaRPr lang="zh-CN" altLang="zh-CN" sz="2400" dirty="0">
              <a:solidFill>
                <a:schemeClr val="tx1">
                  <a:lumMod val="65000"/>
                  <a:lumOff val="35000"/>
                </a:schemeClr>
              </a:solidFill>
              <a:ea typeface="思源黑体 CN" panose="020B0500000000000000" pitchFamily="34" charset="-122"/>
            </a:endParaRPr>
          </a:p>
        </p:txBody>
      </p:sp>
    </p:spTree>
    <p:extLst>
      <p:ext uri="{BB962C8B-B14F-4D97-AF65-F5344CB8AC3E}">
        <p14:creationId xmlns:p14="http://schemas.microsoft.com/office/powerpoint/2010/main" val="161936199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2" y="397421"/>
            <a:ext cx="16861622" cy="1172316"/>
          </a:xfrm>
        </p:spPr>
        <p:txBody>
          <a:bodyPr>
            <a:normAutofit/>
          </a:bodyPr>
          <a:lstStyle/>
          <a:p>
            <a:r>
              <a:rPr lang="en-US" altLang="zh-CN" dirty="0"/>
              <a:t>05 VLSI</a:t>
            </a:r>
            <a:r>
              <a:rPr lang="zh-CN" altLang="en-US" dirty="0"/>
              <a:t>测试技术的历史沿革 </a:t>
            </a:r>
            <a:r>
              <a:rPr lang="en-US" altLang="zh-CN" dirty="0"/>
              <a:t>– </a:t>
            </a:r>
            <a:r>
              <a:rPr lang="zh-CN" altLang="en-US" dirty="0"/>
              <a:t>测试模式的自动生成（</a:t>
            </a:r>
            <a:r>
              <a:rPr lang="en-US" altLang="zh-CN" dirty="0"/>
              <a:t>ATPG</a:t>
            </a:r>
            <a:r>
              <a:rPr lang="zh-CN" altLang="en-US" dirty="0"/>
              <a:t>）</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eaLnBrk="0" hangingPunct="1">
              <a:lnSpc>
                <a:spcPct val="150000"/>
              </a:lnSpc>
              <a:spcBef>
                <a:spcPct val="0"/>
              </a:spcBef>
            </a:pPr>
            <a:r>
              <a:rPr lang="en-US" altLang="zh-CN" sz="3600" dirty="0">
                <a:solidFill>
                  <a:schemeClr val="tx1">
                    <a:lumMod val="65000"/>
                    <a:lumOff val="35000"/>
                  </a:schemeClr>
                </a:solidFill>
                <a:ea typeface="思源黑体 CN" panose="020B0500000000000000" pitchFamily="34" charset="-122"/>
              </a:rPr>
              <a:t>D</a:t>
            </a:r>
            <a:r>
              <a:rPr lang="zh-CN" altLang="en-US" sz="3600" dirty="0">
                <a:solidFill>
                  <a:schemeClr val="tx1">
                    <a:lumMod val="65000"/>
                    <a:lumOff val="35000"/>
                  </a:schemeClr>
                </a:solidFill>
                <a:ea typeface="思源黑体 CN" panose="020B0500000000000000" pitchFamily="34" charset="-122"/>
              </a:rPr>
              <a:t>算法：可以自动生成对任意固定故障的检测</a:t>
            </a:r>
            <a:endParaRPr lang="en-US" altLang="zh-CN" sz="3600" dirty="0">
              <a:solidFill>
                <a:schemeClr val="tx1">
                  <a:lumMod val="65000"/>
                  <a:lumOff val="35000"/>
                </a:schemeClr>
              </a:solidFill>
              <a:ea typeface="思源黑体 CN" panose="020B0500000000000000" pitchFamily="34" charset="-122"/>
            </a:endParaRPr>
          </a:p>
          <a:p>
            <a:pPr eaLnBrk="0" hangingPunct="1">
              <a:lnSpc>
                <a:spcPct val="150000"/>
              </a:lnSpc>
              <a:spcBef>
                <a:spcPct val="0"/>
              </a:spcBef>
            </a:pPr>
            <a:r>
              <a:rPr lang="en-US" altLang="zh-CN" sz="3600" dirty="0">
                <a:solidFill>
                  <a:schemeClr val="tx1">
                    <a:lumMod val="65000"/>
                    <a:lumOff val="35000"/>
                  </a:schemeClr>
                </a:solidFill>
                <a:ea typeface="思源黑体 CN" panose="020B0500000000000000" pitchFamily="34" charset="-122"/>
              </a:rPr>
              <a:t>PODEM</a:t>
            </a:r>
            <a:r>
              <a:rPr lang="zh-CN" altLang="en-US" sz="3600" dirty="0">
                <a:solidFill>
                  <a:schemeClr val="tx1">
                    <a:lumMod val="65000"/>
                    <a:lumOff val="35000"/>
                  </a:schemeClr>
                </a:solidFill>
                <a:ea typeface="思源黑体 CN" panose="020B0500000000000000" pitchFamily="34" charset="-122"/>
              </a:rPr>
              <a:t>算法：进一步提升了计算效率</a:t>
            </a:r>
            <a:endParaRPr lang="en-US" altLang="zh-CN" sz="3600" dirty="0">
              <a:solidFill>
                <a:schemeClr val="tx1">
                  <a:lumMod val="65000"/>
                  <a:lumOff val="35000"/>
                </a:schemeClr>
              </a:solidFill>
              <a:ea typeface="思源黑体 CN" panose="020B0500000000000000" pitchFamily="34" charset="-122"/>
            </a:endParaRPr>
          </a:p>
          <a:p>
            <a:pPr eaLnBrk="0" hangingPunct="1">
              <a:lnSpc>
                <a:spcPct val="150000"/>
              </a:lnSpc>
              <a:spcBef>
                <a:spcPct val="0"/>
              </a:spcBef>
            </a:pPr>
            <a:r>
              <a:rPr lang="zh-CN" altLang="en-US" sz="3600" dirty="0">
                <a:solidFill>
                  <a:schemeClr val="tx1">
                    <a:lumMod val="65000"/>
                    <a:lumOff val="35000"/>
                  </a:schemeClr>
                </a:solidFill>
                <a:ea typeface="思源黑体 CN" panose="020B0500000000000000" pitchFamily="34" charset="-122"/>
              </a:rPr>
              <a:t>利用高性能计算机和</a:t>
            </a:r>
            <a:r>
              <a:rPr lang="en-US" altLang="zh-CN" sz="3600" dirty="0">
                <a:solidFill>
                  <a:schemeClr val="tx1">
                    <a:lumMod val="65000"/>
                    <a:lumOff val="35000"/>
                  </a:schemeClr>
                </a:solidFill>
                <a:ea typeface="思源黑体 CN" panose="020B0500000000000000" pitchFamily="34" charset="-122"/>
              </a:rPr>
              <a:t>D</a:t>
            </a:r>
            <a:r>
              <a:rPr lang="zh-CN" altLang="en-US" sz="3600" dirty="0">
                <a:solidFill>
                  <a:schemeClr val="tx1">
                    <a:lumMod val="65000"/>
                    <a:lumOff val="35000"/>
                  </a:schemeClr>
                </a:solidFill>
                <a:ea typeface="思源黑体 CN" panose="020B0500000000000000" pitchFamily="34" charset="-122"/>
              </a:rPr>
              <a:t>算法，</a:t>
            </a:r>
            <a:r>
              <a:rPr lang="en-US" altLang="zh-CN" sz="3600" dirty="0">
                <a:solidFill>
                  <a:schemeClr val="tx1">
                    <a:lumMod val="65000"/>
                    <a:lumOff val="35000"/>
                  </a:schemeClr>
                </a:solidFill>
                <a:ea typeface="思源黑体 CN" panose="020B0500000000000000" pitchFamily="34" charset="-122"/>
              </a:rPr>
              <a:t>ATPG</a:t>
            </a:r>
            <a:r>
              <a:rPr lang="zh-CN" altLang="en-US" sz="3600" dirty="0">
                <a:solidFill>
                  <a:schemeClr val="tx1">
                    <a:lumMod val="65000"/>
                    <a:lumOff val="35000"/>
                  </a:schemeClr>
                </a:solidFill>
                <a:ea typeface="思源黑体 CN" panose="020B0500000000000000" pitchFamily="34" charset="-122"/>
              </a:rPr>
              <a:t>对组合逻辑的适配已经不成问题，但是对时序逻辑仍然难以适配；除非使用一些</a:t>
            </a:r>
            <a:r>
              <a:rPr lang="en-US" altLang="zh-CN" sz="3600" dirty="0">
                <a:solidFill>
                  <a:schemeClr val="tx1">
                    <a:lumMod val="65000"/>
                    <a:lumOff val="35000"/>
                  </a:schemeClr>
                </a:solidFill>
                <a:ea typeface="思源黑体 CN" panose="020B0500000000000000" pitchFamily="34" charset="-122"/>
              </a:rPr>
              <a:t>DFT</a:t>
            </a:r>
            <a:r>
              <a:rPr lang="zh-CN" altLang="en-US" sz="3600" dirty="0">
                <a:solidFill>
                  <a:schemeClr val="tx1">
                    <a:lumMod val="65000"/>
                    <a:lumOff val="35000"/>
                  </a:schemeClr>
                </a:solidFill>
                <a:ea typeface="思源黑体 CN" panose="020B0500000000000000" pitchFamily="34" charset="-122"/>
              </a:rPr>
              <a:t>技巧，否则无法做到利用合理的时间开销实现</a:t>
            </a:r>
            <a:r>
              <a:rPr lang="en-US" altLang="zh-CN" sz="3600" dirty="0">
                <a:solidFill>
                  <a:schemeClr val="tx1">
                    <a:lumMod val="65000"/>
                    <a:lumOff val="35000"/>
                  </a:schemeClr>
                </a:solidFill>
                <a:ea typeface="思源黑体 CN" panose="020B0500000000000000" pitchFamily="34" charset="-122"/>
              </a:rPr>
              <a:t>100%</a:t>
            </a:r>
            <a:r>
              <a:rPr lang="zh-CN" altLang="en-US" sz="3600" dirty="0">
                <a:solidFill>
                  <a:schemeClr val="tx1">
                    <a:lumMod val="65000"/>
                    <a:lumOff val="35000"/>
                  </a:schemeClr>
                </a:solidFill>
                <a:ea typeface="思源黑体 CN" panose="020B0500000000000000" pitchFamily="34" charset="-122"/>
              </a:rPr>
              <a:t>的故障覆盖率。</a:t>
            </a:r>
            <a:endParaRPr lang="en-US" altLang="zh-CN" sz="3600" dirty="0">
              <a:solidFill>
                <a:schemeClr val="tx1">
                  <a:lumMod val="65000"/>
                  <a:lumOff val="35000"/>
                </a:schemeClr>
              </a:solidFill>
              <a:ea typeface="思源黑体 CN" panose="020B0500000000000000" pitchFamily="34" charset="-122"/>
            </a:endParaRPr>
          </a:p>
          <a:p>
            <a:pPr marL="0" lvl="0" indent="0" eaLnBrk="0" hangingPunct="1">
              <a:lnSpc>
                <a:spcPct val="150000"/>
              </a:lnSpc>
              <a:spcBef>
                <a:spcPct val="0"/>
              </a:spcBef>
              <a:buNone/>
            </a:pPr>
            <a:endParaRPr lang="en-US" altLang="zh-CN" sz="3600" dirty="0">
              <a:solidFill>
                <a:schemeClr val="tx1">
                  <a:lumMod val="65000"/>
                  <a:lumOff val="35000"/>
                </a:schemeClr>
              </a:solidFill>
              <a:ea typeface="思源黑体 CN" panose="020B0500000000000000" pitchFamily="34" charset="-122"/>
            </a:endParaRPr>
          </a:p>
          <a:p>
            <a:pPr marL="0" lvl="0" indent="0" eaLnBrk="0" hangingPunct="1">
              <a:lnSpc>
                <a:spcPct val="150000"/>
              </a:lnSpc>
              <a:spcBef>
                <a:spcPct val="0"/>
              </a:spcBef>
              <a:buNone/>
            </a:pPr>
            <a:endParaRPr lang="zh-CN" altLang="zh-CN" sz="2400" dirty="0">
              <a:solidFill>
                <a:schemeClr val="tx1">
                  <a:lumMod val="65000"/>
                  <a:lumOff val="35000"/>
                </a:schemeClr>
              </a:solidFill>
              <a:ea typeface="思源黑体 CN" panose="020B0500000000000000" pitchFamily="34" charset="-122"/>
            </a:endParaRPr>
          </a:p>
        </p:txBody>
      </p:sp>
    </p:spTree>
    <p:extLst>
      <p:ext uri="{BB962C8B-B14F-4D97-AF65-F5344CB8AC3E}">
        <p14:creationId xmlns:p14="http://schemas.microsoft.com/office/powerpoint/2010/main" val="213509776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2" y="397421"/>
            <a:ext cx="16861622" cy="1172316"/>
          </a:xfrm>
        </p:spPr>
        <p:txBody>
          <a:bodyPr>
            <a:normAutofit/>
          </a:bodyPr>
          <a:lstStyle/>
          <a:p>
            <a:r>
              <a:rPr lang="en-US" altLang="zh-CN" dirty="0"/>
              <a:t>05 VLSI</a:t>
            </a:r>
            <a:r>
              <a:rPr lang="zh-CN" altLang="en-US" dirty="0"/>
              <a:t>测试技术的历史沿革 </a:t>
            </a:r>
            <a:r>
              <a:rPr lang="en-US" altLang="zh-CN" dirty="0"/>
              <a:t>– </a:t>
            </a:r>
            <a:r>
              <a:rPr lang="zh-CN" altLang="en-US" dirty="0"/>
              <a:t>故障模拟</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eaLnBrk="0" hangingPunct="1">
              <a:lnSpc>
                <a:spcPct val="150000"/>
              </a:lnSpc>
              <a:spcBef>
                <a:spcPct val="0"/>
              </a:spcBef>
            </a:pPr>
            <a:r>
              <a:rPr lang="zh-CN" altLang="en-US" sz="3600" dirty="0">
                <a:solidFill>
                  <a:schemeClr val="tx1">
                    <a:lumMod val="65000"/>
                    <a:lumOff val="35000"/>
                  </a:schemeClr>
                </a:solidFill>
                <a:ea typeface="思源黑体 CN" panose="020B0500000000000000" pitchFamily="34" charset="-122"/>
              </a:rPr>
              <a:t>由于待模拟故障数目过多，因此故障模拟的耗时通常很高</a:t>
            </a:r>
            <a:endParaRPr lang="en-US" altLang="zh-CN" sz="3600" dirty="0">
              <a:solidFill>
                <a:schemeClr val="tx1">
                  <a:lumMod val="65000"/>
                  <a:lumOff val="35000"/>
                </a:schemeClr>
              </a:solidFill>
              <a:ea typeface="思源黑体 CN" panose="020B0500000000000000" pitchFamily="34" charset="-122"/>
            </a:endParaRPr>
          </a:p>
          <a:p>
            <a:pPr eaLnBrk="0" hangingPunct="1">
              <a:lnSpc>
                <a:spcPct val="150000"/>
              </a:lnSpc>
              <a:spcBef>
                <a:spcPct val="0"/>
              </a:spcBef>
            </a:pPr>
            <a:r>
              <a:rPr lang="zh-CN" altLang="en-US" sz="3600" dirty="0">
                <a:solidFill>
                  <a:schemeClr val="tx1">
                    <a:lumMod val="65000"/>
                    <a:lumOff val="35000"/>
                  </a:schemeClr>
                </a:solidFill>
                <a:ea typeface="思源黑体 CN" panose="020B0500000000000000" pitchFamily="34" charset="-122"/>
              </a:rPr>
              <a:t>解决方法：</a:t>
            </a:r>
            <a:endParaRPr lang="en-US" altLang="zh-CN" sz="3600" dirty="0">
              <a:solidFill>
                <a:schemeClr val="tx1">
                  <a:lumMod val="65000"/>
                  <a:lumOff val="35000"/>
                </a:schemeClr>
              </a:solidFill>
              <a:ea typeface="思源黑体 CN" panose="020B0500000000000000" pitchFamily="34" charset="-122"/>
            </a:endParaRPr>
          </a:p>
          <a:p>
            <a:pPr lvl="1" eaLnBrk="0" hangingPunct="1">
              <a:lnSpc>
                <a:spcPct val="150000"/>
              </a:lnSpc>
              <a:spcBef>
                <a:spcPct val="0"/>
              </a:spcBef>
            </a:pPr>
            <a:r>
              <a:rPr lang="zh-CN" altLang="en-US" sz="3000" dirty="0"/>
              <a:t>并行故障模拟</a:t>
            </a:r>
            <a:endParaRPr lang="en-US" altLang="zh-CN" sz="3000" dirty="0"/>
          </a:p>
          <a:p>
            <a:pPr lvl="1" eaLnBrk="0" hangingPunct="1">
              <a:lnSpc>
                <a:spcPct val="150000"/>
              </a:lnSpc>
              <a:spcBef>
                <a:spcPct val="0"/>
              </a:spcBef>
            </a:pPr>
            <a:r>
              <a:rPr lang="zh-CN" altLang="en-US" sz="3000" dirty="0"/>
              <a:t>并发故障模拟</a:t>
            </a:r>
            <a:r>
              <a:rPr lang="zh-CN" altLang="en-US" sz="3000" dirty="0">
                <a:solidFill>
                  <a:srgbClr val="FF0000"/>
                </a:solidFill>
              </a:rPr>
              <a:t>（是指出现了故障再做模拟、或者在实际运行过程中进行模拟么？）</a:t>
            </a:r>
            <a:endParaRPr lang="en-US" altLang="zh-CN" sz="3000" dirty="0">
              <a:solidFill>
                <a:srgbClr val="FF0000"/>
              </a:solidFill>
            </a:endParaRPr>
          </a:p>
          <a:p>
            <a:pPr lvl="1" eaLnBrk="0" hangingPunct="1">
              <a:lnSpc>
                <a:spcPct val="150000"/>
              </a:lnSpc>
              <a:spcBef>
                <a:spcPct val="0"/>
              </a:spcBef>
            </a:pPr>
            <a:r>
              <a:rPr lang="en-US" altLang="zh-CN" sz="3000" dirty="0">
                <a:solidFill>
                  <a:srgbClr val="FF0000"/>
                </a:solidFill>
              </a:rPr>
              <a:t>deductive</a:t>
            </a:r>
            <a:r>
              <a:rPr lang="zh-CN" altLang="en-US" sz="3000" dirty="0">
                <a:solidFill>
                  <a:srgbClr val="FF0000"/>
                </a:solidFill>
              </a:rPr>
              <a:t>（演绎法）故障模拟？</a:t>
            </a:r>
            <a:endParaRPr lang="en-US" altLang="zh-CN" sz="3000" dirty="0">
              <a:solidFill>
                <a:srgbClr val="FF0000"/>
              </a:solidFill>
            </a:endParaRPr>
          </a:p>
          <a:p>
            <a:pPr eaLnBrk="0" hangingPunct="1">
              <a:lnSpc>
                <a:spcPct val="150000"/>
              </a:lnSpc>
              <a:spcBef>
                <a:spcPct val="0"/>
              </a:spcBef>
            </a:pPr>
            <a:r>
              <a:rPr lang="zh-CN" altLang="en-US" sz="3600" dirty="0">
                <a:solidFill>
                  <a:schemeClr val="tx1"/>
                </a:solidFill>
                <a:ea typeface="思源黑体 CN" panose="020B0500000000000000" pitchFamily="34" charset="-122"/>
              </a:rPr>
              <a:t>对模拟电路和混合信号电路来说，故障模拟一般是不切实际的，这一方面是因为耗时严重，另一方面是因为可接受的组件变换要和故障一起考虑进去，这就需要使用大量的蒙特卡洛模拟，来确定一个“故障”是否真的要算作故障。</a:t>
            </a:r>
            <a:endParaRPr lang="en-US" altLang="zh-CN" sz="3600" dirty="0">
              <a:solidFill>
                <a:schemeClr val="tx1">
                  <a:lumMod val="65000"/>
                  <a:lumOff val="35000"/>
                </a:schemeClr>
              </a:solidFill>
              <a:ea typeface="思源黑体 CN" panose="020B0500000000000000" pitchFamily="34" charset="-122"/>
            </a:endParaRPr>
          </a:p>
          <a:p>
            <a:pPr marL="0" lvl="0" indent="0" eaLnBrk="0" hangingPunct="1">
              <a:lnSpc>
                <a:spcPct val="150000"/>
              </a:lnSpc>
              <a:spcBef>
                <a:spcPct val="0"/>
              </a:spcBef>
              <a:buNone/>
            </a:pPr>
            <a:endParaRPr lang="zh-CN" altLang="zh-CN" sz="2400" dirty="0">
              <a:solidFill>
                <a:schemeClr val="tx1">
                  <a:lumMod val="65000"/>
                  <a:lumOff val="35000"/>
                </a:schemeClr>
              </a:solidFill>
              <a:ea typeface="思源黑体 CN" panose="020B0500000000000000" pitchFamily="34" charset="-122"/>
            </a:endParaRPr>
          </a:p>
        </p:txBody>
      </p:sp>
    </p:spTree>
    <p:extLst>
      <p:ext uri="{BB962C8B-B14F-4D97-AF65-F5344CB8AC3E}">
        <p14:creationId xmlns:p14="http://schemas.microsoft.com/office/powerpoint/2010/main" val="1386626719"/>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2" y="397421"/>
            <a:ext cx="16861622" cy="1172316"/>
          </a:xfrm>
        </p:spPr>
        <p:txBody>
          <a:bodyPr>
            <a:normAutofit/>
          </a:bodyPr>
          <a:lstStyle/>
          <a:p>
            <a:r>
              <a:rPr lang="en-US" altLang="zh-CN" dirty="0"/>
              <a:t>05 VLSI</a:t>
            </a:r>
            <a:r>
              <a:rPr lang="zh-CN" altLang="en-US" dirty="0"/>
              <a:t>测试技术的历史沿革 </a:t>
            </a:r>
            <a:r>
              <a:rPr lang="en-US" altLang="zh-CN" dirty="0"/>
              <a:t>– </a:t>
            </a:r>
            <a:r>
              <a:rPr lang="zh-CN" altLang="en-US" dirty="0"/>
              <a:t>数字电路测试</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eaLnBrk="0" hangingPunct="1">
              <a:lnSpc>
                <a:spcPct val="150000"/>
              </a:lnSpc>
              <a:spcBef>
                <a:spcPct val="0"/>
              </a:spcBef>
            </a:pPr>
            <a:r>
              <a:rPr lang="zh-CN" altLang="en-US" sz="3600" dirty="0">
                <a:solidFill>
                  <a:schemeClr val="tx1">
                    <a:lumMod val="65000"/>
                    <a:lumOff val="35000"/>
                  </a:schemeClr>
                </a:solidFill>
                <a:ea typeface="思源黑体 CN" panose="020B0500000000000000" pitchFamily="34" charset="-122"/>
              </a:rPr>
              <a:t>组合前文提到的多种故障模型进行测试。例如当前有些生产商的固定故障测试能达到</a:t>
            </a:r>
            <a:r>
              <a:rPr lang="en-US" altLang="zh-CN" sz="3600" dirty="0">
                <a:solidFill>
                  <a:schemeClr val="tx1">
                    <a:lumMod val="65000"/>
                    <a:lumOff val="35000"/>
                  </a:schemeClr>
                </a:solidFill>
                <a:ea typeface="思源黑体 CN" panose="020B0500000000000000" pitchFamily="34" charset="-122"/>
              </a:rPr>
              <a:t>99%</a:t>
            </a:r>
            <a:r>
              <a:rPr lang="zh-CN" altLang="en-US" sz="3600" dirty="0">
                <a:solidFill>
                  <a:schemeClr val="tx1">
                    <a:lumMod val="65000"/>
                    <a:lumOff val="35000"/>
                  </a:schemeClr>
                </a:solidFill>
                <a:ea typeface="思源黑体 CN" panose="020B0500000000000000" pitchFamily="34" charset="-122"/>
              </a:rPr>
              <a:t>的故障覆盖率，路径延迟测试能达到</a:t>
            </a:r>
            <a:r>
              <a:rPr lang="en-US" altLang="zh-CN" sz="3600" dirty="0">
                <a:solidFill>
                  <a:schemeClr val="tx1">
                    <a:lumMod val="65000"/>
                    <a:lumOff val="35000"/>
                  </a:schemeClr>
                </a:solidFill>
                <a:ea typeface="思源黑体 CN" panose="020B0500000000000000" pitchFamily="34" charset="-122"/>
              </a:rPr>
              <a:t>90%</a:t>
            </a:r>
            <a:r>
              <a:rPr lang="zh-CN" altLang="en-US" sz="3600" dirty="0">
                <a:solidFill>
                  <a:schemeClr val="tx1">
                    <a:lumMod val="65000"/>
                    <a:lumOff val="35000"/>
                  </a:schemeClr>
                </a:solidFill>
                <a:ea typeface="思源黑体 CN" panose="020B0500000000000000" pitchFamily="34" charset="-122"/>
              </a:rPr>
              <a:t>以上的故障覆盖率。</a:t>
            </a:r>
            <a:endParaRPr lang="en-US" altLang="zh-CN" sz="3600" dirty="0">
              <a:solidFill>
                <a:schemeClr val="tx1">
                  <a:lumMod val="65000"/>
                  <a:lumOff val="35000"/>
                </a:schemeClr>
              </a:solidFill>
              <a:ea typeface="思源黑体 CN" panose="020B0500000000000000" pitchFamily="34" charset="-122"/>
            </a:endParaRPr>
          </a:p>
          <a:p>
            <a:pPr eaLnBrk="0" hangingPunct="1">
              <a:lnSpc>
                <a:spcPct val="150000"/>
              </a:lnSpc>
              <a:spcBef>
                <a:spcPct val="0"/>
              </a:spcBef>
            </a:pPr>
            <a:r>
              <a:rPr lang="zh-CN" altLang="en-US" sz="3600" dirty="0">
                <a:solidFill>
                  <a:schemeClr val="tx1">
                    <a:lumMod val="65000"/>
                    <a:lumOff val="35000"/>
                  </a:schemeClr>
                </a:solidFill>
                <a:ea typeface="思源黑体 CN" panose="020B0500000000000000" pitchFamily="34" charset="-122"/>
              </a:rPr>
              <a:t>对</a:t>
            </a:r>
            <a:r>
              <a:rPr lang="en-US" altLang="zh-CN" sz="3600" dirty="0">
                <a:solidFill>
                  <a:schemeClr val="tx1">
                    <a:lumMod val="65000"/>
                    <a:lumOff val="35000"/>
                  </a:schemeClr>
                </a:solidFill>
                <a:ea typeface="思源黑体 CN" panose="020B0500000000000000" pitchFamily="34" charset="-122"/>
              </a:rPr>
              <a:t>IDDQ</a:t>
            </a:r>
            <a:r>
              <a:rPr lang="zh-CN" altLang="en-US" sz="3600" dirty="0">
                <a:solidFill>
                  <a:schemeClr val="tx1">
                    <a:lumMod val="65000"/>
                    <a:lumOff val="35000"/>
                  </a:schemeClr>
                </a:solidFill>
                <a:ea typeface="思源黑体 CN" panose="020B0500000000000000" pitchFamily="34" charset="-122"/>
              </a:rPr>
              <a:t>和</a:t>
            </a:r>
            <a:r>
              <a:rPr lang="en-US" altLang="zh-CN" sz="3600" dirty="0">
                <a:solidFill>
                  <a:schemeClr val="tx1">
                    <a:lumMod val="65000"/>
                    <a:lumOff val="35000"/>
                  </a:schemeClr>
                </a:solidFill>
                <a:ea typeface="思源黑体 CN" panose="020B0500000000000000" pitchFamily="34" charset="-122"/>
              </a:rPr>
              <a:t>IDDT</a:t>
            </a:r>
            <a:r>
              <a:rPr lang="zh-CN" altLang="en-US" sz="3600" dirty="0">
                <a:solidFill>
                  <a:schemeClr val="tx1">
                    <a:lumMod val="65000"/>
                    <a:lumOff val="35000"/>
                  </a:schemeClr>
                </a:solidFill>
                <a:ea typeface="思源黑体 CN" panose="020B0500000000000000" pitchFamily="34" charset="-122"/>
              </a:rPr>
              <a:t>进行监控，提升了数字电路测试的效果：</a:t>
            </a:r>
            <a:endParaRPr lang="en-US" altLang="zh-CN" sz="3600" dirty="0">
              <a:solidFill>
                <a:schemeClr val="tx1">
                  <a:lumMod val="65000"/>
                  <a:lumOff val="35000"/>
                </a:schemeClr>
              </a:solidFill>
              <a:ea typeface="思源黑体 CN" panose="020B0500000000000000" pitchFamily="34" charset="-122"/>
            </a:endParaRPr>
          </a:p>
          <a:p>
            <a:pPr lvl="1" eaLnBrk="0" hangingPunct="1">
              <a:lnSpc>
                <a:spcPct val="150000"/>
              </a:lnSpc>
              <a:spcBef>
                <a:spcPct val="0"/>
              </a:spcBef>
            </a:pPr>
            <a:r>
              <a:rPr lang="zh-CN" altLang="en-US" sz="3000" dirty="0"/>
              <a:t>当</a:t>
            </a:r>
            <a:r>
              <a:rPr lang="en-US" altLang="zh-CN" sz="3000" dirty="0"/>
              <a:t>CMOS</a:t>
            </a:r>
            <a:r>
              <a:rPr lang="zh-CN" altLang="en-US" sz="3000" dirty="0"/>
              <a:t>中发生故障（例如晶体管固定短路），</a:t>
            </a:r>
            <a:r>
              <a:rPr lang="en-US" altLang="zh-CN" sz="3000" dirty="0"/>
              <a:t>IDDQ</a:t>
            </a:r>
            <a:r>
              <a:rPr lang="zh-CN" altLang="en-US" sz="3000" dirty="0"/>
              <a:t>会显著增大；不过由于现在的</a:t>
            </a:r>
            <a:r>
              <a:rPr lang="en-US" altLang="zh-CN" sz="3000" dirty="0"/>
              <a:t>VLSI</a:t>
            </a:r>
            <a:r>
              <a:rPr lang="zh-CN" altLang="en-US" sz="3000" dirty="0"/>
              <a:t>设备更加复杂，这会导致</a:t>
            </a:r>
            <a:r>
              <a:rPr lang="en-US" altLang="zh-CN" sz="3000" dirty="0"/>
              <a:t>IDDQ</a:t>
            </a:r>
            <a:r>
              <a:rPr lang="zh-CN" altLang="en-US" sz="3000" dirty="0"/>
              <a:t>在正常情况下也很大，使得这种方法落后于时代</a:t>
            </a:r>
            <a:endParaRPr lang="en-US" altLang="zh-CN" sz="3000" dirty="0"/>
          </a:p>
          <a:p>
            <a:pPr lvl="1" eaLnBrk="0" hangingPunct="1">
              <a:lnSpc>
                <a:spcPct val="150000"/>
              </a:lnSpc>
              <a:spcBef>
                <a:spcPct val="0"/>
              </a:spcBef>
            </a:pPr>
            <a:r>
              <a:rPr lang="zh-CN" altLang="en-US" sz="3000" dirty="0"/>
              <a:t>当</a:t>
            </a:r>
            <a:r>
              <a:rPr lang="en-US" altLang="zh-CN" sz="3000" dirty="0"/>
              <a:t>CMOS</a:t>
            </a:r>
            <a:r>
              <a:rPr lang="zh-CN" altLang="en-US" sz="3000" dirty="0"/>
              <a:t>中发生状态转移时，</a:t>
            </a:r>
            <a:r>
              <a:rPr lang="en-US" altLang="zh-CN" sz="3000" dirty="0"/>
              <a:t>VDD</a:t>
            </a:r>
            <a:r>
              <a:rPr lang="zh-CN" altLang="en-US" sz="3000" dirty="0"/>
              <a:t>和</a:t>
            </a:r>
            <a:r>
              <a:rPr lang="en-US" altLang="zh-CN" sz="3000" dirty="0"/>
              <a:t>VSS</a:t>
            </a:r>
            <a:r>
              <a:rPr lang="zh-CN" altLang="en-US" sz="3000" dirty="0"/>
              <a:t>之间会短暂出现一条通路，导致中间有电流通过，这就是</a:t>
            </a:r>
            <a:r>
              <a:rPr lang="en-US" altLang="zh-CN" sz="3000" dirty="0"/>
              <a:t>IDDT</a:t>
            </a:r>
            <a:r>
              <a:rPr lang="zh-CN" altLang="en-US" sz="3000" dirty="0"/>
              <a:t>。观察</a:t>
            </a:r>
            <a:r>
              <a:rPr lang="en-US" altLang="zh-CN" sz="3000" dirty="0"/>
              <a:t>IDDT</a:t>
            </a:r>
            <a:r>
              <a:rPr lang="zh-CN" altLang="en-US" sz="3000" dirty="0"/>
              <a:t>在正常和异常情况下的波形变化（例如频率、幅度等），就可以进行测试。不过，</a:t>
            </a:r>
            <a:r>
              <a:rPr lang="en-US" altLang="zh-CN" sz="3000" dirty="0"/>
              <a:t>IDDT</a:t>
            </a:r>
            <a:r>
              <a:rPr lang="zh-CN" altLang="en-US" sz="3000" dirty="0"/>
              <a:t>测试的效果也像</a:t>
            </a:r>
            <a:r>
              <a:rPr lang="en-US" altLang="zh-CN" sz="3000" dirty="0"/>
              <a:t>IDDQ</a:t>
            </a:r>
            <a:r>
              <a:rPr lang="zh-CN" altLang="en-US" sz="3000" dirty="0"/>
              <a:t>一样，因为</a:t>
            </a:r>
            <a:r>
              <a:rPr lang="en-US" altLang="zh-CN" sz="3000" dirty="0"/>
              <a:t>VLSI</a:t>
            </a:r>
            <a:r>
              <a:rPr lang="zh-CN" altLang="en-US" sz="3000" dirty="0"/>
              <a:t>设备的日渐复杂而受到挑战。</a:t>
            </a:r>
            <a:endParaRPr lang="en-US" altLang="zh-CN" sz="3000" dirty="0"/>
          </a:p>
          <a:p>
            <a:pPr lvl="1" eaLnBrk="0" hangingPunct="1">
              <a:lnSpc>
                <a:spcPct val="150000"/>
              </a:lnSpc>
              <a:spcBef>
                <a:spcPct val="0"/>
              </a:spcBef>
            </a:pPr>
            <a:endParaRPr lang="en-US" altLang="zh-CN" sz="3000" dirty="0">
              <a:solidFill>
                <a:schemeClr val="tx1">
                  <a:lumMod val="65000"/>
                  <a:lumOff val="35000"/>
                </a:schemeClr>
              </a:solidFill>
              <a:ea typeface="思源黑体 CN" panose="020B0500000000000000" pitchFamily="34" charset="-122"/>
            </a:endParaRPr>
          </a:p>
          <a:p>
            <a:pPr eaLnBrk="0" hangingPunct="1">
              <a:lnSpc>
                <a:spcPct val="150000"/>
              </a:lnSpc>
              <a:spcBef>
                <a:spcPct val="0"/>
              </a:spcBef>
            </a:pPr>
            <a:endParaRPr lang="en-US" altLang="zh-CN" sz="3600" dirty="0">
              <a:solidFill>
                <a:schemeClr val="tx1">
                  <a:lumMod val="65000"/>
                  <a:lumOff val="35000"/>
                </a:schemeClr>
              </a:solidFill>
              <a:ea typeface="思源黑体 CN" panose="020B0500000000000000" pitchFamily="34" charset="-122"/>
            </a:endParaRPr>
          </a:p>
          <a:p>
            <a:pPr marL="0" lvl="0" indent="0" eaLnBrk="0" hangingPunct="1">
              <a:lnSpc>
                <a:spcPct val="150000"/>
              </a:lnSpc>
              <a:spcBef>
                <a:spcPct val="0"/>
              </a:spcBef>
              <a:buNone/>
            </a:pPr>
            <a:endParaRPr lang="zh-CN" altLang="zh-CN" sz="2400" dirty="0">
              <a:solidFill>
                <a:schemeClr val="tx1">
                  <a:lumMod val="65000"/>
                  <a:lumOff val="35000"/>
                </a:schemeClr>
              </a:solidFill>
              <a:ea typeface="思源黑体 CN" panose="020B0500000000000000" pitchFamily="34" charset="-122"/>
            </a:endParaRPr>
          </a:p>
        </p:txBody>
      </p:sp>
    </p:spTree>
    <p:extLst>
      <p:ext uri="{BB962C8B-B14F-4D97-AF65-F5344CB8AC3E}">
        <p14:creationId xmlns:p14="http://schemas.microsoft.com/office/powerpoint/2010/main" val="3032320527"/>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2" y="397421"/>
            <a:ext cx="16861622" cy="1172316"/>
          </a:xfrm>
        </p:spPr>
        <p:txBody>
          <a:bodyPr>
            <a:normAutofit/>
          </a:bodyPr>
          <a:lstStyle/>
          <a:p>
            <a:r>
              <a:rPr lang="en-US" altLang="zh-CN" dirty="0"/>
              <a:t>05 VLSI</a:t>
            </a:r>
            <a:r>
              <a:rPr lang="zh-CN" altLang="en-US" dirty="0"/>
              <a:t>测试技术的历史沿革 </a:t>
            </a:r>
            <a:r>
              <a:rPr lang="en-US" altLang="zh-CN" dirty="0"/>
              <a:t>– </a:t>
            </a:r>
            <a:r>
              <a:rPr lang="zh-CN" altLang="en-US" dirty="0"/>
              <a:t>模拟与混合信号电路测试</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eaLnBrk="0" hangingPunct="1">
              <a:lnSpc>
                <a:spcPct val="150000"/>
              </a:lnSpc>
              <a:spcBef>
                <a:spcPct val="0"/>
              </a:spcBef>
            </a:pPr>
            <a:r>
              <a:rPr lang="zh-CN" altLang="en-US" sz="3600" dirty="0">
                <a:solidFill>
                  <a:schemeClr val="tx1">
                    <a:lumMod val="65000"/>
                    <a:lumOff val="35000"/>
                  </a:schemeClr>
                </a:solidFill>
                <a:ea typeface="思源黑体 CN" panose="020B0500000000000000" pitchFamily="34" charset="-122"/>
              </a:rPr>
              <a:t>相比于数字电路来说，测试方法并不成熟</a:t>
            </a:r>
            <a:endParaRPr lang="en-US" altLang="zh-CN" sz="3600" dirty="0">
              <a:solidFill>
                <a:schemeClr val="tx1">
                  <a:lumMod val="65000"/>
                  <a:lumOff val="35000"/>
                </a:schemeClr>
              </a:solidFill>
              <a:ea typeface="思源黑体 CN" panose="020B0500000000000000" pitchFamily="34" charset="-122"/>
            </a:endParaRPr>
          </a:p>
          <a:p>
            <a:pPr eaLnBrk="0" hangingPunct="1">
              <a:lnSpc>
                <a:spcPct val="150000"/>
              </a:lnSpc>
              <a:spcBef>
                <a:spcPct val="0"/>
              </a:spcBef>
            </a:pPr>
            <a:r>
              <a:rPr lang="zh-CN" altLang="en-US" sz="3600" dirty="0">
                <a:solidFill>
                  <a:schemeClr val="tx1">
                    <a:lumMod val="65000"/>
                    <a:lumOff val="35000"/>
                  </a:schemeClr>
                </a:solidFill>
                <a:ea typeface="思源黑体 CN" panose="020B0500000000000000" pitchFamily="34" charset="-122"/>
              </a:rPr>
              <a:t>一般来说，测试参数包括：线性性、频率响应（相位、增益等）、信噪比。测试结果会与提前给定好的容许范围进行比较。</a:t>
            </a:r>
            <a:endParaRPr lang="en-US" altLang="zh-CN" sz="3600" dirty="0">
              <a:solidFill>
                <a:schemeClr val="tx1">
                  <a:lumMod val="65000"/>
                  <a:lumOff val="35000"/>
                </a:schemeClr>
              </a:solidFill>
              <a:ea typeface="思源黑体 CN" panose="020B0500000000000000" pitchFamily="34" charset="-122"/>
            </a:endParaRPr>
          </a:p>
          <a:p>
            <a:pPr eaLnBrk="0" hangingPunct="1">
              <a:lnSpc>
                <a:spcPct val="150000"/>
              </a:lnSpc>
              <a:spcBef>
                <a:spcPct val="0"/>
              </a:spcBef>
            </a:pPr>
            <a:r>
              <a:rPr lang="zh-CN" altLang="en-US" sz="3600" dirty="0">
                <a:solidFill>
                  <a:schemeClr val="tx1">
                    <a:lumMod val="65000"/>
                    <a:lumOff val="35000"/>
                  </a:schemeClr>
                </a:solidFill>
                <a:ea typeface="思源黑体 CN" panose="020B0500000000000000" pitchFamily="34" charset="-122"/>
              </a:rPr>
              <a:t>近来也开始研究如何利用故障模型进行测试提速。</a:t>
            </a:r>
            <a:endParaRPr lang="en-US" altLang="zh-CN" sz="3600" dirty="0">
              <a:solidFill>
                <a:schemeClr val="tx1">
                  <a:lumMod val="65000"/>
                  <a:lumOff val="35000"/>
                </a:schemeClr>
              </a:solidFill>
              <a:ea typeface="思源黑体 CN" panose="020B0500000000000000" pitchFamily="34" charset="-122"/>
            </a:endParaRPr>
          </a:p>
          <a:p>
            <a:pPr marL="0" lvl="0" indent="0" eaLnBrk="0" hangingPunct="1">
              <a:lnSpc>
                <a:spcPct val="150000"/>
              </a:lnSpc>
              <a:spcBef>
                <a:spcPct val="0"/>
              </a:spcBef>
              <a:buNone/>
            </a:pPr>
            <a:endParaRPr lang="zh-CN" altLang="zh-CN" sz="2400" dirty="0">
              <a:solidFill>
                <a:schemeClr val="tx1">
                  <a:lumMod val="65000"/>
                  <a:lumOff val="35000"/>
                </a:schemeClr>
              </a:solidFill>
              <a:ea typeface="思源黑体 CN" panose="020B0500000000000000" pitchFamily="34" charset="-122"/>
            </a:endParaRPr>
          </a:p>
        </p:txBody>
      </p:sp>
    </p:spTree>
    <p:extLst>
      <p:ext uri="{BB962C8B-B14F-4D97-AF65-F5344CB8AC3E}">
        <p14:creationId xmlns:p14="http://schemas.microsoft.com/office/powerpoint/2010/main" val="1868364985"/>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2" y="397421"/>
            <a:ext cx="16861622" cy="1172316"/>
          </a:xfrm>
        </p:spPr>
        <p:txBody>
          <a:bodyPr>
            <a:normAutofit/>
          </a:bodyPr>
          <a:lstStyle/>
          <a:p>
            <a:r>
              <a:rPr lang="en-US" altLang="zh-CN" dirty="0"/>
              <a:t>05 VLSI</a:t>
            </a:r>
            <a:r>
              <a:rPr lang="zh-CN" altLang="en-US" dirty="0"/>
              <a:t>测试技术的历史沿革 </a:t>
            </a:r>
            <a:r>
              <a:rPr lang="en-US" altLang="zh-CN" dirty="0"/>
              <a:t>– DFT</a:t>
            </a:r>
            <a:endParaRPr lang="zh-CN" altLang="en-US" dirty="0"/>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eaLnBrk="0" hangingPunct="1">
              <a:lnSpc>
                <a:spcPct val="150000"/>
              </a:lnSpc>
              <a:spcBef>
                <a:spcPct val="0"/>
              </a:spcBef>
            </a:pPr>
            <a:r>
              <a:rPr lang="en-US" altLang="zh-CN" sz="3600" b="1" dirty="0">
                <a:solidFill>
                  <a:srgbClr val="68309F"/>
                </a:solidFill>
                <a:ea typeface="思源黑体 CN" panose="020B0500000000000000" pitchFamily="34" charset="-122"/>
              </a:rPr>
              <a:t>DFT</a:t>
            </a:r>
            <a:r>
              <a:rPr lang="zh-CN" altLang="en-US" sz="3600" dirty="0">
                <a:solidFill>
                  <a:schemeClr val="tx1">
                    <a:lumMod val="65000"/>
                    <a:lumOff val="35000"/>
                  </a:schemeClr>
                </a:solidFill>
                <a:ea typeface="思源黑体 CN" panose="020B0500000000000000" pitchFamily="34" charset="-122"/>
              </a:rPr>
              <a:t>：</a:t>
            </a:r>
            <a:r>
              <a:rPr lang="en-US" altLang="zh-CN" sz="3600" dirty="0">
                <a:solidFill>
                  <a:schemeClr val="tx1">
                    <a:lumMod val="65000"/>
                    <a:lumOff val="35000"/>
                  </a:schemeClr>
                </a:solidFill>
                <a:ea typeface="思源黑体 CN" panose="020B0500000000000000" pitchFamily="34" charset="-122"/>
              </a:rPr>
              <a:t>design for testability</a:t>
            </a:r>
            <a:r>
              <a:rPr lang="zh-CN" altLang="en-US" sz="3600" dirty="0">
                <a:solidFill>
                  <a:schemeClr val="tx1">
                    <a:lumMod val="65000"/>
                    <a:lumOff val="35000"/>
                  </a:schemeClr>
                </a:solidFill>
                <a:ea typeface="思源黑体 CN" panose="020B0500000000000000" pitchFamily="34" charset="-122"/>
              </a:rPr>
              <a:t>，是对设计和测试的整合，目的是为了让设计更方便测试</a:t>
            </a:r>
            <a:endParaRPr lang="en-US" altLang="zh-CN" sz="3600" dirty="0">
              <a:solidFill>
                <a:schemeClr val="tx1">
                  <a:lumMod val="65000"/>
                  <a:lumOff val="35000"/>
                </a:schemeClr>
              </a:solidFill>
              <a:ea typeface="思源黑体 CN" panose="020B0500000000000000" pitchFamily="34" charset="-122"/>
            </a:endParaRPr>
          </a:p>
          <a:p>
            <a:pPr eaLnBrk="0" hangingPunct="1">
              <a:lnSpc>
                <a:spcPct val="150000"/>
              </a:lnSpc>
              <a:spcBef>
                <a:spcPct val="0"/>
              </a:spcBef>
            </a:pPr>
            <a:r>
              <a:rPr lang="en-US" altLang="zh-CN" sz="3600" dirty="0">
                <a:solidFill>
                  <a:schemeClr val="tx1">
                    <a:lumMod val="65000"/>
                    <a:lumOff val="35000"/>
                  </a:schemeClr>
                </a:solidFill>
                <a:ea typeface="思源黑体 CN" panose="020B0500000000000000" pitchFamily="34" charset="-122"/>
              </a:rPr>
              <a:t>1979</a:t>
            </a:r>
            <a:r>
              <a:rPr lang="zh-CN" altLang="en-US" sz="3600" dirty="0">
                <a:solidFill>
                  <a:schemeClr val="tx1">
                    <a:lumMod val="65000"/>
                    <a:lumOff val="35000"/>
                  </a:schemeClr>
                </a:solidFill>
                <a:ea typeface="思源黑体 CN" panose="020B0500000000000000" pitchFamily="34" charset="-122"/>
              </a:rPr>
              <a:t>年，</a:t>
            </a:r>
            <a:r>
              <a:rPr lang="en-US" altLang="zh-CN" sz="3600" dirty="0">
                <a:solidFill>
                  <a:schemeClr val="tx1">
                    <a:lumMod val="65000"/>
                    <a:lumOff val="35000"/>
                  </a:schemeClr>
                </a:solidFill>
                <a:ea typeface="思源黑体 CN" panose="020B0500000000000000" pitchFamily="34" charset="-122"/>
              </a:rPr>
              <a:t>Goldstein</a:t>
            </a:r>
            <a:r>
              <a:rPr lang="zh-CN" altLang="en-US" sz="3600" dirty="0">
                <a:solidFill>
                  <a:schemeClr val="tx1">
                    <a:lumMod val="65000"/>
                    <a:lumOff val="35000"/>
                  </a:schemeClr>
                </a:solidFill>
                <a:ea typeface="思源黑体 CN" panose="020B0500000000000000" pitchFamily="34" charset="-122"/>
              </a:rPr>
              <a:t>提出了对可操控性和可观察性的测量标准，以找到最难以进行测试的部件，并帮助后续进行故障检测时产生测试模式。</a:t>
            </a:r>
            <a:endParaRPr lang="en-US" altLang="zh-CN" sz="3600" dirty="0">
              <a:solidFill>
                <a:schemeClr val="tx1">
                  <a:lumMod val="65000"/>
                  <a:lumOff val="35000"/>
                </a:schemeClr>
              </a:solidFill>
              <a:ea typeface="思源黑体 CN" panose="020B0500000000000000" pitchFamily="34" charset="-122"/>
            </a:endParaRPr>
          </a:p>
          <a:p>
            <a:pPr eaLnBrk="0" hangingPunct="1">
              <a:lnSpc>
                <a:spcPct val="150000"/>
              </a:lnSpc>
              <a:spcBef>
                <a:spcPct val="0"/>
              </a:spcBef>
            </a:pPr>
            <a:r>
              <a:rPr lang="en-US" altLang="zh-CN" sz="3600" dirty="0">
                <a:solidFill>
                  <a:schemeClr val="tx1">
                    <a:lumMod val="65000"/>
                    <a:lumOff val="35000"/>
                  </a:schemeClr>
                </a:solidFill>
                <a:ea typeface="思源黑体 CN" panose="020B0500000000000000" pitchFamily="34" charset="-122"/>
              </a:rPr>
              <a:t>DFT</a:t>
            </a:r>
            <a:r>
              <a:rPr lang="zh-CN" altLang="en-US" sz="3600" dirty="0">
                <a:solidFill>
                  <a:schemeClr val="tx1">
                    <a:lumMod val="65000"/>
                    <a:lumOff val="35000"/>
                  </a:schemeClr>
                </a:solidFill>
                <a:ea typeface="思源黑体 CN" panose="020B0500000000000000" pitchFamily="34" charset="-122"/>
              </a:rPr>
              <a:t>的分类：</a:t>
            </a:r>
            <a:endParaRPr lang="en-US" altLang="zh-CN" sz="3600" dirty="0">
              <a:solidFill>
                <a:schemeClr val="tx1">
                  <a:lumMod val="65000"/>
                  <a:lumOff val="35000"/>
                </a:schemeClr>
              </a:solidFill>
              <a:ea typeface="思源黑体 CN" panose="020B0500000000000000" pitchFamily="34" charset="-122"/>
            </a:endParaRPr>
          </a:p>
          <a:p>
            <a:pPr lvl="1" eaLnBrk="0" hangingPunct="1">
              <a:lnSpc>
                <a:spcPct val="150000"/>
              </a:lnSpc>
              <a:spcBef>
                <a:spcPct val="0"/>
              </a:spcBef>
            </a:pPr>
            <a:r>
              <a:rPr lang="zh-CN" altLang="en-US" sz="3000" b="1" dirty="0">
                <a:solidFill>
                  <a:srgbClr val="68309F"/>
                </a:solidFill>
              </a:rPr>
              <a:t>临时（</a:t>
            </a:r>
            <a:r>
              <a:rPr lang="en-US" altLang="zh-CN" sz="3000" b="1" dirty="0">
                <a:solidFill>
                  <a:srgbClr val="68309F"/>
                </a:solidFill>
              </a:rPr>
              <a:t>ad hoc</a:t>
            </a:r>
            <a:r>
              <a:rPr lang="zh-CN" altLang="en-US" sz="3000" b="1" dirty="0">
                <a:solidFill>
                  <a:srgbClr val="68309F"/>
                </a:solidFill>
              </a:rPr>
              <a:t>）</a:t>
            </a:r>
            <a:r>
              <a:rPr lang="en-US" altLang="zh-CN" sz="3000" b="1" dirty="0">
                <a:solidFill>
                  <a:srgbClr val="68309F"/>
                </a:solidFill>
              </a:rPr>
              <a:t>DFT</a:t>
            </a:r>
            <a:r>
              <a:rPr lang="zh-CN" altLang="en-US" sz="3000" dirty="0"/>
              <a:t>：如下左图，为难以测试的部件增加电路，提升其可操控性和可观察性。</a:t>
            </a:r>
            <a:endParaRPr lang="en-US" altLang="zh-CN" sz="3000" dirty="0"/>
          </a:p>
          <a:p>
            <a:pPr lvl="1" eaLnBrk="0" hangingPunct="1">
              <a:lnSpc>
                <a:spcPct val="150000"/>
              </a:lnSpc>
              <a:spcBef>
                <a:spcPct val="0"/>
              </a:spcBef>
            </a:pPr>
            <a:r>
              <a:rPr lang="zh-CN" altLang="en-US" sz="3000" b="1" dirty="0">
                <a:solidFill>
                  <a:srgbClr val="68309F"/>
                </a:solidFill>
                <a:ea typeface="思源黑体 CN" panose="020B0500000000000000" pitchFamily="34" charset="-122"/>
              </a:rPr>
              <a:t>层敏感扫描</a:t>
            </a:r>
            <a:r>
              <a:rPr lang="zh-CN" altLang="en-US" sz="3000" b="1" dirty="0">
                <a:solidFill>
                  <a:srgbClr val="68309F"/>
                </a:solidFill>
              </a:rPr>
              <a:t>设计（</a:t>
            </a:r>
            <a:r>
              <a:rPr lang="en-US" altLang="zh-CN" sz="3000" b="1" dirty="0">
                <a:solidFill>
                  <a:srgbClr val="68309F"/>
                </a:solidFill>
              </a:rPr>
              <a:t>LSSD</a:t>
            </a:r>
            <a:r>
              <a:rPr lang="zh-CN" altLang="en-US" sz="3000" b="1" dirty="0">
                <a:solidFill>
                  <a:srgbClr val="68309F"/>
                </a:solidFill>
              </a:rPr>
              <a:t>，或称扫描设计）</a:t>
            </a:r>
            <a:r>
              <a:rPr lang="zh-CN" altLang="en-US" sz="3000" dirty="0"/>
              <a:t>：如下中图，对基于</a:t>
            </a:r>
            <a:r>
              <a:rPr lang="en-US" altLang="zh-CN" sz="3000" dirty="0"/>
              <a:t>FF</a:t>
            </a:r>
            <a:r>
              <a:rPr lang="zh-CN" altLang="en-US" sz="3000" dirty="0"/>
              <a:t>的设计增加额外的逻辑，或者增加扫描链。每个时钟周期内，测试向量会被赋给组合逻辑实现检测，扫描链会对输出进行扫描。这个方法使得对组合逻辑适用的</a:t>
            </a:r>
            <a:r>
              <a:rPr lang="en-US" altLang="zh-CN" sz="3000" dirty="0"/>
              <a:t>ATPG</a:t>
            </a:r>
            <a:r>
              <a:rPr lang="zh-CN" altLang="en-US" sz="3000" dirty="0"/>
              <a:t>也能在时序逻辑上适用。</a:t>
            </a:r>
            <a:endParaRPr lang="en-US" altLang="zh-CN" sz="3000" dirty="0"/>
          </a:p>
          <a:p>
            <a:pPr lvl="1" eaLnBrk="0" hangingPunct="1">
              <a:lnSpc>
                <a:spcPct val="150000"/>
              </a:lnSpc>
              <a:spcBef>
                <a:spcPct val="0"/>
              </a:spcBef>
            </a:pPr>
            <a:r>
              <a:rPr lang="zh-CN" altLang="en-US" sz="3000" b="1" dirty="0">
                <a:solidFill>
                  <a:srgbClr val="68309F"/>
                </a:solidFill>
                <a:ea typeface="思源黑体 CN" panose="020B0500000000000000" pitchFamily="34" charset="-122"/>
              </a:rPr>
              <a:t>内置自检测（</a:t>
            </a:r>
            <a:r>
              <a:rPr lang="en-US" altLang="zh-CN" sz="3000" b="1" dirty="0">
                <a:solidFill>
                  <a:srgbClr val="68309F"/>
                </a:solidFill>
                <a:ea typeface="思源黑体 CN" panose="020B0500000000000000" pitchFamily="34" charset="-122"/>
              </a:rPr>
              <a:t>BIST</a:t>
            </a:r>
            <a:r>
              <a:rPr lang="zh-CN" altLang="en-US" sz="3000" b="1" dirty="0">
                <a:solidFill>
                  <a:srgbClr val="68309F"/>
                </a:solidFill>
                <a:ea typeface="思源黑体 CN" panose="020B0500000000000000" pitchFamily="34" charset="-122"/>
              </a:rPr>
              <a:t>）</a:t>
            </a:r>
            <a:r>
              <a:rPr lang="zh-CN" altLang="en-US" sz="3000" dirty="0">
                <a:solidFill>
                  <a:schemeClr val="tx1">
                    <a:lumMod val="65000"/>
                    <a:lumOff val="35000"/>
                  </a:schemeClr>
                </a:solidFill>
                <a:ea typeface="思源黑体 CN" panose="020B0500000000000000" pitchFamily="34" charset="-122"/>
              </a:rPr>
              <a:t>：如下右图，将测试模式生成器（</a:t>
            </a:r>
            <a:r>
              <a:rPr lang="en-US" altLang="zh-CN" sz="3000" dirty="0">
                <a:solidFill>
                  <a:schemeClr val="tx1">
                    <a:lumMod val="65000"/>
                    <a:lumOff val="35000"/>
                  </a:schemeClr>
                </a:solidFill>
                <a:ea typeface="思源黑体 CN" panose="020B0500000000000000" pitchFamily="34" charset="-122"/>
              </a:rPr>
              <a:t>TPG</a:t>
            </a:r>
            <a:r>
              <a:rPr lang="zh-CN" altLang="en-US" sz="3000" dirty="0">
                <a:solidFill>
                  <a:schemeClr val="tx1">
                    <a:lumMod val="65000"/>
                    <a:lumOff val="35000"/>
                  </a:schemeClr>
                </a:solidFill>
                <a:ea typeface="思源黑体 CN" panose="020B0500000000000000" pitchFamily="34" charset="-122"/>
              </a:rPr>
              <a:t>）和输出反馈分析器（</a:t>
            </a:r>
            <a:r>
              <a:rPr lang="en-US" altLang="zh-CN" sz="3000" dirty="0">
                <a:solidFill>
                  <a:schemeClr val="tx1">
                    <a:lumMod val="65000"/>
                    <a:lumOff val="35000"/>
                  </a:schemeClr>
                </a:solidFill>
                <a:ea typeface="思源黑体 CN" panose="020B0500000000000000" pitchFamily="34" charset="-122"/>
              </a:rPr>
              <a:t>ORA</a:t>
            </a:r>
            <a:r>
              <a:rPr lang="zh-CN" altLang="en-US" sz="3000" dirty="0">
                <a:solidFill>
                  <a:schemeClr val="tx1">
                    <a:lumMod val="65000"/>
                    <a:lumOff val="35000"/>
                  </a:schemeClr>
                </a:solidFill>
                <a:ea typeface="思源黑体 CN" panose="020B0500000000000000" pitchFamily="34" charset="-122"/>
              </a:rPr>
              <a:t>）整合在</a:t>
            </a:r>
            <a:r>
              <a:rPr lang="en-US" altLang="zh-CN" sz="3000" dirty="0">
                <a:solidFill>
                  <a:schemeClr val="tx1">
                    <a:lumMod val="65000"/>
                    <a:lumOff val="35000"/>
                  </a:schemeClr>
                </a:solidFill>
                <a:ea typeface="思源黑体 CN" panose="020B0500000000000000" pitchFamily="34" charset="-122"/>
              </a:rPr>
              <a:t>VLSI</a:t>
            </a:r>
            <a:r>
              <a:rPr lang="zh-CN" altLang="en-US" sz="3000" dirty="0">
                <a:solidFill>
                  <a:schemeClr val="tx1">
                    <a:lumMod val="65000"/>
                    <a:lumOff val="35000"/>
                  </a:schemeClr>
                </a:solidFill>
                <a:ea typeface="思源黑体 CN" panose="020B0500000000000000" pitchFamily="34" charset="-122"/>
              </a:rPr>
              <a:t>中进行自检测</a:t>
            </a:r>
            <a:r>
              <a:rPr lang="zh-CN" altLang="en-US" sz="3000" dirty="0"/>
              <a:t>。</a:t>
            </a:r>
            <a:endParaRPr lang="en-US" altLang="zh-CN" sz="3000" dirty="0">
              <a:solidFill>
                <a:schemeClr val="tx1">
                  <a:lumMod val="65000"/>
                  <a:lumOff val="35000"/>
                </a:schemeClr>
              </a:solidFill>
              <a:ea typeface="思源黑体 CN" panose="020B0500000000000000" pitchFamily="34" charset="-122"/>
            </a:endParaRPr>
          </a:p>
          <a:p>
            <a:pPr marL="0" lvl="0" indent="0" eaLnBrk="0" hangingPunct="1">
              <a:lnSpc>
                <a:spcPct val="150000"/>
              </a:lnSpc>
              <a:spcBef>
                <a:spcPct val="0"/>
              </a:spcBef>
              <a:buNone/>
            </a:pPr>
            <a:endParaRPr lang="zh-CN" altLang="zh-CN" sz="2400" dirty="0">
              <a:solidFill>
                <a:schemeClr val="tx1">
                  <a:lumMod val="65000"/>
                  <a:lumOff val="35000"/>
                </a:schemeClr>
              </a:solidFill>
              <a:ea typeface="思源黑体 CN" panose="020B0500000000000000" pitchFamily="34" charset="-122"/>
            </a:endParaRPr>
          </a:p>
        </p:txBody>
      </p:sp>
      <p:pic>
        <p:nvPicPr>
          <p:cNvPr id="7" name="图片 6">
            <a:extLst>
              <a:ext uri="{FF2B5EF4-FFF2-40B4-BE49-F238E27FC236}">
                <a16:creationId xmlns:a16="http://schemas.microsoft.com/office/drawing/2014/main" id="{16669015-0746-7A68-3349-1FEF384746B1}"/>
              </a:ext>
            </a:extLst>
          </p:cNvPr>
          <p:cNvPicPr>
            <a:picLocks noChangeAspect="1"/>
          </p:cNvPicPr>
          <p:nvPr/>
        </p:nvPicPr>
        <p:blipFill>
          <a:blip r:embed="rId2"/>
          <a:stretch>
            <a:fillRect/>
          </a:stretch>
        </p:blipFill>
        <p:spPr>
          <a:xfrm>
            <a:off x="7546848" y="9599195"/>
            <a:ext cx="8382000" cy="3924300"/>
          </a:xfrm>
          <a:prstGeom prst="rect">
            <a:avLst/>
          </a:prstGeom>
        </p:spPr>
      </p:pic>
      <p:pic>
        <p:nvPicPr>
          <p:cNvPr id="9" name="图片 8">
            <a:extLst>
              <a:ext uri="{FF2B5EF4-FFF2-40B4-BE49-F238E27FC236}">
                <a16:creationId xmlns:a16="http://schemas.microsoft.com/office/drawing/2014/main" id="{8561EB4D-4599-2A13-78AC-F7CA22FE74BB}"/>
              </a:ext>
            </a:extLst>
          </p:cNvPr>
          <p:cNvPicPr>
            <a:picLocks noChangeAspect="1"/>
          </p:cNvPicPr>
          <p:nvPr/>
        </p:nvPicPr>
        <p:blipFill>
          <a:blip r:embed="rId3"/>
          <a:stretch>
            <a:fillRect/>
          </a:stretch>
        </p:blipFill>
        <p:spPr>
          <a:xfrm>
            <a:off x="760497" y="10565982"/>
            <a:ext cx="6572250" cy="1990725"/>
          </a:xfrm>
          <a:prstGeom prst="rect">
            <a:avLst/>
          </a:prstGeom>
        </p:spPr>
      </p:pic>
      <p:pic>
        <p:nvPicPr>
          <p:cNvPr id="11" name="图片 10">
            <a:extLst>
              <a:ext uri="{FF2B5EF4-FFF2-40B4-BE49-F238E27FC236}">
                <a16:creationId xmlns:a16="http://schemas.microsoft.com/office/drawing/2014/main" id="{23C76C07-0812-3793-46E6-540763D0287B}"/>
              </a:ext>
            </a:extLst>
          </p:cNvPr>
          <p:cNvPicPr>
            <a:picLocks noChangeAspect="1"/>
          </p:cNvPicPr>
          <p:nvPr/>
        </p:nvPicPr>
        <p:blipFill>
          <a:blip r:embed="rId4"/>
          <a:stretch>
            <a:fillRect/>
          </a:stretch>
        </p:blipFill>
        <p:spPr>
          <a:xfrm>
            <a:off x="16602826" y="10594557"/>
            <a:ext cx="5953125" cy="1962150"/>
          </a:xfrm>
          <a:prstGeom prst="rect">
            <a:avLst/>
          </a:prstGeom>
        </p:spPr>
      </p:pic>
    </p:spTree>
    <p:extLst>
      <p:ext uri="{BB962C8B-B14F-4D97-AF65-F5344CB8AC3E}">
        <p14:creationId xmlns:p14="http://schemas.microsoft.com/office/powerpoint/2010/main" val="3062616031"/>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2" y="397421"/>
            <a:ext cx="16861622" cy="1172316"/>
          </a:xfrm>
        </p:spPr>
        <p:txBody>
          <a:bodyPr>
            <a:normAutofit/>
          </a:bodyPr>
          <a:lstStyle/>
          <a:p>
            <a:r>
              <a:rPr lang="en-US" altLang="zh-CN" dirty="0"/>
              <a:t>05 VLSI</a:t>
            </a:r>
            <a:r>
              <a:rPr lang="zh-CN" altLang="en-US" dirty="0"/>
              <a:t>测试技术的历史沿革 </a:t>
            </a:r>
            <a:r>
              <a:rPr lang="en-US" altLang="zh-CN" dirty="0"/>
              <a:t>– PCB</a:t>
            </a:r>
            <a:r>
              <a:rPr lang="zh-CN" altLang="en-US" dirty="0"/>
              <a:t>板测试</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eaLnBrk="0" hangingPunct="1">
              <a:lnSpc>
                <a:spcPct val="150000"/>
              </a:lnSpc>
              <a:spcBef>
                <a:spcPct val="0"/>
              </a:spcBef>
              <a:buNone/>
            </a:pPr>
            <a:r>
              <a:rPr lang="en-US" altLang="zh-CN" sz="3600" dirty="0">
                <a:solidFill>
                  <a:schemeClr val="tx1">
                    <a:lumMod val="65000"/>
                    <a:lumOff val="35000"/>
                  </a:schemeClr>
                </a:solidFill>
                <a:ea typeface="思源黑体 CN" panose="020B0500000000000000" pitchFamily="34" charset="-122"/>
              </a:rPr>
              <a:t>PCB</a:t>
            </a:r>
            <a:r>
              <a:rPr lang="zh-CN" altLang="en-US" sz="3600" dirty="0">
                <a:solidFill>
                  <a:schemeClr val="tx1">
                    <a:lumMod val="65000"/>
                    <a:lumOff val="35000"/>
                  </a:schemeClr>
                </a:solidFill>
                <a:ea typeface="思源黑体 CN" panose="020B0500000000000000" pitchFamily="34" charset="-122"/>
              </a:rPr>
              <a:t>板测试主要分为两个步骤：</a:t>
            </a:r>
            <a:endParaRPr lang="en-US" altLang="zh-CN" sz="3600" dirty="0">
              <a:solidFill>
                <a:schemeClr val="tx1">
                  <a:lumMod val="65000"/>
                  <a:lumOff val="35000"/>
                </a:schemeClr>
              </a:solidFill>
              <a:ea typeface="思源黑体 CN" panose="020B0500000000000000" pitchFamily="34" charset="-122"/>
            </a:endParaRPr>
          </a:p>
          <a:p>
            <a:pPr lvl="1" eaLnBrk="0" hangingPunct="1">
              <a:lnSpc>
                <a:spcPct val="150000"/>
              </a:lnSpc>
              <a:spcBef>
                <a:spcPct val="0"/>
              </a:spcBef>
            </a:pPr>
            <a:r>
              <a:rPr lang="zh-CN" altLang="en-US" sz="3000" dirty="0">
                <a:solidFill>
                  <a:schemeClr val="tx1">
                    <a:lumMod val="65000"/>
                    <a:lumOff val="35000"/>
                  </a:schemeClr>
                </a:solidFill>
                <a:ea typeface="思源黑体 CN" panose="020B0500000000000000" pitchFamily="34" charset="-122"/>
              </a:rPr>
              <a:t>使用</a:t>
            </a:r>
            <a:r>
              <a:rPr lang="en-US" altLang="zh-CN" sz="3000" dirty="0">
                <a:solidFill>
                  <a:schemeClr val="tx1">
                    <a:lumMod val="65000"/>
                    <a:lumOff val="35000"/>
                  </a:schemeClr>
                </a:solidFill>
                <a:ea typeface="思源黑体 CN" panose="020B0500000000000000" pitchFamily="34" charset="-122"/>
              </a:rPr>
              <a:t>PCB</a:t>
            </a:r>
            <a:r>
              <a:rPr lang="zh-CN" altLang="en-US" sz="3000" dirty="0">
                <a:solidFill>
                  <a:schemeClr val="tx1">
                    <a:lumMod val="65000"/>
                    <a:lumOff val="35000"/>
                  </a:schemeClr>
                </a:solidFill>
                <a:ea typeface="思源黑体 CN" panose="020B0500000000000000" pitchFamily="34" charset="-122"/>
              </a:rPr>
              <a:t>测试器对空白</a:t>
            </a:r>
            <a:r>
              <a:rPr lang="en-US" altLang="zh-CN" sz="3000" dirty="0">
                <a:solidFill>
                  <a:schemeClr val="tx1">
                    <a:lumMod val="65000"/>
                    <a:lumOff val="35000"/>
                  </a:schemeClr>
                </a:solidFill>
                <a:ea typeface="思源黑体 CN" panose="020B0500000000000000" pitchFamily="34" charset="-122"/>
              </a:rPr>
              <a:t>PCB</a:t>
            </a:r>
            <a:r>
              <a:rPr lang="zh-CN" altLang="en-US" sz="3000" dirty="0">
                <a:solidFill>
                  <a:schemeClr val="tx1">
                    <a:lumMod val="65000"/>
                    <a:lumOff val="35000"/>
                  </a:schemeClr>
                </a:solidFill>
                <a:ea typeface="思源黑体 CN" panose="020B0500000000000000" pitchFamily="34" charset="-122"/>
              </a:rPr>
              <a:t>板的内部连接进行测试，主要针对可能的短路和开路情况。</a:t>
            </a:r>
            <a:endParaRPr lang="en-US" altLang="zh-CN" sz="3000" dirty="0">
              <a:solidFill>
                <a:schemeClr val="tx1">
                  <a:lumMod val="65000"/>
                  <a:lumOff val="35000"/>
                </a:schemeClr>
              </a:solidFill>
              <a:ea typeface="思源黑体 CN" panose="020B0500000000000000" pitchFamily="34" charset="-122"/>
            </a:endParaRPr>
          </a:p>
          <a:p>
            <a:pPr lvl="1" eaLnBrk="0" hangingPunct="1">
              <a:lnSpc>
                <a:spcPct val="150000"/>
              </a:lnSpc>
              <a:spcBef>
                <a:spcPct val="0"/>
              </a:spcBef>
            </a:pPr>
            <a:r>
              <a:rPr lang="zh-CN" altLang="en-US" sz="3000" dirty="0"/>
              <a:t>接下来测试即将安装到</a:t>
            </a:r>
            <a:r>
              <a:rPr lang="en-US" altLang="zh-CN" sz="3000" dirty="0"/>
              <a:t>PCB</a:t>
            </a:r>
            <a:r>
              <a:rPr lang="zh-CN" altLang="en-US" sz="3000" dirty="0"/>
              <a:t>板上的组件，主要方法包括：焊膏检测、自动光学和</a:t>
            </a:r>
            <a:r>
              <a:rPr lang="en-US" altLang="zh-CN" sz="3000" dirty="0"/>
              <a:t>X</a:t>
            </a:r>
            <a:r>
              <a:rPr lang="zh-CN" altLang="en-US" sz="3000" dirty="0"/>
              <a:t>射线检测、钉床检测等</a:t>
            </a:r>
            <a:endParaRPr lang="en-US" altLang="zh-CN" sz="3000" dirty="0"/>
          </a:p>
          <a:p>
            <a:pPr lvl="1" eaLnBrk="0" hangingPunct="1">
              <a:lnSpc>
                <a:spcPct val="150000"/>
              </a:lnSpc>
              <a:spcBef>
                <a:spcPct val="0"/>
              </a:spcBef>
            </a:pPr>
            <a:r>
              <a:rPr lang="zh-CN" altLang="en-US" sz="3000" dirty="0"/>
              <a:t>钉床检测往往无法保证检测到</a:t>
            </a:r>
            <a:r>
              <a:rPr lang="en-US" altLang="zh-CN" sz="3000" dirty="0"/>
              <a:t>PCB</a:t>
            </a:r>
            <a:r>
              <a:rPr lang="zh-CN" altLang="en-US" sz="3000" dirty="0"/>
              <a:t>板的底部，因此引入了边缘扫描测试。它的</a:t>
            </a:r>
            <a:r>
              <a:rPr lang="zh-CN" altLang="en-US" sz="3200" dirty="0">
                <a:solidFill>
                  <a:schemeClr val="tx1">
                    <a:lumMod val="65000"/>
                    <a:lumOff val="35000"/>
                  </a:schemeClr>
                </a:solidFill>
                <a:ea typeface="思源黑体 CN" panose="020B0500000000000000" pitchFamily="34" charset="-122"/>
              </a:rPr>
              <a:t>主要目的是提供一种能遍历所有</a:t>
            </a:r>
            <a:r>
              <a:rPr lang="en-US" altLang="zh-CN" sz="3200" dirty="0">
                <a:solidFill>
                  <a:schemeClr val="tx1">
                    <a:lumMod val="65000"/>
                    <a:lumOff val="35000"/>
                  </a:schemeClr>
                </a:solidFill>
                <a:ea typeface="思源黑体 CN" panose="020B0500000000000000" pitchFamily="34" charset="-122"/>
              </a:rPr>
              <a:t>IO buffer</a:t>
            </a:r>
            <a:r>
              <a:rPr lang="zh-CN" altLang="en-US" sz="3200" dirty="0">
                <a:solidFill>
                  <a:schemeClr val="tx1">
                    <a:lumMod val="65000"/>
                    <a:lumOff val="35000"/>
                  </a:schemeClr>
                </a:solidFill>
                <a:ea typeface="思源黑体 CN" panose="020B0500000000000000" pitchFamily="34" charset="-122"/>
              </a:rPr>
              <a:t>的扫描方法。</a:t>
            </a:r>
            <a:endParaRPr lang="en-US" altLang="zh-CN" sz="3000" dirty="0"/>
          </a:p>
          <a:p>
            <a:pPr lvl="1" eaLnBrk="0" hangingPunct="1">
              <a:lnSpc>
                <a:spcPct val="150000"/>
              </a:lnSpc>
              <a:spcBef>
                <a:spcPct val="0"/>
              </a:spcBef>
            </a:pPr>
            <a:endParaRPr lang="en-US" altLang="zh-CN" sz="3000" dirty="0">
              <a:solidFill>
                <a:schemeClr val="tx1">
                  <a:lumMod val="65000"/>
                  <a:lumOff val="35000"/>
                </a:schemeClr>
              </a:solidFill>
              <a:ea typeface="思源黑体 CN" panose="020B0500000000000000" pitchFamily="34" charset="-122"/>
            </a:endParaRPr>
          </a:p>
          <a:p>
            <a:pPr marL="0" lvl="0" indent="0" eaLnBrk="0" hangingPunct="1">
              <a:lnSpc>
                <a:spcPct val="150000"/>
              </a:lnSpc>
              <a:spcBef>
                <a:spcPct val="0"/>
              </a:spcBef>
              <a:buNone/>
            </a:pPr>
            <a:endParaRPr lang="zh-CN" altLang="zh-CN" sz="2400" dirty="0">
              <a:solidFill>
                <a:schemeClr val="tx1">
                  <a:lumMod val="65000"/>
                  <a:lumOff val="35000"/>
                </a:schemeClr>
              </a:solidFill>
              <a:ea typeface="思源黑体 CN" panose="020B0500000000000000" pitchFamily="34" charset="-122"/>
            </a:endParaRPr>
          </a:p>
        </p:txBody>
      </p:sp>
      <p:pic>
        <p:nvPicPr>
          <p:cNvPr id="4" name="图片 3">
            <a:extLst>
              <a:ext uri="{FF2B5EF4-FFF2-40B4-BE49-F238E27FC236}">
                <a16:creationId xmlns:a16="http://schemas.microsoft.com/office/drawing/2014/main" id="{EABC39EB-72C9-A31F-0C4D-34CD4E5849E5}"/>
              </a:ext>
            </a:extLst>
          </p:cNvPr>
          <p:cNvPicPr>
            <a:picLocks noChangeAspect="1"/>
          </p:cNvPicPr>
          <p:nvPr/>
        </p:nvPicPr>
        <p:blipFill>
          <a:blip r:embed="rId2"/>
          <a:stretch>
            <a:fillRect/>
          </a:stretch>
        </p:blipFill>
        <p:spPr>
          <a:xfrm>
            <a:off x="7999285" y="8147886"/>
            <a:ext cx="7477125" cy="3219450"/>
          </a:xfrm>
          <a:prstGeom prst="rect">
            <a:avLst/>
          </a:prstGeom>
        </p:spPr>
      </p:pic>
    </p:spTree>
    <p:extLst>
      <p:ext uri="{BB962C8B-B14F-4D97-AF65-F5344CB8AC3E}">
        <p14:creationId xmlns:p14="http://schemas.microsoft.com/office/powerpoint/2010/main" val="1342554929"/>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感谢聆听！</a:t>
            </a:r>
          </a:p>
        </p:txBody>
      </p:sp>
      <p:sp>
        <p:nvSpPr>
          <p:cNvPr id="3" name="文本占位符 3">
            <a:extLst>
              <a:ext uri="{FF2B5EF4-FFF2-40B4-BE49-F238E27FC236}">
                <a16:creationId xmlns:a16="http://schemas.microsoft.com/office/drawing/2014/main" id="{DCB3EDE1-6C76-8E4B-FD05-AFD9028F7376}"/>
              </a:ext>
            </a:extLst>
          </p:cNvPr>
          <p:cNvSpPr txBox="1">
            <a:spLocks/>
          </p:cNvSpPr>
          <p:nvPr/>
        </p:nvSpPr>
        <p:spPr>
          <a:xfrm>
            <a:off x="13895066" y="11340556"/>
            <a:ext cx="4201771" cy="832794"/>
          </a:xfrm>
          <a:prstGeom prst="rect">
            <a:avLst/>
          </a:prstGeom>
        </p:spPr>
        <p:txBody>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buNone/>
            </a:pPr>
            <a:r>
              <a:rPr lang="zh-CN" altLang="en-US" sz="3000" dirty="0">
                <a:solidFill>
                  <a:schemeClr val="bg1"/>
                </a:solidFill>
              </a:rPr>
              <a:t>报告人：丁浩宸</a:t>
            </a:r>
          </a:p>
        </p:txBody>
      </p:sp>
    </p:spTree>
    <p:extLst>
      <p:ext uri="{BB962C8B-B14F-4D97-AF65-F5344CB8AC3E}">
        <p14:creationId xmlns:p14="http://schemas.microsoft.com/office/powerpoint/2010/main" val="402928336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01 </a:t>
            </a:r>
            <a:r>
              <a:rPr lang="zh-CN" altLang="en-US" dirty="0"/>
              <a:t>测试的重要性</a:t>
            </a:r>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hangingPunct="1">
              <a:lnSpc>
                <a:spcPct val="150000"/>
              </a:lnSpc>
            </a:pPr>
            <a:r>
              <a:rPr lang="zh-CN" altLang="zh-CN" sz="3600" b="1" dirty="0">
                <a:solidFill>
                  <a:srgbClr val="7030A0"/>
                </a:solidFill>
                <a:ea typeface="思源黑体 CN" panose="020B0500000000000000" pitchFamily="34" charset="-122"/>
              </a:rPr>
              <a:t>feature size</a:t>
            </a:r>
            <a:r>
              <a:rPr lang="zh-CN" altLang="zh-CN" sz="3600" dirty="0">
                <a:solidFill>
                  <a:schemeClr val="tx1">
                    <a:lumMod val="65000"/>
                    <a:lumOff val="35000"/>
                  </a:schemeClr>
                </a:solidFill>
                <a:ea typeface="思源黑体 CN" panose="020B0500000000000000" pitchFamily="34" charset="-122"/>
              </a:rPr>
              <a:t>：特征尺寸，指集成电路硅片中的最小线条宽度。feature size的减少，导致现在的电脑和其他电子产品能够使用具有几百万晶体管的大规模集成电路（VLSI），也导致现在各种设备的操作频率和时钟运行速度增加。</a:t>
            </a:r>
            <a:endParaRPr lang="en-US" altLang="zh-CN" sz="3600" dirty="0">
              <a:solidFill>
                <a:schemeClr val="tx1">
                  <a:lumMod val="65000"/>
                  <a:lumOff val="35000"/>
                </a:schemeClr>
              </a:solidFill>
              <a:ea typeface="思源黑体 CN" panose="020B0500000000000000" pitchFamily="34" charset="-122"/>
            </a:endParaRPr>
          </a:p>
          <a:p>
            <a:pPr hangingPunct="1">
              <a:lnSpc>
                <a:spcPct val="150000"/>
              </a:lnSpc>
            </a:pPr>
            <a:r>
              <a:rPr lang="zh-CN" altLang="zh-CN" sz="3600" dirty="0">
                <a:solidFill>
                  <a:schemeClr val="tx1">
                    <a:lumMod val="65000"/>
                    <a:lumOff val="35000"/>
                  </a:schemeClr>
                </a:solidFill>
                <a:ea typeface="思源黑体 CN" panose="020B0500000000000000" pitchFamily="34" charset="-122"/>
              </a:rPr>
              <a:t>feature size的减小也导致了芯片制造过程中的容错率降低，一个很小的错误就会导致芯片不能正确实现功能，或者运行效率很慢。但是这种错误是不能避免的。制造时经历的流程数越多（从集成电路到电路板再到系统），后续的检测成本就越高。</a:t>
            </a:r>
            <a:endParaRPr lang="en-US" altLang="zh-CN" sz="3600" dirty="0">
              <a:solidFill>
                <a:schemeClr val="tx1">
                  <a:lumMod val="65000"/>
                  <a:lumOff val="35000"/>
                </a:schemeClr>
              </a:solidFill>
              <a:ea typeface="思源黑体 CN" panose="020B0500000000000000" pitchFamily="34" charset="-122"/>
            </a:endParaRPr>
          </a:p>
          <a:p>
            <a:pPr hangingPunct="1">
              <a:lnSpc>
                <a:spcPct val="150000"/>
              </a:lnSpc>
            </a:pPr>
            <a:r>
              <a:rPr lang="zh-CN" altLang="zh-CN" sz="3600" dirty="0">
                <a:solidFill>
                  <a:schemeClr val="tx1">
                    <a:lumMod val="65000"/>
                    <a:lumOff val="35000"/>
                  </a:schemeClr>
                </a:solidFill>
                <a:ea typeface="思源黑体 CN" panose="020B0500000000000000" pitchFamily="34" charset="-122"/>
              </a:rPr>
              <a:t>电子测试：包括集成电路测试、印制电路板（PCB）测试、制造工艺各个流程中的系统测试。测试并不只是检测出上述三者中哪些是没有错误的，还需要通过分析制作工艺流程来找到错误原因，提升产出。为了确保系统操作没有错误、一旦发生错误就启动修复进程，我们需要进行周期测试。因此VLSI测试对各类人群（设计师、产品工程师、测试工程师、经理，etc.）</a:t>
            </a:r>
            <a:r>
              <a:rPr lang="zh-CN" altLang="en-US" sz="3600" dirty="0">
                <a:solidFill>
                  <a:schemeClr val="tx1">
                    <a:lumMod val="65000"/>
                    <a:lumOff val="35000"/>
                  </a:schemeClr>
                </a:solidFill>
                <a:ea typeface="思源黑体 CN" panose="020B0500000000000000" pitchFamily="34" charset="-122"/>
              </a:rPr>
              <a:t>都是比较重要的。</a:t>
            </a:r>
            <a:endParaRPr lang="zh-CN" altLang="zh-CN" sz="3600" dirty="0">
              <a:solidFill>
                <a:schemeClr val="tx1">
                  <a:lumMod val="65000"/>
                  <a:lumOff val="35000"/>
                </a:schemeClr>
              </a:solidFill>
              <a:ea typeface="思源黑体 CN" panose="020B0500000000000000" pitchFamily="34" charset="-122"/>
            </a:endParaRPr>
          </a:p>
          <a:p>
            <a:pPr hangingPunct="1">
              <a:lnSpc>
                <a:spcPct val="150000"/>
              </a:lnSpc>
            </a:pPr>
            <a:endParaRPr lang="en-US" altLang="zh-CN" sz="3600" dirty="0"/>
          </a:p>
        </p:txBody>
      </p:sp>
    </p:spTree>
    <p:extLst>
      <p:ext uri="{BB962C8B-B14F-4D97-AF65-F5344CB8AC3E}">
        <p14:creationId xmlns:p14="http://schemas.microsoft.com/office/powerpoint/2010/main" val="78815861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33760" y="8452599"/>
            <a:ext cx="12280661" cy="1689532"/>
          </a:xfrm>
        </p:spPr>
        <p:txBody>
          <a:bodyPr>
            <a:normAutofit fontScale="90000"/>
          </a:bodyPr>
          <a:lstStyle/>
          <a:p>
            <a:r>
              <a:rPr lang="en-US" altLang="zh-CN" dirty="0"/>
              <a:t>VLSI</a:t>
            </a:r>
            <a:r>
              <a:rPr lang="zh-CN" altLang="en-US" dirty="0"/>
              <a:t>生命周期中的测试</a:t>
            </a:r>
          </a:p>
        </p:txBody>
      </p:sp>
      <p:sp>
        <p:nvSpPr>
          <p:cNvPr id="4" name="文本占位符 3"/>
          <p:cNvSpPr>
            <a:spLocks noGrp="1"/>
          </p:cNvSpPr>
          <p:nvPr>
            <p:ph type="body" sz="quarter" idx="12"/>
          </p:nvPr>
        </p:nvSpPr>
        <p:spPr/>
        <p:txBody>
          <a:bodyPr/>
          <a:lstStyle/>
          <a:p>
            <a:r>
              <a:rPr lang="en-US" altLang="zh-CN" dirty="0"/>
              <a:t>02</a:t>
            </a:r>
            <a:endParaRPr lang="zh-CN" altLang="en-US" dirty="0"/>
          </a:p>
        </p:txBody>
      </p:sp>
    </p:spTree>
    <p:extLst>
      <p:ext uri="{BB962C8B-B14F-4D97-AF65-F5344CB8AC3E}">
        <p14:creationId xmlns:p14="http://schemas.microsoft.com/office/powerpoint/2010/main" val="63837648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3" y="397421"/>
            <a:ext cx="10555951" cy="1172316"/>
          </a:xfrm>
        </p:spPr>
        <p:txBody>
          <a:bodyPr>
            <a:normAutofit fontScale="90000"/>
          </a:bodyPr>
          <a:lstStyle/>
          <a:p>
            <a:r>
              <a:rPr lang="en-US" altLang="zh-CN" dirty="0"/>
              <a:t>02 </a:t>
            </a:r>
            <a:r>
              <a:rPr lang="en-US" altLang="zh-CN" dirty="0">
                <a:effectLst/>
              </a:rPr>
              <a:t>VLSI</a:t>
            </a:r>
            <a:r>
              <a:rPr lang="zh-CN" altLang="en-US" dirty="0">
                <a:effectLst/>
              </a:rPr>
              <a:t>工作周期中的测试 </a:t>
            </a:r>
            <a:r>
              <a:rPr lang="en-US" altLang="zh-CN" dirty="0">
                <a:effectLst/>
              </a:rPr>
              <a:t>– VLSI</a:t>
            </a:r>
            <a:r>
              <a:rPr lang="zh-CN" altLang="en-US" dirty="0">
                <a:effectLst/>
              </a:rPr>
              <a:t>生产流程</a:t>
            </a:r>
            <a:endParaRPr lang="zh-CN" altLang="en-US" dirty="0"/>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0" indent="0" eaLnBrk="0" hangingPunct="1">
              <a:lnSpc>
                <a:spcPct val="150000"/>
              </a:lnSpc>
              <a:buNone/>
            </a:pPr>
            <a:r>
              <a:rPr lang="en-US" altLang="zh-CN" sz="3600" dirty="0">
                <a:solidFill>
                  <a:schemeClr val="tx1">
                    <a:lumMod val="65000"/>
                    <a:lumOff val="35000"/>
                  </a:schemeClr>
                </a:solidFill>
                <a:ea typeface="思源黑体 CN" panose="020B0500000000000000" pitchFamily="34" charset="-122"/>
              </a:rPr>
              <a:t>VLSI</a:t>
            </a:r>
            <a:r>
              <a:rPr lang="zh-CN" altLang="en-US" sz="3600" dirty="0">
                <a:solidFill>
                  <a:schemeClr val="tx1">
                    <a:lumMod val="65000"/>
                    <a:lumOff val="35000"/>
                  </a:schemeClr>
                </a:solidFill>
                <a:ea typeface="思源黑体 CN" panose="020B0500000000000000" pitchFamily="34" charset="-122"/>
              </a:rPr>
              <a:t>生产</a:t>
            </a:r>
            <a:r>
              <a:rPr lang="zh-CN" altLang="zh-CN" sz="3600" dirty="0">
                <a:solidFill>
                  <a:schemeClr val="tx1">
                    <a:lumMod val="65000"/>
                    <a:lumOff val="35000"/>
                  </a:schemeClr>
                </a:solidFill>
                <a:ea typeface="思源黑体 CN" panose="020B0500000000000000" pitchFamily="34" charset="-122"/>
              </a:rPr>
              <a:t>流程：</a:t>
            </a:r>
          </a:p>
          <a:p>
            <a:pPr lvl="1" eaLnBrk="0" hangingPunct="1">
              <a:lnSpc>
                <a:spcPct val="150000"/>
              </a:lnSpc>
            </a:pPr>
            <a:r>
              <a:rPr lang="zh-CN" altLang="zh-CN" sz="3000" dirty="0">
                <a:solidFill>
                  <a:schemeClr val="tx1">
                    <a:lumMod val="65000"/>
                    <a:lumOff val="35000"/>
                  </a:schemeClr>
                </a:solidFill>
                <a:ea typeface="思源黑体 CN" panose="020B0500000000000000" pitchFamily="34" charset="-122"/>
              </a:rPr>
              <a:t>根据实际需求进行设计，并对设计进行合理性检测</a:t>
            </a:r>
          </a:p>
          <a:p>
            <a:pPr lvl="1" eaLnBrk="0" hangingPunct="1">
              <a:lnSpc>
                <a:spcPct val="150000"/>
              </a:lnSpc>
            </a:pPr>
            <a:r>
              <a:rPr lang="zh-CN" altLang="en-US" sz="3000" dirty="0">
                <a:solidFill>
                  <a:schemeClr val="tx1">
                    <a:lumMod val="65000"/>
                    <a:lumOff val="35000"/>
                  </a:schemeClr>
                </a:solidFill>
                <a:ea typeface="思源黑体 CN" panose="020B0500000000000000" pitchFamily="34" charset="-122"/>
              </a:rPr>
              <a:t>发送到</a:t>
            </a:r>
            <a:r>
              <a:rPr lang="zh-CN" altLang="zh-CN" sz="3000" dirty="0">
                <a:solidFill>
                  <a:schemeClr val="tx1">
                    <a:lumMod val="65000"/>
                    <a:lumOff val="35000"/>
                  </a:schemeClr>
                </a:solidFill>
                <a:ea typeface="思源黑体 CN" panose="020B0500000000000000" pitchFamily="34" charset="-122"/>
              </a:rPr>
              <a:t>工厂</a:t>
            </a:r>
            <a:r>
              <a:rPr lang="zh-CN" altLang="en-US" sz="3000" dirty="0">
                <a:solidFill>
                  <a:schemeClr val="tx1">
                    <a:lumMod val="65000"/>
                    <a:lumOff val="35000"/>
                  </a:schemeClr>
                </a:solidFill>
                <a:ea typeface="思源黑体 CN" panose="020B0500000000000000" pitchFamily="34" charset="-122"/>
              </a:rPr>
              <a:t>进行</a:t>
            </a:r>
            <a:r>
              <a:rPr lang="zh-CN" altLang="zh-CN" sz="3000" dirty="0">
                <a:solidFill>
                  <a:schemeClr val="tx1">
                    <a:lumMod val="65000"/>
                    <a:lumOff val="35000"/>
                  </a:schemeClr>
                </a:solidFill>
                <a:ea typeface="思源黑体 CN" panose="020B0500000000000000" pitchFamily="34" charset="-122"/>
              </a:rPr>
              <a:t>制造，并在此过程中对晶圆（wafer）上的集成电路进行检测</a:t>
            </a:r>
          </a:p>
          <a:p>
            <a:pPr lvl="1" eaLnBrk="0" hangingPunct="1">
              <a:lnSpc>
                <a:spcPct val="150000"/>
              </a:lnSpc>
            </a:pPr>
            <a:r>
              <a:rPr lang="zh-CN" altLang="zh-CN" sz="3000" dirty="0">
                <a:solidFill>
                  <a:schemeClr val="tx1">
                    <a:lumMod val="65000"/>
                    <a:lumOff val="35000"/>
                  </a:schemeClr>
                </a:solidFill>
                <a:ea typeface="思源黑体 CN" panose="020B0500000000000000" pitchFamily="34" charset="-122"/>
              </a:rPr>
              <a:t>通过以上测试的芯片可以进行打包，打包后还要进行包裹检测，以筛出有错误的包裹或打包过程中出现错误的芯片</a:t>
            </a:r>
          </a:p>
          <a:p>
            <a:pPr lvl="1" eaLnBrk="0" hangingPunct="1">
              <a:lnSpc>
                <a:spcPct val="150000"/>
              </a:lnSpc>
            </a:pPr>
            <a:r>
              <a:rPr lang="zh-CN" altLang="zh-CN" sz="3000" dirty="0">
                <a:solidFill>
                  <a:schemeClr val="tx1">
                    <a:lumMod val="65000"/>
                    <a:lumOff val="35000"/>
                  </a:schemeClr>
                </a:solidFill>
                <a:ea typeface="思源黑体 CN" panose="020B0500000000000000" pitchFamily="34" charset="-122"/>
              </a:rPr>
              <a:t>质检和最终测试（包括耗时、电压、电流等参数的测试）</a:t>
            </a:r>
          </a:p>
          <a:p>
            <a:pPr lvl="0" eaLnBrk="0" hangingPunct="1">
              <a:lnSpc>
                <a:spcPct val="150000"/>
              </a:lnSpc>
            </a:pPr>
            <a:r>
              <a:rPr lang="zh-CN" altLang="zh-CN" sz="3600" dirty="0">
                <a:solidFill>
                  <a:schemeClr val="tx1">
                    <a:lumMod val="65000"/>
                    <a:lumOff val="35000"/>
                  </a:schemeClr>
                </a:solidFill>
                <a:ea typeface="思源黑体 CN" panose="020B0500000000000000" pitchFamily="34" charset="-122"/>
              </a:rPr>
              <a:t>高温和高输入电压环境下，还会进行</a:t>
            </a:r>
            <a:r>
              <a:rPr lang="zh-CN" altLang="zh-CN" sz="3600" b="1" dirty="0">
                <a:solidFill>
                  <a:srgbClr val="7030A0"/>
                </a:solidFill>
                <a:ea typeface="思源黑体 CN" panose="020B0500000000000000" pitchFamily="34" charset="-122"/>
              </a:rPr>
              <a:t>烧机测试</a:t>
            </a:r>
            <a:r>
              <a:rPr lang="zh-CN" altLang="zh-CN" sz="3600" dirty="0">
                <a:solidFill>
                  <a:schemeClr val="tx1">
                    <a:lumMod val="65000"/>
                    <a:lumOff val="35000"/>
                  </a:schemeClr>
                </a:solidFill>
                <a:ea typeface="思源黑体 CN" panose="020B0500000000000000" pitchFamily="34" charset="-122"/>
              </a:rPr>
              <a:t>或压力测试。烧机测试可以加速芯片受到不良影响的效果，以使之尽可能在早期就暴露出问题，并剔除这部分早期就出问题的产品。而失效模式分析（</a:t>
            </a:r>
            <a:r>
              <a:rPr lang="en-US" altLang="zh-CN" sz="3600" dirty="0">
                <a:solidFill>
                  <a:schemeClr val="tx1">
                    <a:lumMod val="65000"/>
                    <a:lumOff val="35000"/>
                  </a:schemeClr>
                </a:solidFill>
                <a:ea typeface="思源黑体 CN" panose="020B0500000000000000" pitchFamily="34" charset="-122"/>
              </a:rPr>
              <a:t>Failure Mode Analysis, </a:t>
            </a:r>
            <a:r>
              <a:rPr lang="zh-CN" altLang="zh-CN" sz="3600" dirty="0">
                <a:solidFill>
                  <a:schemeClr val="tx1">
                    <a:lumMod val="65000"/>
                    <a:lumOff val="35000"/>
                  </a:schemeClr>
                </a:solidFill>
                <a:ea typeface="思源黑体 CN" panose="020B0500000000000000" pitchFamily="34" charset="-122"/>
              </a:rPr>
              <a:t>FMA）则是各级测试里都需要进行的，借此提升无错误设备的生产数目。</a:t>
            </a:r>
          </a:p>
        </p:txBody>
      </p:sp>
    </p:spTree>
    <p:extLst>
      <p:ext uri="{BB962C8B-B14F-4D97-AF65-F5344CB8AC3E}">
        <p14:creationId xmlns:p14="http://schemas.microsoft.com/office/powerpoint/2010/main" val="194465836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02 </a:t>
            </a:r>
            <a:r>
              <a:rPr lang="en-US" altLang="zh-CN" dirty="0">
                <a:effectLst/>
              </a:rPr>
              <a:t>VLSI</a:t>
            </a:r>
            <a:r>
              <a:rPr lang="zh-CN" altLang="en-US" dirty="0">
                <a:effectLst/>
              </a:rPr>
              <a:t>工作周期中的测试 </a:t>
            </a:r>
            <a:r>
              <a:rPr lang="en-US" altLang="zh-CN" dirty="0">
                <a:effectLst/>
              </a:rPr>
              <a:t>– VLSI</a:t>
            </a:r>
            <a:r>
              <a:rPr lang="zh-CN" altLang="en-US" dirty="0">
                <a:effectLst/>
              </a:rPr>
              <a:t>生产流程</a:t>
            </a:r>
            <a:endParaRPr lang="zh-CN" altLang="en-US" dirty="0"/>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0" indent="0" eaLnBrk="0" hangingPunct="1">
              <a:lnSpc>
                <a:spcPct val="150000"/>
              </a:lnSpc>
              <a:spcBef>
                <a:spcPct val="0"/>
              </a:spcBef>
              <a:buNone/>
            </a:pPr>
            <a:r>
              <a:rPr lang="zh-CN" altLang="en-US" sz="3600" dirty="0">
                <a:solidFill>
                  <a:schemeClr val="tx1">
                    <a:lumMod val="65000"/>
                    <a:lumOff val="35000"/>
                  </a:schemeClr>
                </a:solidFill>
                <a:ea typeface="思源黑体 CN" panose="020B0500000000000000" pitchFamily="34" charset="-122"/>
              </a:rPr>
              <a:t>设计合理性测试</a:t>
            </a:r>
            <a:endParaRPr lang="en-US" altLang="zh-CN" sz="3600" dirty="0">
              <a:solidFill>
                <a:schemeClr val="tx1">
                  <a:lumMod val="65000"/>
                  <a:lumOff val="35000"/>
                </a:schemeClr>
              </a:solidFill>
              <a:ea typeface="思源黑体 CN" panose="020B0500000000000000" pitchFamily="34" charset="-122"/>
            </a:endParaRPr>
          </a:p>
          <a:p>
            <a:pPr eaLnBrk="0" hangingPunct="1">
              <a:lnSpc>
                <a:spcPct val="150000"/>
              </a:lnSpc>
              <a:spcBef>
                <a:spcPct val="0"/>
              </a:spcBef>
            </a:pPr>
            <a:r>
              <a:rPr lang="zh-CN" altLang="zh-CN" sz="3600" dirty="0">
                <a:solidFill>
                  <a:schemeClr val="tx1">
                    <a:lumMod val="65000"/>
                    <a:lumOff val="35000"/>
                  </a:schemeClr>
                </a:solidFill>
                <a:ea typeface="思源黑体 CN" panose="020B0500000000000000" pitchFamily="34" charset="-122"/>
              </a:rPr>
              <a:t>设计分层：</a:t>
            </a:r>
          </a:p>
          <a:p>
            <a:pPr lvl="1" eaLnBrk="0" hangingPunct="1">
              <a:lnSpc>
                <a:spcPct val="150000"/>
              </a:lnSpc>
              <a:spcBef>
                <a:spcPct val="0"/>
              </a:spcBef>
            </a:pPr>
            <a:r>
              <a:rPr lang="zh-CN" altLang="zh-CN" sz="3000" dirty="0">
                <a:solidFill>
                  <a:schemeClr val="tx1">
                    <a:lumMod val="65000"/>
                    <a:lumOff val="35000"/>
                  </a:schemeClr>
                </a:solidFill>
                <a:ea typeface="思源黑体 CN" panose="020B0500000000000000" pitchFamily="34" charset="-122"/>
              </a:rPr>
              <a:t>行为（架构）层：使用VHDL、Verilog或者C进行编写并进行模拟</a:t>
            </a:r>
          </a:p>
          <a:p>
            <a:pPr lvl="1" eaLnBrk="0" hangingPunct="1">
              <a:lnSpc>
                <a:spcPct val="150000"/>
              </a:lnSpc>
              <a:spcBef>
                <a:spcPct val="0"/>
              </a:spcBef>
            </a:pPr>
            <a:r>
              <a:rPr lang="zh-CN" altLang="zh-CN" sz="3000" dirty="0">
                <a:solidFill>
                  <a:schemeClr val="tx1">
                    <a:lumMod val="65000"/>
                    <a:lumOff val="35000"/>
                  </a:schemeClr>
                </a:solidFill>
                <a:ea typeface="思源黑体 CN" panose="020B0500000000000000" pitchFamily="34" charset="-122"/>
              </a:rPr>
              <a:t>寄存器传输层：利用数据链路和控制电路中的顺序或组合逻辑功能，来存储更多的结构信息。在继续往下一层进行前，必须保证这一层仍然能复现行为层编写出来的效果。</a:t>
            </a:r>
          </a:p>
          <a:p>
            <a:pPr lvl="1" eaLnBrk="0" hangingPunct="1">
              <a:lnSpc>
                <a:spcPct val="150000"/>
              </a:lnSpc>
              <a:spcBef>
                <a:spcPct val="0"/>
              </a:spcBef>
            </a:pPr>
            <a:r>
              <a:rPr lang="zh-CN" altLang="zh-CN" sz="3000" dirty="0">
                <a:solidFill>
                  <a:schemeClr val="tx1">
                    <a:lumMod val="65000"/>
                    <a:lumOff val="35000"/>
                  </a:schemeClr>
                </a:solidFill>
                <a:ea typeface="思源黑体 CN" panose="020B0500000000000000" pitchFamily="34" charset="-122"/>
              </a:rPr>
              <a:t>逻辑层：在从寄存器传输层进行到这一步之前，需要进行逻辑层补全，这种补全需要尽可能补充更多的细节以保证最终设计的准确性。在此以后，这一层可以产生利用（与或非）门产生的电路设计。</a:t>
            </a:r>
          </a:p>
          <a:p>
            <a:pPr lvl="1" eaLnBrk="0" hangingPunct="1">
              <a:lnSpc>
                <a:spcPct val="150000"/>
              </a:lnSpc>
              <a:spcBef>
                <a:spcPct val="0"/>
              </a:spcBef>
            </a:pPr>
            <a:r>
              <a:rPr lang="zh-CN" altLang="zh-CN" sz="3000" dirty="0">
                <a:solidFill>
                  <a:schemeClr val="tx1">
                    <a:lumMod val="65000"/>
                    <a:lumOff val="35000"/>
                  </a:schemeClr>
                </a:solidFill>
                <a:ea typeface="思源黑体 CN" panose="020B0500000000000000" pitchFamily="34" charset="-122"/>
              </a:rPr>
              <a:t>物理（晶体管）层：最后将上述所有的内容转移到晶体管上，并测试是否能达到耗时和操作频率的要求。</a:t>
            </a:r>
          </a:p>
          <a:p>
            <a:pPr eaLnBrk="0" hangingPunct="1">
              <a:lnSpc>
                <a:spcPct val="150000"/>
              </a:lnSpc>
              <a:spcBef>
                <a:spcPct val="0"/>
              </a:spcBef>
            </a:pPr>
            <a:r>
              <a:rPr lang="zh-CN" altLang="zh-CN" sz="3600" dirty="0">
                <a:solidFill>
                  <a:schemeClr val="tx1">
                    <a:lumMod val="65000"/>
                    <a:lumOff val="35000"/>
                  </a:schemeClr>
                </a:solidFill>
                <a:ea typeface="思源黑体 CN" panose="020B0500000000000000" pitchFamily="34" charset="-122"/>
              </a:rPr>
              <a:t>辅助软件</a:t>
            </a:r>
            <a:r>
              <a:rPr lang="zh-CN" altLang="en-US" sz="3600" dirty="0">
                <a:solidFill>
                  <a:schemeClr val="tx1">
                    <a:lumMod val="65000"/>
                    <a:lumOff val="35000"/>
                  </a:schemeClr>
                </a:solidFill>
                <a:ea typeface="思源黑体 CN" panose="020B0500000000000000" pitchFamily="34" charset="-122"/>
              </a:rPr>
              <a:t>：</a:t>
            </a:r>
            <a:r>
              <a:rPr lang="zh-CN" altLang="zh-CN" sz="3600" dirty="0">
                <a:solidFill>
                  <a:schemeClr val="tx1">
                    <a:lumMod val="65000"/>
                    <a:lumOff val="35000"/>
                  </a:schemeClr>
                </a:solidFill>
                <a:ea typeface="思源黑体 CN" panose="020B0500000000000000" pitchFamily="34" charset="-122"/>
              </a:rPr>
              <a:t>包括CAD辅助合成与仿真、硬件仿真等。</a:t>
            </a:r>
            <a:endParaRPr lang="en-US" altLang="zh-CN" sz="3600" dirty="0">
              <a:solidFill>
                <a:schemeClr val="tx1">
                  <a:lumMod val="65000"/>
                  <a:lumOff val="35000"/>
                </a:schemeClr>
              </a:solidFill>
              <a:ea typeface="思源黑体 CN" panose="020B0500000000000000" pitchFamily="34" charset="-122"/>
            </a:endParaRPr>
          </a:p>
          <a:p>
            <a:pPr lvl="0" eaLnBrk="0" hangingPunct="1">
              <a:lnSpc>
                <a:spcPct val="150000"/>
              </a:lnSpc>
              <a:spcBef>
                <a:spcPct val="0"/>
              </a:spcBef>
            </a:pPr>
            <a:r>
              <a:rPr lang="zh-CN" altLang="zh-CN" sz="3600" dirty="0">
                <a:solidFill>
                  <a:schemeClr val="tx1">
                    <a:lumMod val="65000"/>
                    <a:lumOff val="35000"/>
                  </a:schemeClr>
                </a:solidFill>
                <a:ea typeface="思源黑体 CN" panose="020B0500000000000000" pitchFamily="34" charset="-122"/>
              </a:rPr>
              <a:t>设计合理性测试在经济层面有很强的重要性，很大程度上影响了产品何时能够投放到市场。</a:t>
            </a:r>
          </a:p>
          <a:p>
            <a:pPr marL="0" indent="0" hangingPunct="1">
              <a:lnSpc>
                <a:spcPct val="150000"/>
              </a:lnSpc>
              <a:buNone/>
            </a:pPr>
            <a:endParaRPr lang="en-US" altLang="zh-CN" sz="3600" dirty="0"/>
          </a:p>
        </p:txBody>
      </p:sp>
    </p:spTree>
    <p:extLst>
      <p:ext uri="{BB962C8B-B14F-4D97-AF65-F5344CB8AC3E}">
        <p14:creationId xmlns:p14="http://schemas.microsoft.com/office/powerpoint/2010/main" val="130183670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02 </a:t>
            </a:r>
            <a:r>
              <a:rPr lang="en-US" altLang="zh-CN" dirty="0">
                <a:effectLst/>
              </a:rPr>
              <a:t>VLSI</a:t>
            </a:r>
            <a:r>
              <a:rPr lang="zh-CN" altLang="en-US" dirty="0">
                <a:effectLst/>
              </a:rPr>
              <a:t>工作周期中的测试 </a:t>
            </a:r>
            <a:r>
              <a:rPr lang="en-US" altLang="zh-CN" dirty="0">
                <a:effectLst/>
              </a:rPr>
              <a:t>– VLSI</a:t>
            </a:r>
            <a:r>
              <a:rPr lang="zh-CN" altLang="en-US" dirty="0">
                <a:effectLst/>
              </a:rPr>
              <a:t>生产流程</a:t>
            </a:r>
            <a:endParaRPr lang="zh-CN" altLang="en-US" dirty="0"/>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961936" cy="10168979"/>
          </a:xfrm>
          <a:prstGeom prst="rect">
            <a:avLst/>
          </a:prstGeom>
        </p:spPr>
        <p:txBody>
          <a:bodyPr>
            <a:normAutofit fontScale="92500" lnSpcReduction="20000"/>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lvl="0" indent="0" eaLnBrk="0" hangingPunct="1">
              <a:lnSpc>
                <a:spcPct val="170000"/>
              </a:lnSpc>
              <a:spcBef>
                <a:spcPct val="0"/>
              </a:spcBef>
              <a:buNone/>
            </a:pPr>
            <a:r>
              <a:rPr lang="zh-CN" altLang="zh-CN" sz="4200" dirty="0">
                <a:solidFill>
                  <a:schemeClr val="tx1">
                    <a:lumMod val="65000"/>
                    <a:lumOff val="35000"/>
                  </a:schemeClr>
                </a:solidFill>
                <a:ea typeface="思源黑体 CN" panose="020B0500000000000000" pitchFamily="34" charset="-122"/>
              </a:rPr>
              <a:t>产出</a:t>
            </a:r>
            <a:r>
              <a:rPr lang="zh-CN" altLang="en-US" sz="4200" dirty="0">
                <a:solidFill>
                  <a:schemeClr val="tx1">
                    <a:lumMod val="65000"/>
                    <a:lumOff val="35000"/>
                  </a:schemeClr>
                </a:solidFill>
                <a:ea typeface="思源黑体 CN" panose="020B0500000000000000" pitchFamily="34" charset="-122"/>
              </a:rPr>
              <a:t>率</a:t>
            </a:r>
            <a:r>
              <a:rPr lang="zh-CN" altLang="zh-CN" sz="4200" dirty="0">
                <a:solidFill>
                  <a:schemeClr val="tx1">
                    <a:lumMod val="65000"/>
                    <a:lumOff val="35000"/>
                  </a:schemeClr>
                </a:solidFill>
                <a:ea typeface="思源黑体 CN" panose="020B0500000000000000" pitchFamily="34" charset="-122"/>
              </a:rPr>
              <a:t>与拒绝率</a:t>
            </a:r>
          </a:p>
          <a:p>
            <a:pPr eaLnBrk="0" hangingPunct="1">
              <a:lnSpc>
                <a:spcPct val="170000"/>
              </a:lnSpc>
              <a:spcBef>
                <a:spcPct val="0"/>
              </a:spcBef>
            </a:pPr>
            <a:r>
              <a:rPr lang="en-US" altLang="zh-CN" sz="4200" b="1" dirty="0" err="1">
                <a:solidFill>
                  <a:srgbClr val="7030A0"/>
                </a:solidFill>
                <a:ea typeface="思源黑体 CN" panose="020B0500000000000000" pitchFamily="34" charset="-122"/>
              </a:rPr>
              <a:t>yi</a:t>
            </a:r>
            <a:r>
              <a:rPr lang="zh-CN" altLang="zh-CN" sz="4200" b="1" dirty="0">
                <a:solidFill>
                  <a:srgbClr val="7030A0"/>
                </a:solidFill>
                <a:ea typeface="思源黑体 CN" panose="020B0500000000000000" pitchFamily="34" charset="-122"/>
              </a:rPr>
              <a:t>eld rate</a:t>
            </a:r>
            <a:r>
              <a:rPr lang="zh-CN" altLang="zh-CN" sz="4200" dirty="0">
                <a:solidFill>
                  <a:schemeClr val="tx1">
                    <a:lumMod val="65000"/>
                    <a:lumOff val="35000"/>
                  </a:schemeClr>
                </a:solidFill>
                <a:ea typeface="思源黑体 CN" panose="020B0500000000000000" pitchFamily="34" charset="-122"/>
              </a:rPr>
              <a:t>：产出率，即可接受部件数目和总生产部件数目的比值。</a:t>
            </a:r>
          </a:p>
          <a:p>
            <a:pPr eaLnBrk="0" hangingPunct="1">
              <a:lnSpc>
                <a:spcPct val="170000"/>
              </a:lnSpc>
              <a:spcBef>
                <a:spcPct val="0"/>
              </a:spcBef>
            </a:pPr>
            <a:r>
              <a:rPr lang="zh-CN" altLang="zh-CN" sz="4200" dirty="0">
                <a:solidFill>
                  <a:schemeClr val="tx1">
                    <a:lumMod val="65000"/>
                    <a:lumOff val="35000"/>
                  </a:schemeClr>
                </a:solidFill>
                <a:ea typeface="思源黑体 CN" panose="020B0500000000000000" pitchFamily="34" charset="-122"/>
              </a:rPr>
              <a:t>产出损失：分为</a:t>
            </a:r>
            <a:r>
              <a:rPr lang="zh-CN" altLang="zh-CN" sz="4200" b="1" dirty="0">
                <a:solidFill>
                  <a:srgbClr val="7030A0"/>
                </a:solidFill>
                <a:ea typeface="思源黑体 CN" panose="020B0500000000000000" pitchFamily="34" charset="-122"/>
              </a:rPr>
              <a:t>灾难性</a:t>
            </a:r>
            <a:r>
              <a:rPr lang="zh-CN" altLang="zh-CN" sz="4200" dirty="0">
                <a:solidFill>
                  <a:schemeClr val="tx1">
                    <a:lumMod val="65000"/>
                    <a:lumOff val="35000"/>
                  </a:schemeClr>
                </a:solidFill>
                <a:ea typeface="思源黑体 CN" panose="020B0500000000000000" pitchFamily="34" charset="-122"/>
              </a:rPr>
              <a:t>（catastrophic，即随机出现的错误）和</a:t>
            </a:r>
            <a:r>
              <a:rPr lang="zh-CN" altLang="zh-CN" sz="4200" b="1" dirty="0">
                <a:solidFill>
                  <a:srgbClr val="7030A0"/>
                </a:solidFill>
                <a:ea typeface="思源黑体 CN" panose="020B0500000000000000" pitchFamily="34" charset="-122"/>
              </a:rPr>
              <a:t>参数性</a:t>
            </a:r>
            <a:r>
              <a:rPr lang="zh-CN" altLang="zh-CN" sz="4200" dirty="0">
                <a:solidFill>
                  <a:schemeClr val="tx1">
                    <a:lumMod val="65000"/>
                    <a:lumOff val="35000"/>
                  </a:schemeClr>
                </a:solidFill>
                <a:ea typeface="思源黑体 CN" panose="020B0500000000000000" pitchFamily="34" charset="-122"/>
              </a:rPr>
              <a:t>（parametric</a:t>
            </a:r>
            <a:r>
              <a:rPr lang="zh-CN" altLang="en-US" sz="4200" dirty="0">
                <a:solidFill>
                  <a:schemeClr val="tx1">
                    <a:lumMod val="65000"/>
                    <a:lumOff val="35000"/>
                  </a:schemeClr>
                </a:solidFill>
                <a:ea typeface="思源黑体 CN" panose="020B0500000000000000" pitchFamily="34" charset="-122"/>
              </a:rPr>
              <a:t>，</a:t>
            </a:r>
            <a:r>
              <a:rPr lang="zh-CN" altLang="zh-CN" sz="4200" dirty="0">
                <a:solidFill>
                  <a:schemeClr val="tx1">
                    <a:lumMod val="65000"/>
                    <a:lumOff val="35000"/>
                  </a:schemeClr>
                </a:solidFill>
                <a:ea typeface="思源黑体 CN" panose="020B0500000000000000" pitchFamily="34" charset="-122"/>
              </a:rPr>
              <a:t>即制造进程修改导致之前的产品作废）。后者是产出损失的主要成因。</a:t>
            </a:r>
          </a:p>
          <a:p>
            <a:pPr lvl="0" eaLnBrk="0" hangingPunct="1">
              <a:lnSpc>
                <a:spcPct val="170000"/>
              </a:lnSpc>
              <a:spcBef>
                <a:spcPct val="0"/>
              </a:spcBef>
            </a:pPr>
            <a:r>
              <a:rPr lang="zh-CN" altLang="zh-CN" sz="4200" dirty="0">
                <a:solidFill>
                  <a:schemeClr val="tx1">
                    <a:lumMod val="65000"/>
                    <a:lumOff val="35000"/>
                  </a:schemeClr>
                </a:solidFill>
                <a:ea typeface="思源黑体 CN" panose="020B0500000000000000" pitchFamily="34" charset="-122"/>
              </a:rPr>
              <a:t>测试集成电路的时候，最不希望出现以下两种情况：</a:t>
            </a:r>
            <a:endParaRPr lang="en-US" altLang="zh-CN" sz="4200" dirty="0">
              <a:solidFill>
                <a:schemeClr val="tx1">
                  <a:lumMod val="65000"/>
                  <a:lumOff val="35000"/>
                </a:schemeClr>
              </a:solidFill>
              <a:ea typeface="思源黑体 CN" panose="020B0500000000000000" pitchFamily="34" charset="-122"/>
            </a:endParaRPr>
          </a:p>
          <a:p>
            <a:pPr lvl="1" eaLnBrk="0" hangingPunct="1">
              <a:lnSpc>
                <a:spcPct val="170000"/>
              </a:lnSpc>
              <a:spcBef>
                <a:spcPct val="0"/>
              </a:spcBef>
            </a:pPr>
            <a:r>
              <a:rPr lang="zh-CN" altLang="zh-CN" sz="4200" dirty="0"/>
              <a:t>部件是错误的，但却意外通过了测试</a:t>
            </a:r>
            <a:endParaRPr lang="en-US" altLang="zh-CN" sz="4200" dirty="0"/>
          </a:p>
          <a:p>
            <a:pPr lvl="1" eaLnBrk="0" hangingPunct="1">
              <a:lnSpc>
                <a:spcPct val="170000"/>
              </a:lnSpc>
              <a:spcBef>
                <a:spcPct val="0"/>
              </a:spcBef>
            </a:pPr>
            <a:r>
              <a:rPr lang="zh-CN" altLang="zh-CN" sz="4200" dirty="0"/>
              <a:t>部件是正确的，但却意外没能通过测试</a:t>
            </a:r>
          </a:p>
          <a:p>
            <a:pPr marL="0" lvl="0" indent="0" eaLnBrk="0" hangingPunct="1">
              <a:lnSpc>
                <a:spcPct val="170000"/>
              </a:lnSpc>
              <a:spcBef>
                <a:spcPct val="0"/>
              </a:spcBef>
              <a:buNone/>
            </a:pPr>
            <a:r>
              <a:rPr lang="en-US" altLang="zh-CN" sz="4200" dirty="0">
                <a:solidFill>
                  <a:schemeClr val="tx1">
                    <a:lumMod val="65000"/>
                    <a:lumOff val="35000"/>
                  </a:schemeClr>
                </a:solidFill>
                <a:ea typeface="思源黑体 CN" panose="020B0500000000000000" pitchFamily="34" charset="-122"/>
              </a:rPr>
              <a:t>	</a:t>
            </a:r>
            <a:r>
              <a:rPr lang="zh-CN" altLang="zh-CN" sz="4200" dirty="0">
                <a:solidFill>
                  <a:schemeClr val="tx1">
                    <a:lumMod val="65000"/>
                    <a:lumOff val="35000"/>
                  </a:schemeClr>
                </a:solidFill>
                <a:ea typeface="思源黑体 CN" panose="020B0500000000000000" pitchFamily="34" charset="-122"/>
              </a:rPr>
              <a:t>这两种情况一般是由于测试的设计比较差（或说DFT较低）。</a:t>
            </a:r>
          </a:p>
          <a:p>
            <a:pPr lvl="0" eaLnBrk="0" hangingPunct="1">
              <a:lnSpc>
                <a:spcPct val="170000"/>
              </a:lnSpc>
              <a:spcBef>
                <a:spcPct val="0"/>
              </a:spcBef>
            </a:pPr>
            <a:r>
              <a:rPr lang="zh-CN" altLang="zh-CN" sz="4200" b="1" dirty="0">
                <a:solidFill>
                  <a:srgbClr val="7030A0"/>
                </a:solidFill>
                <a:ea typeface="思源黑体 CN" panose="020B0500000000000000" pitchFamily="34" charset="-122"/>
              </a:rPr>
              <a:t>reject rate</a:t>
            </a:r>
            <a:r>
              <a:rPr lang="zh-CN" altLang="zh-CN" sz="4200" dirty="0">
                <a:solidFill>
                  <a:schemeClr val="tx1">
                    <a:lumMod val="65000"/>
                    <a:lumOff val="35000"/>
                  </a:schemeClr>
                </a:solidFill>
                <a:ea typeface="思源黑体 CN" panose="020B0500000000000000" pitchFamily="34" charset="-122"/>
              </a:rPr>
              <a:t>：拒绝率（错误级别），即错误部件中意外通过测试的数目，和所有通过测试的部件数之比。这个比率标记了VLSI测试的综合质量。一般来说，500PPM（parts per million）是可接受的，而100PPM或更低则是高质量的。6</a:t>
            </a:r>
            <a:r>
              <a:rPr lang="el-GR" altLang="zh-CN" sz="4200" dirty="0">
                <a:solidFill>
                  <a:schemeClr val="tx1">
                    <a:lumMod val="65000"/>
                    <a:lumOff val="35000"/>
                  </a:schemeClr>
                </a:solidFill>
                <a:ea typeface="思源黑体 CN" panose="020B0500000000000000" pitchFamily="34" charset="-122"/>
              </a:rPr>
              <a:t>σ</a:t>
            </a:r>
            <a:r>
              <a:rPr lang="zh-CN" altLang="zh-CN" sz="4200" dirty="0">
                <a:solidFill>
                  <a:schemeClr val="tx1">
                    <a:lumMod val="65000"/>
                    <a:lumOff val="35000"/>
                  </a:schemeClr>
                </a:solidFill>
                <a:ea typeface="思源黑体 CN" panose="020B0500000000000000" pitchFamily="34" charset="-122"/>
              </a:rPr>
              <a:t>（或称零错误）生产的目标是3.4PPM以下。</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4588CC89-EEB8-5E94-EB30-53937FBEA4CA}"/>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1860844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54922" y="397421"/>
            <a:ext cx="11631253" cy="1172316"/>
          </a:xfrm>
        </p:spPr>
        <p:txBody>
          <a:bodyPr>
            <a:normAutofit fontScale="90000"/>
          </a:bodyPr>
          <a:lstStyle/>
          <a:p>
            <a:r>
              <a:rPr lang="en-US" altLang="zh-CN" dirty="0"/>
              <a:t>02 </a:t>
            </a:r>
            <a:r>
              <a:rPr lang="en-US" altLang="zh-CN" dirty="0">
                <a:effectLst/>
              </a:rPr>
              <a:t>VLSI</a:t>
            </a:r>
            <a:r>
              <a:rPr lang="zh-CN" altLang="en-US" dirty="0">
                <a:effectLst/>
              </a:rPr>
              <a:t>工作周期中的测试 </a:t>
            </a:r>
            <a:r>
              <a:rPr lang="en-US" altLang="zh-CN" dirty="0">
                <a:effectLst/>
              </a:rPr>
              <a:t>– </a:t>
            </a:r>
            <a:r>
              <a:rPr lang="zh-CN" altLang="en-US" dirty="0">
                <a:effectLst/>
              </a:rPr>
              <a:t>电子系统生产流程</a:t>
            </a:r>
            <a:endParaRPr lang="zh-CN" altLang="en-US" dirty="0"/>
          </a:p>
        </p:txBody>
      </p:sp>
      <p:sp>
        <p:nvSpPr>
          <p:cNvPr id="3" name="内容占位符 2">
            <a:extLst>
              <a:ext uri="{FF2B5EF4-FFF2-40B4-BE49-F238E27FC236}">
                <a16:creationId xmlns:a16="http://schemas.microsoft.com/office/drawing/2014/main" id="{1B47A142-D2D1-D285-DD25-6D9B8125B574}"/>
              </a:ext>
            </a:extLst>
          </p:cNvPr>
          <p:cNvSpPr txBox="1">
            <a:spLocks/>
          </p:cNvSpPr>
          <p:nvPr/>
        </p:nvSpPr>
        <p:spPr>
          <a:xfrm>
            <a:off x="1234948" y="2941212"/>
            <a:ext cx="21005800" cy="10168979"/>
          </a:xfrm>
          <a:prstGeom prst="rect">
            <a:avLst/>
          </a:prstGeom>
        </p:spPr>
        <p:txBody>
          <a:bodyPr>
            <a:normAutofit/>
          </a:bodyPr>
          <a:lstStyle>
            <a:lvl1pPr marL="857250" marR="0" indent="-857250" algn="l" defTabSz="825500" latinLnBrk="0">
              <a:lnSpc>
                <a:spcPct val="100000"/>
              </a:lnSpc>
              <a:spcBef>
                <a:spcPts val="1800"/>
              </a:spcBef>
              <a:spcAft>
                <a:spcPts val="0"/>
              </a:spcAft>
              <a:buClrTx/>
              <a:buSzPct val="125000"/>
              <a:buFont typeface="Arial" panose="020B0604020202020204" pitchFamily="34" charset="0"/>
              <a:buChar char="•"/>
              <a:tabLst/>
              <a:defRPr sz="6000" b="0" i="0" u="none" strike="noStrike" cap="none" spc="0" baseline="0">
                <a:ln>
                  <a:noFill/>
                </a:ln>
                <a:solidFill>
                  <a:schemeClr val="tx1">
                    <a:lumMod val="75000"/>
                    <a:lumOff val="25000"/>
                  </a:schemeClr>
                </a:solidFill>
                <a:uFillTx/>
                <a:latin typeface="思源宋体 CN Heavy" panose="02020900000000000000" pitchFamily="18" charset="-122"/>
                <a:ea typeface="思源宋体 CN Heavy" panose="02020900000000000000" pitchFamily="18" charset="-122"/>
                <a:cs typeface="思源宋体 CN Heavy" panose="02020900000000000000" pitchFamily="18" charset="-122"/>
                <a:sym typeface="Helvetica Neue"/>
              </a:defRPr>
            </a:lvl1pPr>
            <a:lvl2pPr marL="1527175" marR="0" indent="-685800" algn="l" defTabSz="825500" latinLnBrk="0">
              <a:lnSpc>
                <a:spcPct val="100000"/>
              </a:lnSpc>
              <a:spcBef>
                <a:spcPts val="1200"/>
              </a:spcBef>
              <a:spcAft>
                <a:spcPts val="0"/>
              </a:spcAft>
              <a:buClrTx/>
              <a:buSzPct val="125000"/>
              <a:buFont typeface="Arial" panose="020B0604020202020204" pitchFamily="34" charset="0"/>
              <a:buChar char="•"/>
              <a:tabLst/>
              <a:defRPr sz="5400" b="0" i="0" u="none" strike="noStrike" cap="none" spc="0" baseline="0">
                <a:ln>
                  <a:noFill/>
                </a:ln>
                <a:solidFill>
                  <a:schemeClr val="tx1">
                    <a:lumMod val="65000"/>
                    <a:lumOff val="35000"/>
                  </a:schemeClr>
                </a:solidFill>
                <a:uFillTx/>
                <a:latin typeface="思源黑体 CN" panose="020B0500000000000000" pitchFamily="34" charset="-122"/>
                <a:ea typeface="思源黑体 CN" panose="020B0500000000000000" pitchFamily="34" charset="-122"/>
                <a:cs typeface="思源黑体 CN" panose="020B0500000000000000" pitchFamily="34" charset="-122"/>
                <a:sym typeface="Helvetica Neue"/>
              </a:defRPr>
            </a:lvl2pPr>
            <a:lvl3pPr marL="2419350" marR="0" indent="-685800" algn="l" defTabSz="825500" latinLnBrk="0">
              <a:lnSpc>
                <a:spcPct val="100000"/>
              </a:lnSpc>
              <a:spcBef>
                <a:spcPts val="60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思源宋体 CN" panose="02020400000000000000" pitchFamily="18" charset="-122"/>
                <a:ea typeface="思源宋体 CN" panose="02020400000000000000" pitchFamily="18" charset="-122"/>
                <a:cs typeface="思源宋体 CN" panose="02020400000000000000" pitchFamily="18" charset="-122"/>
                <a:sym typeface="Helvetica Neue"/>
              </a:defRPr>
            </a:lvl3pPr>
            <a:lvl4pPr marL="3228975" marR="0" indent="-685800" algn="l" defTabSz="825500" latinLnBrk="0">
              <a:lnSpc>
                <a:spcPct val="100000"/>
              </a:lnSpc>
              <a:spcBef>
                <a:spcPts val="0"/>
              </a:spcBef>
              <a:spcAft>
                <a:spcPts val="0"/>
              </a:spcAft>
              <a:buClrTx/>
              <a:buSzPct val="125000"/>
              <a:buFont typeface="Arial" panose="020B0604020202020204" pitchFamily="34" charset="0"/>
              <a:buChar char="•"/>
              <a:tabLst/>
              <a:defRPr sz="4800" b="0" i="0" u="none" strike="noStrike" cap="none" spc="0" baseline="0">
                <a:ln>
                  <a:noFill/>
                </a:ln>
                <a:solidFill>
                  <a:schemeClr val="tx1">
                    <a:lumMod val="65000"/>
                    <a:lumOff val="35000"/>
                  </a:schemeClr>
                </a:solidFill>
                <a:uFillTx/>
                <a:latin typeface="华文楷体" panose="02010600040101010101" pitchFamily="2" charset="-122"/>
                <a:ea typeface="华文楷体" panose="02010600040101010101" pitchFamily="2" charset="-122"/>
                <a:cs typeface="华文楷体" panose="02010600040101010101" pitchFamily="2" charset="-122"/>
                <a:sym typeface="Helvetica Neue"/>
              </a:defRPr>
            </a:lvl4pPr>
            <a:lvl5pPr marL="4121150" marR="0" indent="-685800" algn="l" defTabSz="825500" latinLnBrk="0">
              <a:lnSpc>
                <a:spcPct val="100000"/>
              </a:lnSpc>
              <a:spcBef>
                <a:spcPts val="0"/>
              </a:spcBef>
              <a:spcAft>
                <a:spcPts val="0"/>
              </a:spcAft>
              <a:buClrTx/>
              <a:buSzPct val="125000"/>
              <a:buFont typeface="Arial" panose="020B0604020202020204" pitchFamily="34" charset="0"/>
              <a:buChar char="•"/>
              <a:tabLst/>
              <a:defRPr sz="4000" b="0" i="0" u="none" strike="noStrike" cap="none" spc="0" baseline="0">
                <a:ln>
                  <a:noFill/>
                </a:ln>
                <a:solidFill>
                  <a:schemeClr val="tx1">
                    <a:lumMod val="65000"/>
                    <a:lumOff val="35000"/>
                  </a:schemeClr>
                </a:solidFill>
                <a:uFillTx/>
                <a:latin typeface="宋体" panose="02010600030101010101" pitchFamily="2" charset="-122"/>
                <a:ea typeface="宋体" panose="02010600030101010101" pitchFamily="2" charset="-122"/>
                <a:cs typeface="宋体" panose="02010600030101010101" pitchFamily="2" charset="-122"/>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ln>
                  <a:noFill/>
                </a:ln>
                <a:solidFill>
                  <a:srgbClr val="000000"/>
                </a:solidFill>
                <a:uFillTx/>
                <a:latin typeface="Helvetica Neue"/>
                <a:ea typeface="Helvetica Neue"/>
                <a:cs typeface="Helvetica Neue"/>
                <a:sym typeface="Helvetica Neue"/>
              </a:defRPr>
            </a:lvl9pPr>
          </a:lstStyle>
          <a:p>
            <a:pPr marL="0" indent="0" hangingPunct="1">
              <a:lnSpc>
                <a:spcPct val="150000"/>
              </a:lnSpc>
              <a:buNone/>
            </a:pPr>
            <a:endParaRPr lang="en-US" altLang="zh-CN" sz="4000" dirty="0"/>
          </a:p>
        </p:txBody>
      </p:sp>
      <p:pic>
        <p:nvPicPr>
          <p:cNvPr id="5" name="图片 4">
            <a:extLst>
              <a:ext uri="{FF2B5EF4-FFF2-40B4-BE49-F238E27FC236}">
                <a16:creationId xmlns:a16="http://schemas.microsoft.com/office/drawing/2014/main" id="{6FF4C5E5-88D8-F4D2-2193-4B2E61694DC1}"/>
              </a:ext>
            </a:extLst>
          </p:cNvPr>
          <p:cNvPicPr>
            <a:picLocks noChangeAspect="1"/>
          </p:cNvPicPr>
          <p:nvPr/>
        </p:nvPicPr>
        <p:blipFill>
          <a:blip r:embed="rId2"/>
          <a:stretch>
            <a:fillRect/>
          </a:stretch>
        </p:blipFill>
        <p:spPr>
          <a:xfrm>
            <a:off x="7644034" y="8807116"/>
            <a:ext cx="8187628" cy="1967672"/>
          </a:xfrm>
          <a:prstGeom prst="rect">
            <a:avLst/>
          </a:prstGeom>
        </p:spPr>
      </p:pic>
      <p:sp>
        <p:nvSpPr>
          <p:cNvPr id="7" name="文本框 6">
            <a:extLst>
              <a:ext uri="{FF2B5EF4-FFF2-40B4-BE49-F238E27FC236}">
                <a16:creationId xmlns:a16="http://schemas.microsoft.com/office/drawing/2014/main" id="{5750A50C-585C-09F1-2C7D-E1C3D5A967E4}"/>
              </a:ext>
            </a:extLst>
          </p:cNvPr>
          <p:cNvSpPr txBox="1"/>
          <p:nvPr/>
        </p:nvSpPr>
        <p:spPr>
          <a:xfrm>
            <a:off x="1841500" y="3251372"/>
            <a:ext cx="21005800" cy="36066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571500" indent="-571500" algn="l" eaLnBrk="0" hangingPunct="1">
              <a:lnSpc>
                <a:spcPct val="150000"/>
              </a:lnSpc>
              <a:spcBef>
                <a:spcPct val="0"/>
              </a:spcBef>
              <a:buSzPct val="125000"/>
              <a:buFont typeface="Arial" panose="020B0604020202020204" pitchFamily="34" charset="0"/>
              <a:buChar char="•"/>
            </a:pPr>
            <a:r>
              <a:rPr lang="zh-CN" altLang="en-US" sz="3900" b="0" dirty="0">
                <a:solidFill>
                  <a:schemeClr val="tx1">
                    <a:lumMod val="65000"/>
                    <a:lumOff val="35000"/>
                  </a:schemeClr>
                </a:solidFill>
                <a:ea typeface="思源黑体 CN" panose="020B0500000000000000" pitchFamily="34" charset="-122"/>
              </a:rPr>
              <a:t>S(t)：系统操作状态S随时间t变化得到的函数，其中S值只能为0（正常工作）或1（失败）</a:t>
            </a:r>
            <a:endParaRPr lang="en-US" altLang="zh-CN" sz="3900" b="0" dirty="0">
              <a:solidFill>
                <a:schemeClr val="tx1">
                  <a:lumMod val="65000"/>
                  <a:lumOff val="35000"/>
                </a:schemeClr>
              </a:solidFill>
              <a:ea typeface="思源黑体 CN" panose="020B0500000000000000" pitchFamily="34" charset="-122"/>
            </a:endParaRPr>
          </a:p>
          <a:p>
            <a:pPr marL="571500" indent="-571500" algn="l" eaLnBrk="0" hangingPunct="1">
              <a:lnSpc>
                <a:spcPct val="150000"/>
              </a:lnSpc>
              <a:spcBef>
                <a:spcPct val="0"/>
              </a:spcBef>
              <a:buSzPct val="125000"/>
              <a:buFont typeface="Arial" panose="020B0604020202020204" pitchFamily="34" charset="0"/>
              <a:buChar char="•"/>
            </a:pPr>
            <a:r>
              <a:rPr lang="zh-CN" altLang="en-US" sz="3900" b="0" dirty="0">
                <a:solidFill>
                  <a:schemeClr val="tx1">
                    <a:lumMod val="65000"/>
                    <a:lumOff val="35000"/>
                  </a:schemeClr>
                </a:solidFill>
                <a:ea typeface="思源黑体 CN" panose="020B0500000000000000" pitchFamily="34" charset="-122"/>
              </a:rPr>
              <a:t>以下一系列事件可能导致系统工作失败：单位扰动、电迁移（在电场作用下使金属离子发生迁移的现象）、材料老化等。</a:t>
            </a:r>
            <a:endParaRPr lang="en-US" altLang="zh-CN" sz="3900" b="0" dirty="0">
              <a:solidFill>
                <a:schemeClr val="tx1">
                  <a:lumMod val="65000"/>
                  <a:lumOff val="35000"/>
                </a:schemeClr>
              </a:solidFill>
              <a:ea typeface="思源黑体 CN" panose="020B0500000000000000" pitchFamily="34" charset="-122"/>
            </a:endParaRPr>
          </a:p>
          <a:p>
            <a:pPr marL="571500" indent="-571500" algn="l" eaLnBrk="0" hangingPunct="1">
              <a:lnSpc>
                <a:spcPct val="150000"/>
              </a:lnSpc>
              <a:spcBef>
                <a:spcPct val="0"/>
              </a:spcBef>
              <a:buSzPct val="125000"/>
              <a:buFont typeface="Arial" panose="020B0604020202020204" pitchFamily="34" charset="0"/>
              <a:buChar char="•"/>
            </a:pPr>
            <a:r>
              <a:rPr lang="zh-CN" altLang="zh-CN" sz="3900" b="0" dirty="0">
                <a:solidFill>
                  <a:schemeClr val="tx1">
                    <a:lumMod val="65000"/>
                    <a:lumOff val="35000"/>
                  </a:schemeClr>
                </a:solidFill>
                <a:ea typeface="思源黑体 CN" panose="020B0500000000000000" pitchFamily="34" charset="-122"/>
              </a:rPr>
              <a:t>如图所示，系统在t1和t3时刻遇到了失败，在t2和t4时刻完成了修复。 </a:t>
            </a:r>
          </a:p>
        </p:txBody>
      </p:sp>
    </p:spTree>
    <p:extLst>
      <p:ext uri="{BB962C8B-B14F-4D97-AF65-F5344CB8AC3E}">
        <p14:creationId xmlns:p14="http://schemas.microsoft.com/office/powerpoint/2010/main" val="715167184"/>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7584</TotalTime>
  <Words>3738</Words>
  <Application>Microsoft Office PowerPoint</Application>
  <PresentationFormat>自定义</PresentationFormat>
  <Paragraphs>190</Paragraphs>
  <Slides>37</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37</vt:i4>
      </vt:variant>
    </vt:vector>
  </HeadingPairs>
  <TitlesOfParts>
    <vt:vector size="48" baseType="lpstr">
      <vt:lpstr>Helvetica Neue</vt:lpstr>
      <vt:lpstr>Helvetica Neue Light</vt:lpstr>
      <vt:lpstr>Helvetica Neue Medium</vt:lpstr>
      <vt:lpstr>宋体</vt:lpstr>
      <vt:lpstr>华文楷体</vt:lpstr>
      <vt:lpstr>思源黑体 CN</vt:lpstr>
      <vt:lpstr>思源宋体 CN</vt:lpstr>
      <vt:lpstr>思源宋体 CN Heavy</vt:lpstr>
      <vt:lpstr>Arial</vt:lpstr>
      <vt:lpstr>Cambria Math</vt:lpstr>
      <vt:lpstr>White</vt:lpstr>
      <vt:lpstr>VLSI Test Principles and Architectures</vt:lpstr>
      <vt:lpstr>目录</vt:lpstr>
      <vt:lpstr>测试的重要性</vt:lpstr>
      <vt:lpstr>01 测试的重要性</vt:lpstr>
      <vt:lpstr>VLSI生命周期中的测试</vt:lpstr>
      <vt:lpstr>02 VLSI工作周期中的测试 – VLSI生产流程</vt:lpstr>
      <vt:lpstr>02 VLSI工作周期中的测试 – VLSI生产流程</vt:lpstr>
      <vt:lpstr>02 VLSI工作周期中的测试 – VLSI生产流程</vt:lpstr>
      <vt:lpstr>02 VLSI工作周期中的测试 – 电子系统生产流程</vt:lpstr>
      <vt:lpstr>02 VLSI工作周期中的测试 – 电子系统生产流程</vt:lpstr>
      <vt:lpstr>02 VLSI工作周期中的测试 – 电子系统生产流程</vt:lpstr>
      <vt:lpstr>VLSI测试遇到的挑战</vt:lpstr>
      <vt:lpstr>03 VLSI测试遇到的挑战 – 测试迭代</vt:lpstr>
      <vt:lpstr>03 VLSI测试遇到的挑战 – 测试迭代</vt:lpstr>
      <vt:lpstr>03 VLSI测试遇到的挑战 – 故障模型</vt:lpstr>
      <vt:lpstr>03 VLSI测试遇到的挑战 – 故障模型</vt:lpstr>
      <vt:lpstr>03 VLSI测试遇到的挑战 – 故障模型</vt:lpstr>
      <vt:lpstr>03 VLSI测试遇到的挑战 – 故障模型</vt:lpstr>
      <vt:lpstr>03 VLSI测试遇到的挑战 – 故障模型</vt:lpstr>
      <vt:lpstr>03 VLSI测试遇到的挑战 – 故障模型</vt:lpstr>
      <vt:lpstr>03 VLSI测试遇到的挑战 – 故障模型</vt:lpstr>
      <vt:lpstr>03 VLSI测试遇到的挑战 – 故障模型</vt:lpstr>
      <vt:lpstr>03 VLSI测试遇到的挑战 – 故障模型</vt:lpstr>
      <vt:lpstr>VLSI测试的抽象化分层</vt:lpstr>
      <vt:lpstr>04 VLSI测试的抽象化分层 – 寄存器传输与行为层</vt:lpstr>
      <vt:lpstr>04 VLSI测试的抽象化分层 – 门层</vt:lpstr>
      <vt:lpstr>04 VLSI测试的抽象化分层 – 开关层</vt:lpstr>
      <vt:lpstr>04 VLSI测试的抽象化分层 – 物理层</vt:lpstr>
      <vt:lpstr>VLSI测试技术的历史沿革</vt:lpstr>
      <vt:lpstr>05 VLSI测试技术的历史沿革 – 自动测试设备</vt:lpstr>
      <vt:lpstr>05 VLSI测试技术的历史沿革 – 测试模式的自动生成（ATPG）</vt:lpstr>
      <vt:lpstr>05 VLSI测试技术的历史沿革 – 故障模拟</vt:lpstr>
      <vt:lpstr>05 VLSI测试技术的历史沿革 – 数字电路测试</vt:lpstr>
      <vt:lpstr>05 VLSI测试技术的历史沿革 – 模拟与混合信号电路测试</vt:lpstr>
      <vt:lpstr>05 VLSI测试技术的历史沿革 – DFT</vt:lpstr>
      <vt:lpstr>05 VLSI测试技术的历史沿革 – PCB板测试</vt:lpstr>
      <vt:lpstr>感谢聆听！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Xin Zhao</dc:creator>
  <cp:lastModifiedBy>丁 浩宸</cp:lastModifiedBy>
  <cp:revision>36</cp:revision>
  <dcterms:modified xsi:type="dcterms:W3CDTF">2023-07-24T13:46:20Z</dcterms:modified>
</cp:coreProperties>
</file>