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61" r:id="rId3"/>
    <p:sldId id="296" r:id="rId4"/>
    <p:sldId id="671" r:id="rId5"/>
    <p:sldId id="295" r:id="rId6"/>
    <p:sldId id="405" r:id="rId7"/>
    <p:sldId id="569" r:id="rId8"/>
    <p:sldId id="672" r:id="rId9"/>
    <p:sldId id="673" r:id="rId10"/>
    <p:sldId id="674" r:id="rId11"/>
    <p:sldId id="675" r:id="rId12"/>
    <p:sldId id="676" r:id="rId13"/>
    <p:sldId id="678" r:id="rId14"/>
    <p:sldId id="679" r:id="rId15"/>
    <p:sldId id="677" r:id="rId16"/>
    <p:sldId id="680" r:id="rId17"/>
    <p:sldId id="681" r:id="rId18"/>
    <p:sldId id="682" r:id="rId19"/>
    <p:sldId id="683" r:id="rId20"/>
    <p:sldId id="684" r:id="rId21"/>
    <p:sldId id="685" r:id="rId22"/>
    <p:sldId id="686" r:id="rId23"/>
    <p:sldId id="687" r:id="rId24"/>
    <p:sldId id="688" r:id="rId25"/>
    <p:sldId id="689" r:id="rId26"/>
    <p:sldId id="690" r:id="rId27"/>
    <p:sldId id="691" r:id="rId28"/>
    <p:sldId id="692" r:id="rId29"/>
    <p:sldId id="694" r:id="rId30"/>
    <p:sldId id="696" r:id="rId31"/>
    <p:sldId id="695" r:id="rId32"/>
    <p:sldId id="693" r:id="rId33"/>
    <p:sldId id="698" r:id="rId34"/>
    <p:sldId id="697" r:id="rId35"/>
    <p:sldId id="699" r:id="rId36"/>
    <p:sldId id="700" r:id="rId37"/>
    <p:sldId id="701" r:id="rId38"/>
    <p:sldId id="702" r:id="rId39"/>
    <p:sldId id="703" r:id="rId40"/>
    <p:sldId id="704" r:id="rId41"/>
    <p:sldId id="705" r:id="rId42"/>
    <p:sldId id="706" r:id="rId43"/>
    <p:sldId id="666" r:id="rId44"/>
    <p:sldId id="668" r:id="rId45"/>
    <p:sldId id="707" r:id="rId46"/>
    <p:sldId id="708" r:id="rId47"/>
    <p:sldId id="709" r:id="rId48"/>
    <p:sldId id="667" r:id="rId49"/>
    <p:sldId id="669" r:id="rId50"/>
    <p:sldId id="710" r:id="rId51"/>
    <p:sldId id="711" r:id="rId52"/>
    <p:sldId id="712" r:id="rId53"/>
    <p:sldId id="713" r:id="rId54"/>
    <p:sldId id="714" r:id="rId55"/>
    <p:sldId id="715" r:id="rId56"/>
    <p:sldId id="716" r:id="rId57"/>
    <p:sldId id="717" r:id="rId58"/>
    <p:sldId id="718" r:id="rId59"/>
    <p:sldId id="720" r:id="rId60"/>
    <p:sldId id="721" r:id="rId61"/>
    <p:sldId id="722" r:id="rId62"/>
    <p:sldId id="723" r:id="rId63"/>
    <p:sldId id="724" r:id="rId64"/>
    <p:sldId id="725" r:id="rId65"/>
    <p:sldId id="726" r:id="rId66"/>
    <p:sldId id="727" r:id="rId67"/>
    <p:sldId id="728" r:id="rId68"/>
    <p:sldId id="729" r:id="rId69"/>
    <p:sldId id="733" r:id="rId70"/>
    <p:sldId id="734" r:id="rId71"/>
    <p:sldId id="730" r:id="rId72"/>
    <p:sldId id="735" r:id="rId73"/>
    <p:sldId id="731" r:id="rId74"/>
    <p:sldId id="736" r:id="rId75"/>
    <p:sldId id="737" r:id="rId76"/>
    <p:sldId id="738" r:id="rId77"/>
    <p:sldId id="670" r:id="rId78"/>
    <p:sldId id="732" r:id="rId79"/>
    <p:sldId id="260" r:id="rId8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4" autoAdjust="0"/>
    <p:restoredTop sz="94669"/>
  </p:normalViewPr>
  <p:slideViewPr>
    <p:cSldViewPr snapToGrid="0" snapToObjects="1">
      <p:cViewPr varScale="1">
        <p:scale>
          <a:sx n="42" d="100"/>
          <a:sy n="42" d="100"/>
        </p:scale>
        <p:origin x="63" y="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a:xfrm>
            <a:off x="1847849" y="6526856"/>
            <a:ext cx="16560467" cy="832794"/>
          </a:xfrm>
        </p:spPr>
        <p:txBody>
          <a:bodyPr>
            <a:normAutofit lnSpcReduction="10000"/>
          </a:bodyPr>
          <a:lstStyle/>
          <a:p>
            <a:r>
              <a:rPr lang="en-US" altLang="zh-CN" dirty="0"/>
              <a:t>Chapter 10, Boundary Scan and Core-Based Testing</a:t>
            </a:r>
            <a:endParaRPr lang="zh-CN" altLang="en-US" dirty="0"/>
          </a:p>
        </p:txBody>
      </p:sp>
      <p:sp>
        <p:nvSpPr>
          <p:cNvPr id="4" name="文本占位符 3"/>
          <p:cNvSpPr>
            <a:spLocks noGrp="1"/>
          </p:cNvSpPr>
          <p:nvPr>
            <p:ph type="body" sz="quarter" idx="12"/>
          </p:nvPr>
        </p:nvSpPr>
        <p:spPr/>
        <p:txBody>
          <a:bodyPr/>
          <a:lstStyle/>
          <a:p>
            <a:r>
              <a:rPr lang="en-US" altLang="zh-CN" dirty="0"/>
              <a:t>Haochen Ding</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B20003-2CFB-F2C4-7736-7DC253C0282A}"/>
              </a:ext>
            </a:extLst>
          </p:cNvPr>
          <p:cNvPicPr>
            <a:picLocks noChangeAspect="1"/>
          </p:cNvPicPr>
          <p:nvPr/>
        </p:nvPicPr>
        <p:blipFill>
          <a:blip r:embed="rId2"/>
          <a:stretch>
            <a:fillRect/>
          </a:stretch>
        </p:blipFill>
        <p:spPr>
          <a:xfrm>
            <a:off x="13442279" y="4970380"/>
            <a:ext cx="10791825" cy="8601075"/>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89075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Overall 1149.1 Test Architecture and Operations</a:t>
            </a:r>
          </a:p>
          <a:p>
            <a:pPr hangingPunct="1">
              <a:lnSpc>
                <a:spcPct val="150000"/>
              </a:lnSpc>
            </a:pPr>
            <a:r>
              <a:rPr lang="en-GB" altLang="zh-CN" sz="3600" dirty="0"/>
              <a:t>The test access port, which defines the bus protocol of the boundary scan, consists of additional I/O pins necessary for each chip employing the standard.</a:t>
            </a:r>
            <a:endParaRPr lang="en-US" altLang="zh-CN" sz="2400" dirty="0"/>
          </a:p>
          <a:p>
            <a:pPr hangingPunct="1">
              <a:lnSpc>
                <a:spcPct val="150000"/>
              </a:lnSpc>
            </a:pPr>
            <a:r>
              <a:rPr lang="en-GB" altLang="zh-CN" sz="3600" dirty="0"/>
              <a:t>The TAP controller is a 16-state, finite-state machine that controls each step of the boundary-scan operations.</a:t>
            </a:r>
          </a:p>
          <a:p>
            <a:pPr hangingPunct="1">
              <a:lnSpc>
                <a:spcPct val="150000"/>
              </a:lnSpc>
            </a:pPr>
            <a:r>
              <a:rPr lang="en-GB" altLang="zh-CN" sz="3600" dirty="0"/>
              <a:t>Each instruction to be carried out by the boundary-scan architecture must be serially loaded into the instruction register through the test data input (TDI) pin.</a:t>
            </a:r>
          </a:p>
        </p:txBody>
      </p:sp>
    </p:spTree>
    <p:extLst>
      <p:ext uri="{BB962C8B-B14F-4D97-AF65-F5344CB8AC3E}">
        <p14:creationId xmlns:p14="http://schemas.microsoft.com/office/powerpoint/2010/main" val="19803902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85969"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Overall 1149.1 Test Architecture and Operations</a:t>
            </a:r>
          </a:p>
          <a:p>
            <a:pPr hangingPunct="1">
              <a:lnSpc>
                <a:spcPct val="150000"/>
              </a:lnSpc>
            </a:pPr>
            <a:r>
              <a:rPr lang="en-GB" altLang="zh-CN" sz="3600" dirty="0"/>
              <a:t>IEEE Std. 1149.1 also defines a set of test instructions, including:</a:t>
            </a:r>
          </a:p>
          <a:p>
            <a:pPr lvl="1" hangingPunct="1">
              <a:lnSpc>
                <a:spcPct val="150000"/>
              </a:lnSpc>
            </a:pPr>
            <a:r>
              <a:rPr lang="en-GB" altLang="zh-CN" sz="3000" dirty="0"/>
              <a:t>Four mandatory ones. (BYPASS, SAMPLE, PRELOAD, and EXTEST)</a:t>
            </a:r>
          </a:p>
          <a:p>
            <a:pPr lvl="1" hangingPunct="1">
              <a:lnSpc>
                <a:spcPct val="150000"/>
              </a:lnSpc>
            </a:pPr>
            <a:r>
              <a:rPr lang="en-GB" altLang="zh-CN" sz="3000" dirty="0"/>
              <a:t>Several optional ones, including INTEST, RUNBIST, CLAMP, IDCODE, USERCODE, and HIGHZ. </a:t>
            </a:r>
          </a:p>
          <a:p>
            <a:pPr lvl="1" hangingPunct="1">
              <a:lnSpc>
                <a:spcPct val="150000"/>
              </a:lnSpc>
            </a:pPr>
            <a:r>
              <a:rPr lang="en-GB" altLang="zh-CN" sz="3000" dirty="0"/>
              <a:t>It also allows the users to define their own instructions.</a:t>
            </a:r>
          </a:p>
          <a:p>
            <a:pPr hangingPunct="1">
              <a:lnSpc>
                <a:spcPct val="150000"/>
              </a:lnSpc>
            </a:pPr>
            <a:endParaRPr lang="en-GB" altLang="zh-CN" sz="3600" dirty="0"/>
          </a:p>
        </p:txBody>
      </p:sp>
    </p:spTree>
    <p:extLst>
      <p:ext uri="{BB962C8B-B14F-4D97-AF65-F5344CB8AC3E}">
        <p14:creationId xmlns:p14="http://schemas.microsoft.com/office/powerpoint/2010/main" val="36255098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85969"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Overall 1149.1 Test Architecture and Operations</a:t>
            </a:r>
          </a:p>
          <a:p>
            <a:pPr hangingPunct="1">
              <a:lnSpc>
                <a:spcPct val="150000"/>
              </a:lnSpc>
            </a:pPr>
            <a:r>
              <a:rPr lang="en-GB" altLang="zh-CN" sz="3600" dirty="0"/>
              <a:t>Test procedure outline:</a:t>
            </a:r>
            <a:endParaRPr lang="en-GB" altLang="zh-CN" sz="3000" dirty="0"/>
          </a:p>
          <a:p>
            <a:pPr lvl="1" hangingPunct="1">
              <a:lnSpc>
                <a:spcPct val="150000"/>
              </a:lnSpc>
            </a:pPr>
            <a:r>
              <a:rPr lang="en-GB" altLang="zh-CN" sz="3000" dirty="0"/>
              <a:t>A boundary-scan test instruction is shifted into the IR through the TDI.</a:t>
            </a:r>
          </a:p>
          <a:p>
            <a:pPr lvl="1" hangingPunct="1">
              <a:lnSpc>
                <a:spcPct val="150000"/>
              </a:lnSpc>
            </a:pPr>
            <a:r>
              <a:rPr lang="en-GB" altLang="zh-CN" sz="3000" dirty="0"/>
              <a:t>The instruction is decoded by the decoder associated with the IR to generate the required control signals so as to properly configure the test logic.</a:t>
            </a:r>
          </a:p>
          <a:p>
            <a:pPr lvl="1" hangingPunct="1">
              <a:lnSpc>
                <a:spcPct val="150000"/>
              </a:lnSpc>
            </a:pPr>
            <a:r>
              <a:rPr lang="en-GB" altLang="zh-CN" sz="3000" dirty="0"/>
              <a:t>A test pattern is shifted into the selected data register through the TDI and then applied to the logic to be tested.</a:t>
            </a:r>
          </a:p>
          <a:p>
            <a:pPr lvl="1" hangingPunct="1">
              <a:lnSpc>
                <a:spcPct val="150000"/>
              </a:lnSpc>
            </a:pPr>
            <a:r>
              <a:rPr lang="en-GB" altLang="zh-CN" sz="3000" dirty="0"/>
              <a:t>The test response is captured into some data register.</a:t>
            </a:r>
          </a:p>
          <a:p>
            <a:pPr lvl="1" hangingPunct="1">
              <a:lnSpc>
                <a:spcPct val="150000"/>
              </a:lnSpc>
            </a:pPr>
            <a:r>
              <a:rPr lang="en-GB" altLang="zh-CN" sz="3000" dirty="0"/>
              <a:t>The captured response is shifted out through the TDO for observation and, at the same time, a new test pattern can be scanned in through the TDI.</a:t>
            </a:r>
          </a:p>
          <a:p>
            <a:pPr lvl="1" hangingPunct="1">
              <a:lnSpc>
                <a:spcPct val="150000"/>
              </a:lnSpc>
            </a:pPr>
            <a:r>
              <a:rPr lang="en-GB" altLang="zh-CN" sz="3000" dirty="0"/>
              <a:t>Steps 3 to 5 are repeated until all test patterns are shifted in and applied, and all test responses are shifted out.</a:t>
            </a:r>
          </a:p>
        </p:txBody>
      </p:sp>
    </p:spTree>
    <p:extLst>
      <p:ext uri="{BB962C8B-B14F-4D97-AF65-F5344CB8AC3E}">
        <p14:creationId xmlns:p14="http://schemas.microsoft.com/office/powerpoint/2010/main" val="395867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1155921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Access Port and Bus Protocols</a:t>
            </a:r>
          </a:p>
          <a:p>
            <a:pPr hangingPunct="1">
              <a:lnSpc>
                <a:spcPct val="150000"/>
              </a:lnSpc>
            </a:pPr>
            <a:r>
              <a:rPr lang="en-GB" altLang="zh-CN" sz="3600" b="1" dirty="0">
                <a:solidFill>
                  <a:srgbClr val="7030A0"/>
                </a:solidFill>
              </a:rPr>
              <a:t>Test Data Input (TDI) </a:t>
            </a:r>
          </a:p>
          <a:p>
            <a:pPr lvl="1" hangingPunct="1">
              <a:lnSpc>
                <a:spcPct val="150000"/>
              </a:lnSpc>
            </a:pPr>
            <a:r>
              <a:rPr lang="en-GB" altLang="zh-CN" sz="3000" dirty="0"/>
              <a:t>It is an input to allow test instructions and test data to be serially loaded into the instruction register and the various test data registers, respectively. </a:t>
            </a:r>
          </a:p>
          <a:p>
            <a:pPr lvl="1" hangingPunct="1">
              <a:lnSpc>
                <a:spcPct val="150000"/>
              </a:lnSpc>
            </a:pPr>
            <a:r>
              <a:rPr lang="en-GB" altLang="zh-CN" sz="3000" dirty="0"/>
              <a:t>Values presented at TDI are clocked into the selected register on a rising edge of TCK.</a:t>
            </a:r>
          </a:p>
        </p:txBody>
      </p:sp>
      <p:pic>
        <p:nvPicPr>
          <p:cNvPr id="5" name="Picture 4">
            <a:extLst>
              <a:ext uri="{FF2B5EF4-FFF2-40B4-BE49-F238E27FC236}">
                <a16:creationId xmlns:a16="http://schemas.microsoft.com/office/drawing/2014/main" id="{1455DD5B-91CE-55FF-01F1-C37DB004F99C}"/>
              </a:ext>
            </a:extLst>
          </p:cNvPr>
          <p:cNvPicPr>
            <a:picLocks noChangeAspect="1"/>
          </p:cNvPicPr>
          <p:nvPr/>
        </p:nvPicPr>
        <p:blipFill>
          <a:blip r:embed="rId2"/>
          <a:stretch>
            <a:fillRect/>
          </a:stretch>
        </p:blipFill>
        <p:spPr>
          <a:xfrm>
            <a:off x="13074688" y="5835920"/>
            <a:ext cx="11058525" cy="7686675"/>
          </a:xfrm>
          <a:prstGeom prst="rect">
            <a:avLst/>
          </a:prstGeom>
        </p:spPr>
      </p:pic>
    </p:spTree>
    <p:extLst>
      <p:ext uri="{BB962C8B-B14F-4D97-AF65-F5344CB8AC3E}">
        <p14:creationId xmlns:p14="http://schemas.microsoft.com/office/powerpoint/2010/main" val="18166768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1155921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Access Port and Bus Protocols</a:t>
            </a:r>
          </a:p>
          <a:p>
            <a:pPr hangingPunct="1">
              <a:lnSpc>
                <a:spcPct val="150000"/>
              </a:lnSpc>
            </a:pPr>
            <a:r>
              <a:rPr lang="en-GB" altLang="zh-CN" sz="3600" b="1" dirty="0">
                <a:solidFill>
                  <a:srgbClr val="7030A0"/>
                </a:solidFill>
              </a:rPr>
              <a:t>Test Data Output (TDO) </a:t>
            </a:r>
          </a:p>
          <a:p>
            <a:pPr lvl="1" hangingPunct="1">
              <a:lnSpc>
                <a:spcPct val="150000"/>
              </a:lnSpc>
            </a:pPr>
            <a:r>
              <a:rPr lang="en-GB" altLang="zh-CN" sz="3000" dirty="0"/>
              <a:t>It is an output to allow various test data to be driven out. </a:t>
            </a:r>
          </a:p>
          <a:p>
            <a:pPr lvl="1" hangingPunct="1">
              <a:lnSpc>
                <a:spcPct val="150000"/>
              </a:lnSpc>
            </a:pPr>
            <a:r>
              <a:rPr lang="en-GB" altLang="zh-CN" sz="3000" dirty="0"/>
              <a:t>Changes in the state of the signal driven through TDO should occur only on the falling edge of TCK. </a:t>
            </a:r>
          </a:p>
          <a:p>
            <a:pPr lvl="1" hangingPunct="1">
              <a:lnSpc>
                <a:spcPct val="150000"/>
              </a:lnSpc>
            </a:pPr>
            <a:r>
              <a:rPr lang="en-GB" altLang="zh-CN" sz="3000" dirty="0"/>
              <a:t>The TDO driver must be set to its inactive driving state except when the scanning of data through this terminal is in progress. </a:t>
            </a:r>
          </a:p>
          <a:p>
            <a:pPr lvl="1" hangingPunct="1">
              <a:lnSpc>
                <a:spcPct val="150000"/>
              </a:lnSpc>
            </a:pPr>
            <a:r>
              <a:rPr lang="en-GB" altLang="zh-CN" sz="3000" dirty="0"/>
              <a:t>Note that data should be propagated from TDI to TDO without inversion.</a:t>
            </a:r>
          </a:p>
        </p:txBody>
      </p:sp>
      <p:pic>
        <p:nvPicPr>
          <p:cNvPr id="5" name="Picture 4">
            <a:extLst>
              <a:ext uri="{FF2B5EF4-FFF2-40B4-BE49-F238E27FC236}">
                <a16:creationId xmlns:a16="http://schemas.microsoft.com/office/drawing/2014/main" id="{1455DD5B-91CE-55FF-01F1-C37DB004F99C}"/>
              </a:ext>
            </a:extLst>
          </p:cNvPr>
          <p:cNvPicPr>
            <a:picLocks noChangeAspect="1"/>
          </p:cNvPicPr>
          <p:nvPr/>
        </p:nvPicPr>
        <p:blipFill>
          <a:blip r:embed="rId2"/>
          <a:stretch>
            <a:fillRect/>
          </a:stretch>
        </p:blipFill>
        <p:spPr>
          <a:xfrm>
            <a:off x="13074688" y="5835920"/>
            <a:ext cx="11058525" cy="7686675"/>
          </a:xfrm>
          <a:prstGeom prst="rect">
            <a:avLst/>
          </a:prstGeom>
        </p:spPr>
      </p:pic>
    </p:spTree>
    <p:extLst>
      <p:ext uri="{BB962C8B-B14F-4D97-AF65-F5344CB8AC3E}">
        <p14:creationId xmlns:p14="http://schemas.microsoft.com/office/powerpoint/2010/main" val="9078127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1155921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Access Port and Bus Protocols</a:t>
            </a:r>
          </a:p>
          <a:p>
            <a:pPr hangingPunct="1">
              <a:lnSpc>
                <a:spcPct val="150000"/>
              </a:lnSpc>
            </a:pPr>
            <a:r>
              <a:rPr lang="en-GB" altLang="zh-CN" sz="3600" b="1" dirty="0">
                <a:solidFill>
                  <a:srgbClr val="7030A0"/>
                </a:solidFill>
              </a:rPr>
              <a:t>Test Clock Input (TCK)</a:t>
            </a:r>
          </a:p>
          <a:p>
            <a:pPr lvl="1" hangingPunct="1">
              <a:lnSpc>
                <a:spcPct val="150000"/>
              </a:lnSpc>
            </a:pPr>
            <a:r>
              <a:rPr lang="en-GB" altLang="zh-CN" sz="3000" dirty="0"/>
              <a:t>It is a clock input to synchronize the test operations between the various parts of a chip or between different chips on a PCB. </a:t>
            </a:r>
          </a:p>
          <a:p>
            <a:pPr lvl="1" hangingPunct="1">
              <a:lnSpc>
                <a:spcPct val="150000"/>
              </a:lnSpc>
            </a:pPr>
            <a:r>
              <a:rPr lang="en-GB" altLang="zh-CN" sz="3000" dirty="0"/>
              <a:t>This input must be independent of the system clocks so the serial test data path between components of a chip or different chips can be used independently of the system clocks.</a:t>
            </a:r>
            <a:endParaRPr lang="en-GB" altLang="zh-CN" sz="2400" dirty="0"/>
          </a:p>
        </p:txBody>
      </p:sp>
      <p:pic>
        <p:nvPicPr>
          <p:cNvPr id="5" name="Picture 4">
            <a:extLst>
              <a:ext uri="{FF2B5EF4-FFF2-40B4-BE49-F238E27FC236}">
                <a16:creationId xmlns:a16="http://schemas.microsoft.com/office/drawing/2014/main" id="{1455DD5B-91CE-55FF-01F1-C37DB004F99C}"/>
              </a:ext>
            </a:extLst>
          </p:cNvPr>
          <p:cNvPicPr>
            <a:picLocks noChangeAspect="1"/>
          </p:cNvPicPr>
          <p:nvPr/>
        </p:nvPicPr>
        <p:blipFill>
          <a:blip r:embed="rId2"/>
          <a:stretch>
            <a:fillRect/>
          </a:stretch>
        </p:blipFill>
        <p:spPr>
          <a:xfrm>
            <a:off x="13074688" y="5835920"/>
            <a:ext cx="11058525" cy="7686675"/>
          </a:xfrm>
          <a:prstGeom prst="rect">
            <a:avLst/>
          </a:prstGeom>
        </p:spPr>
      </p:pic>
    </p:spTree>
    <p:extLst>
      <p:ext uri="{BB962C8B-B14F-4D97-AF65-F5344CB8AC3E}">
        <p14:creationId xmlns:p14="http://schemas.microsoft.com/office/powerpoint/2010/main" val="36897217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1155921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Access Port and Bus Protocols</a:t>
            </a:r>
          </a:p>
          <a:p>
            <a:pPr hangingPunct="1">
              <a:lnSpc>
                <a:spcPct val="150000"/>
              </a:lnSpc>
            </a:pPr>
            <a:r>
              <a:rPr lang="en-GB" altLang="zh-CN" sz="3600" b="1" dirty="0">
                <a:solidFill>
                  <a:srgbClr val="7030A0"/>
                </a:solidFill>
              </a:rPr>
              <a:t>Test Mode Select (TMS) </a:t>
            </a:r>
          </a:p>
          <a:p>
            <a:pPr lvl="1" hangingPunct="1">
              <a:lnSpc>
                <a:spcPct val="150000"/>
              </a:lnSpc>
            </a:pPr>
            <a:r>
              <a:rPr lang="en-US" altLang="zh-CN" sz="3000" dirty="0"/>
              <a:t>It </a:t>
            </a:r>
            <a:r>
              <a:rPr lang="en-GB" altLang="zh-CN" sz="3000" dirty="0"/>
              <a:t>is the sole test control input to the TAP controller.</a:t>
            </a:r>
          </a:p>
          <a:p>
            <a:pPr lvl="1" hangingPunct="1">
              <a:lnSpc>
                <a:spcPct val="150000"/>
              </a:lnSpc>
            </a:pPr>
            <a:r>
              <a:rPr lang="en-GB" altLang="zh-CN" sz="3000" dirty="0"/>
              <a:t>All boundary-scan test operations such as shifting, capturing, and updating of test data are controlled by the test sequence applied to this input. </a:t>
            </a:r>
          </a:p>
          <a:p>
            <a:pPr lvl="1" hangingPunct="1">
              <a:lnSpc>
                <a:spcPct val="150000"/>
              </a:lnSpc>
            </a:pPr>
            <a:r>
              <a:rPr lang="en-GB" altLang="zh-CN" sz="3000" dirty="0"/>
              <a:t>Signals presented at TMS are sampled by the TAP controller on the rising edge of TCK. It is also expected that the bus master will change the signal driven to the TMS input on the falling edge of TCK. </a:t>
            </a:r>
          </a:p>
          <a:p>
            <a:pPr lvl="1" hangingPunct="1">
              <a:lnSpc>
                <a:spcPct val="150000"/>
              </a:lnSpc>
            </a:pPr>
            <a:r>
              <a:rPr lang="en-GB" altLang="zh-CN" sz="3000" dirty="0"/>
              <a:t>This input should also be driven to logic 1 when it is inactivated.</a:t>
            </a:r>
          </a:p>
        </p:txBody>
      </p:sp>
      <p:pic>
        <p:nvPicPr>
          <p:cNvPr id="5" name="Picture 4">
            <a:extLst>
              <a:ext uri="{FF2B5EF4-FFF2-40B4-BE49-F238E27FC236}">
                <a16:creationId xmlns:a16="http://schemas.microsoft.com/office/drawing/2014/main" id="{1455DD5B-91CE-55FF-01F1-C37DB004F99C}"/>
              </a:ext>
            </a:extLst>
          </p:cNvPr>
          <p:cNvPicPr>
            <a:picLocks noChangeAspect="1"/>
          </p:cNvPicPr>
          <p:nvPr/>
        </p:nvPicPr>
        <p:blipFill>
          <a:blip r:embed="rId2"/>
          <a:stretch>
            <a:fillRect/>
          </a:stretch>
        </p:blipFill>
        <p:spPr>
          <a:xfrm>
            <a:off x="13074688" y="5835920"/>
            <a:ext cx="11058525" cy="7686675"/>
          </a:xfrm>
          <a:prstGeom prst="rect">
            <a:avLst/>
          </a:prstGeom>
        </p:spPr>
      </p:pic>
    </p:spTree>
    <p:extLst>
      <p:ext uri="{BB962C8B-B14F-4D97-AF65-F5344CB8AC3E}">
        <p14:creationId xmlns:p14="http://schemas.microsoft.com/office/powerpoint/2010/main" val="13762162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55DD5B-91CE-55FF-01F1-C37DB004F99C}"/>
              </a:ext>
            </a:extLst>
          </p:cNvPr>
          <p:cNvPicPr>
            <a:picLocks noChangeAspect="1"/>
          </p:cNvPicPr>
          <p:nvPr/>
        </p:nvPicPr>
        <p:blipFill>
          <a:blip r:embed="rId2"/>
          <a:stretch>
            <a:fillRect/>
          </a:stretch>
        </p:blipFill>
        <p:spPr>
          <a:xfrm>
            <a:off x="13325475" y="5835920"/>
            <a:ext cx="11058525" cy="7686675"/>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529373"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Test Access Port and Bus Protocols</a:t>
            </a:r>
          </a:p>
          <a:p>
            <a:pPr hangingPunct="1">
              <a:lnSpc>
                <a:spcPct val="150000"/>
              </a:lnSpc>
            </a:pPr>
            <a:r>
              <a:rPr lang="en-GB" altLang="zh-CN" sz="3600" b="1" dirty="0">
                <a:solidFill>
                  <a:srgbClr val="7030A0"/>
                </a:solidFill>
              </a:rPr>
              <a:t>Test Reset (TRST*) </a:t>
            </a:r>
          </a:p>
          <a:p>
            <a:pPr lvl="1" hangingPunct="1">
              <a:lnSpc>
                <a:spcPct val="150000"/>
              </a:lnSpc>
            </a:pPr>
            <a:r>
              <a:rPr lang="en-GB" altLang="zh-CN" sz="3000" dirty="0"/>
              <a:t>It is an optional pin used to reset the TAP controller. </a:t>
            </a:r>
          </a:p>
          <a:p>
            <a:pPr lvl="1" hangingPunct="1">
              <a:lnSpc>
                <a:spcPct val="150000"/>
              </a:lnSpc>
            </a:pPr>
            <a:r>
              <a:rPr lang="en-GB" altLang="zh-CN" sz="3000" dirty="0"/>
              <a:t>If the TRST∗ pin is implemented, the TAP controller can be asynchronously reset to the Test–Logic–Reset controller state  when a logic 0 is applied at TRST∗. </a:t>
            </a:r>
          </a:p>
          <a:p>
            <a:pPr lvl="2" hangingPunct="1">
              <a:lnSpc>
                <a:spcPct val="150000"/>
              </a:lnSpc>
            </a:pPr>
            <a:r>
              <a:rPr lang="en-GB" altLang="zh-CN" sz="2400" dirty="0"/>
              <a:t>This in turn will reset other boundary-scan logic to the state required by the Test–Logic–Reset state. </a:t>
            </a:r>
          </a:p>
          <a:p>
            <a:pPr lvl="2" hangingPunct="1">
              <a:lnSpc>
                <a:spcPct val="150000"/>
              </a:lnSpc>
            </a:pPr>
            <a:r>
              <a:rPr lang="en-GB" altLang="zh-CN" sz="2400" dirty="0"/>
              <a:t>This pin should not be used to reset the system logic so the test logic can be reset independently of the on-chip system logic. </a:t>
            </a:r>
          </a:p>
          <a:p>
            <a:pPr lvl="1" hangingPunct="1">
              <a:lnSpc>
                <a:spcPct val="150000"/>
              </a:lnSpc>
            </a:pPr>
            <a:r>
              <a:rPr lang="en-GB" altLang="zh-CN" sz="3000" dirty="0"/>
              <a:t>If this input is omitted, the system must have some circuitry that can reset the TAP controller during power-on.</a:t>
            </a:r>
          </a:p>
        </p:txBody>
      </p:sp>
    </p:spTree>
    <p:extLst>
      <p:ext uri="{BB962C8B-B14F-4D97-AF65-F5344CB8AC3E}">
        <p14:creationId xmlns:p14="http://schemas.microsoft.com/office/powerpoint/2010/main" val="321558117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529373"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Data Registers and Boundary-Scan Cells</a:t>
            </a:r>
            <a:endParaRPr lang="en-GB" altLang="zh-CN" sz="3600" b="1" dirty="0">
              <a:solidFill>
                <a:srgbClr val="7030A0"/>
              </a:solidFill>
            </a:endParaRPr>
          </a:p>
          <a:p>
            <a:pPr hangingPunct="1">
              <a:lnSpc>
                <a:spcPct val="150000"/>
              </a:lnSpc>
            </a:pPr>
            <a:r>
              <a:rPr lang="en-GB" altLang="zh-CN" sz="3600" dirty="0"/>
              <a:t>Two mandatory test data registers: the boundary-scan register and the bypass register:  must be included in any boundary-scan architecture. Other registers, such as the device identification register and design-specific test data registers, can be added optionally.</a:t>
            </a:r>
          </a:p>
          <a:p>
            <a:pPr hangingPunct="1">
              <a:lnSpc>
                <a:spcPct val="150000"/>
              </a:lnSpc>
            </a:pPr>
            <a:endParaRPr lang="en-GB" altLang="zh-CN" sz="3600" dirty="0"/>
          </a:p>
        </p:txBody>
      </p:sp>
      <p:pic>
        <p:nvPicPr>
          <p:cNvPr id="6" name="Picture 5">
            <a:extLst>
              <a:ext uri="{FF2B5EF4-FFF2-40B4-BE49-F238E27FC236}">
                <a16:creationId xmlns:a16="http://schemas.microsoft.com/office/drawing/2014/main" id="{0E396A78-3A36-2666-3748-80DD65804893}"/>
              </a:ext>
            </a:extLst>
          </p:cNvPr>
          <p:cNvPicPr>
            <a:picLocks noChangeAspect="1"/>
          </p:cNvPicPr>
          <p:nvPr/>
        </p:nvPicPr>
        <p:blipFill>
          <a:blip r:embed="rId2"/>
          <a:stretch>
            <a:fillRect/>
          </a:stretch>
        </p:blipFill>
        <p:spPr>
          <a:xfrm>
            <a:off x="13395326" y="7058722"/>
            <a:ext cx="10769483" cy="6504953"/>
          </a:xfrm>
          <a:prstGeom prst="rect">
            <a:avLst/>
          </a:prstGeom>
        </p:spPr>
      </p:pic>
    </p:spTree>
    <p:extLst>
      <p:ext uri="{BB962C8B-B14F-4D97-AF65-F5344CB8AC3E}">
        <p14:creationId xmlns:p14="http://schemas.microsoft.com/office/powerpoint/2010/main" val="301320385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529373"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Data Registers and Boundary-Scan Cells</a:t>
            </a:r>
            <a:endParaRPr lang="en-GB" altLang="zh-CN" sz="3600" b="1" dirty="0">
              <a:solidFill>
                <a:srgbClr val="7030A0"/>
              </a:solidFill>
            </a:endParaRPr>
          </a:p>
          <a:p>
            <a:pPr hangingPunct="1">
              <a:lnSpc>
                <a:spcPct val="150000"/>
              </a:lnSpc>
            </a:pPr>
            <a:r>
              <a:rPr lang="en-GB" altLang="zh-CN" sz="3600" dirty="0"/>
              <a:t>The boundary-scan register (BSR) is the collection of the boundary-scan cells (BSCs) inserted at the I/O pins of the original circuit.</a:t>
            </a:r>
          </a:p>
          <a:p>
            <a:pPr lvl="1" hangingPunct="1">
              <a:lnSpc>
                <a:spcPct val="150000"/>
              </a:lnSpc>
            </a:pPr>
            <a:r>
              <a:rPr lang="en-GB" altLang="zh-CN" sz="3000" dirty="0"/>
              <a:t>As an input BSC, the IN signal line corresponds to a chip input pad, and the OUT signal line is tied to an input of the internal logic. </a:t>
            </a:r>
          </a:p>
          <a:p>
            <a:pPr lvl="1" hangingPunct="1">
              <a:lnSpc>
                <a:spcPct val="150000"/>
              </a:lnSpc>
            </a:pPr>
            <a:r>
              <a:rPr lang="en-GB" altLang="zh-CN" sz="3000" dirty="0"/>
              <a:t>As an output BSC, IN corresponds to the output of the internal logic, and OUT is tied to an output pad. Data driven on the OUT signal are controlled by the Mode signal.</a:t>
            </a:r>
          </a:p>
        </p:txBody>
      </p:sp>
      <p:pic>
        <p:nvPicPr>
          <p:cNvPr id="6" name="Picture 5">
            <a:extLst>
              <a:ext uri="{FF2B5EF4-FFF2-40B4-BE49-F238E27FC236}">
                <a16:creationId xmlns:a16="http://schemas.microsoft.com/office/drawing/2014/main" id="{0E396A78-3A36-2666-3748-80DD65804893}"/>
              </a:ext>
            </a:extLst>
          </p:cNvPr>
          <p:cNvPicPr>
            <a:picLocks noChangeAspect="1"/>
          </p:cNvPicPr>
          <p:nvPr/>
        </p:nvPicPr>
        <p:blipFill>
          <a:blip r:embed="rId2"/>
          <a:stretch>
            <a:fillRect/>
          </a:stretch>
        </p:blipFill>
        <p:spPr>
          <a:xfrm>
            <a:off x="13395326" y="7058722"/>
            <a:ext cx="10769483" cy="6504953"/>
          </a:xfrm>
          <a:prstGeom prst="rect">
            <a:avLst/>
          </a:prstGeom>
        </p:spPr>
      </p:pic>
    </p:spTree>
    <p:extLst>
      <p:ext uri="{BB962C8B-B14F-4D97-AF65-F5344CB8AC3E}">
        <p14:creationId xmlns:p14="http://schemas.microsoft.com/office/powerpoint/2010/main" val="1220971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en-US" altLang="zh-CN" dirty="0"/>
              <a:t>INTRODUCTION</a:t>
            </a:r>
            <a:endParaRPr lang="zh-CN" altLang="en-US" dirty="0"/>
          </a:p>
        </p:txBody>
      </p:sp>
      <p:sp>
        <p:nvSpPr>
          <p:cNvPr id="4" name="文本占位符 3"/>
          <p:cNvSpPr>
            <a:spLocks noGrp="1"/>
          </p:cNvSpPr>
          <p:nvPr>
            <p:ph type="body" sz="quarter" idx="12"/>
          </p:nvPr>
        </p:nvSpPr>
        <p:spPr/>
        <p:txBody>
          <a:bodyPr/>
          <a:lstStyle/>
          <a:p>
            <a:r>
              <a:rPr lang="en-US" altLang="zh-CN" dirty="0"/>
              <a:t>00</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529373"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Data Registers and Boundary-Scan Cells</a:t>
            </a:r>
            <a:endParaRPr lang="en-GB" altLang="zh-CN" sz="3600" b="1" dirty="0">
              <a:solidFill>
                <a:srgbClr val="7030A0"/>
              </a:solidFill>
            </a:endParaRPr>
          </a:p>
          <a:p>
            <a:pPr hangingPunct="1">
              <a:lnSpc>
                <a:spcPct val="150000"/>
              </a:lnSpc>
            </a:pPr>
            <a:r>
              <a:rPr lang="en-GB" altLang="zh-CN" sz="3600" dirty="0"/>
              <a:t>During the normal mode operation (Mode = 0), data passes from IN directly to OUT and the cell is transparent to the functional logic.</a:t>
            </a:r>
          </a:p>
          <a:p>
            <a:pPr hangingPunct="1">
              <a:lnSpc>
                <a:spcPct val="150000"/>
              </a:lnSpc>
            </a:pPr>
            <a:r>
              <a:rPr lang="en-GB" altLang="zh-CN" sz="3600" dirty="0"/>
              <a:t>In Test mode (Mode = 1), test data driven by the R2 flip-flop pass through the multiplexer to the OUT signal.</a:t>
            </a:r>
          </a:p>
          <a:p>
            <a:pPr hangingPunct="1">
              <a:lnSpc>
                <a:spcPct val="150000"/>
              </a:lnSpc>
            </a:pPr>
            <a:endParaRPr lang="en-GB" altLang="zh-CN" sz="3600" dirty="0"/>
          </a:p>
        </p:txBody>
      </p:sp>
      <p:pic>
        <p:nvPicPr>
          <p:cNvPr id="6" name="Picture 5">
            <a:extLst>
              <a:ext uri="{FF2B5EF4-FFF2-40B4-BE49-F238E27FC236}">
                <a16:creationId xmlns:a16="http://schemas.microsoft.com/office/drawing/2014/main" id="{0E396A78-3A36-2666-3748-80DD65804893}"/>
              </a:ext>
            </a:extLst>
          </p:cNvPr>
          <p:cNvPicPr>
            <a:picLocks noChangeAspect="1"/>
          </p:cNvPicPr>
          <p:nvPr/>
        </p:nvPicPr>
        <p:blipFill>
          <a:blip r:embed="rId2"/>
          <a:stretch>
            <a:fillRect/>
          </a:stretch>
        </p:blipFill>
        <p:spPr>
          <a:xfrm>
            <a:off x="13395326" y="7058722"/>
            <a:ext cx="10769483" cy="6504953"/>
          </a:xfrm>
          <a:prstGeom prst="rect">
            <a:avLst/>
          </a:prstGeom>
        </p:spPr>
      </p:pic>
    </p:spTree>
    <p:extLst>
      <p:ext uri="{BB962C8B-B14F-4D97-AF65-F5344CB8AC3E}">
        <p14:creationId xmlns:p14="http://schemas.microsoft.com/office/powerpoint/2010/main" val="39744432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396A78-3A36-2666-3748-80DD65804893}"/>
              </a:ext>
            </a:extLst>
          </p:cNvPr>
          <p:cNvPicPr>
            <a:picLocks noChangeAspect="1"/>
          </p:cNvPicPr>
          <p:nvPr/>
        </p:nvPicPr>
        <p:blipFill>
          <a:blip r:embed="rId2"/>
          <a:stretch>
            <a:fillRect/>
          </a:stretch>
        </p:blipFill>
        <p:spPr>
          <a:xfrm>
            <a:off x="13395326" y="6924910"/>
            <a:ext cx="10769483" cy="6504953"/>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Data Registers and Boundary-Scan Cells</a:t>
            </a:r>
            <a:endParaRPr lang="en-GB" altLang="zh-CN" sz="3600" b="1" dirty="0">
              <a:solidFill>
                <a:srgbClr val="7030A0"/>
              </a:solidFill>
            </a:endParaRPr>
          </a:p>
          <a:p>
            <a:pPr hangingPunct="1">
              <a:lnSpc>
                <a:spcPct val="150000"/>
              </a:lnSpc>
            </a:pPr>
            <a:r>
              <a:rPr lang="en-GB" altLang="zh-CN" sz="3600" dirty="0"/>
              <a:t>The test operations of a BSC are controlled by three output signals of the TAP controller: </a:t>
            </a:r>
            <a:r>
              <a:rPr lang="en-GB" altLang="zh-CN" sz="3600" dirty="0" err="1"/>
              <a:t>ClockDR</a:t>
            </a:r>
            <a:r>
              <a:rPr lang="en-GB" altLang="zh-CN" sz="3600" dirty="0"/>
              <a:t>, </a:t>
            </a:r>
            <a:r>
              <a:rPr lang="en-GB" altLang="zh-CN" sz="3600" dirty="0" err="1"/>
              <a:t>ShiftDR</a:t>
            </a:r>
            <a:r>
              <a:rPr lang="en-GB" altLang="zh-CN" sz="3600" dirty="0"/>
              <a:t>, and </a:t>
            </a:r>
            <a:r>
              <a:rPr lang="en-GB" altLang="zh-CN" sz="3600" dirty="0" err="1"/>
              <a:t>UpdateDR</a:t>
            </a:r>
            <a:r>
              <a:rPr lang="en-GB" altLang="zh-CN" sz="3600" dirty="0"/>
              <a:t>. Three main test operations: Capture, Shift, and Update: are defined.</a:t>
            </a:r>
          </a:p>
        </p:txBody>
      </p:sp>
    </p:spTree>
    <p:extLst>
      <p:ext uri="{BB962C8B-B14F-4D97-AF65-F5344CB8AC3E}">
        <p14:creationId xmlns:p14="http://schemas.microsoft.com/office/powerpoint/2010/main" val="300821668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396A78-3A36-2666-3748-80DD65804893}"/>
              </a:ext>
            </a:extLst>
          </p:cNvPr>
          <p:cNvPicPr>
            <a:picLocks noChangeAspect="1"/>
          </p:cNvPicPr>
          <p:nvPr/>
        </p:nvPicPr>
        <p:blipFill>
          <a:blip r:embed="rId2"/>
          <a:stretch>
            <a:fillRect/>
          </a:stretch>
        </p:blipFill>
        <p:spPr>
          <a:xfrm>
            <a:off x="14396224" y="7815607"/>
            <a:ext cx="9768585" cy="5900393"/>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Data Registers and Boundary-Scan Cells</a:t>
            </a:r>
            <a:endParaRPr lang="en-GB" altLang="zh-CN" sz="3600" b="1" dirty="0">
              <a:solidFill>
                <a:srgbClr val="7030A0"/>
              </a:solidFill>
            </a:endParaRPr>
          </a:p>
          <a:p>
            <a:pPr lvl="1" hangingPunct="1">
              <a:lnSpc>
                <a:spcPct val="150000"/>
              </a:lnSpc>
            </a:pPr>
            <a:r>
              <a:rPr lang="en-GB" altLang="zh-CN" sz="3000" dirty="0"/>
              <a:t>In the Capture operation, </a:t>
            </a:r>
            <a:r>
              <a:rPr lang="en-GB" altLang="zh-CN" sz="3000" dirty="0" err="1"/>
              <a:t>ShiftDR</a:t>
            </a:r>
            <a:r>
              <a:rPr lang="en-GB" altLang="zh-CN" sz="3000" dirty="0"/>
              <a:t> is set to 0, one clock pulse is applied to </a:t>
            </a:r>
            <a:r>
              <a:rPr lang="en-GB" altLang="zh-CN" sz="3000" dirty="0" err="1"/>
              <a:t>ClockDR</a:t>
            </a:r>
            <a:r>
              <a:rPr lang="en-GB" altLang="zh-CN" sz="3000" dirty="0"/>
              <a:t>, and the test data at IN will be captured into the capture flip-flop.</a:t>
            </a:r>
          </a:p>
          <a:p>
            <a:pPr lvl="1" hangingPunct="1">
              <a:lnSpc>
                <a:spcPct val="150000"/>
              </a:lnSpc>
            </a:pPr>
            <a:r>
              <a:rPr lang="en-GB" altLang="zh-CN" sz="3000" dirty="0"/>
              <a:t>In the Shift operation, </a:t>
            </a:r>
            <a:r>
              <a:rPr lang="en-GB" altLang="zh-CN" sz="3000" dirty="0" err="1"/>
              <a:t>ShiftDR</a:t>
            </a:r>
            <a:r>
              <a:rPr lang="en-GB" altLang="zh-CN" sz="3000" dirty="0"/>
              <a:t> is set to 1 and clock pulses are applied to </a:t>
            </a:r>
            <a:r>
              <a:rPr lang="en-GB" altLang="zh-CN" sz="3000" dirty="0" err="1"/>
              <a:t>ClockDR</a:t>
            </a:r>
            <a:r>
              <a:rPr lang="en-GB" altLang="zh-CN" sz="3000" dirty="0"/>
              <a:t> such that test data can be shifted in from SI and the test response can be scanned out through SO.</a:t>
            </a:r>
          </a:p>
          <a:p>
            <a:pPr lvl="1" hangingPunct="1">
              <a:lnSpc>
                <a:spcPct val="150000"/>
              </a:lnSpc>
            </a:pPr>
            <a:r>
              <a:rPr lang="en-GB" altLang="zh-CN" sz="3000" dirty="0"/>
              <a:t>In the Update operation, the data stored in R1 are propagated to R2 (known as the update flip-flop) by applying a clock pulse to </a:t>
            </a:r>
            <a:r>
              <a:rPr lang="en-GB" altLang="zh-CN" sz="3000" dirty="0" err="1"/>
              <a:t>UpdateDR</a:t>
            </a:r>
            <a:r>
              <a:rPr lang="en-GB" altLang="zh-CN" sz="3000" dirty="0"/>
              <a:t>. If the Mode is set to 1 at this time, then the output of R2 is connected to OUT.</a:t>
            </a:r>
          </a:p>
        </p:txBody>
      </p:sp>
    </p:spTree>
    <p:extLst>
      <p:ext uri="{BB962C8B-B14F-4D97-AF65-F5344CB8AC3E}">
        <p14:creationId xmlns:p14="http://schemas.microsoft.com/office/powerpoint/2010/main" val="245190636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396A78-3A36-2666-3748-80DD65804893}"/>
              </a:ext>
            </a:extLst>
          </p:cNvPr>
          <p:cNvPicPr>
            <a:picLocks noChangeAspect="1"/>
          </p:cNvPicPr>
          <p:nvPr/>
        </p:nvPicPr>
        <p:blipFill>
          <a:blip r:embed="rId2"/>
          <a:stretch>
            <a:fillRect/>
          </a:stretch>
        </p:blipFill>
        <p:spPr>
          <a:xfrm>
            <a:off x="14396224" y="7815607"/>
            <a:ext cx="9768585" cy="5900393"/>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Data Registers and Boundary-Scan Cells</a:t>
            </a:r>
            <a:endParaRPr lang="en-GB" altLang="zh-CN" sz="3600" b="1" dirty="0">
              <a:solidFill>
                <a:srgbClr val="7030A0"/>
              </a:solidFill>
            </a:endParaRPr>
          </a:p>
          <a:p>
            <a:pPr hangingPunct="1">
              <a:lnSpc>
                <a:spcPct val="150000"/>
              </a:lnSpc>
            </a:pPr>
            <a:r>
              <a:rPr lang="en-US" altLang="zh-CN" sz="3600" dirty="0"/>
              <a:t>T</a:t>
            </a:r>
            <a:r>
              <a:rPr lang="en-GB" altLang="zh-CN" sz="3600" dirty="0"/>
              <a:t>he bypass register is a single-bit register that is used to bypass a chip when it is not involved in the current test operation. This can significantly reduce test time required to shift in/out test data through the long TDI–TDO path.</a:t>
            </a:r>
          </a:p>
        </p:txBody>
      </p:sp>
    </p:spTree>
    <p:extLst>
      <p:ext uri="{BB962C8B-B14F-4D97-AF65-F5344CB8AC3E}">
        <p14:creationId xmlns:p14="http://schemas.microsoft.com/office/powerpoint/2010/main" val="20887846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CBBA10-AEFC-22B2-F746-73BC397CA4E8}"/>
              </a:ext>
            </a:extLst>
          </p:cNvPr>
          <p:cNvPicPr>
            <a:picLocks noChangeAspect="1"/>
          </p:cNvPicPr>
          <p:nvPr/>
        </p:nvPicPr>
        <p:blipFill>
          <a:blip r:embed="rId2"/>
          <a:stretch>
            <a:fillRect/>
          </a:stretch>
        </p:blipFill>
        <p:spPr>
          <a:xfrm>
            <a:off x="12909550" y="5363736"/>
            <a:ext cx="11286155" cy="8352263"/>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TAP Controller (TAPC)</a:t>
            </a:r>
            <a:endParaRPr lang="en-GB" altLang="zh-CN" sz="3600" b="1" dirty="0">
              <a:solidFill>
                <a:srgbClr val="7030A0"/>
              </a:solidFill>
            </a:endParaRPr>
          </a:p>
          <a:p>
            <a:pPr hangingPunct="1">
              <a:lnSpc>
                <a:spcPct val="150000"/>
              </a:lnSpc>
            </a:pPr>
            <a:r>
              <a:rPr lang="en-GB" altLang="zh-CN" sz="3600" dirty="0"/>
              <a:t>The main functions of the TAPC include:</a:t>
            </a:r>
          </a:p>
          <a:p>
            <a:pPr lvl="1" hangingPunct="1">
              <a:lnSpc>
                <a:spcPct val="150000"/>
              </a:lnSpc>
            </a:pPr>
            <a:r>
              <a:rPr lang="en-GB" altLang="zh-CN" sz="3000" dirty="0"/>
              <a:t>Resetting the boundary-scan architecture</a:t>
            </a:r>
          </a:p>
          <a:p>
            <a:pPr lvl="1" hangingPunct="1">
              <a:lnSpc>
                <a:spcPct val="150000"/>
              </a:lnSpc>
            </a:pPr>
            <a:r>
              <a:rPr lang="en-GB" altLang="zh-CN" sz="3000" dirty="0"/>
              <a:t>Providing control signals to load instructions into the instruction register</a:t>
            </a:r>
          </a:p>
          <a:p>
            <a:pPr lvl="1" hangingPunct="1">
              <a:lnSpc>
                <a:spcPct val="150000"/>
              </a:lnSpc>
            </a:pPr>
            <a:r>
              <a:rPr lang="en-GB" altLang="zh-CN" sz="3000" dirty="0"/>
              <a:t>Providing signals to perform test functions such as Capture and Update (application) of test data</a:t>
            </a:r>
          </a:p>
          <a:p>
            <a:pPr lvl="1" hangingPunct="1">
              <a:lnSpc>
                <a:spcPct val="150000"/>
              </a:lnSpc>
            </a:pPr>
            <a:r>
              <a:rPr lang="en-GB" altLang="zh-CN" sz="3000" dirty="0"/>
              <a:t>Providing control signals to shift test data from TDI to TDO</a:t>
            </a:r>
          </a:p>
        </p:txBody>
      </p:sp>
    </p:spTree>
    <p:extLst>
      <p:ext uri="{BB962C8B-B14F-4D97-AF65-F5344CB8AC3E}">
        <p14:creationId xmlns:p14="http://schemas.microsoft.com/office/powerpoint/2010/main" val="311626142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CBBA10-AEFC-22B2-F746-73BC397CA4E8}"/>
              </a:ext>
            </a:extLst>
          </p:cNvPr>
          <p:cNvPicPr>
            <a:picLocks noChangeAspect="1"/>
          </p:cNvPicPr>
          <p:nvPr/>
        </p:nvPicPr>
        <p:blipFill>
          <a:blip r:embed="rId2"/>
          <a:stretch>
            <a:fillRect/>
          </a:stretch>
        </p:blipFill>
        <p:spPr>
          <a:xfrm>
            <a:off x="14024605" y="6188927"/>
            <a:ext cx="10171100" cy="7527072"/>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TAP Controller (TAPC)</a:t>
            </a:r>
            <a:endParaRPr lang="en-GB" altLang="zh-CN" sz="3600" b="1" dirty="0">
              <a:solidFill>
                <a:srgbClr val="7030A0"/>
              </a:solidFill>
            </a:endParaRPr>
          </a:p>
          <a:p>
            <a:pPr hangingPunct="1">
              <a:lnSpc>
                <a:spcPct val="150000"/>
              </a:lnSpc>
            </a:pPr>
            <a:r>
              <a:rPr lang="en-GB" altLang="zh-CN" sz="3600" dirty="0"/>
              <a:t>Test–Logic–Reset</a:t>
            </a:r>
            <a:r>
              <a:rPr lang="en-US" altLang="zh-CN" sz="3600" dirty="0"/>
              <a:t>:</a:t>
            </a:r>
            <a:r>
              <a:rPr lang="zh-CN" altLang="en-US" sz="3600" dirty="0"/>
              <a:t> </a:t>
            </a:r>
            <a:endParaRPr lang="en-US" altLang="zh-CN" sz="3600" dirty="0"/>
          </a:p>
          <a:p>
            <a:pPr lvl="1" hangingPunct="1">
              <a:lnSpc>
                <a:spcPct val="150000"/>
              </a:lnSpc>
            </a:pPr>
            <a:r>
              <a:rPr lang="en-GB" altLang="zh-CN" sz="3000" dirty="0"/>
              <a:t>In this state the boundary-scan circuitry is disabled and the system operates in its normal mode. </a:t>
            </a:r>
          </a:p>
          <a:p>
            <a:pPr lvl="1" hangingPunct="1">
              <a:lnSpc>
                <a:spcPct val="150000"/>
              </a:lnSpc>
            </a:pPr>
            <a:r>
              <a:rPr lang="en-GB" altLang="zh-CN" sz="3000" dirty="0"/>
              <a:t>Whenever a 0 signal is applied to the TRST∗ port, the TAPC enters this state. </a:t>
            </a:r>
          </a:p>
          <a:p>
            <a:pPr hangingPunct="1">
              <a:lnSpc>
                <a:spcPct val="150000"/>
              </a:lnSpc>
            </a:pPr>
            <a:r>
              <a:rPr lang="en-GB" altLang="zh-CN" sz="3600" dirty="0"/>
              <a:t>Run-Test/Idle: </a:t>
            </a:r>
          </a:p>
          <a:p>
            <a:pPr lvl="1" hangingPunct="1">
              <a:lnSpc>
                <a:spcPct val="150000"/>
              </a:lnSpc>
            </a:pPr>
            <a:r>
              <a:rPr lang="en-GB" altLang="zh-CN" sz="3000" dirty="0"/>
              <a:t>In this state, the boundary-scan circuitry is waiting for some test operations synchronized with the TCK (such as BIST) to complete. </a:t>
            </a:r>
          </a:p>
          <a:p>
            <a:pPr lvl="1" hangingPunct="1">
              <a:lnSpc>
                <a:spcPct val="150000"/>
              </a:lnSpc>
            </a:pPr>
            <a:r>
              <a:rPr lang="en-GB" altLang="zh-CN" sz="3000" dirty="0"/>
              <a:t>It is different from the Test–Logic–Reset in that during this state activities on selected test logic may still be in progress.</a:t>
            </a:r>
          </a:p>
        </p:txBody>
      </p:sp>
    </p:spTree>
    <p:extLst>
      <p:ext uri="{BB962C8B-B14F-4D97-AF65-F5344CB8AC3E}">
        <p14:creationId xmlns:p14="http://schemas.microsoft.com/office/powerpoint/2010/main" val="351638144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CBBA10-AEFC-22B2-F746-73BC397CA4E8}"/>
              </a:ext>
            </a:extLst>
          </p:cNvPr>
          <p:cNvPicPr>
            <a:picLocks noChangeAspect="1"/>
          </p:cNvPicPr>
          <p:nvPr/>
        </p:nvPicPr>
        <p:blipFill>
          <a:blip r:embed="rId2"/>
          <a:stretch>
            <a:fillRect/>
          </a:stretch>
        </p:blipFill>
        <p:spPr>
          <a:xfrm>
            <a:off x="14024605" y="6188927"/>
            <a:ext cx="10171100" cy="7527072"/>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fontScale="925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TAP Controller (TAPC)</a:t>
            </a:r>
            <a:endParaRPr lang="en-GB" altLang="zh-CN" sz="3600" b="1" dirty="0">
              <a:solidFill>
                <a:srgbClr val="7030A0"/>
              </a:solidFill>
            </a:endParaRPr>
          </a:p>
          <a:p>
            <a:pPr hangingPunct="1">
              <a:lnSpc>
                <a:spcPct val="150000"/>
              </a:lnSpc>
            </a:pPr>
            <a:r>
              <a:rPr lang="en-GB" altLang="zh-CN" sz="3600" dirty="0"/>
              <a:t>Select-DR-Scan: </a:t>
            </a:r>
          </a:p>
          <a:p>
            <a:pPr lvl="1" hangingPunct="1">
              <a:lnSpc>
                <a:spcPct val="150000"/>
              </a:lnSpc>
            </a:pPr>
            <a:r>
              <a:rPr lang="en-GB" altLang="zh-CN" sz="3000" dirty="0"/>
              <a:t>This is a temporary state in preparation for entering the data register manipulation column.</a:t>
            </a:r>
          </a:p>
          <a:p>
            <a:pPr hangingPunct="1">
              <a:lnSpc>
                <a:spcPct val="150000"/>
              </a:lnSpc>
            </a:pPr>
            <a:r>
              <a:rPr lang="en-GB" altLang="zh-CN" sz="3600" dirty="0"/>
              <a:t>Capture-DR: </a:t>
            </a:r>
          </a:p>
          <a:p>
            <a:pPr lvl="1" hangingPunct="1">
              <a:lnSpc>
                <a:spcPct val="150000"/>
              </a:lnSpc>
            </a:pPr>
            <a:r>
              <a:rPr lang="en-GB" altLang="zh-CN" sz="3000" dirty="0"/>
              <a:t>In this state, data can be loaded in parallel to the data registers selected by the current instruction. It is in this state where the current test results and normal operation status are captured.</a:t>
            </a:r>
          </a:p>
          <a:p>
            <a:pPr hangingPunct="1">
              <a:lnSpc>
                <a:spcPct val="150000"/>
              </a:lnSpc>
            </a:pPr>
            <a:r>
              <a:rPr lang="en-GB" altLang="zh-CN" sz="3600" dirty="0"/>
              <a:t>Shift-DR:</a:t>
            </a:r>
          </a:p>
          <a:p>
            <a:pPr lvl="1" hangingPunct="1">
              <a:lnSpc>
                <a:spcPct val="150000"/>
              </a:lnSpc>
            </a:pPr>
            <a:r>
              <a:rPr lang="en-GB" altLang="zh-CN" sz="3000" dirty="0"/>
              <a:t>In this state, test data are scanned in series through the data registers selected by the current instruction. Upon entering this state, the TAP controller will stay in this state as long as TMS = 0. </a:t>
            </a:r>
          </a:p>
        </p:txBody>
      </p:sp>
    </p:spTree>
    <p:extLst>
      <p:ext uri="{BB962C8B-B14F-4D97-AF65-F5344CB8AC3E}">
        <p14:creationId xmlns:p14="http://schemas.microsoft.com/office/powerpoint/2010/main" val="33747490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CBBA10-AEFC-22B2-F746-73BC397CA4E8}"/>
              </a:ext>
            </a:extLst>
          </p:cNvPr>
          <p:cNvPicPr>
            <a:picLocks noChangeAspect="1"/>
          </p:cNvPicPr>
          <p:nvPr/>
        </p:nvPicPr>
        <p:blipFill>
          <a:blip r:embed="rId2"/>
          <a:stretch>
            <a:fillRect/>
          </a:stretch>
        </p:blipFill>
        <p:spPr>
          <a:xfrm>
            <a:off x="14024605" y="6188927"/>
            <a:ext cx="10171100" cy="7527072"/>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TAP Controller (TAPC)</a:t>
            </a:r>
            <a:endParaRPr lang="en-GB" altLang="zh-CN" sz="3600" b="1" dirty="0">
              <a:solidFill>
                <a:srgbClr val="7030A0"/>
              </a:solidFill>
            </a:endParaRPr>
          </a:p>
          <a:p>
            <a:pPr hangingPunct="1">
              <a:lnSpc>
                <a:spcPct val="150000"/>
              </a:lnSpc>
            </a:pPr>
            <a:r>
              <a:rPr lang="en-GB" altLang="zh-CN" sz="3600" dirty="0"/>
              <a:t>Exit-DR</a:t>
            </a:r>
          </a:p>
          <a:p>
            <a:pPr lvl="1" hangingPunct="1">
              <a:lnSpc>
                <a:spcPct val="150000"/>
              </a:lnSpc>
            </a:pPr>
            <a:r>
              <a:rPr lang="en-GB" altLang="zh-CN" sz="3000" dirty="0"/>
              <a:t>This is also a temporary state. All parallel-loaded or shifted data are held in the selected data register in this state in preparation to enter the update or pause state.</a:t>
            </a:r>
          </a:p>
          <a:p>
            <a:pPr hangingPunct="1">
              <a:lnSpc>
                <a:spcPct val="150000"/>
              </a:lnSpc>
            </a:pPr>
            <a:r>
              <a:rPr lang="en-GB" altLang="zh-CN" sz="3600" dirty="0"/>
              <a:t>Pause-DR:</a:t>
            </a:r>
          </a:p>
          <a:p>
            <a:pPr lvl="1" hangingPunct="1">
              <a:lnSpc>
                <a:spcPct val="150000"/>
              </a:lnSpc>
            </a:pPr>
            <a:r>
              <a:rPr lang="en-GB" altLang="zh-CN" sz="3000" dirty="0"/>
              <a:t>The boundary-scan logic pauses its function here to wait for some external operations. It is a state that allows the boundary-scan architecture to wait for more data to shift in/out.</a:t>
            </a:r>
          </a:p>
        </p:txBody>
      </p:sp>
    </p:spTree>
    <p:extLst>
      <p:ext uri="{BB962C8B-B14F-4D97-AF65-F5344CB8AC3E}">
        <p14:creationId xmlns:p14="http://schemas.microsoft.com/office/powerpoint/2010/main" val="252534457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CBBA10-AEFC-22B2-F746-73BC397CA4E8}"/>
              </a:ext>
            </a:extLst>
          </p:cNvPr>
          <p:cNvPicPr>
            <a:picLocks noChangeAspect="1"/>
          </p:cNvPicPr>
          <p:nvPr/>
        </p:nvPicPr>
        <p:blipFill>
          <a:blip r:embed="rId2"/>
          <a:stretch>
            <a:fillRect/>
          </a:stretch>
        </p:blipFill>
        <p:spPr>
          <a:xfrm>
            <a:off x="14024605" y="6188927"/>
            <a:ext cx="10171100" cy="7527072"/>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fontScale="92500"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TAP Controller (TAPC)</a:t>
            </a:r>
            <a:endParaRPr lang="en-GB" altLang="zh-CN" sz="3600" b="1" dirty="0">
              <a:solidFill>
                <a:srgbClr val="7030A0"/>
              </a:solidFill>
            </a:endParaRPr>
          </a:p>
          <a:p>
            <a:pPr hangingPunct="1">
              <a:lnSpc>
                <a:spcPct val="150000"/>
              </a:lnSpc>
            </a:pPr>
            <a:r>
              <a:rPr lang="en-GB" altLang="zh-CN" sz="3600" dirty="0"/>
              <a:t>Exit2-DR:</a:t>
            </a:r>
          </a:p>
          <a:p>
            <a:pPr lvl="1" hangingPunct="1">
              <a:lnSpc>
                <a:spcPct val="150000"/>
              </a:lnSpc>
            </a:pPr>
            <a:r>
              <a:rPr lang="en-GB" altLang="zh-CN" sz="3000" dirty="0"/>
              <a:t>This state either indicates completion of the current capturing/shifting operation, allowing the TAPC to enter the update state; or represents the end of the Pause-DR operation, allowing the TAP controller to go back to the Shift-DR state for more data to shift in/out.</a:t>
            </a:r>
            <a:endParaRPr lang="en-GB" altLang="zh-CN" sz="3600" dirty="0"/>
          </a:p>
          <a:p>
            <a:pPr hangingPunct="1">
              <a:lnSpc>
                <a:spcPct val="150000"/>
              </a:lnSpc>
            </a:pPr>
            <a:r>
              <a:rPr lang="en-GB" altLang="zh-CN" sz="3600" dirty="0"/>
              <a:t>Update-DR:</a:t>
            </a:r>
          </a:p>
          <a:p>
            <a:pPr lvl="1" hangingPunct="1">
              <a:lnSpc>
                <a:spcPct val="150000"/>
              </a:lnSpc>
            </a:pPr>
            <a:r>
              <a:rPr lang="en-GB" altLang="zh-CN" sz="3000" dirty="0"/>
              <a:t>In this state, data are latched onto the parallel output of the selected test data registers from the shift register path on the falling edge of TCK.</a:t>
            </a:r>
          </a:p>
          <a:p>
            <a:pPr lvl="1" hangingPunct="1">
              <a:lnSpc>
                <a:spcPct val="150000"/>
              </a:lnSpc>
            </a:pPr>
            <a:r>
              <a:rPr lang="en-GB" altLang="zh-CN" sz="3000" dirty="0"/>
              <a:t>Note that, with a two-stage register design, test data can be held at the parallel output of the selected register while other data are shifted in the associated shift register path.</a:t>
            </a:r>
          </a:p>
        </p:txBody>
      </p:sp>
    </p:spTree>
    <p:extLst>
      <p:ext uri="{BB962C8B-B14F-4D97-AF65-F5344CB8AC3E}">
        <p14:creationId xmlns:p14="http://schemas.microsoft.com/office/powerpoint/2010/main" val="6280778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Register and Instruction Set</a:t>
            </a:r>
            <a:endParaRPr lang="en-GB" altLang="zh-CN" sz="3600" b="1" dirty="0">
              <a:solidFill>
                <a:srgbClr val="7030A0"/>
              </a:solidFill>
            </a:endParaRPr>
          </a:p>
          <a:p>
            <a:pPr hangingPunct="1">
              <a:lnSpc>
                <a:spcPct val="150000"/>
              </a:lnSpc>
            </a:pPr>
            <a:r>
              <a:rPr lang="en-GB" altLang="zh-CN" sz="3600" dirty="0"/>
              <a:t>BYPASS:</a:t>
            </a:r>
          </a:p>
          <a:p>
            <a:pPr lvl="1" hangingPunct="1">
              <a:lnSpc>
                <a:spcPct val="150000"/>
              </a:lnSpc>
            </a:pPr>
            <a:r>
              <a:rPr lang="en-GB" altLang="zh-CN" sz="3000" dirty="0"/>
              <a:t>The BYPASS instruction is used to “bypass” the boundary-scan registers on unused chips so as to prevent long Shift operations.</a:t>
            </a:r>
          </a:p>
          <a:p>
            <a:pPr lvl="1" hangingPunct="1">
              <a:lnSpc>
                <a:spcPct val="150000"/>
              </a:lnSpc>
            </a:pPr>
            <a:r>
              <a:rPr lang="en-GB" altLang="zh-CN" sz="3000" dirty="0"/>
              <a:t>The BYPASS register must capture a default bit of 0 at the Capture-DR state when this instruction is executed.</a:t>
            </a:r>
          </a:p>
          <a:p>
            <a:pPr lvl="1" hangingPunct="1">
              <a:lnSpc>
                <a:spcPct val="150000"/>
              </a:lnSpc>
            </a:pPr>
            <a:r>
              <a:rPr lang="en-GB" altLang="zh-CN" sz="3000" dirty="0"/>
              <a:t>Furthermore, the instruction register must be forced to contain the BYPASS instruction whenever the TAP is reset, unless an IDCODE instruction (to be discussed later) is implemented, in which case IDCODE is the default instruction to be loaded to the BYPASS register.</a:t>
            </a:r>
          </a:p>
        </p:txBody>
      </p:sp>
      <p:pic>
        <p:nvPicPr>
          <p:cNvPr id="6" name="Picture 5">
            <a:extLst>
              <a:ext uri="{FF2B5EF4-FFF2-40B4-BE49-F238E27FC236}">
                <a16:creationId xmlns:a16="http://schemas.microsoft.com/office/drawing/2014/main" id="{02A278E9-2751-FD3F-0F95-58D11AE6DA1E}"/>
              </a:ext>
            </a:extLst>
          </p:cNvPr>
          <p:cNvPicPr>
            <a:picLocks noChangeAspect="1"/>
          </p:cNvPicPr>
          <p:nvPr/>
        </p:nvPicPr>
        <p:blipFill>
          <a:blip r:embed="rId2"/>
          <a:stretch>
            <a:fillRect/>
          </a:stretch>
        </p:blipFill>
        <p:spPr>
          <a:xfrm>
            <a:off x="15716132" y="4304371"/>
            <a:ext cx="7190679" cy="8500365"/>
          </a:xfrm>
          <a:prstGeom prst="rect">
            <a:avLst/>
          </a:prstGeom>
        </p:spPr>
      </p:pic>
    </p:spTree>
    <p:extLst>
      <p:ext uri="{BB962C8B-B14F-4D97-AF65-F5344CB8AC3E}">
        <p14:creationId xmlns:p14="http://schemas.microsoft.com/office/powerpoint/2010/main" val="39300616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GB" altLang="zh-CN" sz="4000" dirty="0">
                <a:solidFill>
                  <a:schemeClr val="tx1"/>
                </a:solidFill>
              </a:rPr>
              <a:t>With the advent of surface mount packages and multiple chip modules (MCMs), this method becomes infeasible as no or few through-hole pins are available for probing</a:t>
            </a:r>
            <a:r>
              <a:rPr lang="en-US" altLang="zh-CN" sz="4000" dirty="0">
                <a:solidFill>
                  <a:schemeClr val="tx1"/>
                </a:solidFill>
              </a:rPr>
              <a:t>.</a:t>
            </a:r>
          </a:p>
          <a:p>
            <a:pPr hangingPunct="1">
              <a:lnSpc>
                <a:spcPct val="150000"/>
              </a:lnSpc>
            </a:pPr>
            <a:r>
              <a:rPr lang="en-GB" altLang="zh-CN" sz="4000" dirty="0">
                <a:solidFill>
                  <a:schemeClr val="tx1"/>
                </a:solidFill>
              </a:rPr>
              <a:t>The best way to address this problem is to chain all the boundary I/O pins of a chip into a shift register and use a concept similar to scan design to gain back the I/O accessibility of the chip.</a:t>
            </a:r>
            <a:endParaRPr lang="en-US" altLang="zh-CN" sz="4000" dirty="0">
              <a:solidFill>
                <a:schemeClr val="tx1"/>
              </a:solidFill>
            </a:endParaRPr>
          </a:p>
        </p:txBody>
      </p:sp>
      <p:pic>
        <p:nvPicPr>
          <p:cNvPr id="5" name="Picture 4">
            <a:extLst>
              <a:ext uri="{FF2B5EF4-FFF2-40B4-BE49-F238E27FC236}">
                <a16:creationId xmlns:a16="http://schemas.microsoft.com/office/drawing/2014/main" id="{0F00CCF9-B75A-AA74-BC2D-7BD83CA390A0}"/>
              </a:ext>
            </a:extLst>
          </p:cNvPr>
          <p:cNvPicPr>
            <a:picLocks noChangeAspect="1"/>
          </p:cNvPicPr>
          <p:nvPr/>
        </p:nvPicPr>
        <p:blipFill>
          <a:blip r:embed="rId2"/>
          <a:stretch>
            <a:fillRect/>
          </a:stretch>
        </p:blipFill>
        <p:spPr>
          <a:xfrm>
            <a:off x="5424964" y="7967225"/>
            <a:ext cx="13534072" cy="5615125"/>
          </a:xfrm>
          <a:prstGeom prst="rect">
            <a:avLst/>
          </a:prstGeom>
        </p:spPr>
      </p:pic>
    </p:spTree>
    <p:extLst>
      <p:ext uri="{BB962C8B-B14F-4D97-AF65-F5344CB8AC3E}">
        <p14:creationId xmlns:p14="http://schemas.microsoft.com/office/powerpoint/2010/main" val="78815861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Register and Instruction Set</a:t>
            </a:r>
            <a:endParaRPr lang="en-GB" altLang="zh-CN" sz="3600" b="1" dirty="0">
              <a:solidFill>
                <a:srgbClr val="7030A0"/>
              </a:solidFill>
            </a:endParaRPr>
          </a:p>
          <a:p>
            <a:pPr hangingPunct="1">
              <a:lnSpc>
                <a:spcPct val="150000"/>
              </a:lnSpc>
            </a:pPr>
            <a:r>
              <a:rPr lang="en-GB" altLang="zh-CN" sz="3600" dirty="0"/>
              <a:t>SAMPLE:</a:t>
            </a:r>
          </a:p>
          <a:p>
            <a:pPr lvl="1" hangingPunct="1">
              <a:lnSpc>
                <a:spcPct val="150000"/>
              </a:lnSpc>
            </a:pPr>
            <a:r>
              <a:rPr lang="en-GB" altLang="zh-CN" sz="3000" dirty="0"/>
              <a:t>The SAMPLE operation can be completed by simply executing the Capture operation (on the rising edge of TCK in the Capture-DR state) such that the required test data can be loaded in parallel to the selected data registers. </a:t>
            </a:r>
          </a:p>
          <a:p>
            <a:pPr lvl="1" hangingPunct="1">
              <a:lnSpc>
                <a:spcPct val="150000"/>
              </a:lnSpc>
            </a:pPr>
            <a:r>
              <a:rPr lang="en-GB" altLang="zh-CN" sz="3000" dirty="0"/>
              <a:t>This instruction also allows the capture of the signals applied to the primary inputs of a chip and capture of the responses appearing at the output of the internal logic. </a:t>
            </a:r>
          </a:p>
          <a:p>
            <a:pPr lvl="1" hangingPunct="1">
              <a:lnSpc>
                <a:spcPct val="150000"/>
              </a:lnSpc>
            </a:pPr>
            <a:r>
              <a:rPr lang="en-GB" altLang="zh-CN" sz="3000" dirty="0"/>
              <a:t>It is required that when the SAMPLE instruction is executed, the operation of the boundary-scan test logic must have no effect on the internal logic or on the flow of signals between the internal logic and the I/O pins of the chip.</a:t>
            </a:r>
          </a:p>
        </p:txBody>
      </p:sp>
      <p:pic>
        <p:nvPicPr>
          <p:cNvPr id="6" name="Picture 5">
            <a:extLst>
              <a:ext uri="{FF2B5EF4-FFF2-40B4-BE49-F238E27FC236}">
                <a16:creationId xmlns:a16="http://schemas.microsoft.com/office/drawing/2014/main" id="{D71B9EE0-05D3-55F0-764F-8C2FE617209E}"/>
              </a:ext>
            </a:extLst>
          </p:cNvPr>
          <p:cNvPicPr>
            <a:picLocks noChangeAspect="1"/>
          </p:cNvPicPr>
          <p:nvPr/>
        </p:nvPicPr>
        <p:blipFill>
          <a:blip r:embed="rId2"/>
          <a:stretch>
            <a:fillRect/>
          </a:stretch>
        </p:blipFill>
        <p:spPr>
          <a:xfrm>
            <a:off x="14665725" y="9210907"/>
            <a:ext cx="9718275" cy="4333061"/>
          </a:xfrm>
          <a:prstGeom prst="rect">
            <a:avLst/>
          </a:prstGeom>
        </p:spPr>
      </p:pic>
    </p:spTree>
    <p:extLst>
      <p:ext uri="{BB962C8B-B14F-4D97-AF65-F5344CB8AC3E}">
        <p14:creationId xmlns:p14="http://schemas.microsoft.com/office/powerpoint/2010/main" val="293907004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9F2846-50FA-39F9-821C-7DFCAEA82654}"/>
              </a:ext>
            </a:extLst>
          </p:cNvPr>
          <p:cNvPicPr>
            <a:picLocks noChangeAspect="1"/>
          </p:cNvPicPr>
          <p:nvPr/>
        </p:nvPicPr>
        <p:blipFill>
          <a:blip r:embed="rId2"/>
          <a:stretch>
            <a:fillRect/>
          </a:stretch>
        </p:blipFill>
        <p:spPr>
          <a:xfrm>
            <a:off x="13952702" y="8586439"/>
            <a:ext cx="10275182" cy="5022071"/>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Register and Instruction Set</a:t>
            </a:r>
            <a:endParaRPr lang="en-GB" altLang="zh-CN" sz="3600" b="1" dirty="0">
              <a:solidFill>
                <a:srgbClr val="7030A0"/>
              </a:solidFill>
            </a:endParaRPr>
          </a:p>
          <a:p>
            <a:pPr hangingPunct="1">
              <a:lnSpc>
                <a:spcPct val="150000"/>
              </a:lnSpc>
            </a:pPr>
            <a:r>
              <a:rPr lang="en-GB" altLang="zh-CN" sz="3600" dirty="0"/>
              <a:t>PRELOAD: </a:t>
            </a:r>
          </a:p>
          <a:p>
            <a:pPr lvl="1" hangingPunct="1">
              <a:lnSpc>
                <a:spcPct val="150000"/>
              </a:lnSpc>
            </a:pPr>
            <a:r>
              <a:rPr lang="en-GB" altLang="zh-CN" sz="3000" dirty="0"/>
              <a:t>The PRELOAD instruction allows test data to be shifted into or out of the selected data register during the Shift-DR state without causing interference to the normal operation of the internal logic. </a:t>
            </a:r>
          </a:p>
          <a:p>
            <a:pPr lvl="1" hangingPunct="1">
              <a:lnSpc>
                <a:spcPct val="150000"/>
              </a:lnSpc>
            </a:pPr>
            <a:r>
              <a:rPr lang="en-GB" altLang="zh-CN" sz="3000" dirty="0"/>
              <a:t>The shifted data are then latched to the parallel output (R2) of the selected data registers (on the falling edge of TCK in the Update-DR controller state) for immediate or later use. This allows an initial data pattern to be placed at the latched parallel outputs of boundary-scan register cells using the PRELOAD instruction before the selection of another boundary-scan test operation.</a:t>
            </a:r>
            <a:endParaRPr lang="en-GB" altLang="zh-CN" sz="2400" dirty="0"/>
          </a:p>
        </p:txBody>
      </p:sp>
    </p:spTree>
    <p:extLst>
      <p:ext uri="{BB962C8B-B14F-4D97-AF65-F5344CB8AC3E}">
        <p14:creationId xmlns:p14="http://schemas.microsoft.com/office/powerpoint/2010/main" val="25140361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1D5FD80-0CBD-E982-9C4B-FEFB5B73BAD7}"/>
              </a:ext>
            </a:extLst>
          </p:cNvPr>
          <p:cNvPicPr>
            <a:picLocks noChangeAspect="1"/>
          </p:cNvPicPr>
          <p:nvPr/>
        </p:nvPicPr>
        <p:blipFill>
          <a:blip r:embed="rId2"/>
          <a:stretch>
            <a:fillRect/>
          </a:stretch>
        </p:blipFill>
        <p:spPr>
          <a:xfrm>
            <a:off x="13759029" y="5832088"/>
            <a:ext cx="10624971" cy="7638935"/>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1966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Register and Instruction Set</a:t>
            </a:r>
            <a:endParaRPr lang="en-GB" altLang="zh-CN" sz="3600" b="1" dirty="0">
              <a:solidFill>
                <a:srgbClr val="7030A0"/>
              </a:solidFill>
            </a:endParaRPr>
          </a:p>
          <a:p>
            <a:pPr hangingPunct="1">
              <a:lnSpc>
                <a:spcPct val="150000"/>
              </a:lnSpc>
            </a:pPr>
            <a:r>
              <a:rPr lang="en-GB" altLang="zh-CN" sz="3600" dirty="0"/>
              <a:t>EXTEST:</a:t>
            </a:r>
          </a:p>
          <a:p>
            <a:pPr lvl="1" hangingPunct="1">
              <a:lnSpc>
                <a:spcPct val="150000"/>
              </a:lnSpc>
            </a:pPr>
            <a:r>
              <a:rPr lang="en-GB" altLang="zh-CN" sz="3000" dirty="0"/>
              <a:t>The EXTEST instruction is used to test the circuitry external to the chips, typically the interconnects between chips and between boards.</a:t>
            </a:r>
          </a:p>
          <a:p>
            <a:pPr lvl="1" hangingPunct="1">
              <a:lnSpc>
                <a:spcPct val="150000"/>
              </a:lnSpc>
            </a:pPr>
            <a:r>
              <a:rPr lang="en-GB" altLang="zh-CN" sz="3000" dirty="0"/>
              <a:t>Before the selection of the EXTEST instruction, data can be loaded onto the latched parallel outputs using PRELOAD. Then, as soon as the EXTEST instruction has been transferred to the parallel output of the instruction register, the preloaded data are driven through the chip output pins.</a:t>
            </a:r>
          </a:p>
          <a:p>
            <a:pPr lvl="1" hangingPunct="1">
              <a:lnSpc>
                <a:spcPct val="150000"/>
              </a:lnSpc>
            </a:pPr>
            <a:r>
              <a:rPr lang="en-GB" altLang="zh-CN" sz="3000" dirty="0"/>
              <a:t>This ensures that the required test data are driven immediately when the change to the EXTEST instruction takes place in the Update-IR controller state,</a:t>
            </a:r>
          </a:p>
          <a:p>
            <a:pPr lvl="1" hangingPunct="1">
              <a:lnSpc>
                <a:spcPct val="150000"/>
              </a:lnSpc>
            </a:pPr>
            <a:endParaRPr lang="en-GB" altLang="zh-CN" sz="3000" dirty="0"/>
          </a:p>
        </p:txBody>
      </p:sp>
    </p:spTree>
    <p:extLst>
      <p:ext uri="{BB962C8B-B14F-4D97-AF65-F5344CB8AC3E}">
        <p14:creationId xmlns:p14="http://schemas.microsoft.com/office/powerpoint/2010/main" val="253896921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452544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Register and Instruction Set</a:t>
            </a:r>
            <a:endParaRPr lang="en-GB" altLang="zh-CN" sz="3600" b="1" dirty="0">
              <a:solidFill>
                <a:srgbClr val="7030A0"/>
              </a:solidFill>
            </a:endParaRPr>
          </a:p>
          <a:p>
            <a:pPr hangingPunct="1">
              <a:lnSpc>
                <a:spcPct val="150000"/>
              </a:lnSpc>
            </a:pPr>
            <a:r>
              <a:rPr lang="en-GB" altLang="zh-CN" sz="3600" dirty="0"/>
              <a:t>INTEST steps:</a:t>
            </a:r>
          </a:p>
          <a:p>
            <a:pPr lvl="1" hangingPunct="1">
              <a:lnSpc>
                <a:spcPct val="150000"/>
              </a:lnSpc>
            </a:pPr>
            <a:r>
              <a:rPr lang="en-GB" altLang="zh-CN" sz="3000" dirty="0"/>
              <a:t>Test data are shifted into the boundary-scan cells that drive internal logic. </a:t>
            </a:r>
          </a:p>
          <a:p>
            <a:pPr lvl="1" hangingPunct="1">
              <a:lnSpc>
                <a:spcPct val="150000"/>
              </a:lnSpc>
            </a:pPr>
            <a:r>
              <a:rPr lang="en-GB" altLang="zh-CN" sz="3000" dirty="0"/>
              <a:t>An Update operation is then executed and the shifted data are loaded to the second stage of the boundary-scan cell. </a:t>
            </a:r>
            <a:r>
              <a:rPr lang="en-US" altLang="zh-CN" sz="3000" dirty="0"/>
              <a:t>A</a:t>
            </a:r>
            <a:r>
              <a:rPr lang="en-GB" altLang="zh-CN" sz="3000" dirty="0"/>
              <a:t>t the same time the data are applied to the internal logic. </a:t>
            </a:r>
          </a:p>
          <a:p>
            <a:pPr lvl="1" hangingPunct="1">
              <a:lnSpc>
                <a:spcPct val="150000"/>
              </a:lnSpc>
            </a:pPr>
            <a:r>
              <a:rPr lang="en-GB" altLang="zh-CN" sz="3000" dirty="0"/>
              <a:t>The TAP controller then goes back to the Capture-DR state to capture the test result at the boundary-scan cells, which receive data from internal logic. </a:t>
            </a:r>
          </a:p>
          <a:p>
            <a:pPr lvl="1" hangingPunct="1">
              <a:lnSpc>
                <a:spcPct val="150000"/>
              </a:lnSpc>
            </a:pPr>
            <a:r>
              <a:rPr lang="en-GB" altLang="zh-CN" sz="3000" dirty="0"/>
              <a:t>The Shift-DR operation shifts the test results out for observation. This operation may be repeated for several cycles.</a:t>
            </a:r>
          </a:p>
        </p:txBody>
      </p:sp>
      <p:pic>
        <p:nvPicPr>
          <p:cNvPr id="6" name="Picture 5">
            <a:extLst>
              <a:ext uri="{FF2B5EF4-FFF2-40B4-BE49-F238E27FC236}">
                <a16:creationId xmlns:a16="http://schemas.microsoft.com/office/drawing/2014/main" id="{8D1EA8D4-DCAD-2835-8B56-B1856F6D54A1}"/>
              </a:ext>
            </a:extLst>
          </p:cNvPr>
          <p:cNvPicPr>
            <a:picLocks noChangeAspect="1"/>
          </p:cNvPicPr>
          <p:nvPr/>
        </p:nvPicPr>
        <p:blipFill rotWithShape="1">
          <a:blip r:embed="rId2"/>
          <a:srcRect l="-409" r="50000" b="52453"/>
          <a:stretch/>
        </p:blipFill>
        <p:spPr>
          <a:xfrm>
            <a:off x="16462800" y="4067756"/>
            <a:ext cx="5036751" cy="2377650"/>
          </a:xfrm>
          <a:prstGeom prst="rect">
            <a:avLst/>
          </a:prstGeom>
        </p:spPr>
      </p:pic>
      <p:pic>
        <p:nvPicPr>
          <p:cNvPr id="8" name="Picture 7">
            <a:extLst>
              <a:ext uri="{FF2B5EF4-FFF2-40B4-BE49-F238E27FC236}">
                <a16:creationId xmlns:a16="http://schemas.microsoft.com/office/drawing/2014/main" id="{DE48295F-C3F2-F213-0186-C907EBC795A6}"/>
              </a:ext>
            </a:extLst>
          </p:cNvPr>
          <p:cNvPicPr>
            <a:picLocks noChangeAspect="1"/>
          </p:cNvPicPr>
          <p:nvPr/>
        </p:nvPicPr>
        <p:blipFill>
          <a:blip r:embed="rId3"/>
          <a:stretch>
            <a:fillRect/>
          </a:stretch>
        </p:blipFill>
        <p:spPr>
          <a:xfrm>
            <a:off x="16624726" y="6324050"/>
            <a:ext cx="5095875" cy="2619375"/>
          </a:xfrm>
          <a:prstGeom prst="rect">
            <a:avLst/>
          </a:prstGeom>
        </p:spPr>
      </p:pic>
      <p:pic>
        <p:nvPicPr>
          <p:cNvPr id="10" name="Picture 9">
            <a:extLst>
              <a:ext uri="{FF2B5EF4-FFF2-40B4-BE49-F238E27FC236}">
                <a16:creationId xmlns:a16="http://schemas.microsoft.com/office/drawing/2014/main" id="{F4EA1DCF-B847-AAFB-4338-1BE97267B3C0}"/>
              </a:ext>
            </a:extLst>
          </p:cNvPr>
          <p:cNvPicPr>
            <a:picLocks noChangeAspect="1"/>
          </p:cNvPicPr>
          <p:nvPr/>
        </p:nvPicPr>
        <p:blipFill>
          <a:blip r:embed="rId4"/>
          <a:stretch>
            <a:fillRect/>
          </a:stretch>
        </p:blipFill>
        <p:spPr>
          <a:xfrm>
            <a:off x="16473951" y="8622564"/>
            <a:ext cx="5038725" cy="2447925"/>
          </a:xfrm>
          <a:prstGeom prst="rect">
            <a:avLst/>
          </a:prstGeom>
        </p:spPr>
      </p:pic>
      <p:pic>
        <p:nvPicPr>
          <p:cNvPr id="12" name="Picture 11">
            <a:extLst>
              <a:ext uri="{FF2B5EF4-FFF2-40B4-BE49-F238E27FC236}">
                <a16:creationId xmlns:a16="http://schemas.microsoft.com/office/drawing/2014/main" id="{997481DA-A073-B8D2-7CE8-DFDEFC94AA47}"/>
              </a:ext>
            </a:extLst>
          </p:cNvPr>
          <p:cNvPicPr>
            <a:picLocks noChangeAspect="1"/>
          </p:cNvPicPr>
          <p:nvPr/>
        </p:nvPicPr>
        <p:blipFill>
          <a:blip r:embed="rId5"/>
          <a:stretch>
            <a:fillRect/>
          </a:stretch>
        </p:blipFill>
        <p:spPr>
          <a:xfrm>
            <a:off x="16875627" y="11028874"/>
            <a:ext cx="4638675" cy="2295525"/>
          </a:xfrm>
          <a:prstGeom prst="rect">
            <a:avLst/>
          </a:prstGeom>
        </p:spPr>
      </p:pic>
    </p:spTree>
    <p:extLst>
      <p:ext uri="{BB962C8B-B14F-4D97-AF65-F5344CB8AC3E}">
        <p14:creationId xmlns:p14="http://schemas.microsoft.com/office/powerpoint/2010/main" val="229598016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18633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Register and Instruction Set</a:t>
            </a:r>
            <a:endParaRPr lang="en-GB" altLang="zh-CN" sz="3600" b="1" dirty="0">
              <a:solidFill>
                <a:srgbClr val="7030A0"/>
              </a:solidFill>
            </a:endParaRPr>
          </a:p>
          <a:p>
            <a:pPr hangingPunct="1">
              <a:lnSpc>
                <a:spcPct val="150000"/>
              </a:lnSpc>
            </a:pPr>
            <a:r>
              <a:rPr lang="en-GB" altLang="zh-CN" sz="3600" dirty="0"/>
              <a:t>RUNBIST</a:t>
            </a:r>
          </a:p>
          <a:p>
            <a:pPr lvl="1" hangingPunct="1">
              <a:lnSpc>
                <a:spcPct val="150000"/>
              </a:lnSpc>
            </a:pPr>
            <a:r>
              <a:rPr lang="en-GB" altLang="zh-CN" sz="3000" dirty="0"/>
              <a:t>The RUNBIST instruction provides a means of running a user-accessible self-test function within the chip using a single instruction. This permits all chips on a board that support the RUNBIST instruction to execute their own self-test process concurrently, thereby greatly reducing the total test time. </a:t>
            </a:r>
          </a:p>
          <a:p>
            <a:pPr lvl="1" hangingPunct="1">
              <a:lnSpc>
                <a:spcPct val="150000"/>
              </a:lnSpc>
            </a:pPr>
            <a:r>
              <a:rPr lang="en-GB" altLang="zh-CN" sz="3000" dirty="0"/>
              <a:t>It is also permitted to include further private or public instructions which give access to individual self-test functions one at a time.</a:t>
            </a:r>
          </a:p>
          <a:p>
            <a:pPr hangingPunct="1">
              <a:lnSpc>
                <a:spcPct val="150000"/>
              </a:lnSpc>
            </a:pPr>
            <a:r>
              <a:rPr lang="en-GB" altLang="zh-CN" sz="3600" dirty="0"/>
              <a:t>CLAMP:</a:t>
            </a:r>
          </a:p>
          <a:p>
            <a:pPr lvl="1" hangingPunct="1">
              <a:lnSpc>
                <a:spcPct val="150000"/>
              </a:lnSpc>
            </a:pPr>
            <a:r>
              <a:rPr lang="en-GB" altLang="zh-CN" sz="3000" dirty="0"/>
              <a:t>When the CLAMP instruction is executed, the state of all signals driven from the output pins of the chip should be completely defined by the data held in the boundary-scan register, preferably in a “safe” state. </a:t>
            </a:r>
          </a:p>
          <a:p>
            <a:pPr lvl="1" hangingPunct="1">
              <a:lnSpc>
                <a:spcPct val="150000"/>
              </a:lnSpc>
            </a:pPr>
            <a:r>
              <a:rPr lang="en-GB" altLang="zh-CN" sz="3000" dirty="0"/>
              <a:t>Similar to the BYPASS instruction, the CLAMP instruction also places only the BYPASS register between TDI and TDO, thus greatly reducing the shift length. </a:t>
            </a:r>
          </a:p>
        </p:txBody>
      </p:sp>
    </p:spTree>
    <p:extLst>
      <p:ext uri="{BB962C8B-B14F-4D97-AF65-F5344CB8AC3E}">
        <p14:creationId xmlns:p14="http://schemas.microsoft.com/office/powerpoint/2010/main" val="394721368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18633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Register and Instruction Set</a:t>
            </a:r>
            <a:endParaRPr lang="en-GB" altLang="zh-CN" sz="3600" b="1" dirty="0">
              <a:solidFill>
                <a:srgbClr val="7030A0"/>
              </a:solidFill>
            </a:endParaRPr>
          </a:p>
          <a:p>
            <a:pPr hangingPunct="1">
              <a:lnSpc>
                <a:spcPct val="150000"/>
              </a:lnSpc>
            </a:pPr>
            <a:r>
              <a:rPr lang="en-GB" altLang="zh-CN" sz="3600" dirty="0"/>
              <a:t>IDCODE:</a:t>
            </a:r>
          </a:p>
          <a:p>
            <a:pPr lvl="1" hangingPunct="1">
              <a:lnSpc>
                <a:spcPct val="150000"/>
              </a:lnSpc>
            </a:pPr>
            <a:r>
              <a:rPr lang="en-GB" altLang="zh-CN" sz="3000" dirty="0"/>
              <a:t>This instruction shall be provided when the optional 32-bit device identification register (device-ID register) is included in the chip. </a:t>
            </a:r>
          </a:p>
          <a:p>
            <a:pPr lvl="1" hangingPunct="1">
              <a:lnSpc>
                <a:spcPct val="150000"/>
              </a:lnSpc>
            </a:pPr>
            <a:r>
              <a:rPr lang="en-GB" altLang="zh-CN" sz="3000" dirty="0"/>
              <a:t>When the IDCODE instruction is used, the vendor’s identification code prestored somewhere in the chip shall be loaded into the device-ID register.</a:t>
            </a:r>
          </a:p>
          <a:p>
            <a:pPr hangingPunct="1">
              <a:lnSpc>
                <a:spcPct val="150000"/>
              </a:lnSpc>
            </a:pPr>
            <a:r>
              <a:rPr lang="en-GB" altLang="zh-CN" sz="3600" dirty="0"/>
              <a:t>USERCODE:</a:t>
            </a:r>
          </a:p>
          <a:p>
            <a:pPr lvl="1" hangingPunct="1">
              <a:lnSpc>
                <a:spcPct val="150000"/>
              </a:lnSpc>
            </a:pPr>
            <a:r>
              <a:rPr lang="en-GB" altLang="zh-CN" sz="3000" dirty="0"/>
              <a:t>The USERCODE instruction allows a user-programmable 32- bit identification code to be loaded into the user-defined device-ID register and then shifted out for examination.</a:t>
            </a:r>
          </a:p>
          <a:p>
            <a:pPr hangingPunct="1">
              <a:lnSpc>
                <a:spcPct val="150000"/>
              </a:lnSpc>
            </a:pPr>
            <a:r>
              <a:rPr lang="en-GB" altLang="zh-CN" sz="3600" dirty="0"/>
              <a:t>HIGHZ:</a:t>
            </a:r>
          </a:p>
          <a:p>
            <a:pPr lvl="1" hangingPunct="1">
              <a:lnSpc>
                <a:spcPct val="150000"/>
              </a:lnSpc>
            </a:pPr>
            <a:r>
              <a:rPr lang="en-GB" altLang="zh-CN" sz="3000" dirty="0"/>
              <a:t>When the HIGHZ instruction is selected for a chip, all output pins of the chip shall be placed in an inactive state.</a:t>
            </a:r>
          </a:p>
        </p:txBody>
      </p:sp>
    </p:spTree>
    <p:extLst>
      <p:ext uri="{BB962C8B-B14F-4D97-AF65-F5344CB8AC3E}">
        <p14:creationId xmlns:p14="http://schemas.microsoft.com/office/powerpoint/2010/main" val="40069954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18633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Boundary Scan Description Language</a:t>
            </a:r>
            <a:endParaRPr lang="en-GB" altLang="zh-CN" sz="3600" b="1" dirty="0">
              <a:solidFill>
                <a:srgbClr val="7030A0"/>
              </a:solidFill>
            </a:endParaRPr>
          </a:p>
          <a:p>
            <a:pPr hangingPunct="1">
              <a:lnSpc>
                <a:spcPct val="150000"/>
              </a:lnSpc>
            </a:pPr>
            <a:r>
              <a:rPr lang="en-GB" altLang="zh-CN" sz="3600" dirty="0"/>
              <a:t>This VHDL-compatible language provides information about how a boundary-scan IC is implemented, which can be used by ATPG software or system integrators to develop the test for the chip.</a:t>
            </a:r>
          </a:p>
          <a:p>
            <a:pPr hangingPunct="1">
              <a:lnSpc>
                <a:spcPct val="150000"/>
              </a:lnSpc>
            </a:pPr>
            <a:r>
              <a:rPr lang="en-GB" altLang="zh-CN" sz="3600" dirty="0"/>
              <a:t>The tools can automatically generate the necessary boundary-scan circuitry as long as the specific boundary-scan information (such as the length of boundary-scan register, the user-defined boundary-scan instructions, the decoder for his or her own instructions, and the I/O pins assignment) for the chip is provided (in a setup file, for example).</a:t>
            </a:r>
          </a:p>
        </p:txBody>
      </p:sp>
    </p:spTree>
    <p:extLst>
      <p:ext uri="{BB962C8B-B14F-4D97-AF65-F5344CB8AC3E}">
        <p14:creationId xmlns:p14="http://schemas.microsoft.com/office/powerpoint/2010/main" val="217432564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670269-4185-9E32-1B3A-1395DD1FCD27}"/>
              </a:ext>
            </a:extLst>
          </p:cNvPr>
          <p:cNvPicPr>
            <a:picLocks noChangeAspect="1"/>
          </p:cNvPicPr>
          <p:nvPr/>
        </p:nvPicPr>
        <p:blipFill>
          <a:blip r:embed="rId2"/>
          <a:stretch>
            <a:fillRect/>
          </a:stretch>
        </p:blipFill>
        <p:spPr>
          <a:xfrm>
            <a:off x="14763552" y="6099717"/>
            <a:ext cx="9424954" cy="7481423"/>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366679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On-Chip Test Support with Boundary Scan</a:t>
            </a:r>
          </a:p>
          <a:p>
            <a:pPr hangingPunct="1">
              <a:lnSpc>
                <a:spcPct val="150000"/>
              </a:lnSpc>
            </a:pPr>
            <a:r>
              <a:rPr lang="en-GB" altLang="zh-CN" sz="3600" dirty="0"/>
              <a:t>A possible way to support DFT operations:</a:t>
            </a:r>
          </a:p>
          <a:p>
            <a:pPr lvl="1" hangingPunct="1">
              <a:lnSpc>
                <a:spcPct val="150000"/>
              </a:lnSpc>
            </a:pPr>
            <a:r>
              <a:rPr lang="en-GB" altLang="zh-CN" sz="3000" dirty="0"/>
              <a:t>Add new test instructions for these operations such as RUNBIST and RUNSCAN.</a:t>
            </a:r>
          </a:p>
          <a:p>
            <a:pPr lvl="1" hangingPunct="1">
              <a:lnSpc>
                <a:spcPct val="150000"/>
              </a:lnSpc>
            </a:pPr>
            <a:r>
              <a:rPr lang="en-GB" altLang="zh-CN" sz="3000" dirty="0"/>
              <a:t>One control line will be added for each new instruction and each time a new instruction is loaded into the IR the corresponding control line will be activated.</a:t>
            </a:r>
          </a:p>
          <a:p>
            <a:pPr lvl="1" hangingPunct="1">
              <a:lnSpc>
                <a:spcPct val="150000"/>
              </a:lnSpc>
            </a:pPr>
            <a:r>
              <a:rPr lang="en-GB" altLang="zh-CN" sz="3000" dirty="0"/>
              <a:t>The control line can then be used to enable a decoder specifically designed for the instruction such that the control signals generated by the TAPC can be converted into the appropriate control signals required by the associated DFT circuitry.</a:t>
            </a:r>
          </a:p>
        </p:txBody>
      </p:sp>
    </p:spTree>
    <p:extLst>
      <p:ext uri="{BB962C8B-B14F-4D97-AF65-F5344CB8AC3E}">
        <p14:creationId xmlns:p14="http://schemas.microsoft.com/office/powerpoint/2010/main" val="260784684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835241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Board and System-Level Boundary-Scan Control Architectures</a:t>
            </a:r>
          </a:p>
          <a:p>
            <a:pPr hangingPunct="1">
              <a:lnSpc>
                <a:spcPct val="150000"/>
              </a:lnSpc>
            </a:pPr>
            <a:r>
              <a:rPr lang="en-GB" altLang="zh-CN" sz="3600" dirty="0"/>
              <a:t>Single-ring architecture with shared TMS: in this architecture, all boundary-scan registers of chips are daisy-chained together and the TMS signal is broadcast to all chips. All chips will always execute the same Capture, Shift, or Update operation under the control of the TAPC.</a:t>
            </a:r>
          </a:p>
          <a:p>
            <a:pPr hangingPunct="1">
              <a:lnSpc>
                <a:spcPct val="150000"/>
              </a:lnSpc>
            </a:pPr>
            <a:r>
              <a:rPr lang="en-GB" altLang="zh-CN" sz="3600" dirty="0"/>
              <a:t>Single-ring architecture with separate TMS: in this architecture, each chip receives its own TMS signal, hence one can provide different instructions to different chips as well as operate the chips with different control signals.</a:t>
            </a:r>
          </a:p>
        </p:txBody>
      </p:sp>
      <p:pic>
        <p:nvPicPr>
          <p:cNvPr id="6" name="Picture 5">
            <a:extLst>
              <a:ext uri="{FF2B5EF4-FFF2-40B4-BE49-F238E27FC236}">
                <a16:creationId xmlns:a16="http://schemas.microsoft.com/office/drawing/2014/main" id="{84DCCB97-0DE2-B2F9-BBBD-FA84E8225486}"/>
              </a:ext>
            </a:extLst>
          </p:cNvPr>
          <p:cNvPicPr>
            <a:picLocks noChangeAspect="1"/>
          </p:cNvPicPr>
          <p:nvPr/>
        </p:nvPicPr>
        <p:blipFill rotWithShape="1">
          <a:blip r:embed="rId2"/>
          <a:srcRect r="52977"/>
          <a:stretch/>
        </p:blipFill>
        <p:spPr>
          <a:xfrm>
            <a:off x="19090237" y="2799401"/>
            <a:ext cx="5072493" cy="5922265"/>
          </a:xfrm>
          <a:prstGeom prst="rect">
            <a:avLst/>
          </a:prstGeom>
        </p:spPr>
      </p:pic>
      <p:pic>
        <p:nvPicPr>
          <p:cNvPr id="8" name="Picture 7">
            <a:extLst>
              <a:ext uri="{FF2B5EF4-FFF2-40B4-BE49-F238E27FC236}">
                <a16:creationId xmlns:a16="http://schemas.microsoft.com/office/drawing/2014/main" id="{EE888F69-9680-DEB1-1AE0-F772B5353677}"/>
              </a:ext>
            </a:extLst>
          </p:cNvPr>
          <p:cNvPicPr>
            <a:picLocks noChangeAspect="1"/>
          </p:cNvPicPr>
          <p:nvPr/>
        </p:nvPicPr>
        <p:blipFill rotWithShape="1">
          <a:blip r:embed="rId2"/>
          <a:srcRect l="51069"/>
          <a:stretch/>
        </p:blipFill>
        <p:spPr>
          <a:xfrm>
            <a:off x="19739762" y="8594277"/>
            <a:ext cx="4422968" cy="4962525"/>
          </a:xfrm>
          <a:prstGeom prst="rect">
            <a:avLst/>
          </a:prstGeom>
        </p:spPr>
      </p:pic>
    </p:spTree>
    <p:extLst>
      <p:ext uri="{BB962C8B-B14F-4D97-AF65-F5344CB8AC3E}">
        <p14:creationId xmlns:p14="http://schemas.microsoft.com/office/powerpoint/2010/main" val="90468860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7" y="3093612"/>
            <a:ext cx="21483803"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Board and System-Level Boundary-Scan Control Architectures</a:t>
            </a:r>
          </a:p>
          <a:p>
            <a:pPr hangingPunct="1">
              <a:lnSpc>
                <a:spcPct val="150000"/>
              </a:lnSpc>
            </a:pPr>
            <a:r>
              <a:rPr lang="en-GB" altLang="zh-CN" sz="3600" dirty="0"/>
              <a:t>The single-ring architecture is easy to implement. It is generally sufficient to test chips on a single board. They do not require any additional components or new protocols.</a:t>
            </a:r>
          </a:p>
          <a:p>
            <a:pPr hangingPunct="1">
              <a:lnSpc>
                <a:spcPct val="150000"/>
              </a:lnSpc>
            </a:pPr>
            <a:r>
              <a:rPr lang="en-GB" altLang="zh-CN" sz="3600" dirty="0"/>
              <a:t>The single-ring configuration may become inefficient for a system or backplane that contains a number of boards where each board contains ICs with boundary-scan architectures, due to the long and often cumbersome scan chain that has to pass through all chips in all boards. </a:t>
            </a:r>
          </a:p>
          <a:p>
            <a:pPr hangingPunct="1">
              <a:lnSpc>
                <a:spcPct val="150000"/>
              </a:lnSpc>
            </a:pPr>
            <a:r>
              <a:rPr lang="en-GB" altLang="zh-CN" sz="3600" dirty="0"/>
              <a:t>This architecture also runs into problems when boards are removed or added, as some type of jumper or bridge is required when a board is removed; otherwise, the chain will be broken.</a:t>
            </a:r>
          </a:p>
        </p:txBody>
      </p:sp>
    </p:spTree>
    <p:extLst>
      <p:ext uri="{BB962C8B-B14F-4D97-AF65-F5344CB8AC3E}">
        <p14:creationId xmlns:p14="http://schemas.microsoft.com/office/powerpoint/2010/main" val="28596370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GB" altLang="zh-CN" sz="4000" dirty="0">
                <a:solidFill>
                  <a:schemeClr val="tx1"/>
                </a:solidFill>
              </a:rPr>
              <a:t>The 1500 standard is similar to 1149.1 in that:</a:t>
            </a:r>
          </a:p>
          <a:p>
            <a:pPr lvl="1" hangingPunct="1">
              <a:lnSpc>
                <a:spcPct val="150000"/>
              </a:lnSpc>
            </a:pPr>
            <a:r>
              <a:rPr lang="en-GB" altLang="zh-CN" sz="3400" dirty="0">
                <a:solidFill>
                  <a:schemeClr val="tx1"/>
                </a:solidFill>
              </a:rPr>
              <a:t>The main objective of the 1149.1 standard is to standardize boundary test circuitry (called wrappers) for cores. The 1500 standard, however, further provides parallel access capability for a core so test efficiency for an SOC can be significantly improved. </a:t>
            </a:r>
          </a:p>
          <a:p>
            <a:pPr lvl="1" hangingPunct="1">
              <a:lnSpc>
                <a:spcPct val="150000"/>
              </a:lnSpc>
            </a:pPr>
            <a:r>
              <a:rPr lang="en-GB" altLang="zh-CN" sz="3400" dirty="0">
                <a:solidFill>
                  <a:schemeClr val="tx1"/>
                </a:solidFill>
              </a:rPr>
              <a:t>Furthermore, unlike 1149.1, where control signals are mainly generated by a finite state machine that is controlled by a single input, in 1500 the control signals can be directly applied to a core, thus providing more test flexibility.</a:t>
            </a:r>
            <a:endParaRPr lang="en-US" altLang="zh-CN" sz="3400" dirty="0">
              <a:solidFill>
                <a:schemeClr val="tx1"/>
              </a:solidFill>
            </a:endParaRPr>
          </a:p>
        </p:txBody>
      </p:sp>
    </p:spTree>
    <p:extLst>
      <p:ext uri="{BB962C8B-B14F-4D97-AF65-F5344CB8AC3E}">
        <p14:creationId xmlns:p14="http://schemas.microsoft.com/office/powerpoint/2010/main" val="363047638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440852"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Board and System-Level Boundary-Scan Control Architectures</a:t>
            </a:r>
          </a:p>
          <a:p>
            <a:pPr hangingPunct="1">
              <a:lnSpc>
                <a:spcPct val="150000"/>
              </a:lnSpc>
            </a:pPr>
            <a:r>
              <a:rPr lang="en-GB" altLang="zh-CN" sz="3600" dirty="0"/>
              <a:t>Star (multi-ring) architecture: in the star-architecture, every board in the system gets a dedicated set of boundary-scan data and control signals. Though test for chips in each board can be efficiently carried out as if only a single board exists, such an approach requires a larger number of (connection) traces in the backplane.</a:t>
            </a:r>
          </a:p>
          <a:p>
            <a:pPr hangingPunct="1">
              <a:lnSpc>
                <a:spcPct val="150000"/>
              </a:lnSpc>
            </a:pPr>
            <a:r>
              <a:rPr lang="en-GB" altLang="zh-CN" sz="3600" dirty="0"/>
              <a:t>Still it does not require any additional components or new protocols.</a:t>
            </a:r>
          </a:p>
          <a:p>
            <a:pPr hangingPunct="1">
              <a:lnSpc>
                <a:spcPct val="150000"/>
              </a:lnSpc>
            </a:pPr>
            <a:endParaRPr lang="en-GB" altLang="zh-CN" sz="3600" dirty="0"/>
          </a:p>
        </p:txBody>
      </p:sp>
      <p:pic>
        <p:nvPicPr>
          <p:cNvPr id="5" name="Picture 4">
            <a:extLst>
              <a:ext uri="{FF2B5EF4-FFF2-40B4-BE49-F238E27FC236}">
                <a16:creationId xmlns:a16="http://schemas.microsoft.com/office/drawing/2014/main" id="{E97DBF19-D387-846A-913E-8CD9E420873A}"/>
              </a:ext>
            </a:extLst>
          </p:cNvPr>
          <p:cNvPicPr>
            <a:picLocks noChangeAspect="1"/>
          </p:cNvPicPr>
          <p:nvPr/>
        </p:nvPicPr>
        <p:blipFill>
          <a:blip r:embed="rId2"/>
          <a:stretch>
            <a:fillRect/>
          </a:stretch>
        </p:blipFill>
        <p:spPr>
          <a:xfrm>
            <a:off x="12828200" y="6341443"/>
            <a:ext cx="11306175" cy="7077075"/>
          </a:xfrm>
          <a:prstGeom prst="rect">
            <a:avLst/>
          </a:prstGeom>
        </p:spPr>
      </p:pic>
    </p:spTree>
    <p:extLst>
      <p:ext uri="{BB962C8B-B14F-4D97-AF65-F5344CB8AC3E}">
        <p14:creationId xmlns:p14="http://schemas.microsoft.com/office/powerpoint/2010/main" val="31227780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E12CB6-E9A3-2CBC-80BD-40439806AE9C}"/>
              </a:ext>
            </a:extLst>
          </p:cNvPr>
          <p:cNvPicPr>
            <a:picLocks noChangeAspect="1"/>
          </p:cNvPicPr>
          <p:nvPr/>
        </p:nvPicPr>
        <p:blipFill>
          <a:blip r:embed="rId2"/>
          <a:stretch>
            <a:fillRect/>
          </a:stretch>
        </p:blipFill>
        <p:spPr>
          <a:xfrm>
            <a:off x="11935129" y="6501161"/>
            <a:ext cx="12184146" cy="7040443"/>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4408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Board and System-Level Boundary-Scan Control Architectures</a:t>
            </a:r>
          </a:p>
          <a:p>
            <a:pPr hangingPunct="1">
              <a:lnSpc>
                <a:spcPct val="150000"/>
              </a:lnSpc>
            </a:pPr>
            <a:r>
              <a:rPr lang="en-GB" altLang="zh-CN" sz="3600" dirty="0"/>
              <a:t>Multidrop architecture: it uses only one set of 1149.1 data and control signals which is wired in parallel to each board in the system. </a:t>
            </a:r>
          </a:p>
          <a:p>
            <a:pPr lvl="1" hangingPunct="1">
              <a:lnSpc>
                <a:spcPct val="150000"/>
              </a:lnSpc>
            </a:pPr>
            <a:r>
              <a:rPr lang="en-GB" altLang="zh-CN" sz="3000" dirty="0"/>
              <a:t>To ensure that boundary-scan operations are applied to only one board at a time, an addressable gateway device must be implemented on each board. </a:t>
            </a:r>
          </a:p>
          <a:p>
            <a:pPr lvl="1" hangingPunct="1">
              <a:lnSpc>
                <a:spcPct val="150000"/>
              </a:lnSpc>
            </a:pPr>
            <a:r>
              <a:rPr lang="en-GB" altLang="zh-CN" sz="3000" dirty="0"/>
              <a:t>This solves the problems mentioned above at the expense of extra selection logic in each board.</a:t>
            </a:r>
          </a:p>
        </p:txBody>
      </p:sp>
    </p:spTree>
    <p:extLst>
      <p:ext uri="{BB962C8B-B14F-4D97-AF65-F5344CB8AC3E}">
        <p14:creationId xmlns:p14="http://schemas.microsoft.com/office/powerpoint/2010/main" val="103145957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4408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Board and System-Level Boundary-Scan Control Architectures</a:t>
            </a:r>
          </a:p>
          <a:p>
            <a:pPr hangingPunct="1">
              <a:lnSpc>
                <a:spcPct val="150000"/>
              </a:lnSpc>
            </a:pPr>
            <a:r>
              <a:rPr lang="en-GB" altLang="zh-CN" sz="3600" dirty="0"/>
              <a:t>Hierarchical architecture: it is essentially a nested test structure. By breaking the single chains into multiple hierarchical chains, chip access can become much more efficient.</a:t>
            </a:r>
          </a:p>
          <a:p>
            <a:pPr hangingPunct="1">
              <a:lnSpc>
                <a:spcPct val="150000"/>
              </a:lnSpc>
            </a:pPr>
            <a:endParaRPr lang="en-GB" altLang="zh-CN" sz="3000" dirty="0"/>
          </a:p>
        </p:txBody>
      </p:sp>
      <p:pic>
        <p:nvPicPr>
          <p:cNvPr id="5" name="Picture 4">
            <a:extLst>
              <a:ext uri="{FF2B5EF4-FFF2-40B4-BE49-F238E27FC236}">
                <a16:creationId xmlns:a16="http://schemas.microsoft.com/office/drawing/2014/main" id="{78D66AC2-1F7D-E490-80A4-BF89690BC524}"/>
              </a:ext>
            </a:extLst>
          </p:cNvPr>
          <p:cNvPicPr>
            <a:picLocks noChangeAspect="1"/>
          </p:cNvPicPr>
          <p:nvPr/>
        </p:nvPicPr>
        <p:blipFill>
          <a:blip r:embed="rId2"/>
          <a:stretch>
            <a:fillRect/>
          </a:stretch>
        </p:blipFill>
        <p:spPr>
          <a:xfrm>
            <a:off x="13303405" y="5352192"/>
            <a:ext cx="10713417" cy="7966387"/>
          </a:xfrm>
          <a:prstGeom prst="rect">
            <a:avLst/>
          </a:prstGeom>
        </p:spPr>
      </p:pic>
    </p:spTree>
    <p:extLst>
      <p:ext uri="{BB962C8B-B14F-4D97-AF65-F5344CB8AC3E}">
        <p14:creationId xmlns:p14="http://schemas.microsoft.com/office/powerpoint/2010/main" val="221928432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GB" altLang="zh-CN" sz="6000" dirty="0"/>
              <a:t>Boundary Scan for Advanced Network (IEEE Std. 1149.6)</a:t>
            </a:r>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142371517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D9FCFC5-C3F8-BC18-5BA1-CADF4C1D9D5E}"/>
              </a:ext>
            </a:extLst>
          </p:cNvPr>
          <p:cNvPicPr>
            <a:picLocks noChangeAspect="1"/>
          </p:cNvPicPr>
          <p:nvPr/>
        </p:nvPicPr>
        <p:blipFill>
          <a:blip r:embed="rId2"/>
          <a:stretch>
            <a:fillRect/>
          </a:stretch>
        </p:blipFill>
        <p:spPr>
          <a:xfrm>
            <a:off x="15520738" y="6798525"/>
            <a:ext cx="8750216" cy="6917476"/>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GB" altLang="zh-CN" sz="4800" dirty="0"/>
              <a:t>Boundary Scan for Advanced Network (IEEE Std. 1149.6)</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46387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1149.6 </a:t>
            </a:r>
            <a:r>
              <a:rPr lang="en-US" altLang="zh-CN" sz="3600" b="1" dirty="0">
                <a:solidFill>
                  <a:srgbClr val="68309F"/>
                </a:solidFill>
              </a:rPr>
              <a:t>Analogue Test Receiver</a:t>
            </a:r>
            <a:endParaRPr lang="en-GB" altLang="zh-CN" sz="3600" b="1" dirty="0">
              <a:solidFill>
                <a:srgbClr val="68309F"/>
              </a:solidFill>
            </a:endParaRPr>
          </a:p>
          <a:p>
            <a:pPr hangingPunct="1">
              <a:lnSpc>
                <a:spcPct val="150000"/>
              </a:lnSpc>
            </a:pPr>
            <a:r>
              <a:rPr lang="en-GB" altLang="zh-CN" sz="3600" dirty="0"/>
              <a:t>It is the test receiver that is able to capture transition edges. </a:t>
            </a:r>
          </a:p>
          <a:p>
            <a:pPr hangingPunct="1">
              <a:lnSpc>
                <a:spcPct val="150000"/>
              </a:lnSpc>
            </a:pPr>
            <a:r>
              <a:rPr lang="en-GB" altLang="zh-CN" sz="3600" dirty="0"/>
              <a:t>The challenge for the test receiver is to capture the edges without the noise immunity that is built into the differential receive. </a:t>
            </a:r>
          </a:p>
          <a:p>
            <a:pPr hangingPunct="1">
              <a:lnSpc>
                <a:spcPct val="150000"/>
              </a:lnSpc>
            </a:pPr>
            <a:r>
              <a:rPr lang="en-GB" altLang="zh-CN" sz="3600" dirty="0"/>
              <a:t>A “self-referenced” comparator, along with voltage and delay hysteresis, is used to capture a valid edge and filter any unwanted noise. </a:t>
            </a:r>
          </a:p>
          <a:p>
            <a:pPr hangingPunct="1">
              <a:lnSpc>
                <a:spcPct val="150000"/>
              </a:lnSpc>
            </a:pPr>
            <a:r>
              <a:rPr lang="en-GB" altLang="zh-CN" sz="3600" dirty="0"/>
              <a:t>A low-pass filter is used to create a delayed reference signal. </a:t>
            </a:r>
          </a:p>
          <a:p>
            <a:pPr hangingPunct="1">
              <a:lnSpc>
                <a:spcPct val="150000"/>
              </a:lnSpc>
            </a:pPr>
            <a:endParaRPr lang="en-US" altLang="zh-CN" sz="3000" dirty="0"/>
          </a:p>
        </p:txBody>
      </p:sp>
    </p:spTree>
    <p:extLst>
      <p:ext uri="{BB962C8B-B14F-4D97-AF65-F5344CB8AC3E}">
        <p14:creationId xmlns:p14="http://schemas.microsoft.com/office/powerpoint/2010/main" val="161874099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D9FCFC5-C3F8-BC18-5BA1-CADF4C1D9D5E}"/>
              </a:ext>
            </a:extLst>
          </p:cNvPr>
          <p:cNvPicPr>
            <a:picLocks noChangeAspect="1"/>
          </p:cNvPicPr>
          <p:nvPr/>
        </p:nvPicPr>
        <p:blipFill>
          <a:blip r:embed="rId2"/>
          <a:stretch>
            <a:fillRect/>
          </a:stretch>
        </p:blipFill>
        <p:spPr>
          <a:xfrm>
            <a:off x="15520738" y="6798525"/>
            <a:ext cx="8750216" cy="6917476"/>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GB" altLang="zh-CN" sz="4800" dirty="0"/>
              <a:t>Boundary Scan for Advanced Network (IEEE Std. 1149.6)</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46387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1149.6 Digital Driver Logic</a:t>
            </a:r>
            <a:endParaRPr lang="en-GB" altLang="zh-CN" sz="3600" b="1" dirty="0">
              <a:solidFill>
                <a:srgbClr val="68309F"/>
              </a:solidFill>
            </a:endParaRPr>
          </a:p>
          <a:p>
            <a:pPr hangingPunct="1">
              <a:lnSpc>
                <a:spcPct val="150000"/>
              </a:lnSpc>
            </a:pPr>
            <a:r>
              <a:rPr lang="en-GB" altLang="zh-CN" sz="3600" dirty="0"/>
              <a:t>Unlike the 1149.1 driver, the 1149.6 driver is required to drive a pulse (or a sequence of pulses) when it is executing the 1149.6 EXTEST_PULSE (or EXTEST_TRAIN) instruction.</a:t>
            </a:r>
          </a:p>
          <a:p>
            <a:pPr hangingPunct="1">
              <a:lnSpc>
                <a:spcPct val="150000"/>
              </a:lnSpc>
            </a:pPr>
            <a:r>
              <a:rPr lang="en-GB" altLang="zh-CN" sz="3600" dirty="0"/>
              <a:t>It simply extends the 1149.1 logic by multiplexing the 1149.6 signal into the 1149.1 shift/update circuit, after the update flip-flop</a:t>
            </a:r>
            <a:r>
              <a:rPr lang="en-US" altLang="zh-CN" sz="3600" dirty="0"/>
              <a:t>.</a:t>
            </a:r>
            <a:endParaRPr lang="en-GB" altLang="zh-CN" sz="3600" dirty="0"/>
          </a:p>
          <a:p>
            <a:pPr hangingPunct="1">
              <a:lnSpc>
                <a:spcPct val="150000"/>
              </a:lnSpc>
            </a:pPr>
            <a:endParaRPr lang="en-US" altLang="zh-CN" sz="3000" dirty="0"/>
          </a:p>
        </p:txBody>
      </p:sp>
    </p:spTree>
    <p:extLst>
      <p:ext uri="{BB962C8B-B14F-4D97-AF65-F5344CB8AC3E}">
        <p14:creationId xmlns:p14="http://schemas.microsoft.com/office/powerpoint/2010/main" val="342606589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483156-3667-EF4D-3BFF-F98EBD429AF1}"/>
              </a:ext>
            </a:extLst>
          </p:cNvPr>
          <p:cNvPicPr>
            <a:picLocks noChangeAspect="1"/>
          </p:cNvPicPr>
          <p:nvPr/>
        </p:nvPicPr>
        <p:blipFill>
          <a:blip r:embed="rId2"/>
          <a:stretch>
            <a:fillRect/>
          </a:stretch>
        </p:blipFill>
        <p:spPr>
          <a:xfrm>
            <a:off x="16026063" y="2254254"/>
            <a:ext cx="8116252" cy="11258864"/>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GB" altLang="zh-CN" sz="4800" dirty="0"/>
              <a:t>Boundary Scan for Advanced Network (IEEE Std. 1149.6)</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46387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1149.6 Digital Receiver Logic</a:t>
            </a:r>
            <a:endParaRPr lang="en-GB" altLang="zh-CN" sz="3600" b="1" dirty="0">
              <a:solidFill>
                <a:srgbClr val="68309F"/>
              </a:solidFill>
            </a:endParaRPr>
          </a:p>
          <a:p>
            <a:pPr hangingPunct="1">
              <a:lnSpc>
                <a:spcPct val="150000"/>
              </a:lnSpc>
            </a:pPr>
            <a:r>
              <a:rPr lang="en-GB" altLang="zh-CN" sz="3600" dirty="0"/>
              <a:t>The digital receiver logic takes the output of the analogue test receiver and sets a capture flip-flop to a corresponding logical zero or one.</a:t>
            </a:r>
          </a:p>
          <a:p>
            <a:pPr hangingPunct="1">
              <a:lnSpc>
                <a:spcPct val="150000"/>
              </a:lnSpc>
            </a:pPr>
            <a:r>
              <a:rPr lang="en-GB" altLang="zh-CN" sz="3600" b="1" dirty="0">
                <a:solidFill>
                  <a:srgbClr val="68309F"/>
                </a:solidFill>
              </a:rPr>
              <a:t>Hysteresis Memory</a:t>
            </a:r>
            <a:r>
              <a:rPr lang="en-GB" altLang="zh-CN" sz="3600" dirty="0"/>
              <a:t>: The digital test receiver logic also ensures that a valid transition has been captured on every test vector by initializing the state of the capture memory prior to the transition being driven onto the net.</a:t>
            </a:r>
          </a:p>
          <a:p>
            <a:pPr lvl="1" hangingPunct="1">
              <a:lnSpc>
                <a:spcPct val="150000"/>
              </a:lnSpc>
            </a:pPr>
            <a:r>
              <a:rPr lang="en-GB" altLang="zh-CN" sz="3000" dirty="0"/>
              <a:t>E.g. if a positive transition occurs and is captured in the memory, and the subsequent test vector also generates a positive transition, then there is no way to determine if the second transition occurred without clearing the contents of the hysteresis memory before it.</a:t>
            </a:r>
          </a:p>
          <a:p>
            <a:pPr hangingPunct="1">
              <a:lnSpc>
                <a:spcPct val="150000"/>
              </a:lnSpc>
            </a:pPr>
            <a:endParaRPr lang="en-US" altLang="zh-CN" sz="3000" dirty="0"/>
          </a:p>
        </p:txBody>
      </p:sp>
    </p:spTree>
    <p:extLst>
      <p:ext uri="{BB962C8B-B14F-4D97-AF65-F5344CB8AC3E}">
        <p14:creationId xmlns:p14="http://schemas.microsoft.com/office/powerpoint/2010/main" val="200180731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670B64-1523-A8B6-A40F-3976061A8E72}"/>
              </a:ext>
            </a:extLst>
          </p:cNvPr>
          <p:cNvPicPr>
            <a:picLocks noChangeAspect="1"/>
          </p:cNvPicPr>
          <p:nvPr/>
        </p:nvPicPr>
        <p:blipFill>
          <a:blip r:embed="rId2"/>
          <a:stretch>
            <a:fillRect/>
          </a:stretch>
        </p:blipFill>
        <p:spPr>
          <a:xfrm>
            <a:off x="13121640" y="8516359"/>
            <a:ext cx="10649902" cy="4963402"/>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02 </a:t>
            </a:r>
            <a:r>
              <a:rPr lang="en-GB" altLang="zh-CN" sz="4800" dirty="0"/>
              <a:t>Boundary Scan for Advanced Network (IEEE Std. 1149.6)</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463871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1149.6 Test Access Port</a:t>
            </a:r>
            <a:endParaRPr lang="en-GB" altLang="zh-CN" sz="3600" b="1" dirty="0">
              <a:solidFill>
                <a:srgbClr val="68309F"/>
              </a:solidFill>
            </a:endParaRPr>
          </a:p>
          <a:p>
            <a:pPr hangingPunct="1">
              <a:lnSpc>
                <a:spcPct val="150000"/>
              </a:lnSpc>
            </a:pPr>
            <a:r>
              <a:rPr lang="en-GB" altLang="zh-CN" sz="3600" dirty="0"/>
              <a:t>It was determined that the 1149.6 TAP would require an excursion through the Run-Test/Idle state to allow for the generation of the pulse or pulses required by the EXTEST_PULSE and EXTEST_TRAIN instructions. The data signal is inverted and then allowed to fully decay in order to guarantee the maximum transition from the driver. </a:t>
            </a:r>
            <a:endParaRPr lang="en-US" altLang="zh-CN" sz="3000" dirty="0"/>
          </a:p>
        </p:txBody>
      </p:sp>
    </p:spTree>
    <p:extLst>
      <p:ext uri="{BB962C8B-B14F-4D97-AF65-F5344CB8AC3E}">
        <p14:creationId xmlns:p14="http://schemas.microsoft.com/office/powerpoint/2010/main" val="87672765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GB" altLang="zh-CN" sz="6600" dirty="0"/>
              <a:t>Embedded Core Test Standard (IEEE Std. 1500)</a:t>
            </a:r>
          </a:p>
        </p:txBody>
      </p:sp>
      <p:sp>
        <p:nvSpPr>
          <p:cNvPr id="4" name="文本占位符 3"/>
          <p:cNvSpPr>
            <a:spLocks noGrp="1"/>
          </p:cNvSpPr>
          <p:nvPr>
            <p:ph type="body" sz="quarter" idx="12"/>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266614467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987002"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 SOC (System-on-Chip) Test Problems</a:t>
            </a:r>
          </a:p>
          <a:p>
            <a:pPr hangingPunct="1">
              <a:lnSpc>
                <a:spcPct val="150000"/>
              </a:lnSpc>
            </a:pPr>
            <a:r>
              <a:rPr lang="en-US" altLang="zh-CN" sz="3600" b="1" u="sng" dirty="0"/>
              <a:t>Mixing tech</a:t>
            </a:r>
            <a:r>
              <a:rPr lang="en-GB" altLang="zh-CN" sz="3600" b="1" u="sng" dirty="0" err="1"/>
              <a:t>nologies</a:t>
            </a:r>
            <a:r>
              <a:rPr lang="en-GB" altLang="zh-CN" sz="3600" dirty="0"/>
              <a:t>: An SOC may contain cores with logic, processor, memory, and analogue design/manufacturing technologies. All of these cores must be tested after being manufactured.</a:t>
            </a:r>
          </a:p>
          <a:p>
            <a:pPr hangingPunct="1">
              <a:lnSpc>
                <a:spcPct val="150000"/>
              </a:lnSpc>
            </a:pPr>
            <a:r>
              <a:rPr lang="en-GB" altLang="zh-CN" sz="3600" b="1" u="sng" dirty="0"/>
              <a:t>Deeply embedded cores</a:t>
            </a:r>
            <a:r>
              <a:rPr lang="en-GB" altLang="zh-CN" sz="3600" dirty="0"/>
              <a:t>: A core may be deeply embedded in a chip. This requires some kind of test access mechanism (TAM) through which the core can be efficiently accessed and tested.</a:t>
            </a:r>
          </a:p>
          <a:p>
            <a:pPr hangingPunct="1">
              <a:lnSpc>
                <a:spcPct val="150000"/>
              </a:lnSpc>
            </a:pPr>
            <a:r>
              <a:rPr lang="en-GB" altLang="zh-CN" sz="3600" b="1" u="sng" dirty="0"/>
              <a:t>Hierarchical cores</a:t>
            </a:r>
            <a:r>
              <a:rPr lang="en-GB" altLang="zh-CN" sz="3600" dirty="0"/>
              <a:t>: A core itself may contain some cores in a hierarchical manner. A TAM only for cores at the top level of a hierarchy is insufficient.</a:t>
            </a:r>
          </a:p>
          <a:p>
            <a:pPr hangingPunct="1">
              <a:lnSpc>
                <a:spcPct val="150000"/>
              </a:lnSpc>
            </a:pPr>
            <a:r>
              <a:rPr lang="en-GB" altLang="zh-CN" sz="3600" b="1" u="sng" dirty="0"/>
              <a:t>Different core providers</a:t>
            </a:r>
            <a:r>
              <a:rPr lang="en-GB" altLang="zh-CN" sz="3600" dirty="0"/>
              <a:t>: Cores may come from different vendors. The cores available to the system integrator may be soft cores, hard cores, or firm cores.</a:t>
            </a:r>
          </a:p>
          <a:p>
            <a:pPr hangingPunct="1">
              <a:lnSpc>
                <a:spcPct val="150000"/>
              </a:lnSpc>
            </a:pPr>
            <a:r>
              <a:rPr lang="en-GB" altLang="zh-CN" sz="3600" b="1" u="sng" dirty="0"/>
              <a:t>Intellectual Properties protection/test reuse</a:t>
            </a:r>
            <a:r>
              <a:rPr lang="en-GB" altLang="zh-CN" sz="3600" dirty="0"/>
              <a:t>: Detailed internal structural information of a core is usually unavailable due to IP protection considerations.</a:t>
            </a:r>
          </a:p>
          <a:p>
            <a:pPr hangingPunct="1">
              <a:lnSpc>
                <a:spcPct val="150000"/>
              </a:lnSpc>
            </a:pPr>
            <a:endParaRPr lang="en-US" altLang="zh-CN" sz="3000" dirty="0"/>
          </a:p>
        </p:txBody>
      </p:sp>
    </p:spTree>
    <p:extLst>
      <p:ext uri="{BB962C8B-B14F-4D97-AF65-F5344CB8AC3E}">
        <p14:creationId xmlns:p14="http://schemas.microsoft.com/office/powerpoint/2010/main" val="37906294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3021141" cy="1172316"/>
          </a:xfrm>
        </p:spPr>
        <p:txBody>
          <a:bodyPr>
            <a:normAutofit/>
          </a:bodyPr>
          <a:lstStyle/>
          <a:p>
            <a:r>
              <a:rPr lang="en-US" altLang="zh-CN" dirty="0"/>
              <a:t>00 Introduction – Contents of This Chapter</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264918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Digital Boundary Scan (IEEE Std. 1149.1)</a:t>
            </a:r>
          </a:p>
          <a:p>
            <a:pPr hangingPunct="1">
              <a:lnSpc>
                <a:spcPct val="150000"/>
              </a:lnSpc>
            </a:pPr>
            <a:r>
              <a:rPr lang="en-US" altLang="zh-CN" dirty="0">
                <a:ea typeface="思源黑体 CN" panose="020B0500000000000000" pitchFamily="34" charset="-122"/>
              </a:rPr>
              <a:t>02 Boundary Scan for Advanced Network (IEEE Std. 1149.6)</a:t>
            </a:r>
          </a:p>
          <a:p>
            <a:pPr hangingPunct="1">
              <a:lnSpc>
                <a:spcPct val="150000"/>
              </a:lnSpc>
            </a:pPr>
            <a:r>
              <a:rPr lang="en-US" altLang="zh-CN" dirty="0">
                <a:ea typeface="思源黑体 CN" panose="020B0500000000000000" pitchFamily="34" charset="-122"/>
              </a:rPr>
              <a:t>03 Embedded Core Test Standard (IEEE Std. 1500)</a:t>
            </a:r>
          </a:p>
          <a:p>
            <a:pPr hangingPunct="1">
              <a:lnSpc>
                <a:spcPct val="150000"/>
              </a:lnSpc>
            </a:pPr>
            <a:r>
              <a:rPr lang="en-US" altLang="zh-CN" dirty="0">
                <a:ea typeface="思源黑体 CN" panose="020B0500000000000000" pitchFamily="34" charset="-122"/>
              </a:rPr>
              <a:t>04 </a:t>
            </a:r>
            <a:r>
              <a:rPr lang="en-GB" altLang="zh-CN" dirty="0"/>
              <a:t>Comparisons between the 1500 and 1149.1 Standards</a:t>
            </a:r>
            <a:endParaRPr lang="en-US" altLang="zh-CN" dirty="0">
              <a:ea typeface="思源黑体 CN" panose="020B0500000000000000" pitchFamily="34" charset="-122"/>
            </a:endParaRPr>
          </a:p>
        </p:txBody>
      </p:sp>
    </p:spTree>
    <p:extLst>
      <p:ext uri="{BB962C8B-B14F-4D97-AF65-F5344CB8AC3E}">
        <p14:creationId xmlns:p14="http://schemas.microsoft.com/office/powerpoint/2010/main" val="6853397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987002"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 SOC (System-on-Chip) Test Problems</a:t>
            </a:r>
          </a:p>
          <a:p>
            <a:pPr hangingPunct="1">
              <a:lnSpc>
                <a:spcPct val="150000"/>
              </a:lnSpc>
            </a:pPr>
            <a:r>
              <a:rPr lang="en-GB" altLang="zh-CN" sz="3600" b="1" u="sng" dirty="0"/>
              <a:t>Higher performance core I/</a:t>
            </a:r>
            <a:r>
              <a:rPr lang="en-GB" altLang="zh-CN" sz="3600" b="1" u="sng" dirty="0" err="1"/>
              <a:t>Os</a:t>
            </a:r>
            <a:r>
              <a:rPr lang="en-GB" altLang="zh-CN" sz="3600" b="1" u="sng" dirty="0"/>
              <a:t> than SOC pins</a:t>
            </a:r>
            <a:r>
              <a:rPr lang="en-GB" altLang="zh-CN" sz="3600" dirty="0"/>
              <a:t>: The clock rate inside a core can be significantly higher than what can be provided from SOC pins.</a:t>
            </a:r>
          </a:p>
          <a:p>
            <a:pPr hangingPunct="1">
              <a:lnSpc>
                <a:spcPct val="150000"/>
              </a:lnSpc>
            </a:pPr>
            <a:r>
              <a:rPr lang="en-GB" altLang="zh-CN" sz="3600" b="1" u="sng" dirty="0"/>
              <a:t>Expensive and inefficient external automatic test equipment (ATE)</a:t>
            </a:r>
            <a:r>
              <a:rPr lang="en-GB" altLang="zh-CN" sz="3600" dirty="0"/>
              <a:t>: The specifications of ATE for testing digital, analogue, and memory devices are significantly different.</a:t>
            </a:r>
          </a:p>
          <a:p>
            <a:pPr hangingPunct="1">
              <a:lnSpc>
                <a:spcPct val="150000"/>
              </a:lnSpc>
            </a:pPr>
            <a:r>
              <a:rPr lang="en-GB" altLang="zh-CN" sz="3600" b="1" u="sng" dirty="0"/>
              <a:t>Long test application time</a:t>
            </a:r>
            <a:r>
              <a:rPr lang="en-GB" altLang="zh-CN" sz="3600" dirty="0"/>
              <a:t>: Clearly, long test application time is required if the cores in an SOC are tested sequentially.</a:t>
            </a:r>
          </a:p>
          <a:p>
            <a:pPr hangingPunct="1">
              <a:lnSpc>
                <a:spcPct val="150000"/>
              </a:lnSpc>
            </a:pPr>
            <a:r>
              <a:rPr lang="en-GB" altLang="zh-CN" sz="3600" b="1" u="sng" dirty="0"/>
              <a:t>Large test power</a:t>
            </a:r>
            <a:r>
              <a:rPr lang="en-GB" altLang="zh-CN" sz="3600" dirty="0"/>
              <a:t>: While great efforts have been devoted to low power design, test power issues have only recently gained attention.</a:t>
            </a:r>
          </a:p>
          <a:p>
            <a:pPr hangingPunct="1">
              <a:lnSpc>
                <a:spcPct val="150000"/>
              </a:lnSpc>
            </a:pPr>
            <a:r>
              <a:rPr lang="en-US" altLang="zh-CN" sz="3600" b="1" u="sng" dirty="0"/>
              <a:t>Testable design automation</a:t>
            </a:r>
            <a:r>
              <a:rPr lang="en-GB" altLang="zh-CN" sz="3600" dirty="0"/>
              <a:t>: As SOC testing involves many new complicated problems, new DFT insertion tools that solve these problems are highly desirable.</a:t>
            </a:r>
            <a:endParaRPr lang="en-US" altLang="zh-CN" sz="3600" b="1" u="sng" dirty="0"/>
          </a:p>
        </p:txBody>
      </p:sp>
    </p:spTree>
    <p:extLst>
      <p:ext uri="{BB962C8B-B14F-4D97-AF65-F5344CB8AC3E}">
        <p14:creationId xmlns:p14="http://schemas.microsoft.com/office/powerpoint/2010/main" val="3628191086"/>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48867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Overall Architecture</a:t>
            </a:r>
          </a:p>
          <a:p>
            <a:pPr hangingPunct="1">
              <a:lnSpc>
                <a:spcPct val="150000"/>
              </a:lnSpc>
            </a:pPr>
            <a:r>
              <a:rPr lang="en-GB" altLang="zh-CN" sz="3600" dirty="0"/>
              <a:t>The most important feature of the 1500 standard is the provision of a wrapper on the boundary (I/O terminals) of each core, thereby allowing the test interface of the core to be standardized and the test commands to be executed.</a:t>
            </a:r>
          </a:p>
          <a:p>
            <a:pPr hangingPunct="1">
              <a:lnSpc>
                <a:spcPct val="150000"/>
              </a:lnSpc>
            </a:pPr>
            <a:endParaRPr lang="en-GB" altLang="zh-CN" sz="3600" dirty="0"/>
          </a:p>
          <a:p>
            <a:pPr hangingPunct="1">
              <a:lnSpc>
                <a:spcPct val="150000"/>
              </a:lnSpc>
            </a:pPr>
            <a:endParaRPr lang="en-US" altLang="zh-CN" sz="3600" dirty="0"/>
          </a:p>
        </p:txBody>
      </p:sp>
      <p:pic>
        <p:nvPicPr>
          <p:cNvPr id="5" name="Picture 4">
            <a:extLst>
              <a:ext uri="{FF2B5EF4-FFF2-40B4-BE49-F238E27FC236}">
                <a16:creationId xmlns:a16="http://schemas.microsoft.com/office/drawing/2014/main" id="{1D19C3F3-3FB8-D6D6-E433-9FCA3529F8EC}"/>
              </a:ext>
            </a:extLst>
          </p:cNvPr>
          <p:cNvPicPr>
            <a:picLocks noChangeAspect="1"/>
          </p:cNvPicPr>
          <p:nvPr/>
        </p:nvPicPr>
        <p:blipFill>
          <a:blip r:embed="rId2"/>
          <a:stretch>
            <a:fillRect/>
          </a:stretch>
        </p:blipFill>
        <p:spPr>
          <a:xfrm>
            <a:off x="14036040" y="6622105"/>
            <a:ext cx="10116502" cy="6902442"/>
          </a:xfrm>
          <a:prstGeom prst="rect">
            <a:avLst/>
          </a:prstGeom>
        </p:spPr>
      </p:pic>
    </p:spTree>
    <p:extLst>
      <p:ext uri="{BB962C8B-B14F-4D97-AF65-F5344CB8AC3E}">
        <p14:creationId xmlns:p14="http://schemas.microsoft.com/office/powerpoint/2010/main" val="99182942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48867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Overall Architecture</a:t>
            </a:r>
          </a:p>
          <a:p>
            <a:pPr hangingPunct="1">
              <a:lnSpc>
                <a:spcPct val="150000"/>
              </a:lnSpc>
            </a:pPr>
            <a:r>
              <a:rPr lang="en-GB" altLang="zh-CN" sz="3600" dirty="0"/>
              <a:t>The wrapper serial port (WSP) is a set of I/O terminals of the wrapper for serial operations. It consists of:</a:t>
            </a:r>
          </a:p>
          <a:p>
            <a:pPr lvl="1" hangingPunct="1">
              <a:lnSpc>
                <a:spcPct val="150000"/>
              </a:lnSpc>
            </a:pPr>
            <a:r>
              <a:rPr lang="en-GB" altLang="zh-CN" sz="3000" dirty="0"/>
              <a:t>the wrapper serial input (WSI)</a:t>
            </a:r>
          </a:p>
          <a:p>
            <a:pPr lvl="1" hangingPunct="1">
              <a:lnSpc>
                <a:spcPct val="150000"/>
              </a:lnSpc>
            </a:pPr>
            <a:r>
              <a:rPr lang="en-GB" altLang="zh-CN" sz="3000" dirty="0"/>
              <a:t>the wrapper serial output (WSO)</a:t>
            </a:r>
          </a:p>
          <a:p>
            <a:pPr lvl="1" hangingPunct="1">
              <a:lnSpc>
                <a:spcPct val="150000"/>
              </a:lnSpc>
            </a:pPr>
            <a:r>
              <a:rPr lang="en-GB" altLang="zh-CN" sz="3000" dirty="0"/>
              <a:t>several wrapper serial control (WSC) terminals</a:t>
            </a:r>
          </a:p>
          <a:p>
            <a:pPr hangingPunct="1">
              <a:lnSpc>
                <a:spcPct val="150000"/>
              </a:lnSpc>
            </a:pPr>
            <a:r>
              <a:rPr lang="en-GB" altLang="zh-CN" sz="3600" dirty="0"/>
              <a:t>Each wrapper has a wrapper instruction register (WIR), which is used to store the instruction to be executed in the corresponding core.</a:t>
            </a:r>
          </a:p>
          <a:p>
            <a:pPr hangingPunct="1">
              <a:lnSpc>
                <a:spcPct val="150000"/>
              </a:lnSpc>
            </a:pPr>
            <a:endParaRPr lang="en-GB" altLang="zh-CN" sz="3600" dirty="0"/>
          </a:p>
          <a:p>
            <a:pPr hangingPunct="1">
              <a:lnSpc>
                <a:spcPct val="150000"/>
              </a:lnSpc>
            </a:pPr>
            <a:endParaRPr lang="en-US" altLang="zh-CN" sz="3600" dirty="0"/>
          </a:p>
        </p:txBody>
      </p:sp>
      <p:pic>
        <p:nvPicPr>
          <p:cNvPr id="5" name="Picture 4">
            <a:extLst>
              <a:ext uri="{FF2B5EF4-FFF2-40B4-BE49-F238E27FC236}">
                <a16:creationId xmlns:a16="http://schemas.microsoft.com/office/drawing/2014/main" id="{1D19C3F3-3FB8-D6D6-E433-9FCA3529F8EC}"/>
              </a:ext>
            </a:extLst>
          </p:cNvPr>
          <p:cNvPicPr>
            <a:picLocks noChangeAspect="1"/>
          </p:cNvPicPr>
          <p:nvPr/>
        </p:nvPicPr>
        <p:blipFill>
          <a:blip r:embed="rId2"/>
          <a:stretch>
            <a:fillRect/>
          </a:stretch>
        </p:blipFill>
        <p:spPr>
          <a:xfrm>
            <a:off x="14036040" y="6622105"/>
            <a:ext cx="10116502" cy="6902442"/>
          </a:xfrm>
          <a:prstGeom prst="rect">
            <a:avLst/>
          </a:prstGeom>
        </p:spPr>
      </p:pic>
    </p:spTree>
    <p:extLst>
      <p:ext uri="{BB962C8B-B14F-4D97-AF65-F5344CB8AC3E}">
        <p14:creationId xmlns:p14="http://schemas.microsoft.com/office/powerpoint/2010/main" val="925238158"/>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48867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Overall Architecture</a:t>
            </a:r>
          </a:p>
          <a:p>
            <a:pPr hangingPunct="1">
              <a:lnSpc>
                <a:spcPct val="150000"/>
              </a:lnSpc>
            </a:pPr>
            <a:r>
              <a:rPr lang="en-US" altLang="zh-CN" sz="3600" b="1" dirty="0">
                <a:solidFill>
                  <a:srgbClr val="68309F"/>
                </a:solidFill>
              </a:rPr>
              <a:t>Test Access Mechanism (TAM)</a:t>
            </a:r>
            <a:r>
              <a:rPr lang="en-US" altLang="zh-CN" sz="3600" dirty="0"/>
              <a:t>: T</a:t>
            </a:r>
            <a:r>
              <a:rPr lang="en-GB" altLang="zh-CN" sz="3600" dirty="0"/>
              <a:t>he 1500 standard also supports a parallel test mode by incorporating a user-defined, parallel test access mechanism (TAM). Each core can have its own TAM-in and TAM-out ports consisting of a number of data or control lines for parallel test operations.</a:t>
            </a:r>
          </a:p>
          <a:p>
            <a:pPr lvl="1" hangingPunct="1">
              <a:lnSpc>
                <a:spcPct val="150000"/>
              </a:lnSpc>
            </a:pPr>
            <a:r>
              <a:rPr lang="en-GB" altLang="zh-CN" sz="3000" dirty="0"/>
              <a:t>The wrapper parallel control (WPC) and wrapper parallel input (WPI) signals correspond to the TAM-in port.</a:t>
            </a:r>
          </a:p>
          <a:p>
            <a:pPr lvl="1" hangingPunct="1">
              <a:lnSpc>
                <a:spcPct val="150000"/>
              </a:lnSpc>
            </a:pPr>
            <a:r>
              <a:rPr lang="en-GB" altLang="zh-CN" sz="3000" dirty="0"/>
              <a:t>The wrapper parallel output (WPO) signals correspond to the TAM-out port.</a:t>
            </a:r>
          </a:p>
          <a:p>
            <a:pPr hangingPunct="1">
              <a:lnSpc>
                <a:spcPct val="150000"/>
              </a:lnSpc>
            </a:pPr>
            <a:endParaRPr lang="en-GB" altLang="zh-CN" sz="3600" dirty="0"/>
          </a:p>
          <a:p>
            <a:pPr hangingPunct="1">
              <a:lnSpc>
                <a:spcPct val="150000"/>
              </a:lnSpc>
            </a:pPr>
            <a:endParaRPr lang="en-GB" altLang="zh-CN" sz="3600" dirty="0"/>
          </a:p>
          <a:p>
            <a:pPr hangingPunct="1">
              <a:lnSpc>
                <a:spcPct val="150000"/>
              </a:lnSpc>
            </a:pPr>
            <a:endParaRPr lang="en-US" altLang="zh-CN" sz="3600" dirty="0"/>
          </a:p>
        </p:txBody>
      </p:sp>
      <p:pic>
        <p:nvPicPr>
          <p:cNvPr id="6" name="Picture 5">
            <a:extLst>
              <a:ext uri="{FF2B5EF4-FFF2-40B4-BE49-F238E27FC236}">
                <a16:creationId xmlns:a16="http://schemas.microsoft.com/office/drawing/2014/main" id="{903910A9-BEBA-2946-FF2C-C546B73EAD3C}"/>
              </a:ext>
            </a:extLst>
          </p:cNvPr>
          <p:cNvPicPr>
            <a:picLocks noChangeAspect="1"/>
          </p:cNvPicPr>
          <p:nvPr/>
        </p:nvPicPr>
        <p:blipFill>
          <a:blip r:embed="rId2"/>
          <a:stretch>
            <a:fillRect/>
          </a:stretch>
        </p:blipFill>
        <p:spPr>
          <a:xfrm>
            <a:off x="15819688" y="7966583"/>
            <a:ext cx="8454774" cy="5482265"/>
          </a:xfrm>
          <a:prstGeom prst="rect">
            <a:avLst/>
          </a:prstGeom>
        </p:spPr>
      </p:pic>
      <p:pic>
        <p:nvPicPr>
          <p:cNvPr id="5" name="Picture 4">
            <a:extLst>
              <a:ext uri="{FF2B5EF4-FFF2-40B4-BE49-F238E27FC236}">
                <a16:creationId xmlns:a16="http://schemas.microsoft.com/office/drawing/2014/main" id="{1D19C3F3-3FB8-D6D6-E433-9FCA3529F8EC}"/>
              </a:ext>
            </a:extLst>
          </p:cNvPr>
          <p:cNvPicPr>
            <a:picLocks noChangeAspect="1"/>
          </p:cNvPicPr>
          <p:nvPr/>
        </p:nvPicPr>
        <p:blipFill>
          <a:blip r:embed="rId3"/>
          <a:stretch>
            <a:fillRect/>
          </a:stretch>
        </p:blipFill>
        <p:spPr>
          <a:xfrm>
            <a:off x="15404665" y="2438725"/>
            <a:ext cx="8587857" cy="5859455"/>
          </a:xfrm>
          <a:prstGeom prst="rect">
            <a:avLst/>
          </a:prstGeom>
        </p:spPr>
      </p:pic>
    </p:spTree>
    <p:extLst>
      <p:ext uri="{BB962C8B-B14F-4D97-AF65-F5344CB8AC3E}">
        <p14:creationId xmlns:p14="http://schemas.microsoft.com/office/powerpoint/2010/main" val="15217710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48867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hangingPunct="1">
              <a:lnSpc>
                <a:spcPct val="150000"/>
              </a:lnSpc>
            </a:pPr>
            <a:r>
              <a:rPr lang="en-US" altLang="zh-CN" sz="3600" b="1" dirty="0">
                <a:solidFill>
                  <a:srgbClr val="68309F"/>
                </a:solidFill>
              </a:rPr>
              <a:t>Wrapper serial port (WSP)</a:t>
            </a:r>
            <a:r>
              <a:rPr lang="en-US" altLang="zh-CN" sz="3600" dirty="0"/>
              <a:t>: it consists of a wrapper serial input (WSI), a wrapper serial output (WSO), and several wrapper serial control (WSC) terminals.</a:t>
            </a:r>
          </a:p>
          <a:p>
            <a:pPr hangingPunct="1">
              <a:lnSpc>
                <a:spcPct val="150000"/>
              </a:lnSpc>
            </a:pPr>
            <a:r>
              <a:rPr lang="en-GB" altLang="zh-CN" sz="3600" dirty="0"/>
              <a:t>The WSC contains six mandatory control terminals (WRSTN, WRCK, </a:t>
            </a:r>
            <a:r>
              <a:rPr lang="en-GB" altLang="zh-CN" sz="3600" dirty="0" err="1"/>
              <a:t>SelectWIR</a:t>
            </a:r>
            <a:r>
              <a:rPr lang="en-GB" altLang="zh-CN" sz="3600" dirty="0"/>
              <a:t>, </a:t>
            </a:r>
            <a:r>
              <a:rPr lang="en-GB" altLang="zh-CN" sz="3600" dirty="0" err="1"/>
              <a:t>CaptureWR</a:t>
            </a:r>
            <a:r>
              <a:rPr lang="en-GB" altLang="zh-CN" sz="3600" dirty="0"/>
              <a:t>, </a:t>
            </a:r>
            <a:r>
              <a:rPr lang="en-GB" altLang="zh-CN" sz="3600" dirty="0" err="1"/>
              <a:t>ShiftWR</a:t>
            </a:r>
            <a:r>
              <a:rPr lang="en-GB" altLang="zh-CN" sz="3600" dirty="0"/>
              <a:t>, and </a:t>
            </a:r>
            <a:r>
              <a:rPr lang="en-GB" altLang="zh-CN" sz="3600" dirty="0" err="1"/>
              <a:t>UpdateWR</a:t>
            </a:r>
            <a:r>
              <a:rPr lang="en-GB" altLang="zh-CN" sz="3600" dirty="0"/>
              <a:t>), one optional control terminal (</a:t>
            </a:r>
            <a:r>
              <a:rPr lang="en-GB" altLang="zh-CN" sz="3600" dirty="0" err="1"/>
              <a:t>TransferDR</a:t>
            </a:r>
            <a:r>
              <a:rPr lang="en-GB" altLang="zh-CN" sz="3600" dirty="0"/>
              <a:t>), and some optional clock terminals (</a:t>
            </a:r>
            <a:r>
              <a:rPr lang="en-GB" altLang="zh-CN" sz="3600" dirty="0" err="1"/>
              <a:t>AUXCKn</a:t>
            </a:r>
            <a:r>
              <a:rPr lang="en-GB" altLang="zh-CN" sz="3600" dirty="0"/>
              <a:t>).</a:t>
            </a:r>
          </a:p>
          <a:p>
            <a:pPr hangingPunct="1">
              <a:lnSpc>
                <a:spcPct val="150000"/>
              </a:lnSpc>
            </a:pPr>
            <a:endParaRPr lang="en-GB" altLang="zh-CN" sz="3600" dirty="0"/>
          </a:p>
          <a:p>
            <a:pPr hangingPunct="1">
              <a:lnSpc>
                <a:spcPct val="150000"/>
              </a:lnSpc>
            </a:pPr>
            <a:endParaRPr lang="en-US" altLang="zh-CN" sz="3600" dirty="0"/>
          </a:p>
        </p:txBody>
      </p:sp>
      <p:pic>
        <p:nvPicPr>
          <p:cNvPr id="8" name="Picture 7">
            <a:extLst>
              <a:ext uri="{FF2B5EF4-FFF2-40B4-BE49-F238E27FC236}">
                <a16:creationId xmlns:a16="http://schemas.microsoft.com/office/drawing/2014/main" id="{C28F7D65-5DC0-1E07-B315-2788ED8FE719}"/>
              </a:ext>
            </a:extLst>
          </p:cNvPr>
          <p:cNvPicPr>
            <a:picLocks noChangeAspect="1"/>
          </p:cNvPicPr>
          <p:nvPr/>
        </p:nvPicPr>
        <p:blipFill>
          <a:blip r:embed="rId2"/>
          <a:stretch>
            <a:fillRect/>
          </a:stretch>
        </p:blipFill>
        <p:spPr>
          <a:xfrm>
            <a:off x="13716001" y="2941956"/>
            <a:ext cx="10318432" cy="10529251"/>
          </a:xfrm>
          <a:prstGeom prst="rect">
            <a:avLst/>
          </a:prstGeom>
        </p:spPr>
      </p:pic>
    </p:spTree>
    <p:extLst>
      <p:ext uri="{BB962C8B-B14F-4D97-AF65-F5344CB8AC3E}">
        <p14:creationId xmlns:p14="http://schemas.microsoft.com/office/powerpoint/2010/main" val="328086371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48867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lvl="1" hangingPunct="1">
              <a:lnSpc>
                <a:spcPct val="150000"/>
              </a:lnSpc>
            </a:pPr>
            <a:r>
              <a:rPr lang="en-GB" altLang="zh-CN" sz="3000" dirty="0"/>
              <a:t>WRCK: This mandatory wrapper clock terminal is dedicated to the operation of the 1500 standard functions. </a:t>
            </a:r>
          </a:p>
          <a:p>
            <a:pPr lvl="1" hangingPunct="1">
              <a:lnSpc>
                <a:spcPct val="150000"/>
              </a:lnSpc>
            </a:pPr>
            <a:r>
              <a:rPr lang="en-GB" altLang="zh-CN" sz="3000" dirty="0" err="1"/>
              <a:t>AUXCKn</a:t>
            </a:r>
            <a:r>
              <a:rPr lang="en-GB" altLang="zh-CN" sz="3000" dirty="0"/>
              <a:t>: These optional auxiliary 1500 clocks can be used for some implementations of wrapper boundary registers. The “n” indicates the number of these auxiliary clocks that shall be indexed by 1, 2, …, n. These clocks may be shared with the system clocks. When they are employed, the user must clearly define the timing relation between these signals and WRCK.</a:t>
            </a:r>
          </a:p>
          <a:p>
            <a:pPr hangingPunct="1">
              <a:lnSpc>
                <a:spcPct val="150000"/>
              </a:lnSpc>
            </a:pPr>
            <a:endParaRPr lang="en-US" altLang="zh-CN" sz="3600" dirty="0"/>
          </a:p>
        </p:txBody>
      </p:sp>
      <p:pic>
        <p:nvPicPr>
          <p:cNvPr id="8" name="Picture 7">
            <a:extLst>
              <a:ext uri="{FF2B5EF4-FFF2-40B4-BE49-F238E27FC236}">
                <a16:creationId xmlns:a16="http://schemas.microsoft.com/office/drawing/2014/main" id="{5EF7665E-4613-4458-0BFA-C60646F5052D}"/>
              </a:ext>
            </a:extLst>
          </p:cNvPr>
          <p:cNvPicPr>
            <a:picLocks noChangeAspect="1"/>
          </p:cNvPicPr>
          <p:nvPr/>
        </p:nvPicPr>
        <p:blipFill>
          <a:blip r:embed="rId3"/>
          <a:stretch>
            <a:fillRect/>
          </a:stretch>
        </p:blipFill>
        <p:spPr>
          <a:xfrm>
            <a:off x="13864621" y="3093612"/>
            <a:ext cx="10169812" cy="10377595"/>
          </a:xfrm>
          <a:prstGeom prst="rect">
            <a:avLst/>
          </a:prstGeom>
        </p:spPr>
      </p:pic>
    </p:spTree>
    <p:extLst>
      <p:ext uri="{BB962C8B-B14F-4D97-AF65-F5344CB8AC3E}">
        <p14:creationId xmlns:p14="http://schemas.microsoft.com/office/powerpoint/2010/main" val="1463273998"/>
      </p:ext>
    </p:extLst>
  </p:cSld>
  <p:clrMapOvr>
    <a:overrideClrMapping bg1="lt1" tx1="dk1" bg2="lt2" tx2="dk2" accent1="accent1" accent2="accent2" accent3="accent3" accent4="accent4" accent5="accent5" accent6="accent6" hlink="hlink" folHlink="folHlink"/>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04998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lvl="1" hangingPunct="1">
              <a:lnSpc>
                <a:spcPct val="150000"/>
              </a:lnSpc>
            </a:pPr>
            <a:r>
              <a:rPr lang="en-GB" altLang="zh-CN" sz="3000" dirty="0"/>
              <a:t>WRSTN: This mandatory wrapper reset terminal resets the wrapper circuitry and puts the wrapper into the normal system mode when asserted. </a:t>
            </a:r>
          </a:p>
          <a:p>
            <a:pPr lvl="1" hangingPunct="1">
              <a:lnSpc>
                <a:spcPct val="150000"/>
              </a:lnSpc>
            </a:pPr>
            <a:r>
              <a:rPr lang="en-GB" altLang="zh-CN" sz="3000" dirty="0" err="1"/>
              <a:t>SelectWIR</a:t>
            </a:r>
            <a:r>
              <a:rPr lang="en-GB" altLang="zh-CN" sz="3000" dirty="0"/>
              <a:t>: This mandatory terminal is used to determine whether an instruction or data type of operation is to be performed. </a:t>
            </a:r>
          </a:p>
          <a:p>
            <a:pPr lvl="2" hangingPunct="1">
              <a:lnSpc>
                <a:spcPct val="150000"/>
              </a:lnSpc>
            </a:pPr>
            <a:r>
              <a:rPr lang="en-GB" altLang="zh-CN" sz="2400" dirty="0"/>
              <a:t>When </a:t>
            </a:r>
            <a:r>
              <a:rPr lang="en-GB" altLang="zh-CN" sz="2400" dirty="0" err="1"/>
              <a:t>SelectWIR</a:t>
            </a:r>
            <a:r>
              <a:rPr lang="en-GB" altLang="zh-CN" sz="2400" dirty="0"/>
              <a:t> = 1, WIR is selected and connected between WSI and WSO.</a:t>
            </a:r>
          </a:p>
          <a:p>
            <a:pPr lvl="2" hangingPunct="1">
              <a:lnSpc>
                <a:spcPct val="150000"/>
              </a:lnSpc>
            </a:pPr>
            <a:r>
              <a:rPr lang="en-GB" altLang="zh-CN" sz="2400" dirty="0"/>
              <a:t>Otherwise, some data register(s) is connected between WSI and WSO.</a:t>
            </a:r>
          </a:p>
        </p:txBody>
      </p:sp>
      <p:pic>
        <p:nvPicPr>
          <p:cNvPr id="3" name="Picture 2">
            <a:extLst>
              <a:ext uri="{FF2B5EF4-FFF2-40B4-BE49-F238E27FC236}">
                <a16:creationId xmlns:a16="http://schemas.microsoft.com/office/drawing/2014/main" id="{260ADDDA-E3F2-B15D-6ACB-8E80C1E59FF6}"/>
              </a:ext>
            </a:extLst>
          </p:cNvPr>
          <p:cNvPicPr>
            <a:picLocks noChangeAspect="1"/>
          </p:cNvPicPr>
          <p:nvPr/>
        </p:nvPicPr>
        <p:blipFill>
          <a:blip r:embed="rId2"/>
          <a:stretch>
            <a:fillRect/>
          </a:stretch>
        </p:blipFill>
        <p:spPr>
          <a:xfrm>
            <a:off x="13864621" y="3093612"/>
            <a:ext cx="10169812" cy="10377595"/>
          </a:xfrm>
          <a:prstGeom prst="rect">
            <a:avLst/>
          </a:prstGeom>
        </p:spPr>
      </p:pic>
    </p:spTree>
    <p:extLst>
      <p:ext uri="{BB962C8B-B14F-4D97-AF65-F5344CB8AC3E}">
        <p14:creationId xmlns:p14="http://schemas.microsoft.com/office/powerpoint/2010/main" val="44151700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90574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hangingPunct="1">
              <a:lnSpc>
                <a:spcPct val="150000"/>
              </a:lnSpc>
            </a:pPr>
            <a:r>
              <a:rPr lang="en-GB" altLang="zh-CN" sz="3600" b="1" dirty="0">
                <a:solidFill>
                  <a:srgbClr val="68309F"/>
                </a:solidFill>
              </a:rPr>
              <a:t>Wrapper parallel port (WPP)</a:t>
            </a:r>
            <a:r>
              <a:rPr lang="en-GB" altLang="zh-CN" sz="3600" dirty="0"/>
              <a:t>: it consists of</a:t>
            </a:r>
          </a:p>
          <a:p>
            <a:pPr lvl="1" hangingPunct="1">
              <a:lnSpc>
                <a:spcPct val="150000"/>
              </a:lnSpc>
            </a:pPr>
            <a:r>
              <a:rPr lang="en-GB" altLang="zh-CN" sz="3000" dirty="0"/>
              <a:t>User-defined wrapper parallel input (WPI) terminals</a:t>
            </a:r>
          </a:p>
          <a:p>
            <a:pPr lvl="1" hangingPunct="1">
              <a:lnSpc>
                <a:spcPct val="150000"/>
              </a:lnSpc>
            </a:pPr>
            <a:r>
              <a:rPr lang="en-GB" altLang="zh-CN" sz="3000" dirty="0"/>
              <a:t>User-defined wrapper parallel output (WPO) terminals </a:t>
            </a:r>
          </a:p>
          <a:p>
            <a:pPr lvl="1" hangingPunct="1">
              <a:lnSpc>
                <a:spcPct val="150000"/>
              </a:lnSpc>
            </a:pPr>
            <a:r>
              <a:rPr lang="en-GB" altLang="zh-CN" sz="3000" dirty="0"/>
              <a:t>User-defined wrapper parallel control (WPC) terminals </a:t>
            </a:r>
          </a:p>
          <a:p>
            <a:pPr lvl="1" hangingPunct="1">
              <a:lnSpc>
                <a:spcPct val="150000"/>
              </a:lnSpc>
            </a:pPr>
            <a:r>
              <a:rPr lang="en-GB" altLang="zh-CN" sz="3000" dirty="0"/>
              <a:t>The clock terminals of WSC (the WRCK and AUXCK terminals) </a:t>
            </a:r>
          </a:p>
          <a:p>
            <a:pPr hangingPunct="1">
              <a:lnSpc>
                <a:spcPct val="150000"/>
              </a:lnSpc>
            </a:pPr>
            <a:r>
              <a:rPr lang="en-GB" altLang="zh-CN" sz="3600" dirty="0"/>
              <a:t>All of these terminals are optional but may not replace other WSC terminals.</a:t>
            </a:r>
            <a:endParaRPr lang="en-US" altLang="zh-CN" sz="3600" dirty="0"/>
          </a:p>
        </p:txBody>
      </p:sp>
      <p:pic>
        <p:nvPicPr>
          <p:cNvPr id="3" name="Picture 2">
            <a:extLst>
              <a:ext uri="{FF2B5EF4-FFF2-40B4-BE49-F238E27FC236}">
                <a16:creationId xmlns:a16="http://schemas.microsoft.com/office/drawing/2014/main" id="{7E14514E-D275-6421-B62F-035EA888C40C}"/>
              </a:ext>
            </a:extLst>
          </p:cNvPr>
          <p:cNvPicPr>
            <a:picLocks noChangeAspect="1"/>
          </p:cNvPicPr>
          <p:nvPr/>
        </p:nvPicPr>
        <p:blipFill>
          <a:blip r:embed="rId2"/>
          <a:stretch>
            <a:fillRect/>
          </a:stretch>
        </p:blipFill>
        <p:spPr>
          <a:xfrm>
            <a:off x="13864621" y="3093612"/>
            <a:ext cx="10169812" cy="10377595"/>
          </a:xfrm>
          <a:prstGeom prst="rect">
            <a:avLst/>
          </a:prstGeom>
        </p:spPr>
      </p:pic>
    </p:spTree>
    <p:extLst>
      <p:ext uri="{BB962C8B-B14F-4D97-AF65-F5344CB8AC3E}">
        <p14:creationId xmlns:p14="http://schemas.microsoft.com/office/powerpoint/2010/main" val="220691565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BB30BC-AF92-89C6-2CB7-3B7CC14618F5}"/>
              </a:ext>
            </a:extLst>
          </p:cNvPr>
          <p:cNvPicPr>
            <a:picLocks noChangeAspect="1"/>
          </p:cNvPicPr>
          <p:nvPr/>
        </p:nvPicPr>
        <p:blipFill>
          <a:blip r:embed="rId2"/>
          <a:stretch>
            <a:fillRect/>
          </a:stretch>
        </p:blipFill>
        <p:spPr>
          <a:xfrm>
            <a:off x="13048297" y="6359842"/>
            <a:ext cx="11134725" cy="7191375"/>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905742"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hangingPunct="1">
              <a:lnSpc>
                <a:spcPct val="150000"/>
              </a:lnSpc>
            </a:pPr>
            <a:r>
              <a:rPr lang="en-GB" altLang="zh-CN" sz="3600" b="1" dirty="0">
                <a:solidFill>
                  <a:srgbClr val="68309F"/>
                </a:solidFill>
              </a:rPr>
              <a:t>Wrapper instruction register (WIR)</a:t>
            </a:r>
            <a:r>
              <a:rPr lang="en-GB" altLang="zh-CN" sz="3600" dirty="0"/>
              <a:t>: it is used to store the instruction to be executed, similar to the instruction register in 1149.1. However, there are two major differences:</a:t>
            </a:r>
          </a:p>
          <a:p>
            <a:pPr lvl="1" hangingPunct="1">
              <a:lnSpc>
                <a:spcPct val="150000"/>
              </a:lnSpc>
            </a:pPr>
            <a:r>
              <a:rPr lang="en-GB" altLang="zh-CN" sz="3000" dirty="0"/>
              <a:t>First, because there is no finite-state machine in 1500, the control signals provided by the WIR are derived from both the current wrapper instruction and the current states of the signals connected to the WSC terminals.</a:t>
            </a:r>
          </a:p>
          <a:p>
            <a:pPr lvl="1" hangingPunct="1">
              <a:lnSpc>
                <a:spcPct val="150000"/>
              </a:lnSpc>
            </a:pPr>
            <a:r>
              <a:rPr lang="en-GB" altLang="zh-CN" sz="3000" dirty="0"/>
              <a:t>The second difference is that, in addition to the serial shift-in operation of a new instruction through the WSI–WSO chain, the 1500 standard optionally provides a parallel load mode.</a:t>
            </a:r>
            <a:endParaRPr lang="en-US" altLang="zh-CN" sz="3000" dirty="0"/>
          </a:p>
        </p:txBody>
      </p:sp>
    </p:spTree>
    <p:extLst>
      <p:ext uri="{BB962C8B-B14F-4D97-AF65-F5344CB8AC3E}">
        <p14:creationId xmlns:p14="http://schemas.microsoft.com/office/powerpoint/2010/main" val="58367177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8155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hangingPunct="1">
              <a:lnSpc>
                <a:spcPct val="150000"/>
              </a:lnSpc>
            </a:pPr>
            <a:r>
              <a:rPr lang="en-GB" altLang="zh-CN" sz="3600" b="1" dirty="0">
                <a:solidFill>
                  <a:srgbClr val="68309F"/>
                </a:solidFill>
              </a:rPr>
              <a:t>Wrapper boundary register (WBR)</a:t>
            </a:r>
            <a:r>
              <a:rPr lang="en-GB" altLang="zh-CN" sz="3600" dirty="0"/>
              <a:t>: it consists of wrapper boundary cells (WBCs) similar to the boundary-scan register in 1149.1. </a:t>
            </a:r>
          </a:p>
          <a:p>
            <a:pPr hangingPunct="1">
              <a:lnSpc>
                <a:spcPct val="150000"/>
              </a:lnSpc>
            </a:pPr>
            <a:r>
              <a:rPr lang="en-GB" altLang="zh-CN" sz="3600" dirty="0"/>
              <a:t>Each WBC has four data terminals: </a:t>
            </a:r>
          </a:p>
          <a:p>
            <a:pPr lvl="1" hangingPunct="1">
              <a:lnSpc>
                <a:spcPct val="150000"/>
              </a:lnSpc>
            </a:pPr>
            <a:r>
              <a:rPr lang="en-GB" altLang="zh-CN" sz="3000" dirty="0"/>
              <a:t>cell functional input (CFI)</a:t>
            </a:r>
          </a:p>
          <a:p>
            <a:pPr lvl="1" hangingPunct="1">
              <a:lnSpc>
                <a:spcPct val="150000"/>
              </a:lnSpc>
            </a:pPr>
            <a:r>
              <a:rPr lang="en-GB" altLang="zh-CN" sz="3000" dirty="0"/>
              <a:t>cell functional output (CFO)</a:t>
            </a:r>
          </a:p>
          <a:p>
            <a:pPr lvl="1" hangingPunct="1">
              <a:lnSpc>
                <a:spcPct val="150000"/>
              </a:lnSpc>
            </a:pPr>
            <a:r>
              <a:rPr lang="en-GB" altLang="zh-CN" sz="3000" dirty="0"/>
              <a:t>cell test input (CTI)</a:t>
            </a:r>
          </a:p>
          <a:p>
            <a:pPr lvl="1" hangingPunct="1">
              <a:lnSpc>
                <a:spcPct val="150000"/>
              </a:lnSpc>
            </a:pPr>
            <a:r>
              <a:rPr lang="en-GB" altLang="zh-CN" sz="3000" dirty="0"/>
              <a:t>cell test output (CTO)</a:t>
            </a:r>
            <a:endParaRPr lang="en-US" altLang="zh-CN" sz="3000" dirty="0"/>
          </a:p>
        </p:txBody>
      </p:sp>
    </p:spTree>
    <p:extLst>
      <p:ext uri="{BB962C8B-B14F-4D97-AF65-F5344CB8AC3E}">
        <p14:creationId xmlns:p14="http://schemas.microsoft.com/office/powerpoint/2010/main" val="36983587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lang="en-GB" altLang="zh-CN" sz="6600" dirty="0"/>
              <a:t>Digital Boundary Scan (IEEE Std. 1149.1)</a:t>
            </a:r>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68062030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68982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hangingPunct="1">
              <a:lnSpc>
                <a:spcPct val="150000"/>
              </a:lnSpc>
            </a:pPr>
            <a:r>
              <a:rPr lang="en-GB" altLang="zh-CN" sz="3600" dirty="0"/>
              <a:t>Functional modes of WBR—Four modes are defined as follows:</a:t>
            </a:r>
          </a:p>
          <a:p>
            <a:pPr lvl="1" hangingPunct="1">
              <a:lnSpc>
                <a:spcPct val="150000"/>
              </a:lnSpc>
            </a:pPr>
            <a:r>
              <a:rPr lang="en-GB" altLang="zh-CN" sz="3000" dirty="0"/>
              <a:t>Normal mode—The WBR is transparent to the system and the core executes its normal functions.</a:t>
            </a:r>
          </a:p>
          <a:p>
            <a:pPr lvl="1" hangingPunct="1">
              <a:lnSpc>
                <a:spcPct val="150000"/>
              </a:lnSpc>
            </a:pPr>
            <a:r>
              <a:rPr lang="en-GB" altLang="zh-CN" sz="3000" dirty="0"/>
              <a:t>Inward facing mode—The test access is for the core itself; that is, the functional inputs of the core are controlled and the functional outputs of the core are observed by the WBR.</a:t>
            </a:r>
          </a:p>
          <a:p>
            <a:pPr lvl="1" hangingPunct="1">
              <a:lnSpc>
                <a:spcPct val="150000"/>
              </a:lnSpc>
            </a:pPr>
            <a:r>
              <a:rPr lang="en-GB" altLang="zh-CN" sz="3000" dirty="0"/>
              <a:t>Outward facing mode—The test access is for external circuitry; that is, the wrapper functional outputs and the wrapper parallel outputs (of WPP) are controlled by the WBR, and the wrapper functional inputs and wrapper parallel inputs are observed (or captured) by the WBR.</a:t>
            </a:r>
          </a:p>
          <a:p>
            <a:pPr lvl="1" hangingPunct="1">
              <a:lnSpc>
                <a:spcPct val="150000"/>
              </a:lnSpc>
            </a:pPr>
            <a:r>
              <a:rPr lang="en-GB" altLang="zh-CN" sz="3000" dirty="0"/>
              <a:t>Non-hazardous (safe) mode—The functional inputs of the core and wrapper functional outputs are controlled by WBR to a safe state.</a:t>
            </a:r>
            <a:endParaRPr lang="en-US" altLang="zh-CN" sz="2400" dirty="0"/>
          </a:p>
        </p:txBody>
      </p:sp>
    </p:spTree>
    <p:extLst>
      <p:ext uri="{BB962C8B-B14F-4D97-AF65-F5344CB8AC3E}">
        <p14:creationId xmlns:p14="http://schemas.microsoft.com/office/powerpoint/2010/main" val="1927678613"/>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6326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hangingPunct="1">
              <a:lnSpc>
                <a:spcPct val="150000"/>
              </a:lnSpc>
            </a:pPr>
            <a:r>
              <a:rPr lang="en-GB" altLang="zh-CN" sz="3600" dirty="0"/>
              <a:t>Operation events of WBR and WBC:</a:t>
            </a:r>
          </a:p>
          <a:p>
            <a:pPr lvl="1" hangingPunct="1">
              <a:lnSpc>
                <a:spcPct val="150000"/>
              </a:lnSpc>
            </a:pPr>
            <a:r>
              <a:rPr lang="en-GB" altLang="zh-CN" sz="3000" b="1" u="sng" dirty="0"/>
              <a:t>Shift event</a:t>
            </a:r>
            <a:r>
              <a:rPr lang="en-GB" altLang="zh-CN" sz="3000" dirty="0"/>
              <a:t>: a mandatory event whereby the data stored in the WBR shift path are advanced one storage position closer to the WBR’s serial test output.</a:t>
            </a:r>
          </a:p>
          <a:p>
            <a:pPr lvl="1" hangingPunct="1">
              <a:lnSpc>
                <a:spcPct val="150000"/>
              </a:lnSpc>
            </a:pPr>
            <a:r>
              <a:rPr lang="en-GB" altLang="zh-CN" sz="3000" b="1" u="sng" dirty="0"/>
              <a:t>Capture event</a:t>
            </a:r>
            <a:r>
              <a:rPr lang="en-GB" altLang="zh-CN" sz="3000" dirty="0"/>
              <a:t>: an event whereby the data present on the CFI or CFO of a WBC are captured and stored in a storage element within the WBC.</a:t>
            </a:r>
          </a:p>
          <a:p>
            <a:pPr lvl="1" hangingPunct="1">
              <a:lnSpc>
                <a:spcPct val="150000"/>
              </a:lnSpc>
            </a:pPr>
            <a:r>
              <a:rPr lang="en-GB" altLang="zh-CN" sz="3000" b="1" u="sng" dirty="0"/>
              <a:t>Update event</a:t>
            </a:r>
            <a:r>
              <a:rPr lang="en-GB" altLang="zh-CN" sz="3000" dirty="0"/>
              <a:t>: an optional event whereby data stored in a WBC’s shift path storage element closest to CTO are loaded into an off-shift-path storage element of the WBC. </a:t>
            </a:r>
          </a:p>
        </p:txBody>
      </p:sp>
      <p:pic>
        <p:nvPicPr>
          <p:cNvPr id="5" name="Picture 4">
            <a:extLst>
              <a:ext uri="{FF2B5EF4-FFF2-40B4-BE49-F238E27FC236}">
                <a16:creationId xmlns:a16="http://schemas.microsoft.com/office/drawing/2014/main" id="{44764ADD-494E-BBAA-73CD-BB2BB89C7F44}"/>
              </a:ext>
            </a:extLst>
          </p:cNvPr>
          <p:cNvPicPr>
            <a:picLocks noChangeAspect="1"/>
          </p:cNvPicPr>
          <p:nvPr/>
        </p:nvPicPr>
        <p:blipFill>
          <a:blip r:embed="rId2"/>
          <a:stretch>
            <a:fillRect/>
          </a:stretch>
        </p:blipFill>
        <p:spPr>
          <a:xfrm>
            <a:off x="17713642" y="2047875"/>
            <a:ext cx="6010275" cy="11668125"/>
          </a:xfrm>
          <a:prstGeom prst="rect">
            <a:avLst/>
          </a:prstGeom>
        </p:spPr>
      </p:pic>
    </p:spTree>
    <p:extLst>
      <p:ext uri="{BB962C8B-B14F-4D97-AF65-F5344CB8AC3E}">
        <p14:creationId xmlns:p14="http://schemas.microsoft.com/office/powerpoint/2010/main" val="29490384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6326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Wrapper Components and Functions</a:t>
            </a:r>
          </a:p>
          <a:p>
            <a:pPr hangingPunct="1">
              <a:lnSpc>
                <a:spcPct val="150000"/>
              </a:lnSpc>
            </a:pPr>
            <a:r>
              <a:rPr lang="en-GB" altLang="zh-CN" sz="3600" dirty="0"/>
              <a:t>Operation events of WBR and WBC:</a:t>
            </a:r>
          </a:p>
          <a:p>
            <a:pPr lvl="1" hangingPunct="1">
              <a:lnSpc>
                <a:spcPct val="150000"/>
              </a:lnSpc>
            </a:pPr>
            <a:r>
              <a:rPr lang="en-GB" altLang="zh-CN" sz="3000" b="1" u="sng" dirty="0"/>
              <a:t>Transfer event</a:t>
            </a:r>
            <a:r>
              <a:rPr lang="en-GB" altLang="zh-CN" sz="3000" dirty="0"/>
              <a:t>: an optional event that:</a:t>
            </a:r>
          </a:p>
          <a:p>
            <a:pPr lvl="2" hangingPunct="1">
              <a:lnSpc>
                <a:spcPct val="150000"/>
              </a:lnSpc>
            </a:pPr>
            <a:r>
              <a:rPr lang="en-GB" altLang="zh-CN" sz="2400" dirty="0"/>
              <a:t>moves data to the storage element closest to the CTI of a WBC, if the data stored by the Capture event are not on this storage element.</a:t>
            </a:r>
          </a:p>
          <a:p>
            <a:pPr lvl="2" hangingPunct="1">
              <a:lnSpc>
                <a:spcPct val="150000"/>
              </a:lnSpc>
            </a:pPr>
            <a:r>
              <a:rPr lang="en-GB" altLang="zh-CN" sz="2400" dirty="0"/>
              <a:t>moves the data one storage position closer to the CTO.</a:t>
            </a:r>
          </a:p>
          <a:p>
            <a:pPr lvl="1" hangingPunct="1">
              <a:lnSpc>
                <a:spcPct val="150000"/>
              </a:lnSpc>
            </a:pPr>
            <a:r>
              <a:rPr lang="en-GB" altLang="zh-CN" sz="3000" b="1" u="sng" dirty="0"/>
              <a:t>Apply event</a:t>
            </a:r>
            <a:r>
              <a:rPr lang="en-GB" altLang="zh-CN" sz="3000" dirty="0"/>
              <a:t>: a derivative event inferred from the operation of the other four events whereby test data become active and effective as test stimuli. </a:t>
            </a:r>
            <a:endParaRPr lang="en-US" altLang="zh-CN" sz="3000" dirty="0"/>
          </a:p>
        </p:txBody>
      </p:sp>
      <p:pic>
        <p:nvPicPr>
          <p:cNvPr id="5" name="Picture 4">
            <a:extLst>
              <a:ext uri="{FF2B5EF4-FFF2-40B4-BE49-F238E27FC236}">
                <a16:creationId xmlns:a16="http://schemas.microsoft.com/office/drawing/2014/main" id="{44764ADD-494E-BBAA-73CD-BB2BB89C7F44}"/>
              </a:ext>
            </a:extLst>
          </p:cNvPr>
          <p:cNvPicPr>
            <a:picLocks noChangeAspect="1"/>
          </p:cNvPicPr>
          <p:nvPr/>
        </p:nvPicPr>
        <p:blipFill>
          <a:blip r:embed="rId2"/>
          <a:stretch>
            <a:fillRect/>
          </a:stretch>
        </p:blipFill>
        <p:spPr>
          <a:xfrm>
            <a:off x="17713642" y="2047875"/>
            <a:ext cx="6010275" cy="11668125"/>
          </a:xfrm>
          <a:prstGeom prst="rect">
            <a:avLst/>
          </a:prstGeom>
        </p:spPr>
      </p:pic>
    </p:spTree>
    <p:extLst>
      <p:ext uri="{BB962C8B-B14F-4D97-AF65-F5344CB8AC3E}">
        <p14:creationId xmlns:p14="http://schemas.microsoft.com/office/powerpoint/2010/main" val="3788272214"/>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83157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Set</a:t>
            </a:r>
          </a:p>
          <a:p>
            <a:pPr hangingPunct="1">
              <a:lnSpc>
                <a:spcPct val="150000"/>
              </a:lnSpc>
            </a:pPr>
            <a:r>
              <a:rPr lang="en-GB" altLang="zh-CN" sz="3600" dirty="0"/>
              <a:t>W&lt;S/P/H&gt;_&lt;Command&gt;{_&lt;Configuration&gt;}:</a:t>
            </a:r>
          </a:p>
          <a:p>
            <a:pPr lvl="1" hangingPunct="1">
              <a:lnSpc>
                <a:spcPct val="150000"/>
              </a:lnSpc>
            </a:pPr>
            <a:r>
              <a:rPr lang="en-GB" altLang="zh-CN" sz="3000" dirty="0"/>
              <a:t>The first “W” is the preface for all 1500 instructions. </a:t>
            </a:r>
          </a:p>
          <a:p>
            <a:pPr lvl="1" hangingPunct="1">
              <a:lnSpc>
                <a:spcPct val="150000"/>
              </a:lnSpc>
            </a:pPr>
            <a:r>
              <a:rPr lang="en-GB" altLang="zh-CN" sz="3000" dirty="0"/>
              <a:t>S, P, and H represent the serial, parallel, and hybrid test modes, respectively.</a:t>
            </a:r>
          </a:p>
          <a:p>
            <a:pPr lvl="1" hangingPunct="1">
              <a:lnSpc>
                <a:spcPct val="150000"/>
              </a:lnSpc>
            </a:pPr>
            <a:r>
              <a:rPr lang="en-GB" altLang="zh-CN" sz="3000" dirty="0"/>
              <a:t>Command represents the operation of the instruction.</a:t>
            </a:r>
          </a:p>
          <a:p>
            <a:pPr lvl="1" hangingPunct="1">
              <a:lnSpc>
                <a:spcPct val="150000"/>
              </a:lnSpc>
            </a:pPr>
            <a:r>
              <a:rPr lang="en-GB" altLang="zh-CN" sz="3000" dirty="0"/>
              <a:t>Configuration describes the test configuration selected by the instruction.</a:t>
            </a:r>
          </a:p>
          <a:p>
            <a:pPr hangingPunct="1">
              <a:lnSpc>
                <a:spcPct val="150000"/>
              </a:lnSpc>
            </a:pPr>
            <a:r>
              <a:rPr lang="en-GB" altLang="zh-CN" sz="3600" dirty="0"/>
              <a:t>WS_BYPASS: </a:t>
            </a:r>
          </a:p>
          <a:p>
            <a:pPr lvl="1" hangingPunct="1">
              <a:lnSpc>
                <a:spcPct val="150000"/>
              </a:lnSpc>
            </a:pPr>
            <a:r>
              <a:rPr lang="en-GB" altLang="zh-CN" sz="3000" dirty="0"/>
              <a:t>This mandatory instruction is used to bypass the test information and enables the normal functional configuration of the wrapper.</a:t>
            </a:r>
            <a:endParaRPr lang="en-US" altLang="zh-CN" sz="3000" dirty="0"/>
          </a:p>
        </p:txBody>
      </p:sp>
      <p:pic>
        <p:nvPicPr>
          <p:cNvPr id="6" name="Picture 5">
            <a:extLst>
              <a:ext uri="{FF2B5EF4-FFF2-40B4-BE49-F238E27FC236}">
                <a16:creationId xmlns:a16="http://schemas.microsoft.com/office/drawing/2014/main" id="{24EAFE23-8B43-65D9-B6A1-F8EC2424D125}"/>
              </a:ext>
            </a:extLst>
          </p:cNvPr>
          <p:cNvPicPr>
            <a:picLocks noChangeAspect="1"/>
          </p:cNvPicPr>
          <p:nvPr/>
        </p:nvPicPr>
        <p:blipFill>
          <a:blip r:embed="rId2"/>
          <a:stretch>
            <a:fillRect/>
          </a:stretch>
        </p:blipFill>
        <p:spPr>
          <a:xfrm>
            <a:off x="15739111" y="6675553"/>
            <a:ext cx="7850348" cy="6780503"/>
          </a:xfrm>
          <a:prstGeom prst="rect">
            <a:avLst/>
          </a:prstGeom>
        </p:spPr>
      </p:pic>
    </p:spTree>
    <p:extLst>
      <p:ext uri="{BB962C8B-B14F-4D97-AF65-F5344CB8AC3E}">
        <p14:creationId xmlns:p14="http://schemas.microsoft.com/office/powerpoint/2010/main" val="3302456608"/>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4707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Set</a:t>
            </a:r>
          </a:p>
          <a:p>
            <a:pPr hangingPunct="1">
              <a:lnSpc>
                <a:spcPct val="150000"/>
              </a:lnSpc>
            </a:pPr>
            <a:r>
              <a:rPr lang="en-GB" altLang="zh-CN" sz="3600" dirty="0"/>
              <a:t>WS_EXTEST:</a:t>
            </a:r>
          </a:p>
          <a:p>
            <a:pPr lvl="1" hangingPunct="1">
              <a:lnSpc>
                <a:spcPct val="150000"/>
              </a:lnSpc>
            </a:pPr>
            <a:r>
              <a:rPr lang="en-GB" altLang="zh-CN" sz="3000" dirty="0"/>
              <a:t>This mandatory instruction allows testing of core-to-core interconnects and the off-chip user-defined logic (UDL) using a single scan chain configuration. </a:t>
            </a:r>
          </a:p>
          <a:p>
            <a:pPr hangingPunct="1">
              <a:lnSpc>
                <a:spcPct val="150000"/>
              </a:lnSpc>
            </a:pPr>
            <a:r>
              <a:rPr lang="en-GB" altLang="zh-CN" sz="3600" dirty="0"/>
              <a:t>WS_SAFE: </a:t>
            </a:r>
          </a:p>
          <a:p>
            <a:pPr lvl="1" hangingPunct="1">
              <a:lnSpc>
                <a:spcPct val="150000"/>
              </a:lnSpc>
            </a:pPr>
            <a:r>
              <a:rPr lang="en-GB" altLang="zh-CN" sz="3000" dirty="0"/>
              <a:t>This optional instruction provides a straightforward way for the core integrator to put a wrapper into a static and safe state.</a:t>
            </a:r>
          </a:p>
          <a:p>
            <a:pPr hangingPunct="1">
              <a:lnSpc>
                <a:spcPct val="150000"/>
              </a:lnSpc>
            </a:pPr>
            <a:endParaRPr lang="en-US" altLang="zh-CN" sz="3000" dirty="0"/>
          </a:p>
        </p:txBody>
      </p:sp>
      <p:pic>
        <p:nvPicPr>
          <p:cNvPr id="5" name="Picture 4">
            <a:extLst>
              <a:ext uri="{FF2B5EF4-FFF2-40B4-BE49-F238E27FC236}">
                <a16:creationId xmlns:a16="http://schemas.microsoft.com/office/drawing/2014/main" id="{34E8DC5F-1EC5-B713-2781-658C08C46FB4}"/>
              </a:ext>
            </a:extLst>
          </p:cNvPr>
          <p:cNvPicPr>
            <a:picLocks noChangeAspect="1"/>
          </p:cNvPicPr>
          <p:nvPr/>
        </p:nvPicPr>
        <p:blipFill>
          <a:blip r:embed="rId2"/>
          <a:stretch>
            <a:fillRect/>
          </a:stretch>
        </p:blipFill>
        <p:spPr>
          <a:xfrm>
            <a:off x="8268652" y="8843842"/>
            <a:ext cx="5286375" cy="4467225"/>
          </a:xfrm>
          <a:prstGeom prst="rect">
            <a:avLst/>
          </a:prstGeom>
        </p:spPr>
      </p:pic>
      <p:pic>
        <p:nvPicPr>
          <p:cNvPr id="8" name="Picture 7">
            <a:extLst>
              <a:ext uri="{FF2B5EF4-FFF2-40B4-BE49-F238E27FC236}">
                <a16:creationId xmlns:a16="http://schemas.microsoft.com/office/drawing/2014/main" id="{EFBD002C-D77A-891B-3071-B39D01462CE8}"/>
              </a:ext>
            </a:extLst>
          </p:cNvPr>
          <p:cNvPicPr>
            <a:picLocks noChangeAspect="1"/>
          </p:cNvPicPr>
          <p:nvPr/>
        </p:nvPicPr>
        <p:blipFill>
          <a:blip r:embed="rId3"/>
          <a:stretch>
            <a:fillRect/>
          </a:stretch>
        </p:blipFill>
        <p:spPr>
          <a:xfrm>
            <a:off x="13400722" y="8500941"/>
            <a:ext cx="5286375" cy="4924425"/>
          </a:xfrm>
          <a:prstGeom prst="rect">
            <a:avLst/>
          </a:prstGeom>
        </p:spPr>
      </p:pic>
      <p:pic>
        <p:nvPicPr>
          <p:cNvPr id="10" name="Picture 9">
            <a:extLst>
              <a:ext uri="{FF2B5EF4-FFF2-40B4-BE49-F238E27FC236}">
                <a16:creationId xmlns:a16="http://schemas.microsoft.com/office/drawing/2014/main" id="{EAFE3EEA-8FE1-844F-D0DC-0823E31011DD}"/>
              </a:ext>
            </a:extLst>
          </p:cNvPr>
          <p:cNvPicPr>
            <a:picLocks noChangeAspect="1"/>
          </p:cNvPicPr>
          <p:nvPr/>
        </p:nvPicPr>
        <p:blipFill>
          <a:blip r:embed="rId4"/>
          <a:stretch>
            <a:fillRect/>
          </a:stretch>
        </p:blipFill>
        <p:spPr>
          <a:xfrm>
            <a:off x="18742342" y="8851988"/>
            <a:ext cx="5095875" cy="4543425"/>
          </a:xfrm>
          <a:prstGeom prst="rect">
            <a:avLst/>
          </a:prstGeom>
        </p:spPr>
      </p:pic>
    </p:spTree>
    <p:extLst>
      <p:ext uri="{BB962C8B-B14F-4D97-AF65-F5344CB8AC3E}">
        <p14:creationId xmlns:p14="http://schemas.microsoft.com/office/powerpoint/2010/main" val="1063757399"/>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Set</a:t>
            </a:r>
          </a:p>
          <a:p>
            <a:pPr hangingPunct="1">
              <a:lnSpc>
                <a:spcPct val="150000"/>
              </a:lnSpc>
            </a:pPr>
            <a:r>
              <a:rPr lang="en-GB" altLang="zh-CN" sz="3600" dirty="0"/>
              <a:t>WS_PRELOAD:</a:t>
            </a:r>
          </a:p>
          <a:p>
            <a:pPr lvl="1" hangingPunct="1">
              <a:lnSpc>
                <a:spcPct val="150000"/>
              </a:lnSpc>
            </a:pPr>
            <a:r>
              <a:rPr lang="en-GB" altLang="zh-CN" sz="3000" dirty="0"/>
              <a:t>This conditionally required instruction allows test data to be serially loaded into the WBR without interfering with the operation of cores or UDL attached to the WBR. </a:t>
            </a:r>
          </a:p>
          <a:p>
            <a:pPr lvl="1" hangingPunct="1">
              <a:lnSpc>
                <a:spcPct val="150000"/>
              </a:lnSpc>
            </a:pPr>
            <a:r>
              <a:rPr lang="en-GB" altLang="zh-CN" sz="3000" dirty="0"/>
              <a:t>It is mandatory when the WBR is composed entirely of cells with a shift path supporting the Shift operation that keeps the WFO terminals static. </a:t>
            </a:r>
          </a:p>
          <a:p>
            <a:pPr hangingPunct="1">
              <a:lnSpc>
                <a:spcPct val="150000"/>
              </a:lnSpc>
            </a:pPr>
            <a:endParaRPr lang="en-US" altLang="zh-CN" sz="3000" dirty="0"/>
          </a:p>
        </p:txBody>
      </p:sp>
      <p:pic>
        <p:nvPicPr>
          <p:cNvPr id="6" name="Picture 5">
            <a:extLst>
              <a:ext uri="{FF2B5EF4-FFF2-40B4-BE49-F238E27FC236}">
                <a16:creationId xmlns:a16="http://schemas.microsoft.com/office/drawing/2014/main" id="{F662C5C9-7A19-66F4-F679-D72E570381C4}"/>
              </a:ext>
            </a:extLst>
          </p:cNvPr>
          <p:cNvPicPr>
            <a:picLocks noChangeAspect="1"/>
          </p:cNvPicPr>
          <p:nvPr/>
        </p:nvPicPr>
        <p:blipFill>
          <a:blip r:embed="rId2"/>
          <a:stretch>
            <a:fillRect/>
          </a:stretch>
        </p:blipFill>
        <p:spPr>
          <a:xfrm>
            <a:off x="13226415" y="8509616"/>
            <a:ext cx="10753725" cy="4752975"/>
          </a:xfrm>
          <a:prstGeom prst="rect">
            <a:avLst/>
          </a:prstGeom>
        </p:spPr>
      </p:pic>
    </p:spTree>
    <p:extLst>
      <p:ext uri="{BB962C8B-B14F-4D97-AF65-F5344CB8AC3E}">
        <p14:creationId xmlns:p14="http://schemas.microsoft.com/office/powerpoint/2010/main" val="365216390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Set</a:t>
            </a:r>
          </a:p>
          <a:p>
            <a:pPr hangingPunct="1">
              <a:lnSpc>
                <a:spcPct val="150000"/>
              </a:lnSpc>
            </a:pPr>
            <a:r>
              <a:rPr lang="en-GB" altLang="zh-CN" sz="3600" dirty="0"/>
              <a:t>WS_CLAMP: </a:t>
            </a:r>
          </a:p>
          <a:p>
            <a:pPr lvl="1" hangingPunct="1">
              <a:lnSpc>
                <a:spcPct val="150000"/>
              </a:lnSpc>
            </a:pPr>
            <a:r>
              <a:rPr lang="en-GB" altLang="zh-CN" sz="3000" dirty="0"/>
              <a:t>This optional instruction allows the state of signals driven by the wrapper functional outputs to be determined by the data prestored in the WBR.</a:t>
            </a:r>
          </a:p>
          <a:p>
            <a:pPr hangingPunct="1">
              <a:lnSpc>
                <a:spcPct val="150000"/>
              </a:lnSpc>
            </a:pPr>
            <a:r>
              <a:rPr lang="en-GB" altLang="zh-CN" sz="3600" dirty="0"/>
              <a:t>WS_INTEST_RING:</a:t>
            </a:r>
          </a:p>
          <a:p>
            <a:pPr lvl="1" hangingPunct="1">
              <a:lnSpc>
                <a:spcPct val="150000"/>
              </a:lnSpc>
            </a:pPr>
            <a:r>
              <a:rPr lang="en-GB" altLang="zh-CN" sz="3000" dirty="0"/>
              <a:t>This optional instruction allows single-step testing of the core circuitry with each test pattern and response being shifted through the WBR.</a:t>
            </a:r>
          </a:p>
        </p:txBody>
      </p:sp>
      <p:pic>
        <p:nvPicPr>
          <p:cNvPr id="5" name="Picture 4">
            <a:extLst>
              <a:ext uri="{FF2B5EF4-FFF2-40B4-BE49-F238E27FC236}">
                <a16:creationId xmlns:a16="http://schemas.microsoft.com/office/drawing/2014/main" id="{D0074BC7-5A36-7552-E2CB-2BDF761B6A9D}"/>
              </a:ext>
            </a:extLst>
          </p:cNvPr>
          <p:cNvPicPr>
            <a:picLocks noChangeAspect="1"/>
          </p:cNvPicPr>
          <p:nvPr/>
        </p:nvPicPr>
        <p:blipFill>
          <a:blip r:embed="rId2"/>
          <a:stretch>
            <a:fillRect/>
          </a:stretch>
        </p:blipFill>
        <p:spPr>
          <a:xfrm>
            <a:off x="15279053" y="9848822"/>
            <a:ext cx="9104947" cy="3745239"/>
          </a:xfrm>
          <a:prstGeom prst="rect">
            <a:avLst/>
          </a:prstGeom>
        </p:spPr>
      </p:pic>
    </p:spTree>
    <p:extLst>
      <p:ext uri="{BB962C8B-B14F-4D97-AF65-F5344CB8AC3E}">
        <p14:creationId xmlns:p14="http://schemas.microsoft.com/office/powerpoint/2010/main" val="643343742"/>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Instruction Set</a:t>
            </a:r>
          </a:p>
          <a:p>
            <a:pPr hangingPunct="1">
              <a:lnSpc>
                <a:spcPct val="150000"/>
              </a:lnSpc>
            </a:pPr>
            <a:r>
              <a:rPr lang="en-GB" altLang="zh-CN" sz="3600" dirty="0"/>
              <a:t>WS_INTEST_SCAN: </a:t>
            </a:r>
          </a:p>
          <a:p>
            <a:pPr lvl="1" hangingPunct="1">
              <a:lnSpc>
                <a:spcPct val="150000"/>
              </a:lnSpc>
            </a:pPr>
            <a:r>
              <a:rPr lang="en-GB" altLang="zh-CN" sz="3000" dirty="0"/>
              <a:t>It is the same as the WS_INTEST_RING instruction except that an internal scan chain of the core can be concatenated with the WBR to form a single scan chain.</a:t>
            </a:r>
          </a:p>
          <a:p>
            <a:pPr lvl="1" hangingPunct="1">
              <a:lnSpc>
                <a:spcPct val="150000"/>
              </a:lnSpc>
            </a:pPr>
            <a:r>
              <a:rPr lang="en-GB" altLang="zh-CN" sz="3000" dirty="0"/>
              <a:t>For 1500, at least one INTEST instruction is required. This can be a WS_INTEST_RING, a WS_INTEST_SCAN, or a user-defined instruction with the name of </a:t>
            </a:r>
            <a:r>
              <a:rPr lang="en-GB" altLang="zh-CN" sz="3000" dirty="0" err="1"/>
              <a:t>Wx_TEST</a:t>
            </a:r>
            <a:r>
              <a:rPr lang="en-GB" altLang="zh-CN" sz="3000" dirty="0"/>
              <a:t>, where “x” can also be S, P, and H. </a:t>
            </a:r>
            <a:endParaRPr lang="en-US" altLang="zh-CN" sz="3000" dirty="0"/>
          </a:p>
        </p:txBody>
      </p:sp>
      <p:pic>
        <p:nvPicPr>
          <p:cNvPr id="8" name="Picture 7">
            <a:extLst>
              <a:ext uri="{FF2B5EF4-FFF2-40B4-BE49-F238E27FC236}">
                <a16:creationId xmlns:a16="http://schemas.microsoft.com/office/drawing/2014/main" id="{DA058016-1B26-9CE6-DE1C-F6B11DD5AA57}"/>
              </a:ext>
            </a:extLst>
          </p:cNvPr>
          <p:cNvPicPr>
            <a:picLocks noChangeAspect="1"/>
          </p:cNvPicPr>
          <p:nvPr/>
        </p:nvPicPr>
        <p:blipFill>
          <a:blip r:embed="rId2"/>
          <a:stretch>
            <a:fillRect/>
          </a:stretch>
        </p:blipFill>
        <p:spPr>
          <a:xfrm>
            <a:off x="17830449" y="8492490"/>
            <a:ext cx="6149692" cy="5101571"/>
          </a:xfrm>
          <a:prstGeom prst="rect">
            <a:avLst/>
          </a:prstGeom>
        </p:spPr>
      </p:pic>
    </p:spTree>
    <p:extLst>
      <p:ext uri="{BB962C8B-B14F-4D97-AF65-F5344CB8AC3E}">
        <p14:creationId xmlns:p14="http://schemas.microsoft.com/office/powerpoint/2010/main" val="776805298"/>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Core Test Language (CTL)</a:t>
            </a:r>
          </a:p>
          <a:p>
            <a:pPr hangingPunct="1">
              <a:lnSpc>
                <a:spcPct val="150000"/>
              </a:lnSpc>
            </a:pPr>
            <a:r>
              <a:rPr lang="en-GB" altLang="zh-CN" sz="3600" dirty="0"/>
              <a:t>The core test language (CTL) is a language for capturing and expressing test-related information for reusable cores.</a:t>
            </a:r>
          </a:p>
          <a:p>
            <a:pPr hangingPunct="1">
              <a:lnSpc>
                <a:spcPct val="150000"/>
              </a:lnSpc>
            </a:pPr>
            <a:r>
              <a:rPr lang="en-GB" altLang="zh-CN" sz="3600" dirty="0"/>
              <a:t>CTL is an extension of the IEEE 1450 Standard Test Interface Language (STIL) standard. While STIL is a language mainly for representing IC test patterns and waveforms, CTL provides additional information for core-specific controls to configure a core and its surrounding logic, as well as the requirements and constraints on the implementation of chip-level test interfaces for the core.</a:t>
            </a:r>
          </a:p>
          <a:p>
            <a:pPr hangingPunct="1">
              <a:lnSpc>
                <a:spcPct val="150000"/>
              </a:lnSpc>
            </a:pPr>
            <a:endParaRPr lang="en-US" altLang="zh-CN" sz="3600" dirty="0"/>
          </a:p>
        </p:txBody>
      </p:sp>
    </p:spTree>
    <p:extLst>
      <p:ext uri="{BB962C8B-B14F-4D97-AF65-F5344CB8AC3E}">
        <p14:creationId xmlns:p14="http://schemas.microsoft.com/office/powerpoint/2010/main" val="2365398850"/>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Core Test Language (CTL)</a:t>
            </a:r>
          </a:p>
          <a:p>
            <a:pPr hangingPunct="1">
              <a:lnSpc>
                <a:spcPct val="150000"/>
              </a:lnSpc>
            </a:pPr>
            <a:endParaRPr lang="en-US" altLang="zh-CN" sz="3600" dirty="0"/>
          </a:p>
        </p:txBody>
      </p:sp>
      <p:pic>
        <p:nvPicPr>
          <p:cNvPr id="5" name="Picture 4">
            <a:extLst>
              <a:ext uri="{FF2B5EF4-FFF2-40B4-BE49-F238E27FC236}">
                <a16:creationId xmlns:a16="http://schemas.microsoft.com/office/drawing/2014/main" id="{C82E77CE-AEFF-21BE-DDC4-609DDAED4ABC}"/>
              </a:ext>
            </a:extLst>
          </p:cNvPr>
          <p:cNvPicPr>
            <a:picLocks noChangeAspect="1"/>
          </p:cNvPicPr>
          <p:nvPr/>
        </p:nvPicPr>
        <p:blipFill>
          <a:blip r:embed="rId2"/>
          <a:stretch>
            <a:fillRect/>
          </a:stretch>
        </p:blipFill>
        <p:spPr>
          <a:xfrm>
            <a:off x="6519862" y="4252912"/>
            <a:ext cx="11344275" cy="5210175"/>
          </a:xfrm>
          <a:prstGeom prst="rect">
            <a:avLst/>
          </a:prstGeom>
        </p:spPr>
      </p:pic>
      <p:pic>
        <p:nvPicPr>
          <p:cNvPr id="7" name="Picture 6">
            <a:extLst>
              <a:ext uri="{FF2B5EF4-FFF2-40B4-BE49-F238E27FC236}">
                <a16:creationId xmlns:a16="http://schemas.microsoft.com/office/drawing/2014/main" id="{79987EB4-88EA-D3BE-B604-7F11B035DC74}"/>
              </a:ext>
            </a:extLst>
          </p:cNvPr>
          <p:cNvPicPr>
            <a:picLocks noChangeAspect="1"/>
          </p:cNvPicPr>
          <p:nvPr/>
        </p:nvPicPr>
        <p:blipFill>
          <a:blip r:embed="rId3"/>
          <a:stretch>
            <a:fillRect/>
          </a:stretch>
        </p:blipFill>
        <p:spPr>
          <a:xfrm>
            <a:off x="6519862" y="9186377"/>
            <a:ext cx="11534775" cy="4352925"/>
          </a:xfrm>
          <a:prstGeom prst="rect">
            <a:avLst/>
          </a:prstGeom>
        </p:spPr>
      </p:pic>
    </p:spTree>
    <p:extLst>
      <p:ext uri="{BB962C8B-B14F-4D97-AF65-F5344CB8AC3E}">
        <p14:creationId xmlns:p14="http://schemas.microsoft.com/office/powerpoint/2010/main" val="238483961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89075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Basic Concept</a:t>
            </a:r>
          </a:p>
          <a:p>
            <a:pPr hangingPunct="1">
              <a:lnSpc>
                <a:spcPct val="150000"/>
              </a:lnSpc>
            </a:pPr>
            <a:r>
              <a:rPr lang="en-GB" altLang="zh-CN" sz="3600" b="1" dirty="0">
                <a:solidFill>
                  <a:srgbClr val="7030A0"/>
                </a:solidFill>
              </a:rPr>
              <a:t>Boundary-Scan Register</a:t>
            </a:r>
            <a:r>
              <a:rPr lang="en-GB" altLang="zh-CN" sz="3600" dirty="0"/>
              <a:t>: The name boundary scan is due to the insertion of a boundary-scan cell to each I/O pin of the original circuit and the chaining of these cells into a shift register called the boundary-scan register. </a:t>
            </a:r>
          </a:p>
          <a:p>
            <a:pPr hangingPunct="1">
              <a:lnSpc>
                <a:spcPct val="150000"/>
              </a:lnSpc>
            </a:pPr>
            <a:r>
              <a:rPr lang="en-GB" altLang="zh-CN" sz="3600" b="1" dirty="0">
                <a:solidFill>
                  <a:srgbClr val="7030A0"/>
                </a:solidFill>
              </a:rPr>
              <a:t>Boundary-Scan Chain</a:t>
            </a:r>
            <a:r>
              <a:rPr lang="en-GB" altLang="zh-CN" sz="3600" dirty="0"/>
              <a:t>: The boundary-scan registers are interconnected into a single boundary-scan chain. </a:t>
            </a:r>
          </a:p>
          <a:p>
            <a:pPr hangingPunct="1">
              <a:lnSpc>
                <a:spcPct val="150000"/>
              </a:lnSpc>
            </a:pPr>
            <a:endParaRPr lang="en-US" altLang="zh-CN" sz="3000" dirty="0"/>
          </a:p>
        </p:txBody>
      </p:sp>
      <p:pic>
        <p:nvPicPr>
          <p:cNvPr id="7" name="Picture 6">
            <a:extLst>
              <a:ext uri="{FF2B5EF4-FFF2-40B4-BE49-F238E27FC236}">
                <a16:creationId xmlns:a16="http://schemas.microsoft.com/office/drawing/2014/main" id="{2BFF3669-D748-01A4-CDC2-4B74941AEB4F}"/>
              </a:ext>
            </a:extLst>
          </p:cNvPr>
          <p:cNvPicPr>
            <a:picLocks noChangeAspect="1"/>
          </p:cNvPicPr>
          <p:nvPr/>
        </p:nvPicPr>
        <p:blipFill>
          <a:blip r:embed="rId2"/>
          <a:stretch>
            <a:fillRect/>
          </a:stretch>
        </p:blipFill>
        <p:spPr>
          <a:xfrm>
            <a:off x="14278105" y="6311590"/>
            <a:ext cx="9960930" cy="7158734"/>
          </a:xfrm>
          <a:prstGeom prst="rect">
            <a:avLst/>
          </a:prstGeom>
        </p:spPr>
      </p:pic>
    </p:spTree>
    <p:extLst>
      <p:ext uri="{BB962C8B-B14F-4D97-AF65-F5344CB8AC3E}">
        <p14:creationId xmlns:p14="http://schemas.microsoft.com/office/powerpoint/2010/main" val="353398335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Core Test Language (CTL)</a:t>
            </a:r>
          </a:p>
          <a:p>
            <a:pPr hangingPunct="1">
              <a:lnSpc>
                <a:spcPct val="150000"/>
              </a:lnSpc>
            </a:pPr>
            <a:endParaRPr lang="en-US" altLang="zh-CN" sz="3600" dirty="0"/>
          </a:p>
        </p:txBody>
      </p:sp>
      <p:pic>
        <p:nvPicPr>
          <p:cNvPr id="6" name="Picture 5">
            <a:extLst>
              <a:ext uri="{FF2B5EF4-FFF2-40B4-BE49-F238E27FC236}">
                <a16:creationId xmlns:a16="http://schemas.microsoft.com/office/drawing/2014/main" id="{93FA063B-E7CF-03CC-70BF-4E0D2E43267D}"/>
              </a:ext>
            </a:extLst>
          </p:cNvPr>
          <p:cNvPicPr>
            <a:picLocks noChangeAspect="1"/>
          </p:cNvPicPr>
          <p:nvPr/>
        </p:nvPicPr>
        <p:blipFill>
          <a:blip r:embed="rId2"/>
          <a:stretch>
            <a:fillRect/>
          </a:stretch>
        </p:blipFill>
        <p:spPr>
          <a:xfrm>
            <a:off x="6586537" y="3876675"/>
            <a:ext cx="11210925" cy="9839325"/>
          </a:xfrm>
          <a:prstGeom prst="rect">
            <a:avLst/>
          </a:prstGeom>
        </p:spPr>
      </p:pic>
    </p:spTree>
    <p:extLst>
      <p:ext uri="{BB962C8B-B14F-4D97-AF65-F5344CB8AC3E}">
        <p14:creationId xmlns:p14="http://schemas.microsoft.com/office/powerpoint/2010/main" val="87636556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Core Test Supporting and System Test Configuration:</a:t>
            </a:r>
          </a:p>
          <a:p>
            <a:pPr hangingPunct="1">
              <a:lnSpc>
                <a:spcPct val="150000"/>
              </a:lnSpc>
            </a:pPr>
            <a:r>
              <a:rPr lang="en-GB" altLang="zh-CN" sz="3600" b="1" u="sng" dirty="0"/>
              <a:t>Parallel test access with the user-defined wrapper parallel port(WPP)</a:t>
            </a:r>
            <a:r>
              <a:rPr lang="en-GB" altLang="zh-CN" sz="3600" dirty="0"/>
              <a:t>: The 1500 standard provides an efficient solution for testing the cores by allowing parallel test access with the user-defined WPP. Thus, the development of core testing in 1500 is easier than in 1149.1.</a:t>
            </a:r>
          </a:p>
        </p:txBody>
      </p:sp>
      <p:pic>
        <p:nvPicPr>
          <p:cNvPr id="5" name="Picture 4">
            <a:extLst>
              <a:ext uri="{FF2B5EF4-FFF2-40B4-BE49-F238E27FC236}">
                <a16:creationId xmlns:a16="http://schemas.microsoft.com/office/drawing/2014/main" id="{26F49D3C-5114-BDBF-0A6F-900F5E2B94A3}"/>
              </a:ext>
            </a:extLst>
          </p:cNvPr>
          <p:cNvPicPr>
            <a:picLocks noChangeAspect="1"/>
          </p:cNvPicPr>
          <p:nvPr/>
        </p:nvPicPr>
        <p:blipFill>
          <a:blip r:embed="rId2"/>
          <a:stretch>
            <a:fillRect/>
          </a:stretch>
        </p:blipFill>
        <p:spPr>
          <a:xfrm>
            <a:off x="13431128" y="7693025"/>
            <a:ext cx="10592753" cy="5858726"/>
          </a:xfrm>
          <a:prstGeom prst="rect">
            <a:avLst/>
          </a:prstGeom>
        </p:spPr>
      </p:pic>
    </p:spTree>
    <p:extLst>
      <p:ext uri="{BB962C8B-B14F-4D97-AF65-F5344CB8AC3E}">
        <p14:creationId xmlns:p14="http://schemas.microsoft.com/office/powerpoint/2010/main" val="1746915618"/>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Core Test Supporting and System Test Configuration:</a:t>
            </a:r>
          </a:p>
          <a:p>
            <a:pPr hangingPunct="1">
              <a:lnSpc>
                <a:spcPct val="150000"/>
              </a:lnSpc>
            </a:pPr>
            <a:r>
              <a:rPr lang="en-GB" altLang="zh-CN" sz="3600" b="1" u="sng" dirty="0"/>
              <a:t>TAM being user-definable</a:t>
            </a:r>
            <a:r>
              <a:rPr lang="en-GB" altLang="zh-CN" sz="3600" dirty="0"/>
              <a:t>: users may design their own test enable protocols.</a:t>
            </a:r>
          </a:p>
          <a:p>
            <a:pPr hangingPunct="1">
              <a:lnSpc>
                <a:spcPct val="150000"/>
              </a:lnSpc>
            </a:pPr>
            <a:endParaRPr lang="en-US" altLang="zh-CN" sz="3600" dirty="0"/>
          </a:p>
        </p:txBody>
      </p:sp>
      <p:pic>
        <p:nvPicPr>
          <p:cNvPr id="7" name="Picture 6">
            <a:extLst>
              <a:ext uri="{FF2B5EF4-FFF2-40B4-BE49-F238E27FC236}">
                <a16:creationId xmlns:a16="http://schemas.microsoft.com/office/drawing/2014/main" id="{54B71AF9-868D-17CC-72B7-C3A9CCBBE2C2}"/>
              </a:ext>
            </a:extLst>
          </p:cNvPr>
          <p:cNvPicPr>
            <a:picLocks noChangeAspect="1"/>
          </p:cNvPicPr>
          <p:nvPr/>
        </p:nvPicPr>
        <p:blipFill rotWithShape="1">
          <a:blip r:embed="rId2"/>
          <a:srcRect t="46466"/>
          <a:stretch/>
        </p:blipFill>
        <p:spPr>
          <a:xfrm>
            <a:off x="14306579" y="9041130"/>
            <a:ext cx="10077421" cy="4674870"/>
          </a:xfrm>
          <a:prstGeom prst="rect">
            <a:avLst/>
          </a:prstGeom>
        </p:spPr>
      </p:pic>
      <p:pic>
        <p:nvPicPr>
          <p:cNvPr id="3" name="Picture 2">
            <a:extLst>
              <a:ext uri="{FF2B5EF4-FFF2-40B4-BE49-F238E27FC236}">
                <a16:creationId xmlns:a16="http://schemas.microsoft.com/office/drawing/2014/main" id="{5044FA09-09A1-BCE7-8FF0-FC805A7AFBA8}"/>
              </a:ext>
            </a:extLst>
          </p:cNvPr>
          <p:cNvPicPr>
            <a:picLocks noChangeAspect="1"/>
          </p:cNvPicPr>
          <p:nvPr/>
        </p:nvPicPr>
        <p:blipFill rotWithShape="1">
          <a:blip r:embed="rId2"/>
          <a:srcRect b="54581"/>
          <a:stretch/>
        </p:blipFill>
        <p:spPr>
          <a:xfrm>
            <a:off x="4229158" y="8823960"/>
            <a:ext cx="10077421" cy="3966210"/>
          </a:xfrm>
          <a:prstGeom prst="rect">
            <a:avLst/>
          </a:prstGeom>
        </p:spPr>
      </p:pic>
    </p:spTree>
    <p:extLst>
      <p:ext uri="{BB962C8B-B14F-4D97-AF65-F5344CB8AC3E}">
        <p14:creationId xmlns:p14="http://schemas.microsoft.com/office/powerpoint/2010/main" val="2095913037"/>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9857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Hierarchical Test Control and Plug-and-Play</a:t>
            </a:r>
          </a:p>
          <a:p>
            <a:pPr hangingPunct="1">
              <a:lnSpc>
                <a:spcPct val="150000"/>
              </a:lnSpc>
            </a:pPr>
            <a:r>
              <a:rPr lang="en-GB" altLang="zh-CN" sz="3600" dirty="0"/>
              <a:t>Core Access Switch (CAS):</a:t>
            </a:r>
          </a:p>
          <a:p>
            <a:pPr lvl="1" hangingPunct="1">
              <a:lnSpc>
                <a:spcPct val="150000"/>
              </a:lnSpc>
            </a:pPr>
            <a:r>
              <a:rPr lang="en-GB" altLang="zh-CN" sz="3000" dirty="0"/>
              <a:t>Each core is wrapped by a 1500 wrapper and a CAS block is allocated to each core.</a:t>
            </a:r>
          </a:p>
          <a:p>
            <a:pPr lvl="1" hangingPunct="1">
              <a:lnSpc>
                <a:spcPct val="150000"/>
              </a:lnSpc>
            </a:pPr>
            <a:r>
              <a:rPr lang="en-GB" altLang="zh-CN" sz="3000" dirty="0"/>
              <a:t>Each CAS block can be operated in the configuration, bypass, or test mode. </a:t>
            </a:r>
          </a:p>
          <a:p>
            <a:pPr lvl="1" hangingPunct="1">
              <a:lnSpc>
                <a:spcPct val="150000"/>
              </a:lnSpc>
            </a:pPr>
            <a:r>
              <a:rPr lang="en-GB" altLang="zh-CN" sz="3000" dirty="0"/>
              <a:t>When testing is carried out, each core is either in the bypass mode or in the test mode. (bottom-right pic)</a:t>
            </a:r>
          </a:p>
          <a:p>
            <a:pPr lvl="1" hangingPunct="1">
              <a:lnSpc>
                <a:spcPct val="150000"/>
              </a:lnSpc>
            </a:pPr>
            <a:r>
              <a:rPr lang="en-GB" altLang="zh-CN" sz="3000" dirty="0"/>
              <a:t>For a hierarchical core, the CAS technique allows the internal cores to be CAS-ed.</a:t>
            </a:r>
          </a:p>
          <a:p>
            <a:pPr marL="841375" lvl="1" indent="0" hangingPunct="1">
              <a:lnSpc>
                <a:spcPct val="150000"/>
              </a:lnSpc>
              <a:buNone/>
            </a:pPr>
            <a:endParaRPr lang="en-GB" altLang="zh-CN" sz="3000" dirty="0"/>
          </a:p>
        </p:txBody>
      </p:sp>
      <p:pic>
        <p:nvPicPr>
          <p:cNvPr id="5" name="Picture 4">
            <a:extLst>
              <a:ext uri="{FF2B5EF4-FFF2-40B4-BE49-F238E27FC236}">
                <a16:creationId xmlns:a16="http://schemas.microsoft.com/office/drawing/2014/main" id="{F8CF37AE-AC60-EC0B-AF22-096F7B4FDA91}"/>
              </a:ext>
            </a:extLst>
          </p:cNvPr>
          <p:cNvPicPr>
            <a:picLocks noChangeAspect="1"/>
          </p:cNvPicPr>
          <p:nvPr/>
        </p:nvPicPr>
        <p:blipFill>
          <a:blip r:embed="rId2"/>
          <a:stretch>
            <a:fillRect/>
          </a:stretch>
        </p:blipFill>
        <p:spPr>
          <a:xfrm>
            <a:off x="13716878" y="4818697"/>
            <a:ext cx="10506075" cy="8696325"/>
          </a:xfrm>
          <a:prstGeom prst="rect">
            <a:avLst/>
          </a:prstGeom>
        </p:spPr>
      </p:pic>
    </p:spTree>
    <p:extLst>
      <p:ext uri="{BB962C8B-B14F-4D97-AF65-F5344CB8AC3E}">
        <p14:creationId xmlns:p14="http://schemas.microsoft.com/office/powerpoint/2010/main" val="238692745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9857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Hierarchical Test Control and Plug-and-Play</a:t>
            </a:r>
          </a:p>
          <a:p>
            <a:pPr hangingPunct="1">
              <a:lnSpc>
                <a:spcPct val="150000"/>
              </a:lnSpc>
            </a:pPr>
            <a:r>
              <a:rPr lang="en-GB" altLang="zh-CN" sz="3600" dirty="0"/>
              <a:t>H-core Wrapper: </a:t>
            </a:r>
          </a:p>
          <a:p>
            <a:pPr lvl="1" hangingPunct="1">
              <a:lnSpc>
                <a:spcPct val="150000"/>
              </a:lnSpc>
            </a:pPr>
            <a:r>
              <a:rPr lang="en-GB" altLang="zh-CN" sz="3000" dirty="0"/>
              <a:t>it contains:</a:t>
            </a:r>
          </a:p>
          <a:p>
            <a:pPr lvl="2" hangingPunct="1">
              <a:lnSpc>
                <a:spcPct val="150000"/>
              </a:lnSpc>
            </a:pPr>
            <a:r>
              <a:rPr lang="en-GB" altLang="zh-CN" sz="2400" dirty="0"/>
              <a:t>a centre test controller (CTC) which consists of an 1149.1 TAP controller. It is the mechanism used to select the cores to be tested and to distribute test signals to the selected cores.</a:t>
            </a:r>
          </a:p>
          <a:p>
            <a:pPr lvl="2" hangingPunct="1">
              <a:lnSpc>
                <a:spcPct val="150000"/>
              </a:lnSpc>
            </a:pPr>
            <a:r>
              <a:rPr lang="en-GB" altLang="zh-CN" sz="2400" dirty="0"/>
              <a:t>a hierarchical test controller (HTC)</a:t>
            </a:r>
          </a:p>
          <a:p>
            <a:pPr lvl="2" hangingPunct="1">
              <a:lnSpc>
                <a:spcPct val="150000"/>
              </a:lnSpc>
            </a:pPr>
            <a:r>
              <a:rPr lang="en-GB" altLang="zh-CN" sz="2400" dirty="0"/>
              <a:t>a programmable switch which, with HTC, will determine which cores are to be tested next and then set up the appropriate connections.</a:t>
            </a:r>
          </a:p>
        </p:txBody>
      </p:sp>
      <p:pic>
        <p:nvPicPr>
          <p:cNvPr id="8" name="Picture 7">
            <a:extLst>
              <a:ext uri="{FF2B5EF4-FFF2-40B4-BE49-F238E27FC236}">
                <a16:creationId xmlns:a16="http://schemas.microsoft.com/office/drawing/2014/main" id="{55200C56-F828-B912-AAB7-76F2ED61C195}"/>
              </a:ext>
            </a:extLst>
          </p:cNvPr>
          <p:cNvPicPr>
            <a:picLocks noChangeAspect="1"/>
          </p:cNvPicPr>
          <p:nvPr/>
        </p:nvPicPr>
        <p:blipFill>
          <a:blip r:embed="rId2"/>
          <a:stretch>
            <a:fillRect/>
          </a:stretch>
        </p:blipFill>
        <p:spPr>
          <a:xfrm>
            <a:off x="14251454" y="6857999"/>
            <a:ext cx="9758329" cy="6712039"/>
          </a:xfrm>
          <a:prstGeom prst="rect">
            <a:avLst/>
          </a:prstGeom>
        </p:spPr>
      </p:pic>
      <p:pic>
        <p:nvPicPr>
          <p:cNvPr id="6" name="Picture 5">
            <a:extLst>
              <a:ext uri="{FF2B5EF4-FFF2-40B4-BE49-F238E27FC236}">
                <a16:creationId xmlns:a16="http://schemas.microsoft.com/office/drawing/2014/main" id="{C1333EED-1D66-EBEF-D34D-58C2EC85B25B}"/>
              </a:ext>
            </a:extLst>
          </p:cNvPr>
          <p:cNvPicPr>
            <a:picLocks noChangeAspect="1"/>
          </p:cNvPicPr>
          <p:nvPr/>
        </p:nvPicPr>
        <p:blipFill>
          <a:blip r:embed="rId3"/>
          <a:stretch>
            <a:fillRect/>
          </a:stretch>
        </p:blipFill>
        <p:spPr>
          <a:xfrm>
            <a:off x="16813530" y="2103120"/>
            <a:ext cx="6921934" cy="4705896"/>
          </a:xfrm>
          <a:prstGeom prst="rect">
            <a:avLst/>
          </a:prstGeom>
        </p:spPr>
      </p:pic>
    </p:spTree>
    <p:extLst>
      <p:ext uri="{BB962C8B-B14F-4D97-AF65-F5344CB8AC3E}">
        <p14:creationId xmlns:p14="http://schemas.microsoft.com/office/powerpoint/2010/main" val="2549494680"/>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98575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Hierarchical Test Control and Plug-and-Play</a:t>
            </a:r>
          </a:p>
          <a:p>
            <a:pPr hangingPunct="1">
              <a:lnSpc>
                <a:spcPct val="150000"/>
              </a:lnSpc>
            </a:pPr>
            <a:r>
              <a:rPr lang="en-GB" altLang="zh-CN" sz="3600" dirty="0"/>
              <a:t>H-core Wrapper: </a:t>
            </a:r>
          </a:p>
          <a:p>
            <a:pPr lvl="1" hangingPunct="1">
              <a:lnSpc>
                <a:spcPct val="150000"/>
              </a:lnSpc>
            </a:pPr>
            <a:r>
              <a:rPr lang="en-GB" altLang="zh-CN" sz="3000" dirty="0"/>
              <a:t>The extra signals provided to the hierarchical cores allow the enabling of a core in a hierarchy directly from another core in an upper or lower level. This can save a lot of setup time when a new core in a hierarchy is to be tested as it is not necessary to send the new setup signals through cores outside the hierarchy.</a:t>
            </a:r>
          </a:p>
          <a:p>
            <a:pPr lvl="1" hangingPunct="1">
              <a:lnSpc>
                <a:spcPct val="150000"/>
              </a:lnSpc>
            </a:pPr>
            <a:endParaRPr lang="en-GB" altLang="zh-CN" sz="3000" dirty="0"/>
          </a:p>
        </p:txBody>
      </p:sp>
      <p:pic>
        <p:nvPicPr>
          <p:cNvPr id="6" name="Picture 5">
            <a:extLst>
              <a:ext uri="{FF2B5EF4-FFF2-40B4-BE49-F238E27FC236}">
                <a16:creationId xmlns:a16="http://schemas.microsoft.com/office/drawing/2014/main" id="{C1333EED-1D66-EBEF-D34D-58C2EC85B25B}"/>
              </a:ext>
            </a:extLst>
          </p:cNvPr>
          <p:cNvPicPr>
            <a:picLocks noChangeAspect="1"/>
          </p:cNvPicPr>
          <p:nvPr/>
        </p:nvPicPr>
        <p:blipFill>
          <a:blip r:embed="rId2"/>
          <a:stretch>
            <a:fillRect/>
          </a:stretch>
        </p:blipFill>
        <p:spPr>
          <a:xfrm>
            <a:off x="13633132" y="6401752"/>
            <a:ext cx="10353675" cy="7038975"/>
          </a:xfrm>
          <a:prstGeom prst="rect">
            <a:avLst/>
          </a:prstGeom>
        </p:spPr>
      </p:pic>
    </p:spTree>
    <p:extLst>
      <p:ext uri="{BB962C8B-B14F-4D97-AF65-F5344CB8AC3E}">
        <p14:creationId xmlns:p14="http://schemas.microsoft.com/office/powerpoint/2010/main" val="3011691661"/>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317447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Hierarchical Test Control and Plug-and-Play</a:t>
            </a:r>
          </a:p>
          <a:p>
            <a:pPr hangingPunct="1">
              <a:lnSpc>
                <a:spcPct val="150000"/>
              </a:lnSpc>
            </a:pPr>
            <a:r>
              <a:rPr lang="en-GB" altLang="zh-CN" sz="3600" dirty="0"/>
              <a:t>A hierarchical test architecture with I/</a:t>
            </a:r>
            <a:r>
              <a:rPr lang="en-GB" altLang="zh-CN" sz="3600" dirty="0" err="1"/>
              <a:t>Os</a:t>
            </a:r>
            <a:r>
              <a:rPr lang="en-GB" altLang="zh-CN" sz="3600" dirty="0"/>
              <a:t> compatible with 1149.1</a:t>
            </a:r>
          </a:p>
          <a:p>
            <a:pPr lvl="1" hangingPunct="1">
              <a:lnSpc>
                <a:spcPct val="150000"/>
              </a:lnSpc>
            </a:pPr>
            <a:r>
              <a:rPr lang="en-GB" altLang="zh-CN" sz="3000" dirty="0"/>
              <a:t>A hierarchical test manager (HTM) is used to generate the test signals required by a hierarchical core so as to handle the test operations at a lower level.</a:t>
            </a:r>
          </a:p>
          <a:p>
            <a:pPr lvl="1" hangingPunct="1">
              <a:lnSpc>
                <a:spcPct val="150000"/>
              </a:lnSpc>
            </a:pPr>
            <a:r>
              <a:rPr lang="en-GB" altLang="zh-CN" sz="3000" dirty="0"/>
              <a:t>The TDI_H (TDO_H) of the upper-level HTM is connected to TDI_C (TDO_C) or TDI_H (TDO_H) of the lower-level HTM, according to the types of cores to be tested.</a:t>
            </a:r>
          </a:p>
          <a:p>
            <a:pPr lvl="1" hangingPunct="1">
              <a:lnSpc>
                <a:spcPct val="150000"/>
              </a:lnSpc>
            </a:pPr>
            <a:endParaRPr lang="en-GB" altLang="zh-CN" sz="3000" dirty="0"/>
          </a:p>
        </p:txBody>
      </p:sp>
      <p:pic>
        <p:nvPicPr>
          <p:cNvPr id="5" name="Picture 4">
            <a:extLst>
              <a:ext uri="{FF2B5EF4-FFF2-40B4-BE49-F238E27FC236}">
                <a16:creationId xmlns:a16="http://schemas.microsoft.com/office/drawing/2014/main" id="{8723F099-31F7-FC36-43B7-CD5520FF3734}"/>
              </a:ext>
            </a:extLst>
          </p:cNvPr>
          <p:cNvPicPr>
            <a:picLocks noChangeAspect="1"/>
          </p:cNvPicPr>
          <p:nvPr/>
        </p:nvPicPr>
        <p:blipFill>
          <a:blip r:embed="rId2"/>
          <a:stretch>
            <a:fillRect/>
          </a:stretch>
        </p:blipFill>
        <p:spPr>
          <a:xfrm>
            <a:off x="14678977" y="7019925"/>
            <a:ext cx="9496425" cy="6696075"/>
          </a:xfrm>
          <a:prstGeom prst="rect">
            <a:avLst/>
          </a:prstGeom>
        </p:spPr>
      </p:pic>
    </p:spTree>
    <p:extLst>
      <p:ext uri="{BB962C8B-B14F-4D97-AF65-F5344CB8AC3E}">
        <p14:creationId xmlns:p14="http://schemas.microsoft.com/office/powerpoint/2010/main" val="2530821105"/>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8672" y="8452599"/>
            <a:ext cx="25643093" cy="1689532"/>
          </a:xfrm>
        </p:spPr>
        <p:txBody>
          <a:bodyPr>
            <a:noAutofit/>
          </a:bodyPr>
          <a:lstStyle/>
          <a:p>
            <a:r>
              <a:rPr kumimoji="0" lang="en-GB" altLang="zh-CN" sz="6000" b="0" i="0" u="none" strike="noStrike" kern="0" cap="none" spc="0" normalizeH="0" baseline="0" noProof="0" dirty="0">
                <a:ln>
                  <a:noFill/>
                </a:ln>
                <a:solidFill>
                  <a:srgbClr val="68309F"/>
                </a:solidFill>
                <a:effectLst/>
                <a:uLnTx/>
                <a:uFillTx/>
                <a:ea typeface="思源宋体 CN" panose="02020400000000000000" pitchFamily="18" charset="-122"/>
                <a:sym typeface="Helvetica Neue Medium"/>
              </a:rPr>
              <a:t>Comparisons between the 1500 and 1149.1 Standards</a:t>
            </a:r>
            <a:endParaRPr lang="en-GB" altLang="zh-CN" sz="6000" dirty="0"/>
          </a:p>
        </p:txBody>
      </p:sp>
      <p:sp>
        <p:nvSpPr>
          <p:cNvPr id="4" name="文本占位符 3"/>
          <p:cNvSpPr>
            <a:spLocks noGrp="1"/>
          </p:cNvSpPr>
          <p:nvPr>
            <p:ph type="body" sz="quarter" idx="12"/>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739017776"/>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03 </a:t>
            </a:r>
            <a:r>
              <a:rPr lang="en-GB" altLang="zh-CN" sz="4800" dirty="0"/>
              <a:t>Embedded Core Test Standard (IEEE Std. 1500)</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5927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000" dirty="0"/>
          </a:p>
        </p:txBody>
      </p:sp>
      <p:pic>
        <p:nvPicPr>
          <p:cNvPr id="5" name="Picture 4">
            <a:extLst>
              <a:ext uri="{FF2B5EF4-FFF2-40B4-BE49-F238E27FC236}">
                <a16:creationId xmlns:a16="http://schemas.microsoft.com/office/drawing/2014/main" id="{C1864991-78A5-94AD-B3F9-E48D45EACDC2}"/>
              </a:ext>
            </a:extLst>
          </p:cNvPr>
          <p:cNvPicPr>
            <a:picLocks noChangeAspect="1"/>
          </p:cNvPicPr>
          <p:nvPr/>
        </p:nvPicPr>
        <p:blipFill>
          <a:blip r:embed="rId2"/>
          <a:stretch>
            <a:fillRect/>
          </a:stretch>
        </p:blipFill>
        <p:spPr>
          <a:xfrm>
            <a:off x="4300714" y="3874771"/>
            <a:ext cx="15782571" cy="8550592"/>
          </a:xfrm>
          <a:prstGeom prst="rect">
            <a:avLst/>
          </a:prstGeom>
        </p:spPr>
      </p:pic>
    </p:spTree>
    <p:extLst>
      <p:ext uri="{BB962C8B-B14F-4D97-AF65-F5344CB8AC3E}">
        <p14:creationId xmlns:p14="http://schemas.microsoft.com/office/powerpoint/2010/main" val="373087221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2917" y="8368325"/>
            <a:ext cx="14023670" cy="2286000"/>
          </a:xfrm>
        </p:spPr>
        <p:txBody>
          <a:bodyPr>
            <a:normAutofit fontScale="90000"/>
          </a:bodyPr>
          <a:lstStyle/>
          <a:p>
            <a:r>
              <a:rPr lang="en-US" altLang="zh-CN" dirty="0"/>
              <a:t>Thanks for listening!</a:t>
            </a:r>
            <a:endParaRPr lang="zh-CN" altLang="en-US" dirty="0"/>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en-US" altLang="zh-CN" sz="3000" dirty="0">
                <a:solidFill>
                  <a:schemeClr val="bg1"/>
                </a:solidFill>
              </a:rPr>
              <a:t>Haochen Ding</a:t>
            </a:r>
            <a:endParaRPr lang="zh-CN" altLang="en-US" sz="3000" dirty="0">
              <a:solidFill>
                <a:schemeClr val="bg1"/>
              </a:solidFill>
            </a:endParaRPr>
          </a:p>
        </p:txBody>
      </p:sp>
    </p:spTree>
    <p:extLst>
      <p:ext uri="{BB962C8B-B14F-4D97-AF65-F5344CB8AC3E}">
        <p14:creationId xmlns:p14="http://schemas.microsoft.com/office/powerpoint/2010/main" val="40292833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89075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Basic Concept</a:t>
            </a:r>
          </a:p>
          <a:p>
            <a:pPr hangingPunct="1">
              <a:lnSpc>
                <a:spcPct val="150000"/>
              </a:lnSpc>
            </a:pPr>
            <a:r>
              <a:rPr lang="en-GB" altLang="zh-CN" sz="3600" dirty="0"/>
              <a:t>Through this chain, the I/</a:t>
            </a:r>
            <a:r>
              <a:rPr lang="en-GB" altLang="zh-CN" sz="3600" dirty="0" err="1"/>
              <a:t>Os</a:t>
            </a:r>
            <a:r>
              <a:rPr lang="en-GB" altLang="zh-CN" sz="3600" dirty="0"/>
              <a:t> of each chip are controllable and observable via serial scan and Capture/Update operations, thereby enabling the testing of internal logic of each chip as well as interconnects among the chips.</a:t>
            </a:r>
          </a:p>
          <a:p>
            <a:pPr hangingPunct="1">
              <a:lnSpc>
                <a:spcPct val="150000"/>
              </a:lnSpc>
            </a:pPr>
            <a:r>
              <a:rPr lang="en-GB" altLang="zh-CN" sz="3600" dirty="0"/>
              <a:t>In addition, 1149.1 also provides the important feature where the data capturing and shifting can be done on the boundary-scan logic without interfering with the normal circuit operations.</a:t>
            </a:r>
          </a:p>
          <a:p>
            <a:pPr hangingPunct="1">
              <a:lnSpc>
                <a:spcPct val="150000"/>
              </a:lnSpc>
            </a:pPr>
            <a:endParaRPr lang="en-US" altLang="zh-CN" sz="3000" dirty="0"/>
          </a:p>
        </p:txBody>
      </p:sp>
      <p:pic>
        <p:nvPicPr>
          <p:cNvPr id="7" name="Picture 6">
            <a:extLst>
              <a:ext uri="{FF2B5EF4-FFF2-40B4-BE49-F238E27FC236}">
                <a16:creationId xmlns:a16="http://schemas.microsoft.com/office/drawing/2014/main" id="{2BFF3669-D748-01A4-CDC2-4B74941AEB4F}"/>
              </a:ext>
            </a:extLst>
          </p:cNvPr>
          <p:cNvPicPr>
            <a:picLocks noChangeAspect="1"/>
          </p:cNvPicPr>
          <p:nvPr/>
        </p:nvPicPr>
        <p:blipFill>
          <a:blip r:embed="rId2"/>
          <a:stretch>
            <a:fillRect/>
          </a:stretch>
        </p:blipFill>
        <p:spPr>
          <a:xfrm>
            <a:off x="14278105" y="6311590"/>
            <a:ext cx="9960930" cy="7158734"/>
          </a:xfrm>
          <a:prstGeom prst="rect">
            <a:avLst/>
          </a:prstGeom>
        </p:spPr>
      </p:pic>
    </p:spTree>
    <p:extLst>
      <p:ext uri="{BB962C8B-B14F-4D97-AF65-F5344CB8AC3E}">
        <p14:creationId xmlns:p14="http://schemas.microsoft.com/office/powerpoint/2010/main" val="5722757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B20003-2CFB-F2C4-7736-7DC253C0282A}"/>
              </a:ext>
            </a:extLst>
          </p:cNvPr>
          <p:cNvPicPr>
            <a:picLocks noChangeAspect="1"/>
          </p:cNvPicPr>
          <p:nvPr/>
        </p:nvPicPr>
        <p:blipFill>
          <a:blip r:embed="rId2"/>
          <a:stretch>
            <a:fillRect/>
          </a:stretch>
        </p:blipFill>
        <p:spPr>
          <a:xfrm>
            <a:off x="13442279" y="4970380"/>
            <a:ext cx="10791825" cy="8601075"/>
          </a:xfrm>
          <a:prstGeom prst="rect">
            <a:avLst/>
          </a:prstGeom>
        </p:spPr>
      </p:pic>
      <p:sp>
        <p:nvSpPr>
          <p:cNvPr id="2" name="标题 1"/>
          <p:cNvSpPr>
            <a:spLocks noGrp="1"/>
          </p:cNvSpPr>
          <p:nvPr>
            <p:ph type="title"/>
          </p:nvPr>
        </p:nvSpPr>
        <p:spPr>
          <a:xfrm>
            <a:off x="4254921" y="397421"/>
            <a:ext cx="18352415" cy="1172316"/>
          </a:xfrm>
        </p:spPr>
        <p:txBody>
          <a:bodyPr>
            <a:normAutofit/>
          </a:bodyPr>
          <a:lstStyle/>
          <a:p>
            <a:r>
              <a:rPr lang="en-US" altLang="zh-CN" dirty="0"/>
              <a:t>01 </a:t>
            </a:r>
            <a:r>
              <a:rPr lang="en-GB" altLang="zh-CN" sz="4800" dirty="0"/>
              <a:t>Digital Boundary Scan (IEEE Std. 1149.1)</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89075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Overall 1149.1 Test Architecture and Operations</a:t>
            </a:r>
          </a:p>
          <a:p>
            <a:pPr hangingPunct="1">
              <a:lnSpc>
                <a:spcPct val="150000"/>
              </a:lnSpc>
            </a:pPr>
            <a:r>
              <a:rPr lang="en-GB" altLang="zh-CN" sz="3600" dirty="0"/>
              <a:t>The boundary-scan circuitry can be divided into four main hardware components:</a:t>
            </a:r>
          </a:p>
          <a:p>
            <a:pPr lvl="1" hangingPunct="1">
              <a:lnSpc>
                <a:spcPct val="150000"/>
              </a:lnSpc>
            </a:pPr>
            <a:r>
              <a:rPr lang="en-GB" altLang="zh-CN" sz="2400" dirty="0"/>
              <a:t>A test access port (TAP), which consists of five mandatory terminals:</a:t>
            </a:r>
          </a:p>
          <a:p>
            <a:pPr lvl="2" hangingPunct="1">
              <a:lnSpc>
                <a:spcPct val="150000"/>
              </a:lnSpc>
            </a:pPr>
            <a:r>
              <a:rPr lang="en-GB" altLang="zh-CN" sz="1800" dirty="0"/>
              <a:t>test data input (TDI)</a:t>
            </a:r>
          </a:p>
          <a:p>
            <a:pPr lvl="2" hangingPunct="1">
              <a:lnSpc>
                <a:spcPct val="150000"/>
              </a:lnSpc>
            </a:pPr>
            <a:r>
              <a:rPr lang="en-GB" altLang="zh-CN" sz="1800" dirty="0"/>
              <a:t>test data output (TDO)</a:t>
            </a:r>
          </a:p>
          <a:p>
            <a:pPr lvl="2" hangingPunct="1">
              <a:lnSpc>
                <a:spcPct val="150000"/>
              </a:lnSpc>
            </a:pPr>
            <a:r>
              <a:rPr lang="en-GB" altLang="zh-CN" sz="1800" dirty="0"/>
              <a:t>test mode select (TMS)</a:t>
            </a:r>
          </a:p>
          <a:p>
            <a:pPr lvl="2" hangingPunct="1">
              <a:lnSpc>
                <a:spcPct val="150000"/>
              </a:lnSpc>
            </a:pPr>
            <a:r>
              <a:rPr lang="en-GB" altLang="zh-CN" sz="1800" dirty="0"/>
              <a:t>test clock (TCK)</a:t>
            </a:r>
          </a:p>
          <a:p>
            <a:pPr lvl="2" hangingPunct="1">
              <a:lnSpc>
                <a:spcPct val="150000"/>
              </a:lnSpc>
            </a:pPr>
            <a:r>
              <a:rPr lang="en-GB" altLang="zh-CN" sz="1800" dirty="0"/>
              <a:t>test reset (TRST∗) (optional)</a:t>
            </a:r>
          </a:p>
          <a:p>
            <a:pPr lvl="1" hangingPunct="1">
              <a:lnSpc>
                <a:spcPct val="150000"/>
              </a:lnSpc>
            </a:pPr>
            <a:r>
              <a:rPr lang="en-GB" altLang="zh-CN" sz="2400" dirty="0"/>
              <a:t>A TAP controller (TAPC)</a:t>
            </a:r>
          </a:p>
          <a:p>
            <a:pPr lvl="1" hangingPunct="1">
              <a:lnSpc>
                <a:spcPct val="150000"/>
              </a:lnSpc>
            </a:pPr>
            <a:r>
              <a:rPr lang="en-GB" altLang="zh-CN" sz="2400" dirty="0"/>
              <a:t>An instruction register (IR) and its associated decoder</a:t>
            </a:r>
          </a:p>
          <a:p>
            <a:pPr lvl="1" hangingPunct="1">
              <a:lnSpc>
                <a:spcPct val="150000"/>
              </a:lnSpc>
            </a:pPr>
            <a:r>
              <a:rPr lang="en-GB" altLang="zh-CN" sz="2400" dirty="0"/>
              <a:t>Several test data registers, including the mandatory boundary-scan register and bypass register, and some optional miscellaneous registers, such as the device-ID register, and some design-specific test data registers</a:t>
            </a:r>
            <a:endParaRPr lang="en-US" altLang="zh-CN" sz="2400" dirty="0"/>
          </a:p>
        </p:txBody>
      </p:sp>
    </p:spTree>
    <p:extLst>
      <p:ext uri="{BB962C8B-B14F-4D97-AF65-F5344CB8AC3E}">
        <p14:creationId xmlns:p14="http://schemas.microsoft.com/office/powerpoint/2010/main" val="201535617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40688</TotalTime>
  <Words>6757</Words>
  <Application>Microsoft Office PowerPoint</Application>
  <PresentationFormat>Custom</PresentationFormat>
  <Paragraphs>408</Paragraphs>
  <Slides>79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Helvetica Neue</vt:lpstr>
      <vt:lpstr>Helvetica Neue Light</vt:lpstr>
      <vt:lpstr>Helvetica Neue Medium</vt:lpstr>
      <vt:lpstr>宋体</vt:lpstr>
      <vt:lpstr>华文楷体</vt:lpstr>
      <vt:lpstr>思源黑体 CN</vt:lpstr>
      <vt:lpstr>思源宋体 CN</vt:lpstr>
      <vt:lpstr>思源宋体 CN Heavy</vt:lpstr>
      <vt:lpstr>Arial</vt:lpstr>
      <vt:lpstr>White</vt:lpstr>
      <vt:lpstr>VLSI Test Principles and Architectures</vt:lpstr>
      <vt:lpstr>INTRODUCTION</vt:lpstr>
      <vt:lpstr>00 Introduction</vt:lpstr>
      <vt:lpstr>00 Introduction</vt:lpstr>
      <vt:lpstr>00 Introduction – Contents of This Chapter</vt:lpstr>
      <vt:lpstr>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01 Digital Boundary Scan (IEEE Std. 1149.1)</vt:lpstr>
      <vt:lpstr>Boundary Scan for Advanced Network (IEEE Std. 1149.6)</vt:lpstr>
      <vt:lpstr>02 Boundary Scan for Advanced Network (IEEE Std. 1149.6)</vt:lpstr>
      <vt:lpstr>02 Boundary Scan for Advanced Network (IEEE Std. 1149.6)</vt:lpstr>
      <vt:lpstr>02 Boundary Scan for Advanced Network (IEEE Std. 1149.6)</vt:lpstr>
      <vt:lpstr>02 Boundary Scan for Advanced Network (IEEE Std. 1149.6)</vt:lpstr>
      <vt:lpstr>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03 Embedded Core Test Standard (IEEE Std. 1500)</vt:lpstr>
      <vt:lpstr>Comparisons between the 1500 and 1149.1 Standards</vt:lpstr>
      <vt:lpstr>03 Embedded Core Test Standard (IEEE Std. 1500)</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Haochen Ding</cp:lastModifiedBy>
  <cp:revision>175</cp:revision>
  <dcterms:modified xsi:type="dcterms:W3CDTF">2023-11-08T12:34:00Z</dcterms:modified>
</cp:coreProperties>
</file>