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95" r:id="rId3"/>
    <p:sldId id="261" r:id="rId4"/>
    <p:sldId id="296" r:id="rId5"/>
    <p:sldId id="353" r:id="rId6"/>
    <p:sldId id="352" r:id="rId7"/>
    <p:sldId id="354" r:id="rId8"/>
    <p:sldId id="355" r:id="rId9"/>
    <p:sldId id="327" r:id="rId10"/>
    <p:sldId id="297" r:id="rId11"/>
    <p:sldId id="356" r:id="rId12"/>
    <p:sldId id="357" r:id="rId13"/>
    <p:sldId id="358" r:id="rId14"/>
    <p:sldId id="359" r:id="rId15"/>
    <p:sldId id="299" r:id="rId16"/>
    <p:sldId id="361" r:id="rId17"/>
    <p:sldId id="362" r:id="rId18"/>
    <p:sldId id="291" r:id="rId19"/>
    <p:sldId id="301" r:id="rId20"/>
    <p:sldId id="363" r:id="rId21"/>
    <p:sldId id="364" r:id="rId22"/>
    <p:sldId id="330" r:id="rId23"/>
    <p:sldId id="365" r:id="rId24"/>
    <p:sldId id="368" r:id="rId25"/>
    <p:sldId id="369" r:id="rId26"/>
    <p:sldId id="370" r:id="rId27"/>
    <p:sldId id="371" r:id="rId28"/>
    <p:sldId id="372" r:id="rId29"/>
    <p:sldId id="373" r:id="rId30"/>
    <p:sldId id="374" r:id="rId31"/>
    <p:sldId id="375" r:id="rId32"/>
    <p:sldId id="377" r:id="rId33"/>
    <p:sldId id="378" r:id="rId34"/>
    <p:sldId id="379" r:id="rId35"/>
    <p:sldId id="380" r:id="rId36"/>
    <p:sldId id="381" r:id="rId37"/>
    <p:sldId id="382" r:id="rId38"/>
    <p:sldId id="383" r:id="rId39"/>
    <p:sldId id="384" r:id="rId40"/>
    <p:sldId id="385" r:id="rId41"/>
    <p:sldId id="386" r:id="rId42"/>
    <p:sldId id="392" r:id="rId43"/>
    <p:sldId id="400" r:id="rId44"/>
    <p:sldId id="402" r:id="rId45"/>
    <p:sldId id="403" r:id="rId46"/>
    <p:sldId id="401" r:id="rId47"/>
    <p:sldId id="393" r:id="rId48"/>
    <p:sldId id="387" r:id="rId49"/>
    <p:sldId id="389" r:id="rId50"/>
    <p:sldId id="391" r:id="rId51"/>
    <p:sldId id="390" r:id="rId52"/>
    <p:sldId id="394" r:id="rId53"/>
    <p:sldId id="388" r:id="rId54"/>
    <p:sldId id="395" r:id="rId55"/>
    <p:sldId id="396" r:id="rId56"/>
    <p:sldId id="398" r:id="rId57"/>
    <p:sldId id="399" r:id="rId58"/>
    <p:sldId id="260" r:id="rId5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830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6" autoAdjust="0"/>
    <p:restoredTop sz="94669"/>
  </p:normalViewPr>
  <p:slideViewPr>
    <p:cSldViewPr snapToGrid="0" snapToObjects="1">
      <p:cViewPr varScale="1">
        <p:scale>
          <a:sx n="80" d="100"/>
          <a:sy n="80" d="100"/>
        </p:scale>
        <p:origin x="34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7650" b="7650"/>
          <a:stretch>
            <a:fillRect/>
          </a:stretch>
        </p:blipFill>
        <p:spPr>
          <a:xfrm>
            <a:off x="-1" y="9372"/>
            <a:ext cx="24384001" cy="13697257"/>
          </a:xfrm>
          <a:prstGeom prst="rect">
            <a:avLst/>
          </a:prstGeom>
          <a:ln w="12700">
            <a:miter lim="400000"/>
          </a:ln>
        </p:spPr>
      </p:pic>
      <p:sp>
        <p:nvSpPr>
          <p:cNvPr id="7" name="线条"/>
          <p:cNvSpPr/>
          <p:nvPr userDrawn="1"/>
        </p:nvSpPr>
        <p:spPr>
          <a:xfrm>
            <a:off x="2031999" y="6229349"/>
            <a:ext cx="104140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图像" descr="图像">
            <a:extLst>
              <a:ext uri="{FF2B5EF4-FFF2-40B4-BE49-F238E27FC236}">
                <a16:creationId xmlns:a16="http://schemas.microsoft.com/office/drawing/2014/main" id="{830B25EB-4485-4B97-9FFF-23430CF73289}"/>
              </a:ext>
            </a:extLst>
          </p:cNvPr>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hasCustomPrompt="1"/>
          </p:nvPr>
        </p:nvSpPr>
        <p:spPr>
          <a:xfrm>
            <a:off x="1847850" y="3974835"/>
            <a:ext cx="13775721" cy="2067150"/>
          </a:xfrm>
        </p:spPr>
        <p:txBody>
          <a:bodyPr anchor="b"/>
          <a:lstStyle>
            <a:lvl1pPr algn="l">
              <a:defRPr>
                <a:solidFill>
                  <a:schemeClr val="bg1"/>
                </a:solidFill>
                <a:latin typeface="思源宋体 CN" panose="02020400000000000000" pitchFamily="18" charset="-122"/>
                <a:ea typeface="思源宋体 CN" panose="02020400000000000000" pitchFamily="18" charset="-122"/>
              </a:defRPr>
            </a:lvl1pPr>
          </a:lstStyle>
          <a:p>
            <a:r>
              <a:rPr lang="zh-CN" altLang="en-US" dirty="0"/>
              <a:t>请输入标题文字</a:t>
            </a:r>
          </a:p>
        </p:txBody>
      </p:sp>
      <p:sp>
        <p:nvSpPr>
          <p:cNvPr id="11" name="文本占位符 10"/>
          <p:cNvSpPr>
            <a:spLocks noGrp="1"/>
          </p:cNvSpPr>
          <p:nvPr>
            <p:ph type="body" sz="quarter" idx="11" hasCustomPrompt="1"/>
          </p:nvPr>
        </p:nvSpPr>
        <p:spPr>
          <a:xfrm>
            <a:off x="1847849" y="6526856"/>
            <a:ext cx="13775721" cy="832794"/>
          </a:xfrm>
        </p:spPr>
        <p:txBody>
          <a:bodyPr>
            <a:normAutofit/>
          </a:bodyPr>
          <a:lstStyle>
            <a:lvl1pPr marL="0" indent="0">
              <a:buNone/>
              <a:defRPr sz="48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请输入副标题文字</a:t>
            </a:r>
          </a:p>
        </p:txBody>
      </p:sp>
      <p:sp>
        <p:nvSpPr>
          <p:cNvPr id="12" name="文本占位符 10"/>
          <p:cNvSpPr>
            <a:spLocks noGrp="1"/>
          </p:cNvSpPr>
          <p:nvPr>
            <p:ph type="body" sz="quarter" idx="12" hasCustomPrompt="1"/>
          </p:nvPr>
        </p:nvSpPr>
        <p:spPr>
          <a:xfrm>
            <a:off x="19529706" y="11645356"/>
            <a:ext cx="3983862" cy="832794"/>
          </a:xfrm>
        </p:spPr>
        <p:txBody>
          <a:bodyPr anchor="ctr">
            <a:noAutofit/>
          </a:bodyPr>
          <a:lstStyle>
            <a:lvl1pPr marL="0" indent="0">
              <a:buNone/>
              <a:defRPr sz="36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主讲人：某某某</a:t>
            </a:r>
          </a:p>
        </p:txBody>
      </p:sp>
    </p:spTree>
    <p:extLst>
      <p:ext uri="{BB962C8B-B14F-4D97-AF65-F5344CB8AC3E}">
        <p14:creationId xmlns:p14="http://schemas.microsoft.com/office/powerpoint/2010/main" val="42001102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946559" y="8452599"/>
            <a:ext cx="10367862" cy="1689532"/>
          </a:xfrm>
        </p:spPr>
        <p:txBody>
          <a:bodyPr>
            <a:normAutofit/>
          </a:bodyPr>
          <a:lstStyle>
            <a:lvl1pPr algn="r">
              <a:defRPr sz="10000">
                <a:solidFill>
                  <a:srgbClr val="68309F"/>
                </a:solidFill>
              </a:defRPr>
            </a:lvl1pPr>
          </a:lstStyle>
          <a:p>
            <a:r>
              <a:rPr lang="zh-CN" altLang="en-US" dirty="0"/>
              <a:t>请输入章隔页标题</a:t>
            </a:r>
          </a:p>
        </p:txBody>
      </p:sp>
      <p:pic>
        <p:nvPicPr>
          <p:cNvPr id="4" name="WechatIMG69.jpg" descr="WechatIMG69.jpg"/>
          <p:cNvPicPr>
            <a:picLocks noChangeAspect="1"/>
          </p:cNvPicPr>
          <p:nvPr userDrawn="1"/>
        </p:nvPicPr>
        <p:blipFill>
          <a:blip r:embed="rId2"/>
          <a:srcRect l="1541" t="46798" r="680" b="14957"/>
          <a:stretch>
            <a:fillRect/>
          </a:stretch>
        </p:blipFill>
        <p:spPr>
          <a:xfrm>
            <a:off x="8258031" y="3212788"/>
            <a:ext cx="16190195" cy="4199817"/>
          </a:xfrm>
          <a:prstGeom prst="rect">
            <a:avLst/>
          </a:prstGeom>
          <a:ln w="12700">
            <a:miter lim="400000"/>
          </a:ln>
        </p:spPr>
      </p:pic>
      <p:sp>
        <p:nvSpPr>
          <p:cNvPr id="7" name="线条"/>
          <p:cNvSpPr/>
          <p:nvPr userDrawn="1"/>
        </p:nvSpPr>
        <p:spPr>
          <a:xfrm>
            <a:off x="13094940" y="7958406"/>
            <a:ext cx="10071101" cy="1"/>
          </a:xfrm>
          <a:prstGeom prst="line">
            <a:avLst/>
          </a:prstGeom>
          <a:ln w="38100">
            <a:solidFill>
              <a:srgbClr val="652E99"/>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像" descr="图像"/>
          <p:cNvPicPr>
            <a:picLocks noChangeAspect="1"/>
          </p:cNvPicPr>
          <p:nvPr userDrawn="1"/>
        </p:nvPicPr>
        <p:blipFill>
          <a:blip r:embed="rId3"/>
          <a:srcRect/>
          <a:stretch>
            <a:fillRect/>
          </a:stretch>
        </p:blipFill>
        <p:spPr>
          <a:xfrm>
            <a:off x="20620493" y="6004757"/>
            <a:ext cx="3343982" cy="1114661"/>
          </a:xfrm>
          <a:prstGeom prst="rect">
            <a:avLst/>
          </a:prstGeom>
          <a:ln w="12700">
            <a:miter lim="400000"/>
          </a:ln>
        </p:spPr>
      </p:pic>
      <p:sp>
        <p:nvSpPr>
          <p:cNvPr id="10" name="文本占位符 10"/>
          <p:cNvSpPr>
            <a:spLocks noGrp="1"/>
          </p:cNvSpPr>
          <p:nvPr>
            <p:ph type="body" sz="quarter" idx="11" hasCustomPrompt="1"/>
          </p:nvPr>
        </p:nvSpPr>
        <p:spPr>
          <a:xfrm>
            <a:off x="12946559" y="10204932"/>
            <a:ext cx="10367862" cy="739780"/>
          </a:xfrm>
        </p:spPr>
        <p:txBody>
          <a:bodyPr>
            <a:normAutofit/>
          </a:bodyPr>
          <a:lstStyle>
            <a:lvl1pPr marL="0" indent="0" algn="r">
              <a:buNone/>
              <a:defRPr sz="4800">
                <a:solidFill>
                  <a:srgbClr val="68309F"/>
                </a:solidFill>
                <a:latin typeface="思源宋体 CN" panose="02020400000000000000" pitchFamily="18" charset="-122"/>
                <a:ea typeface="思源宋体 CN" panose="02020400000000000000" pitchFamily="18" charset="-122"/>
              </a:defRPr>
            </a:lvl1pPr>
          </a:lstStyle>
          <a:p>
            <a:pPr lvl="0"/>
            <a:r>
              <a:rPr lang="zh-CN" altLang="en-US" dirty="0"/>
              <a:t>请输入小标题</a:t>
            </a:r>
          </a:p>
        </p:txBody>
      </p:sp>
      <p:sp>
        <p:nvSpPr>
          <p:cNvPr id="11" name="文本占位符 10"/>
          <p:cNvSpPr>
            <a:spLocks noGrp="1"/>
          </p:cNvSpPr>
          <p:nvPr>
            <p:ph type="body" sz="quarter" idx="12" hasCustomPrompt="1"/>
          </p:nvPr>
        </p:nvSpPr>
        <p:spPr>
          <a:xfrm>
            <a:off x="1498095" y="2592728"/>
            <a:ext cx="6098541" cy="5703857"/>
          </a:xfrm>
        </p:spPr>
        <p:txBody>
          <a:bodyPr anchor="ctr">
            <a:noAutofit/>
          </a:bodyPr>
          <a:lstStyle>
            <a:lvl1pPr marL="0" indent="0" algn="l">
              <a:buNone/>
              <a:defRPr sz="40000">
                <a:solidFill>
                  <a:srgbClr val="68309F"/>
                </a:solidFill>
                <a:latin typeface="思源宋体 CN" panose="02020400000000000000" pitchFamily="18" charset="-122"/>
                <a:ea typeface="思源宋体 CN" panose="02020400000000000000" pitchFamily="18" charset="-122"/>
              </a:defRPr>
            </a:lvl1pPr>
          </a:lstStyle>
          <a:p>
            <a:pPr lvl="0"/>
            <a:r>
              <a:rPr lang="en-US" altLang="zh-CN" dirty="0"/>
              <a:t>01</a:t>
            </a:r>
            <a:endParaRPr lang="zh-CN" altLang="en-US" dirty="0"/>
          </a:p>
        </p:txBody>
      </p:sp>
    </p:spTree>
    <p:extLst>
      <p:ext uri="{BB962C8B-B14F-4D97-AF65-F5344CB8AC3E}">
        <p14:creationId xmlns:p14="http://schemas.microsoft.com/office/powerpoint/2010/main" val="29528987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加文字">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
        <p:nvSpPr>
          <p:cNvPr id="6" name="正文级别 1…"/>
          <p:cNvSpPr txBox="1">
            <a:spLocks noGrp="1"/>
          </p:cNvSpPr>
          <p:nvPr>
            <p:ph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extLst>
      <p:ext uri="{BB962C8B-B14F-4D97-AF65-F5344CB8AC3E}">
        <p14:creationId xmlns:p14="http://schemas.microsoft.com/office/powerpoint/2010/main" val="205355242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Tree>
    <p:extLst>
      <p:ext uri="{BB962C8B-B14F-4D97-AF65-F5344CB8AC3E}">
        <p14:creationId xmlns:p14="http://schemas.microsoft.com/office/powerpoint/2010/main" val="104024790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13421" b="1879"/>
          <a:stretch>
            <a:fillRect/>
          </a:stretch>
        </p:blipFill>
        <p:spPr>
          <a:xfrm>
            <a:off x="-1" y="9372"/>
            <a:ext cx="24384001" cy="13697258"/>
          </a:xfrm>
          <a:prstGeom prst="rect">
            <a:avLst/>
          </a:prstGeom>
          <a:ln w="12700">
            <a:miter lim="400000"/>
          </a:ln>
        </p:spPr>
      </p:pic>
      <p:sp>
        <p:nvSpPr>
          <p:cNvPr id="6" name="线条"/>
          <p:cNvSpPr/>
          <p:nvPr userDrawn="1"/>
        </p:nvSpPr>
        <p:spPr>
          <a:xfrm>
            <a:off x="13102585" y="10669115"/>
            <a:ext cx="104140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片 6">
            <a:extLst>
              <a:ext uri="{FF2B5EF4-FFF2-40B4-BE49-F238E27FC236}">
                <a16:creationId xmlns:a16="http://schemas.microsoft.com/office/drawing/2014/main" id="{645B414E-CC0E-4680-AC58-2884896C30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47466" y="11135892"/>
            <a:ext cx="4660134" cy="1459358"/>
          </a:xfrm>
          <a:prstGeom prst="rect">
            <a:avLst/>
          </a:prstGeom>
        </p:spPr>
      </p:pic>
      <p:sp>
        <p:nvSpPr>
          <p:cNvPr id="2" name="标题 1"/>
          <p:cNvSpPr>
            <a:spLocks noGrp="1"/>
          </p:cNvSpPr>
          <p:nvPr>
            <p:ph type="title" hasCustomPrompt="1"/>
          </p:nvPr>
        </p:nvSpPr>
        <p:spPr>
          <a:xfrm>
            <a:off x="13102585" y="8368325"/>
            <a:ext cx="10414001" cy="2286000"/>
          </a:xfrm>
        </p:spPr>
        <p:txBody>
          <a:bodyPr/>
          <a:lstStyle>
            <a:lvl1pPr>
              <a:defRPr>
                <a:solidFill>
                  <a:schemeClr val="bg1"/>
                </a:solidFill>
              </a:defRPr>
            </a:lvl1pPr>
          </a:lstStyle>
          <a:p>
            <a:r>
              <a:rPr lang="zh-CN" altLang="en-US" dirty="0"/>
              <a:t>谢谢 </a:t>
            </a:r>
            <a:r>
              <a:rPr lang="en-US" altLang="zh-CN" dirty="0"/>
              <a:t>THANKS</a:t>
            </a:r>
            <a:endParaRPr lang="zh-CN" altLang="en-US" dirty="0"/>
          </a:p>
        </p:txBody>
      </p:sp>
    </p:spTree>
    <p:extLst>
      <p:ext uri="{BB962C8B-B14F-4D97-AF65-F5344CB8AC3E}">
        <p14:creationId xmlns:p14="http://schemas.microsoft.com/office/powerpoint/2010/main" val="292648970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err="1"/>
              <a:t>标题文本</a:t>
            </a:r>
            <a:endParaRPr dirty="0"/>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6"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3" r:id="rId4"/>
    <p:sldLayoutId id="2147483665" r:id="rId5"/>
  </p:sldLayoutIdLst>
  <p:transition spd="med"/>
  <p:txStyles>
    <p:titleStyle>
      <a:lvl1pPr marL="0" marR="0" indent="0" algn="ctr" defTabSz="825500" rtl="0" latinLnBrk="0">
        <a:lnSpc>
          <a:spcPct val="100000"/>
        </a:lnSpc>
        <a:spcBef>
          <a:spcPts val="0"/>
        </a:spcBef>
        <a:spcAft>
          <a:spcPts val="0"/>
        </a:spcAft>
        <a:buClrTx/>
        <a:buSzTx/>
        <a:buFontTx/>
        <a:buNone/>
        <a:tabLst/>
        <a:defRPr sz="12000" b="0" i="0" u="none" strike="noStrike" cap="none" spc="0" baseline="0">
          <a:ln>
            <a:noFill/>
          </a:ln>
          <a:solidFill>
            <a:srgbClr val="000000"/>
          </a:solidFill>
          <a:uFillTx/>
          <a:latin typeface="思源宋体 CN" panose="02020400000000000000" pitchFamily="18" charset="-122"/>
          <a:ea typeface="思源宋体 CN" panose="02020400000000000000" pitchFamily="18" charset="-122"/>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3974835"/>
            <a:ext cx="22048470" cy="2067150"/>
          </a:xfrm>
        </p:spPr>
        <p:txBody>
          <a:bodyPr>
            <a:noAutofit/>
          </a:bodyPr>
          <a:lstStyle/>
          <a:p>
            <a:r>
              <a:rPr lang="en-US" altLang="zh-CN" sz="7200" dirty="0"/>
              <a:t>VLSI Test Principles and Architectures</a:t>
            </a:r>
            <a:endParaRPr lang="zh-CN" altLang="en-US" sz="7200" dirty="0"/>
          </a:p>
        </p:txBody>
      </p:sp>
      <p:sp>
        <p:nvSpPr>
          <p:cNvPr id="3" name="文本占位符 2"/>
          <p:cNvSpPr>
            <a:spLocks noGrp="1"/>
          </p:cNvSpPr>
          <p:nvPr>
            <p:ph type="body" sz="quarter" idx="11"/>
          </p:nvPr>
        </p:nvSpPr>
        <p:spPr/>
        <p:txBody>
          <a:bodyPr>
            <a:normAutofit fontScale="77500" lnSpcReduction="20000"/>
          </a:bodyPr>
          <a:lstStyle/>
          <a:p>
            <a:r>
              <a:rPr lang="zh-CN" altLang="en-US" dirty="0"/>
              <a:t>第二章 面向可测试性的设计（</a:t>
            </a:r>
            <a:r>
              <a:rPr lang="en-US" altLang="zh-CN" dirty="0"/>
              <a:t>Design for Testability</a:t>
            </a:r>
            <a:r>
              <a:rPr lang="zh-CN" altLang="en-US" dirty="0"/>
              <a:t>，</a:t>
            </a:r>
            <a:r>
              <a:rPr lang="en-US" altLang="zh-CN" dirty="0"/>
              <a:t>DFT</a:t>
            </a:r>
            <a:r>
              <a:rPr lang="zh-CN" altLang="en-US" dirty="0"/>
              <a:t>）</a:t>
            </a:r>
          </a:p>
        </p:txBody>
      </p:sp>
      <p:sp>
        <p:nvSpPr>
          <p:cNvPr id="4" name="文本占位符 3"/>
          <p:cNvSpPr>
            <a:spLocks noGrp="1"/>
          </p:cNvSpPr>
          <p:nvPr>
            <p:ph type="body" sz="quarter" idx="12"/>
          </p:nvPr>
        </p:nvSpPr>
        <p:spPr/>
        <p:txBody>
          <a:bodyPr/>
          <a:lstStyle/>
          <a:p>
            <a:r>
              <a:rPr lang="zh-CN" altLang="en-US" dirty="0"/>
              <a:t>报告人：丁浩宸</a:t>
            </a:r>
            <a:endParaRPr lang="es-ES" altLang="zh-CN" dirty="0"/>
          </a:p>
        </p:txBody>
      </p:sp>
    </p:spTree>
    <p:extLst>
      <p:ext uri="{BB962C8B-B14F-4D97-AF65-F5344CB8AC3E}">
        <p14:creationId xmlns:p14="http://schemas.microsoft.com/office/powerpoint/2010/main" val="27350943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0555951" cy="1172316"/>
          </a:xfrm>
        </p:spPr>
        <p:txBody>
          <a:bodyPr>
            <a:normAutofit/>
          </a:bodyPr>
          <a:lstStyle/>
          <a:p>
            <a:r>
              <a:rPr lang="en-US" altLang="zh-CN" dirty="0"/>
              <a:t>02 </a:t>
            </a:r>
            <a:r>
              <a:rPr lang="zh-CN" altLang="en-US" dirty="0">
                <a:effectLst/>
              </a:rPr>
              <a:t>可测试性分析</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可测试性分析：</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solidFill>
                  <a:schemeClr val="tx1"/>
                </a:solidFill>
              </a:rPr>
              <a:t>定义：通过对逻辑电路中的信号进行一系列数值测量，对其可测试性进行评估</a:t>
            </a:r>
            <a:endParaRPr lang="en-US" altLang="zh-CN" sz="3000" dirty="0">
              <a:solidFill>
                <a:schemeClr val="tx1"/>
              </a:solidFill>
            </a:endParaRPr>
          </a:p>
          <a:p>
            <a:pPr lvl="1" hangingPunct="1">
              <a:lnSpc>
                <a:spcPct val="150000"/>
              </a:lnSpc>
            </a:pPr>
            <a:r>
              <a:rPr lang="zh-CN" altLang="en-US" sz="3000" dirty="0">
                <a:solidFill>
                  <a:schemeClr val="tx1"/>
                </a:solidFill>
                <a:ea typeface="思源黑体 CN" panose="020B0500000000000000" pitchFamily="34" charset="-122"/>
              </a:rPr>
              <a:t>可测试性分析需要对测试生成时作出的决定进行辅助（例：如果测试需要把一个与门的输出置零，那么可测试性分析需要给出这个与门的哪个输入最容易置零），同时需要识别出设计中可测试性最差的部分以便后续进行提升。</a:t>
            </a:r>
            <a:endParaRPr lang="en-US" altLang="zh-CN" sz="3000" dirty="0">
              <a:solidFill>
                <a:schemeClr val="tx1"/>
              </a:solidFill>
              <a:ea typeface="思源黑体 CN" panose="020B0500000000000000" pitchFamily="34" charset="-122"/>
            </a:endParaRPr>
          </a:p>
          <a:p>
            <a:pPr lvl="1" hangingPunct="1">
              <a:lnSpc>
                <a:spcPct val="150000"/>
              </a:lnSpc>
            </a:pPr>
            <a:r>
              <a:rPr lang="zh-CN" altLang="en-US" sz="3000" dirty="0">
                <a:solidFill>
                  <a:schemeClr val="tx1"/>
                </a:solidFill>
              </a:rPr>
              <a:t>分类：基于拓扑的可测试性分析（例如桑迪亚可控性</a:t>
            </a:r>
            <a:r>
              <a:rPr lang="en-US" altLang="zh-CN" sz="3000" dirty="0">
                <a:solidFill>
                  <a:schemeClr val="tx1"/>
                </a:solidFill>
              </a:rPr>
              <a:t>/</a:t>
            </a:r>
            <a:r>
              <a:rPr lang="zh-CN" altLang="en-US" sz="3000" dirty="0">
                <a:solidFill>
                  <a:schemeClr val="tx1"/>
                </a:solidFill>
              </a:rPr>
              <a:t>可观察性分析程序，</a:t>
            </a:r>
            <a:r>
              <a:rPr lang="en-US" altLang="zh-CN" sz="3000" dirty="0">
                <a:solidFill>
                  <a:schemeClr val="tx1"/>
                </a:solidFill>
              </a:rPr>
              <a:t>SCOAP</a:t>
            </a:r>
            <a:r>
              <a:rPr lang="zh-CN" altLang="en-US" sz="3000" dirty="0">
                <a:solidFill>
                  <a:schemeClr val="tx1"/>
                </a:solidFill>
              </a:rPr>
              <a:t>）的计算效率较高，但是对于具有很多</a:t>
            </a:r>
            <a:r>
              <a:rPr lang="zh-CN" altLang="en-US" sz="3000" dirty="0">
                <a:solidFill>
                  <a:srgbClr val="FF0000"/>
                </a:solidFill>
              </a:rPr>
              <a:t>重收敛扇出（</a:t>
            </a:r>
            <a:r>
              <a:rPr lang="en-US" altLang="zh-CN" sz="3000" dirty="0" err="1">
                <a:solidFill>
                  <a:srgbClr val="FF0000"/>
                </a:solidFill>
              </a:rPr>
              <a:t>reconvergent</a:t>
            </a:r>
            <a:r>
              <a:rPr lang="en-US" altLang="zh-CN" sz="3000" dirty="0">
                <a:solidFill>
                  <a:srgbClr val="FF0000"/>
                </a:solidFill>
              </a:rPr>
              <a:t> fanout</a:t>
            </a:r>
            <a:r>
              <a:rPr lang="zh-CN" altLang="en-US" sz="3000" dirty="0">
                <a:solidFill>
                  <a:srgbClr val="FF0000"/>
                </a:solidFill>
              </a:rPr>
              <a:t>）</a:t>
            </a:r>
            <a:r>
              <a:rPr lang="zh-CN" altLang="en-US" sz="3000" dirty="0">
                <a:solidFill>
                  <a:schemeClr val="tx1"/>
                </a:solidFill>
              </a:rPr>
              <a:t>的电路的正确性不高；基于模拟的可测试性分析的正确性较好，但计算用时较长。</a:t>
            </a:r>
            <a:endParaRPr lang="en-US" altLang="zh-CN" sz="3000" dirty="0">
              <a:solidFill>
                <a:schemeClr val="tx1"/>
              </a:solidFill>
            </a:endParaRPr>
          </a:p>
          <a:p>
            <a:pPr lvl="1" hangingPunct="1">
              <a:lnSpc>
                <a:spcPct val="150000"/>
              </a:lnSpc>
            </a:pPr>
            <a:endParaRPr lang="en-US" altLang="zh-CN" sz="3000" dirty="0">
              <a:solidFill>
                <a:schemeClr val="tx1"/>
              </a:solidFill>
              <a:ea typeface="思源黑体 CN" panose="020B0500000000000000" pitchFamily="34" charset="-122"/>
            </a:endParaRPr>
          </a:p>
        </p:txBody>
      </p:sp>
    </p:spTree>
    <p:extLst>
      <p:ext uri="{BB962C8B-B14F-4D97-AF65-F5344CB8AC3E}">
        <p14:creationId xmlns:p14="http://schemas.microsoft.com/office/powerpoint/2010/main" val="194465836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0555951" cy="1172316"/>
          </a:xfrm>
        </p:spPr>
        <p:txBody>
          <a:bodyPr>
            <a:normAutofit fontScale="90000"/>
          </a:bodyPr>
          <a:lstStyle/>
          <a:p>
            <a:r>
              <a:rPr lang="en-US" altLang="zh-CN" dirty="0"/>
              <a:t>02 </a:t>
            </a:r>
            <a:r>
              <a:rPr lang="zh-CN" altLang="en-US" dirty="0">
                <a:effectLst/>
              </a:rPr>
              <a:t>可测试性分析 </a:t>
            </a:r>
            <a:r>
              <a:rPr lang="en-US" altLang="zh-CN" dirty="0">
                <a:effectLst/>
              </a:rPr>
              <a:t>– SCOAP</a:t>
            </a:r>
            <a:r>
              <a:rPr lang="zh-CN" altLang="en-US" dirty="0">
                <a:effectLst/>
              </a:rPr>
              <a:t>可测试性分析</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sz="3600" b="1" dirty="0">
                <a:solidFill>
                  <a:srgbClr val="7030A0"/>
                </a:solidFill>
                <a:ea typeface="思源黑体 CN" panose="020B0500000000000000" pitchFamily="34" charset="-122"/>
              </a:rPr>
              <a:t>SCOAP</a:t>
            </a:r>
            <a:r>
              <a:rPr lang="zh-CN" altLang="en-US" sz="3600" b="1" dirty="0">
                <a:solidFill>
                  <a:srgbClr val="7030A0"/>
                </a:solidFill>
                <a:ea typeface="思源黑体 CN" panose="020B0500000000000000" pitchFamily="34" charset="-122"/>
              </a:rPr>
              <a:t>可测试性分析：</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solidFill>
                  <a:schemeClr val="tx1"/>
                </a:solidFill>
              </a:rPr>
              <a:t>对每个信号</a:t>
            </a:r>
            <a:r>
              <a:rPr lang="en-US" altLang="zh-CN" sz="3000" dirty="0">
                <a:solidFill>
                  <a:schemeClr val="tx1"/>
                </a:solidFill>
              </a:rPr>
              <a:t>s</a:t>
            </a:r>
            <a:r>
              <a:rPr lang="zh-CN" altLang="en-US" sz="3000" dirty="0">
                <a:solidFill>
                  <a:schemeClr val="tx1"/>
                </a:solidFill>
              </a:rPr>
              <a:t>，待计算数值有以下六种：</a:t>
            </a:r>
            <a:endParaRPr lang="en-US" altLang="zh-CN" sz="3000" dirty="0">
              <a:solidFill>
                <a:schemeClr val="tx1"/>
              </a:solidFill>
            </a:endParaRPr>
          </a:p>
          <a:p>
            <a:pPr lvl="1" hangingPunct="1">
              <a:lnSpc>
                <a:spcPct val="150000"/>
              </a:lnSpc>
            </a:pPr>
            <a:endParaRPr lang="en-US" altLang="zh-CN" sz="3000" dirty="0">
              <a:solidFill>
                <a:schemeClr val="tx1"/>
              </a:solidFill>
            </a:endParaRPr>
          </a:p>
          <a:p>
            <a:pPr lvl="1" hangingPunct="1">
              <a:lnSpc>
                <a:spcPct val="150000"/>
              </a:lnSpc>
            </a:pPr>
            <a:endParaRPr lang="en-US" altLang="zh-CN" sz="3000" dirty="0">
              <a:solidFill>
                <a:schemeClr val="tx1"/>
              </a:solidFill>
            </a:endParaRPr>
          </a:p>
          <a:p>
            <a:pPr lvl="1" hangingPunct="1">
              <a:lnSpc>
                <a:spcPct val="150000"/>
              </a:lnSpc>
            </a:pPr>
            <a:endParaRPr lang="en-US" altLang="zh-CN" sz="3000" dirty="0">
              <a:solidFill>
                <a:schemeClr val="tx1"/>
              </a:solidFill>
            </a:endParaRPr>
          </a:p>
          <a:p>
            <a:pPr lvl="1" hangingPunct="1">
              <a:lnSpc>
                <a:spcPct val="150000"/>
              </a:lnSpc>
            </a:pPr>
            <a:endParaRPr lang="en-US" altLang="zh-CN" sz="3000" dirty="0">
              <a:solidFill>
                <a:schemeClr val="tx1"/>
              </a:solidFill>
            </a:endParaRPr>
          </a:p>
          <a:p>
            <a:pPr lvl="1" hangingPunct="1">
              <a:lnSpc>
                <a:spcPct val="150000"/>
              </a:lnSpc>
            </a:pPr>
            <a:r>
              <a:rPr lang="zh-CN" altLang="en-US" sz="3000" dirty="0">
                <a:solidFill>
                  <a:srgbClr val="FF0000"/>
                </a:solidFill>
              </a:rPr>
              <a:t>对于组合逻辑只需要计算“组合”这一行的三个数值；对于时序逻辑需要计算所有六个数值。</a:t>
            </a:r>
            <a:endParaRPr lang="en-US" altLang="zh-CN" sz="3000" dirty="0">
              <a:solidFill>
                <a:srgbClr val="FF0000"/>
              </a:solidFill>
            </a:endParaRPr>
          </a:p>
          <a:p>
            <a:pPr marL="841375" lvl="1" indent="0" hangingPunct="1">
              <a:lnSpc>
                <a:spcPct val="150000"/>
              </a:lnSpc>
              <a:buNone/>
            </a:pPr>
            <a:endParaRPr lang="en-US" altLang="zh-CN" sz="3000" dirty="0">
              <a:solidFill>
                <a:schemeClr val="tx1"/>
              </a:solidFill>
              <a:ea typeface="思源黑体 CN" panose="020B0500000000000000" pitchFamily="34" charset="-122"/>
            </a:endParaRPr>
          </a:p>
        </p:txBody>
      </p:sp>
      <p:graphicFrame>
        <p:nvGraphicFramePr>
          <p:cNvPr id="4" name="表格 4">
            <a:extLst>
              <a:ext uri="{FF2B5EF4-FFF2-40B4-BE49-F238E27FC236}">
                <a16:creationId xmlns:a16="http://schemas.microsoft.com/office/drawing/2014/main" id="{1D5689BB-B779-83CC-456D-B3DA549C5B11}"/>
              </a:ext>
            </a:extLst>
          </p:cNvPr>
          <p:cNvGraphicFramePr>
            <a:graphicFrameLocks noGrp="1"/>
          </p:cNvGraphicFramePr>
          <p:nvPr>
            <p:extLst>
              <p:ext uri="{D42A27DB-BD31-4B8C-83A1-F6EECF244321}">
                <p14:modId xmlns:p14="http://schemas.microsoft.com/office/powerpoint/2010/main" val="2052540304"/>
              </p:ext>
            </p:extLst>
          </p:nvPr>
        </p:nvGraphicFramePr>
        <p:xfrm>
          <a:off x="3077410" y="4892397"/>
          <a:ext cx="16256000" cy="283464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837225095"/>
                    </a:ext>
                  </a:extLst>
                </a:gridCol>
                <a:gridCol w="4064000">
                  <a:extLst>
                    <a:ext uri="{9D8B030D-6E8A-4147-A177-3AD203B41FA5}">
                      <a16:colId xmlns:a16="http://schemas.microsoft.com/office/drawing/2014/main" val="1697795659"/>
                    </a:ext>
                  </a:extLst>
                </a:gridCol>
                <a:gridCol w="4064000">
                  <a:extLst>
                    <a:ext uri="{9D8B030D-6E8A-4147-A177-3AD203B41FA5}">
                      <a16:colId xmlns:a16="http://schemas.microsoft.com/office/drawing/2014/main" val="4245216845"/>
                    </a:ext>
                  </a:extLst>
                </a:gridCol>
                <a:gridCol w="4064000">
                  <a:extLst>
                    <a:ext uri="{9D8B030D-6E8A-4147-A177-3AD203B41FA5}">
                      <a16:colId xmlns:a16="http://schemas.microsoft.com/office/drawing/2014/main" val="2609872262"/>
                    </a:ext>
                  </a:extLst>
                </a:gridCol>
              </a:tblGrid>
              <a:tr h="370840">
                <a:tc>
                  <a:txBody>
                    <a:bodyPr/>
                    <a:lstStyle/>
                    <a:p>
                      <a:endParaRPr lang="zh-CN" altLang="en-US"/>
                    </a:p>
                  </a:txBody>
                  <a:tcPr anchor="ctr"/>
                </a:tc>
                <a:tc>
                  <a:txBody>
                    <a:bodyPr/>
                    <a:lstStyle/>
                    <a:p>
                      <a:r>
                        <a:rPr lang="en-US" altLang="zh-CN" dirty="0"/>
                        <a:t>1-</a:t>
                      </a:r>
                      <a:r>
                        <a:rPr lang="zh-CN" altLang="en-US" dirty="0"/>
                        <a:t>可控性（从输入开始计算）</a:t>
                      </a:r>
                    </a:p>
                  </a:txBody>
                  <a:tcPr anchor="ctr"/>
                </a:tc>
                <a:tc>
                  <a:txBody>
                    <a:bodyPr/>
                    <a:lstStyle/>
                    <a:p>
                      <a:r>
                        <a:rPr lang="en-US" altLang="zh-CN" dirty="0"/>
                        <a:t>0-</a:t>
                      </a:r>
                      <a:r>
                        <a:rPr lang="zh-CN" altLang="en-US" dirty="0"/>
                        <a:t>可控性（从输入开始计算）</a:t>
                      </a:r>
                    </a:p>
                  </a:txBody>
                  <a:tcPr anchor="ctr"/>
                </a:tc>
                <a:tc>
                  <a:txBody>
                    <a:bodyPr/>
                    <a:lstStyle/>
                    <a:p>
                      <a:r>
                        <a:rPr lang="zh-CN" altLang="en-US" dirty="0"/>
                        <a:t>可观察性（从输出往回计算）</a:t>
                      </a:r>
                    </a:p>
                  </a:txBody>
                  <a:tcPr anchor="ctr"/>
                </a:tc>
                <a:extLst>
                  <a:ext uri="{0D108BD9-81ED-4DB2-BD59-A6C34878D82A}">
                    <a16:rowId xmlns:a16="http://schemas.microsoft.com/office/drawing/2014/main" val="1453794740"/>
                  </a:ext>
                </a:extLst>
              </a:tr>
              <a:tr h="370840">
                <a:tc>
                  <a:txBody>
                    <a:bodyPr/>
                    <a:lstStyle/>
                    <a:p>
                      <a:r>
                        <a:rPr lang="zh-CN" altLang="en-US" dirty="0"/>
                        <a:t>时序（从</a:t>
                      </a:r>
                      <a:r>
                        <a:rPr lang="en-US" altLang="zh-CN" dirty="0"/>
                        <a:t>PI</a:t>
                      </a:r>
                      <a:r>
                        <a:rPr lang="zh-CN" altLang="en-US" dirty="0"/>
                        <a:t>到</a:t>
                      </a:r>
                      <a:r>
                        <a:rPr lang="en-US" altLang="zh-CN" dirty="0"/>
                        <a:t>PO</a:t>
                      </a:r>
                      <a:r>
                        <a:rPr lang="zh-CN" altLang="en-US" dirty="0"/>
                        <a:t>，控制和观察所需要的时钟周期数目，值域为</a:t>
                      </a:r>
                      <a:r>
                        <a:rPr lang="en-US" altLang="zh-CN" dirty="0"/>
                        <a:t>0</a:t>
                      </a:r>
                      <a:r>
                        <a:rPr lang="zh-CN" altLang="en-US" dirty="0"/>
                        <a:t>到正无穷）</a:t>
                      </a:r>
                    </a:p>
                  </a:txBody>
                  <a:tcPr anchor="ctr"/>
                </a:tc>
                <a:tc>
                  <a:txBody>
                    <a:bodyPr/>
                    <a:lstStyle/>
                    <a:p>
                      <a:r>
                        <a:rPr lang="en-US" altLang="zh-CN" dirty="0"/>
                        <a:t>SC1(s)</a:t>
                      </a:r>
                      <a:endParaRPr lang="zh-CN" altLang="en-US" dirty="0"/>
                    </a:p>
                  </a:txBody>
                  <a:tcPr anchor="ctr"/>
                </a:tc>
                <a:tc>
                  <a:txBody>
                    <a:bodyPr/>
                    <a:lstStyle/>
                    <a:p>
                      <a:r>
                        <a:rPr lang="en-US" altLang="zh-CN" dirty="0"/>
                        <a:t>SC0(s)</a:t>
                      </a:r>
                      <a:endParaRPr lang="zh-CN" altLang="en-US" dirty="0"/>
                    </a:p>
                  </a:txBody>
                  <a:tcPr anchor="ctr"/>
                </a:tc>
                <a:tc>
                  <a:txBody>
                    <a:bodyPr/>
                    <a:lstStyle/>
                    <a:p>
                      <a:r>
                        <a:rPr lang="en-US" altLang="zh-CN" dirty="0"/>
                        <a:t>SO(s)</a:t>
                      </a:r>
                      <a:endParaRPr lang="zh-CN" altLang="en-US" dirty="0"/>
                    </a:p>
                  </a:txBody>
                  <a:tcPr anchor="ctr"/>
                </a:tc>
                <a:extLst>
                  <a:ext uri="{0D108BD9-81ED-4DB2-BD59-A6C34878D82A}">
                    <a16:rowId xmlns:a16="http://schemas.microsoft.com/office/drawing/2014/main" val="4213685944"/>
                  </a:ext>
                </a:extLst>
              </a:tr>
              <a:tr h="370840">
                <a:tc>
                  <a:txBody>
                    <a:bodyPr/>
                    <a:lstStyle/>
                    <a:p>
                      <a:r>
                        <a:rPr lang="zh-CN" altLang="en-US" dirty="0"/>
                        <a:t>组合（从</a:t>
                      </a:r>
                      <a:r>
                        <a:rPr lang="en-US" altLang="zh-CN" dirty="0"/>
                        <a:t>PI</a:t>
                      </a:r>
                      <a:r>
                        <a:rPr lang="zh-CN" altLang="en-US" dirty="0"/>
                        <a:t>到</a:t>
                      </a:r>
                      <a:r>
                        <a:rPr lang="en-US" altLang="zh-CN" dirty="0"/>
                        <a:t>PO</a:t>
                      </a:r>
                      <a:r>
                        <a:rPr lang="zh-CN" altLang="en-US" dirty="0"/>
                        <a:t>，控制和观察所需要的信号数目，值域为</a:t>
                      </a:r>
                      <a:r>
                        <a:rPr lang="en-US" altLang="zh-CN" dirty="0"/>
                        <a:t>1</a:t>
                      </a:r>
                      <a:r>
                        <a:rPr lang="zh-CN" altLang="en-US" dirty="0"/>
                        <a:t>到正无穷）</a:t>
                      </a:r>
                    </a:p>
                  </a:txBody>
                  <a:tcPr anchor="ctr"/>
                </a:tc>
                <a:tc>
                  <a:txBody>
                    <a:bodyPr/>
                    <a:lstStyle/>
                    <a:p>
                      <a:r>
                        <a:rPr lang="en-US" altLang="zh-CN" dirty="0"/>
                        <a:t>CC1(s)</a:t>
                      </a:r>
                      <a:endParaRPr lang="zh-CN" altLang="en-US" dirty="0"/>
                    </a:p>
                  </a:txBody>
                  <a:tcPr anchor="ctr"/>
                </a:tc>
                <a:tc>
                  <a:txBody>
                    <a:bodyPr/>
                    <a:lstStyle/>
                    <a:p>
                      <a:r>
                        <a:rPr lang="en-US" altLang="zh-CN" dirty="0"/>
                        <a:t>CC0(s)</a:t>
                      </a:r>
                      <a:endParaRPr lang="zh-CN" altLang="en-US" dirty="0"/>
                    </a:p>
                  </a:txBody>
                  <a:tcPr anchor="ctr"/>
                </a:tc>
                <a:tc>
                  <a:txBody>
                    <a:bodyPr/>
                    <a:lstStyle/>
                    <a:p>
                      <a:r>
                        <a:rPr lang="en-US" altLang="zh-CN" dirty="0"/>
                        <a:t>CO(s)</a:t>
                      </a:r>
                      <a:endParaRPr lang="zh-CN" altLang="en-US" dirty="0"/>
                    </a:p>
                  </a:txBody>
                  <a:tcPr anchor="ctr"/>
                </a:tc>
                <a:extLst>
                  <a:ext uri="{0D108BD9-81ED-4DB2-BD59-A6C34878D82A}">
                    <a16:rowId xmlns:a16="http://schemas.microsoft.com/office/drawing/2014/main" val="2747400240"/>
                  </a:ext>
                </a:extLst>
              </a:tr>
            </a:tbl>
          </a:graphicData>
        </a:graphic>
      </p:graphicFrame>
    </p:spTree>
    <p:extLst>
      <p:ext uri="{BB962C8B-B14F-4D97-AF65-F5344CB8AC3E}">
        <p14:creationId xmlns:p14="http://schemas.microsoft.com/office/powerpoint/2010/main" val="211283107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0555951" cy="1172316"/>
          </a:xfrm>
        </p:spPr>
        <p:txBody>
          <a:bodyPr>
            <a:normAutofit fontScale="90000"/>
          </a:bodyPr>
          <a:lstStyle/>
          <a:p>
            <a:r>
              <a:rPr lang="en-US" altLang="zh-CN" dirty="0"/>
              <a:t>02 </a:t>
            </a:r>
            <a:r>
              <a:rPr lang="zh-CN" altLang="en-US" dirty="0">
                <a:effectLst/>
              </a:rPr>
              <a:t>可测试性分析 </a:t>
            </a:r>
            <a:r>
              <a:rPr lang="en-US" altLang="zh-CN" dirty="0">
                <a:effectLst/>
              </a:rPr>
              <a:t>– SCOAP</a:t>
            </a:r>
            <a:r>
              <a:rPr lang="zh-CN" altLang="en-US" dirty="0">
                <a:effectLst/>
              </a:rPr>
              <a:t>可测试性分析</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sz="3600" b="1" dirty="0">
                <a:solidFill>
                  <a:srgbClr val="7030A0"/>
                </a:solidFill>
                <a:ea typeface="思源黑体 CN" panose="020B0500000000000000" pitchFamily="34" charset="-122"/>
              </a:rPr>
              <a:t>SCOAP</a:t>
            </a:r>
            <a:r>
              <a:rPr lang="zh-CN" altLang="en-US" sz="3600" b="1" dirty="0">
                <a:solidFill>
                  <a:srgbClr val="7030A0"/>
                </a:solidFill>
                <a:ea typeface="思源黑体 CN" panose="020B0500000000000000" pitchFamily="34" charset="-122"/>
              </a:rPr>
              <a:t>可测试性分析：</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solidFill>
                  <a:schemeClr val="tx1"/>
                </a:solidFill>
              </a:rPr>
              <a:t>组合的计算方法：</a:t>
            </a:r>
            <a:endParaRPr lang="en-US" altLang="zh-CN" sz="3000" dirty="0">
              <a:solidFill>
                <a:schemeClr val="tx1"/>
              </a:solidFill>
              <a:ea typeface="思源黑体 CN" panose="020B0500000000000000" pitchFamily="34" charset="-122"/>
            </a:endParaRPr>
          </a:p>
        </p:txBody>
      </p:sp>
      <p:pic>
        <p:nvPicPr>
          <p:cNvPr id="6" name="图片 5">
            <a:extLst>
              <a:ext uri="{FF2B5EF4-FFF2-40B4-BE49-F238E27FC236}">
                <a16:creationId xmlns:a16="http://schemas.microsoft.com/office/drawing/2014/main" id="{71BECF2E-B6F1-CFD6-DA24-CCC55BEA036F}"/>
              </a:ext>
            </a:extLst>
          </p:cNvPr>
          <p:cNvPicPr>
            <a:picLocks noChangeAspect="1"/>
          </p:cNvPicPr>
          <p:nvPr/>
        </p:nvPicPr>
        <p:blipFill>
          <a:blip r:embed="rId2"/>
          <a:stretch>
            <a:fillRect/>
          </a:stretch>
        </p:blipFill>
        <p:spPr>
          <a:xfrm>
            <a:off x="6655970" y="3861416"/>
            <a:ext cx="9382125" cy="9722565"/>
          </a:xfrm>
          <a:prstGeom prst="rect">
            <a:avLst/>
          </a:prstGeom>
        </p:spPr>
      </p:pic>
      <p:pic>
        <p:nvPicPr>
          <p:cNvPr id="8" name="图片 7">
            <a:extLst>
              <a:ext uri="{FF2B5EF4-FFF2-40B4-BE49-F238E27FC236}">
                <a16:creationId xmlns:a16="http://schemas.microsoft.com/office/drawing/2014/main" id="{C10B092B-A397-6917-4E0E-93ADC5B241DD}"/>
              </a:ext>
            </a:extLst>
          </p:cNvPr>
          <p:cNvPicPr>
            <a:picLocks noChangeAspect="1"/>
          </p:cNvPicPr>
          <p:nvPr/>
        </p:nvPicPr>
        <p:blipFill>
          <a:blip r:embed="rId3"/>
          <a:stretch>
            <a:fillRect/>
          </a:stretch>
        </p:blipFill>
        <p:spPr>
          <a:xfrm>
            <a:off x="16781920" y="8938742"/>
            <a:ext cx="6162675" cy="2419350"/>
          </a:xfrm>
          <a:prstGeom prst="rect">
            <a:avLst/>
          </a:prstGeom>
        </p:spPr>
      </p:pic>
      <p:sp>
        <p:nvSpPr>
          <p:cNvPr id="9" name="文本框 8">
            <a:extLst>
              <a:ext uri="{FF2B5EF4-FFF2-40B4-BE49-F238E27FC236}">
                <a16:creationId xmlns:a16="http://schemas.microsoft.com/office/drawing/2014/main" id="{68D0BC22-42AD-0749-0F40-E9AB23B61059}"/>
              </a:ext>
            </a:extLst>
          </p:cNvPr>
          <p:cNvSpPr txBox="1"/>
          <p:nvPr/>
        </p:nvSpPr>
        <p:spPr>
          <a:xfrm>
            <a:off x="16781919" y="11536666"/>
            <a:ext cx="6162675" cy="10259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图：全加器的计算结果，三元数组分别代表</a:t>
            </a:r>
            <a:r>
              <a:rPr kumimoji="0" lang="en-US" altLang="zh-CN" sz="3000" b="0" i="0" u="none" strike="noStrike" cap="none" spc="0" normalizeH="0" baseline="0" dirty="0">
                <a:ln>
                  <a:noFill/>
                </a:ln>
                <a:solidFill>
                  <a:srgbClr val="000000"/>
                </a:solidFill>
                <a:effectLst/>
                <a:uFillTx/>
                <a:latin typeface="Helvetica Neue"/>
                <a:ea typeface="Helvetica Neue"/>
                <a:cs typeface="Helvetica Neue"/>
                <a:sym typeface="Helvetica Neue"/>
              </a:rPr>
              <a:t>CC0</a:t>
            </a:r>
            <a:r>
              <a:rPr kumimoji="0" lang="zh-CN" alt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a:t>
            </a:r>
            <a:r>
              <a:rPr kumimoji="0" lang="en-US" altLang="zh-CN" sz="3000" b="0" i="0" u="none" strike="noStrike" cap="none" spc="0" normalizeH="0" baseline="0" dirty="0">
                <a:ln>
                  <a:noFill/>
                </a:ln>
                <a:solidFill>
                  <a:srgbClr val="000000"/>
                </a:solidFill>
                <a:effectLst/>
                <a:uFillTx/>
                <a:latin typeface="Helvetica Neue"/>
                <a:ea typeface="Helvetica Neue"/>
                <a:cs typeface="Helvetica Neue"/>
                <a:sym typeface="Helvetica Neue"/>
              </a:rPr>
              <a:t>CC1</a:t>
            </a:r>
            <a:r>
              <a:rPr kumimoji="0" lang="zh-CN" alt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和</a:t>
            </a:r>
            <a:r>
              <a:rPr kumimoji="0" lang="en-US" altLang="zh-CN" sz="3000" b="0" i="0" u="none" strike="noStrike" cap="none" spc="0" normalizeH="0" baseline="0" dirty="0">
                <a:ln>
                  <a:noFill/>
                </a:ln>
                <a:solidFill>
                  <a:srgbClr val="000000"/>
                </a:solidFill>
                <a:effectLst/>
                <a:uFillTx/>
                <a:latin typeface="Helvetica Neue"/>
                <a:ea typeface="Helvetica Neue"/>
                <a:cs typeface="Helvetica Neue"/>
                <a:sym typeface="Helvetica Neue"/>
              </a:rPr>
              <a:t>CO</a:t>
            </a:r>
            <a:endParaRPr kumimoji="0" lang="zh-CN" altLang="en-US"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71815956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0555951" cy="1172316"/>
          </a:xfrm>
        </p:spPr>
        <p:txBody>
          <a:bodyPr>
            <a:normAutofit fontScale="90000"/>
          </a:bodyPr>
          <a:lstStyle/>
          <a:p>
            <a:r>
              <a:rPr lang="en-US" altLang="zh-CN" dirty="0"/>
              <a:t>02 </a:t>
            </a:r>
            <a:r>
              <a:rPr lang="zh-CN" altLang="en-US" dirty="0">
                <a:effectLst/>
              </a:rPr>
              <a:t>可测试性分析 </a:t>
            </a:r>
            <a:r>
              <a:rPr lang="en-US" altLang="zh-CN" dirty="0">
                <a:effectLst/>
              </a:rPr>
              <a:t>– SCOAP</a:t>
            </a:r>
            <a:r>
              <a:rPr lang="zh-CN" altLang="en-US" dirty="0">
                <a:effectLst/>
              </a:rPr>
              <a:t>可测试性分析</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sz="3600" b="1" dirty="0">
                <a:solidFill>
                  <a:srgbClr val="7030A0"/>
                </a:solidFill>
                <a:ea typeface="思源黑体 CN" panose="020B0500000000000000" pitchFamily="34" charset="-122"/>
              </a:rPr>
              <a:t>SCOAP</a:t>
            </a:r>
            <a:r>
              <a:rPr lang="zh-CN" altLang="en-US" sz="3600" b="1" dirty="0">
                <a:solidFill>
                  <a:srgbClr val="7030A0"/>
                </a:solidFill>
                <a:ea typeface="思源黑体 CN" panose="020B0500000000000000" pitchFamily="34" charset="-122"/>
              </a:rPr>
              <a:t>可测试性分析：</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solidFill>
                  <a:schemeClr val="tx1"/>
                </a:solidFill>
              </a:rPr>
              <a:t>时序的计算方法：</a:t>
            </a:r>
            <a:endParaRPr lang="en-US" altLang="zh-CN" sz="3000" dirty="0">
              <a:solidFill>
                <a:schemeClr val="tx1"/>
              </a:solidFill>
              <a:ea typeface="思源黑体 CN" panose="020B0500000000000000" pitchFamily="34" charset="-122"/>
            </a:endParaRPr>
          </a:p>
        </p:txBody>
      </p:sp>
      <p:pic>
        <p:nvPicPr>
          <p:cNvPr id="5" name="图片 4">
            <a:extLst>
              <a:ext uri="{FF2B5EF4-FFF2-40B4-BE49-F238E27FC236}">
                <a16:creationId xmlns:a16="http://schemas.microsoft.com/office/drawing/2014/main" id="{0638203B-147B-0690-9EE9-EE6B846F510D}"/>
              </a:ext>
            </a:extLst>
          </p:cNvPr>
          <p:cNvPicPr>
            <a:picLocks noChangeAspect="1"/>
          </p:cNvPicPr>
          <p:nvPr/>
        </p:nvPicPr>
        <p:blipFill>
          <a:blip r:embed="rId2"/>
          <a:stretch>
            <a:fillRect/>
          </a:stretch>
        </p:blipFill>
        <p:spPr>
          <a:xfrm>
            <a:off x="2602335" y="5003883"/>
            <a:ext cx="3305175" cy="2047875"/>
          </a:xfrm>
          <a:prstGeom prst="rect">
            <a:avLst/>
          </a:prstGeom>
        </p:spPr>
      </p:pic>
      <p:pic>
        <p:nvPicPr>
          <p:cNvPr id="10" name="图片 9">
            <a:extLst>
              <a:ext uri="{FF2B5EF4-FFF2-40B4-BE49-F238E27FC236}">
                <a16:creationId xmlns:a16="http://schemas.microsoft.com/office/drawing/2014/main" id="{239BDC8C-3448-9D22-1B1B-45416E4881DA}"/>
              </a:ext>
            </a:extLst>
          </p:cNvPr>
          <p:cNvPicPr>
            <a:picLocks noChangeAspect="1"/>
          </p:cNvPicPr>
          <p:nvPr/>
        </p:nvPicPr>
        <p:blipFill>
          <a:blip r:embed="rId3"/>
          <a:stretch>
            <a:fillRect/>
          </a:stretch>
        </p:blipFill>
        <p:spPr>
          <a:xfrm>
            <a:off x="8241632" y="4289508"/>
            <a:ext cx="4267200" cy="2105025"/>
          </a:xfrm>
          <a:prstGeom prst="rect">
            <a:avLst/>
          </a:prstGeom>
        </p:spPr>
      </p:pic>
      <p:pic>
        <p:nvPicPr>
          <p:cNvPr id="12" name="图片 11">
            <a:extLst>
              <a:ext uri="{FF2B5EF4-FFF2-40B4-BE49-F238E27FC236}">
                <a16:creationId xmlns:a16="http://schemas.microsoft.com/office/drawing/2014/main" id="{ACB91851-A9B6-FEAF-D849-0AF97EBE955E}"/>
              </a:ext>
            </a:extLst>
          </p:cNvPr>
          <p:cNvPicPr>
            <a:picLocks noChangeAspect="1"/>
          </p:cNvPicPr>
          <p:nvPr/>
        </p:nvPicPr>
        <p:blipFill>
          <a:blip r:embed="rId4"/>
          <a:stretch>
            <a:fillRect/>
          </a:stretch>
        </p:blipFill>
        <p:spPr>
          <a:xfrm>
            <a:off x="8237117" y="6073911"/>
            <a:ext cx="8810625" cy="1038225"/>
          </a:xfrm>
          <a:prstGeom prst="rect">
            <a:avLst/>
          </a:prstGeom>
        </p:spPr>
      </p:pic>
      <p:pic>
        <p:nvPicPr>
          <p:cNvPr id="14" name="图片 13">
            <a:extLst>
              <a:ext uri="{FF2B5EF4-FFF2-40B4-BE49-F238E27FC236}">
                <a16:creationId xmlns:a16="http://schemas.microsoft.com/office/drawing/2014/main" id="{13BD2FE4-47B2-7510-698B-E8EB9AF13534}"/>
              </a:ext>
            </a:extLst>
          </p:cNvPr>
          <p:cNvPicPr>
            <a:picLocks noChangeAspect="1"/>
          </p:cNvPicPr>
          <p:nvPr/>
        </p:nvPicPr>
        <p:blipFill>
          <a:blip r:embed="rId5"/>
          <a:stretch>
            <a:fillRect/>
          </a:stretch>
        </p:blipFill>
        <p:spPr>
          <a:xfrm>
            <a:off x="8217568" y="6932302"/>
            <a:ext cx="6067425" cy="923925"/>
          </a:xfrm>
          <a:prstGeom prst="rect">
            <a:avLst/>
          </a:prstGeom>
        </p:spPr>
      </p:pic>
      <p:pic>
        <p:nvPicPr>
          <p:cNvPr id="16" name="图片 15">
            <a:extLst>
              <a:ext uri="{FF2B5EF4-FFF2-40B4-BE49-F238E27FC236}">
                <a16:creationId xmlns:a16="http://schemas.microsoft.com/office/drawing/2014/main" id="{E1D943D7-5AA9-BDA3-90D4-A5F4D92B3305}"/>
              </a:ext>
            </a:extLst>
          </p:cNvPr>
          <p:cNvPicPr>
            <a:picLocks noChangeAspect="1"/>
          </p:cNvPicPr>
          <p:nvPr/>
        </p:nvPicPr>
        <p:blipFill>
          <a:blip r:embed="rId6"/>
          <a:stretch>
            <a:fillRect/>
          </a:stretch>
        </p:blipFill>
        <p:spPr>
          <a:xfrm>
            <a:off x="8128830" y="7818765"/>
            <a:ext cx="5857875" cy="847725"/>
          </a:xfrm>
          <a:prstGeom prst="rect">
            <a:avLst/>
          </a:prstGeom>
        </p:spPr>
      </p:pic>
      <p:pic>
        <p:nvPicPr>
          <p:cNvPr id="18" name="图片 17">
            <a:extLst>
              <a:ext uri="{FF2B5EF4-FFF2-40B4-BE49-F238E27FC236}">
                <a16:creationId xmlns:a16="http://schemas.microsoft.com/office/drawing/2014/main" id="{7E557633-9F99-62B7-7693-C71D9D37ACDD}"/>
              </a:ext>
            </a:extLst>
          </p:cNvPr>
          <p:cNvPicPr>
            <a:picLocks noChangeAspect="1"/>
          </p:cNvPicPr>
          <p:nvPr/>
        </p:nvPicPr>
        <p:blipFill>
          <a:blip r:embed="rId7"/>
          <a:stretch>
            <a:fillRect/>
          </a:stretch>
        </p:blipFill>
        <p:spPr>
          <a:xfrm>
            <a:off x="8241632" y="8698557"/>
            <a:ext cx="4124325" cy="828675"/>
          </a:xfrm>
          <a:prstGeom prst="rect">
            <a:avLst/>
          </a:prstGeom>
        </p:spPr>
      </p:pic>
      <p:pic>
        <p:nvPicPr>
          <p:cNvPr id="20" name="图片 19">
            <a:extLst>
              <a:ext uri="{FF2B5EF4-FFF2-40B4-BE49-F238E27FC236}">
                <a16:creationId xmlns:a16="http://schemas.microsoft.com/office/drawing/2014/main" id="{B96DF12F-5590-C596-C9C6-E6F6EFA2FA6A}"/>
              </a:ext>
            </a:extLst>
          </p:cNvPr>
          <p:cNvPicPr>
            <a:picLocks noChangeAspect="1"/>
          </p:cNvPicPr>
          <p:nvPr/>
        </p:nvPicPr>
        <p:blipFill>
          <a:blip r:embed="rId8"/>
          <a:stretch>
            <a:fillRect/>
          </a:stretch>
        </p:blipFill>
        <p:spPr>
          <a:xfrm>
            <a:off x="8302790" y="9493860"/>
            <a:ext cx="6286500" cy="1762125"/>
          </a:xfrm>
          <a:prstGeom prst="rect">
            <a:avLst/>
          </a:prstGeom>
        </p:spPr>
      </p:pic>
      <p:pic>
        <p:nvPicPr>
          <p:cNvPr id="22" name="图片 21">
            <a:extLst>
              <a:ext uri="{FF2B5EF4-FFF2-40B4-BE49-F238E27FC236}">
                <a16:creationId xmlns:a16="http://schemas.microsoft.com/office/drawing/2014/main" id="{5A8A69BE-A6F2-2CF9-C1A2-4C1B0F2370E9}"/>
              </a:ext>
            </a:extLst>
          </p:cNvPr>
          <p:cNvPicPr>
            <a:picLocks noChangeAspect="1"/>
          </p:cNvPicPr>
          <p:nvPr/>
        </p:nvPicPr>
        <p:blipFill>
          <a:blip r:embed="rId9"/>
          <a:stretch>
            <a:fillRect/>
          </a:stretch>
        </p:blipFill>
        <p:spPr>
          <a:xfrm>
            <a:off x="8302790" y="11211817"/>
            <a:ext cx="3295650" cy="1743075"/>
          </a:xfrm>
          <a:prstGeom prst="rect">
            <a:avLst/>
          </a:prstGeom>
        </p:spPr>
      </p:pic>
    </p:spTree>
    <p:extLst>
      <p:ext uri="{BB962C8B-B14F-4D97-AF65-F5344CB8AC3E}">
        <p14:creationId xmlns:p14="http://schemas.microsoft.com/office/powerpoint/2010/main" val="216608650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1362066" cy="1172316"/>
          </a:xfrm>
        </p:spPr>
        <p:txBody>
          <a:bodyPr>
            <a:normAutofit fontScale="90000"/>
          </a:bodyPr>
          <a:lstStyle/>
          <a:p>
            <a:r>
              <a:rPr lang="en-US" altLang="zh-CN" dirty="0"/>
              <a:t>02 </a:t>
            </a:r>
            <a:r>
              <a:rPr lang="zh-CN" altLang="en-US" dirty="0">
                <a:effectLst/>
              </a:rPr>
              <a:t>可测试性分析 </a:t>
            </a:r>
            <a:r>
              <a:rPr lang="en-US" altLang="zh-CN" dirty="0">
                <a:effectLst/>
              </a:rPr>
              <a:t>– </a:t>
            </a:r>
            <a:r>
              <a:rPr lang="zh-CN" altLang="en-US" dirty="0">
                <a:effectLst/>
              </a:rPr>
              <a:t>基于概率论的可测试性分析</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基于概率论的可测试性分析：</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solidFill>
                  <a:schemeClr val="tx1"/>
                </a:solidFill>
              </a:rPr>
              <a:t>计算方法：</a:t>
            </a:r>
            <a:endParaRPr lang="en-US" altLang="zh-CN" sz="3000" dirty="0">
              <a:solidFill>
                <a:schemeClr val="tx1"/>
              </a:solidFill>
            </a:endParaRPr>
          </a:p>
          <a:p>
            <a:pPr lvl="1" hangingPunct="1">
              <a:lnSpc>
                <a:spcPct val="150000"/>
              </a:lnSpc>
            </a:pPr>
            <a:endParaRPr lang="en-US" altLang="zh-CN" sz="3000" dirty="0">
              <a:solidFill>
                <a:schemeClr val="tx1"/>
              </a:solidFill>
            </a:endParaRPr>
          </a:p>
          <a:p>
            <a:pPr lvl="1" hangingPunct="1">
              <a:lnSpc>
                <a:spcPct val="150000"/>
              </a:lnSpc>
            </a:pPr>
            <a:endParaRPr lang="en-US" altLang="zh-CN" sz="3000" dirty="0">
              <a:solidFill>
                <a:schemeClr val="tx1"/>
              </a:solidFill>
            </a:endParaRPr>
          </a:p>
          <a:p>
            <a:pPr lvl="1" hangingPunct="1">
              <a:lnSpc>
                <a:spcPct val="150000"/>
              </a:lnSpc>
            </a:pPr>
            <a:endParaRPr lang="en-US" altLang="zh-CN" sz="3000" dirty="0">
              <a:solidFill>
                <a:schemeClr val="tx1"/>
              </a:solidFill>
            </a:endParaRPr>
          </a:p>
          <a:p>
            <a:pPr lvl="1" hangingPunct="1">
              <a:lnSpc>
                <a:spcPct val="150000"/>
              </a:lnSpc>
            </a:pPr>
            <a:endParaRPr lang="en-US" altLang="zh-CN" sz="3000" dirty="0">
              <a:solidFill>
                <a:schemeClr val="tx1"/>
              </a:solidFill>
            </a:endParaRPr>
          </a:p>
          <a:p>
            <a:pPr lvl="1" hangingPunct="1">
              <a:lnSpc>
                <a:spcPct val="150000"/>
              </a:lnSpc>
            </a:pPr>
            <a:endParaRPr lang="en-US" altLang="zh-CN" sz="3000" dirty="0">
              <a:solidFill>
                <a:schemeClr val="tx1"/>
              </a:solidFill>
            </a:endParaRPr>
          </a:p>
          <a:p>
            <a:pPr lvl="1" hangingPunct="1">
              <a:lnSpc>
                <a:spcPct val="150000"/>
              </a:lnSpc>
            </a:pPr>
            <a:endParaRPr lang="en-US" altLang="zh-CN" sz="3000" dirty="0">
              <a:solidFill>
                <a:schemeClr val="tx1"/>
              </a:solidFill>
            </a:endParaRPr>
          </a:p>
          <a:p>
            <a:pPr lvl="1" hangingPunct="1">
              <a:lnSpc>
                <a:spcPct val="150000"/>
              </a:lnSpc>
            </a:pPr>
            <a:endParaRPr lang="en-US" altLang="zh-CN" sz="3000" dirty="0">
              <a:solidFill>
                <a:schemeClr val="tx1"/>
              </a:solidFill>
            </a:endParaRPr>
          </a:p>
          <a:p>
            <a:pPr lvl="1" hangingPunct="1">
              <a:lnSpc>
                <a:spcPct val="150000"/>
              </a:lnSpc>
            </a:pPr>
            <a:endParaRPr lang="en-US" altLang="zh-CN" sz="3000" dirty="0">
              <a:solidFill>
                <a:schemeClr val="tx1"/>
              </a:solidFill>
            </a:endParaRPr>
          </a:p>
          <a:p>
            <a:pPr marL="841375" lvl="1" indent="0" hangingPunct="1">
              <a:lnSpc>
                <a:spcPct val="150000"/>
              </a:lnSpc>
              <a:buNone/>
            </a:pPr>
            <a:endParaRPr lang="en-US" altLang="zh-CN" sz="3000" dirty="0">
              <a:solidFill>
                <a:schemeClr val="tx1"/>
              </a:solidFill>
            </a:endParaRPr>
          </a:p>
          <a:p>
            <a:pPr lvl="1" hangingPunct="1">
              <a:lnSpc>
                <a:spcPct val="150000"/>
              </a:lnSpc>
            </a:pPr>
            <a:r>
              <a:rPr lang="en-US" altLang="zh-CN" sz="3000" dirty="0">
                <a:solidFill>
                  <a:schemeClr val="tx1"/>
                </a:solidFill>
              </a:rPr>
              <a:t>RP-resistant</a:t>
            </a:r>
            <a:r>
              <a:rPr lang="zh-CN" altLang="en-US" sz="3000" dirty="0">
                <a:solidFill>
                  <a:schemeClr val="tx1"/>
                </a:solidFill>
              </a:rPr>
              <a:t>：指三种概率论数值中有至少一种很低的信号。这种信号一般认为是难以测试的。</a:t>
            </a:r>
            <a:endParaRPr lang="en-US" altLang="zh-CN" sz="3000" dirty="0">
              <a:solidFill>
                <a:schemeClr val="tx1"/>
              </a:solidFill>
              <a:ea typeface="思源黑体 CN" panose="020B0500000000000000" pitchFamily="34" charset="-122"/>
            </a:endParaRPr>
          </a:p>
        </p:txBody>
      </p:sp>
      <p:sp>
        <p:nvSpPr>
          <p:cNvPr id="9" name="文本框 8">
            <a:extLst>
              <a:ext uri="{FF2B5EF4-FFF2-40B4-BE49-F238E27FC236}">
                <a16:creationId xmlns:a16="http://schemas.microsoft.com/office/drawing/2014/main" id="{68D0BC22-42AD-0749-0F40-E9AB23B61059}"/>
              </a:ext>
            </a:extLst>
          </p:cNvPr>
          <p:cNvSpPr txBox="1"/>
          <p:nvPr/>
        </p:nvSpPr>
        <p:spPr>
          <a:xfrm>
            <a:off x="13923294" y="8673016"/>
            <a:ext cx="6162675"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图：三相与门的计算结果</a:t>
            </a:r>
          </a:p>
        </p:txBody>
      </p:sp>
      <p:pic>
        <p:nvPicPr>
          <p:cNvPr id="5" name="图片 4">
            <a:extLst>
              <a:ext uri="{FF2B5EF4-FFF2-40B4-BE49-F238E27FC236}">
                <a16:creationId xmlns:a16="http://schemas.microsoft.com/office/drawing/2014/main" id="{38CD2CEC-C6C3-A9F5-8AD9-5BD5C2758F4D}"/>
              </a:ext>
            </a:extLst>
          </p:cNvPr>
          <p:cNvPicPr>
            <a:picLocks noChangeAspect="1"/>
          </p:cNvPicPr>
          <p:nvPr/>
        </p:nvPicPr>
        <p:blipFill>
          <a:blip r:embed="rId2"/>
          <a:stretch>
            <a:fillRect/>
          </a:stretch>
        </p:blipFill>
        <p:spPr>
          <a:xfrm>
            <a:off x="5795990" y="3845483"/>
            <a:ext cx="8279932" cy="8185484"/>
          </a:xfrm>
          <a:prstGeom prst="rect">
            <a:avLst/>
          </a:prstGeom>
        </p:spPr>
      </p:pic>
      <p:pic>
        <p:nvPicPr>
          <p:cNvPr id="10" name="图片 9">
            <a:extLst>
              <a:ext uri="{FF2B5EF4-FFF2-40B4-BE49-F238E27FC236}">
                <a16:creationId xmlns:a16="http://schemas.microsoft.com/office/drawing/2014/main" id="{4C5AAB90-0890-79C5-06BD-526C7EEA548E}"/>
              </a:ext>
            </a:extLst>
          </p:cNvPr>
          <p:cNvPicPr>
            <a:picLocks noChangeAspect="1"/>
          </p:cNvPicPr>
          <p:nvPr/>
        </p:nvPicPr>
        <p:blipFill>
          <a:blip r:embed="rId3"/>
          <a:stretch>
            <a:fillRect/>
          </a:stretch>
        </p:blipFill>
        <p:spPr>
          <a:xfrm>
            <a:off x="14937707" y="7276237"/>
            <a:ext cx="4133850" cy="1323975"/>
          </a:xfrm>
          <a:prstGeom prst="rect">
            <a:avLst/>
          </a:prstGeom>
        </p:spPr>
      </p:pic>
    </p:spTree>
    <p:extLst>
      <p:ext uri="{BB962C8B-B14F-4D97-AF65-F5344CB8AC3E}">
        <p14:creationId xmlns:p14="http://schemas.microsoft.com/office/powerpoint/2010/main" val="335530051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2601319" cy="1172316"/>
          </a:xfrm>
        </p:spPr>
        <p:txBody>
          <a:bodyPr>
            <a:normAutofit/>
          </a:bodyPr>
          <a:lstStyle/>
          <a:p>
            <a:r>
              <a:rPr lang="en-US" altLang="zh-CN" dirty="0"/>
              <a:t>02 </a:t>
            </a:r>
            <a:r>
              <a:rPr lang="zh-CN" altLang="en-US" dirty="0">
                <a:effectLst/>
              </a:rPr>
              <a:t>可测试性分析 </a:t>
            </a:r>
            <a:r>
              <a:rPr lang="en-US" altLang="zh-CN" dirty="0">
                <a:effectLst/>
              </a:rPr>
              <a:t>– </a:t>
            </a:r>
            <a:r>
              <a:rPr lang="zh-CN" altLang="en-US" dirty="0">
                <a:effectLst/>
              </a:rPr>
              <a:t>基于模拟的可测试性分析</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0" indent="0" eaLnBrk="0" hangingPunct="1">
              <a:lnSpc>
                <a:spcPct val="150000"/>
              </a:lnSpc>
              <a:spcBef>
                <a:spcPct val="0"/>
              </a:spcBef>
              <a:buNone/>
            </a:pPr>
            <a:r>
              <a:rPr lang="zh-CN" altLang="en-US" sz="3600" dirty="0">
                <a:solidFill>
                  <a:schemeClr val="tx1">
                    <a:lumMod val="65000"/>
                    <a:lumOff val="35000"/>
                  </a:schemeClr>
                </a:solidFill>
                <a:ea typeface="思源黑体 CN" panose="020B0500000000000000" pitchFamily="34" charset="-122"/>
              </a:rPr>
              <a:t>基于模拟的可测试性分析</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在以上</a:t>
            </a:r>
            <a:r>
              <a:rPr lang="en-US" altLang="zh-CN" sz="3600" dirty="0">
                <a:solidFill>
                  <a:schemeClr val="tx1">
                    <a:lumMod val="65000"/>
                    <a:lumOff val="35000"/>
                  </a:schemeClr>
                </a:solidFill>
                <a:ea typeface="思源黑体 CN" panose="020B0500000000000000" pitchFamily="34" charset="-122"/>
              </a:rPr>
              <a:t>SCOAP</a:t>
            </a:r>
            <a:r>
              <a:rPr lang="zh-CN" altLang="en-US" sz="3600" dirty="0">
                <a:solidFill>
                  <a:schemeClr val="tx1">
                    <a:lumMod val="65000"/>
                    <a:lumOff val="35000"/>
                  </a:schemeClr>
                </a:solidFill>
                <a:ea typeface="思源黑体 CN" panose="020B0500000000000000" pitchFamily="34" charset="-122"/>
              </a:rPr>
              <a:t>和基于概率论的可测试性分析中，我们只讨论了电路的拓扑结构信息，而这种信息是静态的，与电路实时的输入无关。这使得对可控性和可观察性的测量的耗时呈线性，在需要快速可测试性分析的场合（例如测试生成及</a:t>
            </a:r>
            <a:r>
              <a:rPr lang="en-US" altLang="zh-CN" sz="3600" dirty="0">
                <a:solidFill>
                  <a:schemeClr val="tx1">
                    <a:lumMod val="65000"/>
                    <a:lumOff val="35000"/>
                  </a:schemeClr>
                </a:solidFill>
                <a:ea typeface="思源黑体 CN" panose="020B0500000000000000" pitchFamily="34" charset="-122"/>
              </a:rPr>
              <a:t>logic BIST</a:t>
            </a:r>
            <a:r>
              <a:rPr lang="zh-CN" altLang="en-US" sz="3600" dirty="0">
                <a:solidFill>
                  <a:schemeClr val="tx1">
                    <a:lumMod val="65000"/>
                    <a:lumOff val="35000"/>
                  </a:schemeClr>
                </a:solidFill>
                <a:ea typeface="思源黑体 CN" panose="020B0500000000000000" pitchFamily="34" charset="-122"/>
              </a:rPr>
              <a:t>）中很有用处。</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600" b="1" dirty="0">
                <a:solidFill>
                  <a:srgbClr val="68309F"/>
                </a:solidFill>
                <a:ea typeface="思源黑体 CN" panose="020B0500000000000000" pitchFamily="34" charset="-122"/>
              </a:rPr>
              <a:t>动态测量</a:t>
            </a:r>
            <a:r>
              <a:rPr lang="zh-CN" altLang="en-US" sz="3600" dirty="0">
                <a:solidFill>
                  <a:schemeClr val="tx1">
                    <a:lumMod val="65000"/>
                    <a:lumOff val="35000"/>
                  </a:schemeClr>
                </a:solidFill>
                <a:ea typeface="思源黑体 CN" panose="020B0500000000000000" pitchFamily="34" charset="-122"/>
              </a:rPr>
              <a:t>：基于数据采样（</a:t>
            </a:r>
            <a:r>
              <a:rPr lang="en-US" altLang="zh-CN" sz="3600" dirty="0">
                <a:solidFill>
                  <a:schemeClr val="tx1">
                    <a:lumMod val="65000"/>
                    <a:lumOff val="35000"/>
                  </a:schemeClr>
                </a:solidFill>
                <a:ea typeface="思源黑体 CN" panose="020B0500000000000000" pitchFamily="34" charset="-122"/>
              </a:rPr>
              <a:t>statistical sampling</a:t>
            </a:r>
            <a:r>
              <a:rPr lang="zh-CN" altLang="en-US" sz="3600" dirty="0">
                <a:solidFill>
                  <a:schemeClr val="tx1">
                    <a:lumMod val="65000"/>
                    <a:lumOff val="35000"/>
                  </a:schemeClr>
                </a:solidFill>
                <a:ea typeface="思源黑体 CN" panose="020B0500000000000000" pitchFamily="34" charset="-122"/>
              </a:rPr>
              <a:t>）的可测试性分析。采样所用的输入数据可以是随机的，也可以是按照给定</a:t>
            </a:r>
            <a:r>
              <a:rPr lang="en-US" altLang="zh-CN" sz="3600" dirty="0">
                <a:solidFill>
                  <a:schemeClr val="tx1">
                    <a:lumMod val="65000"/>
                    <a:lumOff val="35000"/>
                  </a:schemeClr>
                </a:solidFill>
                <a:ea typeface="思源黑体 CN" panose="020B0500000000000000" pitchFamily="34" charset="-122"/>
              </a:rPr>
              <a:t>pattern</a:t>
            </a:r>
            <a:r>
              <a:rPr lang="zh-CN" altLang="en-US" sz="3600" dirty="0">
                <a:solidFill>
                  <a:schemeClr val="tx1">
                    <a:lumMod val="65000"/>
                    <a:lumOff val="35000"/>
                  </a:schemeClr>
                </a:solidFill>
                <a:ea typeface="思源黑体 CN" panose="020B0500000000000000" pitchFamily="34" charset="-122"/>
              </a:rPr>
              <a:t>生成的。</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除去这种逻辑模拟之外，还可以使用故障模拟，主要方法包括</a:t>
            </a:r>
            <a:r>
              <a:rPr lang="en-US" altLang="zh-CN" sz="3600" dirty="0">
                <a:solidFill>
                  <a:schemeClr val="tx1">
                    <a:lumMod val="65000"/>
                    <a:lumOff val="35000"/>
                  </a:schemeClr>
                </a:solidFill>
                <a:ea typeface="思源黑体 CN" panose="020B0500000000000000" pitchFamily="34" charset="-122"/>
              </a:rPr>
              <a:t>RRFA</a:t>
            </a:r>
            <a:r>
              <a:rPr lang="zh-CN" altLang="en-US" sz="3600" dirty="0">
                <a:solidFill>
                  <a:schemeClr val="tx1">
                    <a:lumMod val="65000"/>
                    <a:lumOff val="35000"/>
                  </a:schemeClr>
                </a:solidFill>
                <a:ea typeface="思源黑体 CN" panose="020B0500000000000000" pitchFamily="34" charset="-122"/>
              </a:rPr>
              <a:t>（</a:t>
            </a:r>
            <a:r>
              <a:rPr lang="en-US" altLang="zh-CN" sz="3600" dirty="0">
                <a:solidFill>
                  <a:schemeClr val="tx1">
                    <a:lumMod val="65000"/>
                    <a:lumOff val="35000"/>
                  </a:schemeClr>
                </a:solidFill>
                <a:ea typeface="思源黑体 CN" panose="020B0500000000000000" pitchFamily="34" charset="-122"/>
              </a:rPr>
              <a:t>random resistant fault analysis</a:t>
            </a:r>
            <a:r>
              <a:rPr lang="zh-CN" altLang="en-US" sz="3600" dirty="0">
                <a:solidFill>
                  <a:schemeClr val="tx1">
                    <a:lumMod val="65000"/>
                    <a:lumOff val="35000"/>
                  </a:schemeClr>
                </a:solidFill>
                <a:ea typeface="思源黑体 CN" panose="020B0500000000000000" pitchFamily="34" charset="-122"/>
              </a:rPr>
              <a:t>）、</a:t>
            </a:r>
            <a:r>
              <a:rPr lang="en-US" altLang="zh-CN" sz="3600" dirty="0">
                <a:solidFill>
                  <a:schemeClr val="tx1">
                    <a:lumMod val="65000"/>
                    <a:lumOff val="35000"/>
                  </a:schemeClr>
                </a:solidFill>
                <a:ea typeface="思源黑体 CN" panose="020B0500000000000000" pitchFamily="34" charset="-122"/>
              </a:rPr>
              <a:t>STAFAN</a:t>
            </a:r>
            <a:r>
              <a:rPr lang="zh-CN" altLang="en-US" sz="3600" dirty="0">
                <a:solidFill>
                  <a:schemeClr val="tx1">
                    <a:lumMod val="65000"/>
                    <a:lumOff val="35000"/>
                  </a:schemeClr>
                </a:solidFill>
                <a:ea typeface="思源黑体 CN" panose="020B0500000000000000" pitchFamily="34" charset="-122"/>
              </a:rPr>
              <a:t>算法等。将在本书</a:t>
            </a:r>
            <a:r>
              <a:rPr lang="en-US" altLang="zh-CN" sz="3600" dirty="0">
                <a:solidFill>
                  <a:schemeClr val="tx1">
                    <a:lumMod val="65000"/>
                    <a:lumOff val="35000"/>
                  </a:schemeClr>
                </a:solidFill>
                <a:ea typeface="思源黑体 CN" panose="020B0500000000000000" pitchFamily="34" charset="-122"/>
              </a:rPr>
              <a:t>Ch. 3</a:t>
            </a:r>
            <a:r>
              <a:rPr lang="zh-CN" altLang="en-US" sz="3600" dirty="0">
                <a:solidFill>
                  <a:schemeClr val="tx1">
                    <a:lumMod val="65000"/>
                    <a:lumOff val="35000"/>
                  </a:schemeClr>
                </a:solidFill>
                <a:ea typeface="思源黑体 CN" panose="020B0500000000000000" pitchFamily="34" charset="-122"/>
              </a:rPr>
              <a:t>详细介绍。</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基于模拟的可测试性分析一般只在需要达到极高故障覆盖率的时候才有用到，一般作为测试生成和</a:t>
            </a:r>
            <a:r>
              <a:rPr lang="en-US" altLang="zh-CN" sz="3600" dirty="0">
                <a:solidFill>
                  <a:schemeClr val="tx1">
                    <a:lumMod val="65000"/>
                    <a:lumOff val="35000"/>
                  </a:schemeClr>
                </a:solidFill>
                <a:ea typeface="思源黑体 CN" panose="020B0500000000000000" pitchFamily="34" charset="-122"/>
              </a:rPr>
              <a:t>logic BIST</a:t>
            </a:r>
            <a:r>
              <a:rPr lang="zh-CN" altLang="en-US" sz="3600" dirty="0">
                <a:solidFill>
                  <a:schemeClr val="tx1">
                    <a:lumMod val="65000"/>
                    <a:lumOff val="35000"/>
                  </a:schemeClr>
                </a:solidFill>
                <a:ea typeface="思源黑体 CN" panose="020B0500000000000000" pitchFamily="34" charset="-122"/>
              </a:rPr>
              <a:t>的引导。</a:t>
            </a:r>
            <a:endParaRPr lang="en-US" altLang="zh-CN" sz="3600" dirty="0">
              <a:solidFill>
                <a:schemeClr val="tx1">
                  <a:lumMod val="65000"/>
                  <a:lumOff val="35000"/>
                </a:schemeClr>
              </a:solidFill>
              <a:ea typeface="思源黑体 CN" panose="020B0500000000000000" pitchFamily="34" charset="-122"/>
            </a:endParaRPr>
          </a:p>
        </p:txBody>
      </p:sp>
    </p:spTree>
    <p:extLst>
      <p:ext uri="{BB962C8B-B14F-4D97-AF65-F5344CB8AC3E}">
        <p14:creationId xmlns:p14="http://schemas.microsoft.com/office/powerpoint/2010/main" val="130183670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2601319" cy="1172316"/>
          </a:xfrm>
        </p:spPr>
        <p:txBody>
          <a:bodyPr>
            <a:normAutofit/>
          </a:bodyPr>
          <a:lstStyle/>
          <a:p>
            <a:r>
              <a:rPr lang="en-US" altLang="zh-CN" dirty="0"/>
              <a:t>02 </a:t>
            </a:r>
            <a:r>
              <a:rPr lang="zh-CN" altLang="en-US" dirty="0">
                <a:effectLst/>
              </a:rPr>
              <a:t>可测试性分析 </a:t>
            </a:r>
            <a:r>
              <a:rPr lang="en-US" altLang="zh-CN" dirty="0">
                <a:effectLst/>
              </a:rPr>
              <a:t>– </a:t>
            </a:r>
            <a:r>
              <a:rPr lang="zh-CN" altLang="en-US" dirty="0">
                <a:effectLst/>
              </a:rPr>
              <a:t>基于</a:t>
            </a:r>
            <a:r>
              <a:rPr lang="en-US" altLang="zh-CN" dirty="0">
                <a:effectLst/>
              </a:rPr>
              <a:t>RTL</a:t>
            </a:r>
            <a:r>
              <a:rPr lang="zh-CN" altLang="en-US" dirty="0">
                <a:effectLst/>
              </a:rPr>
              <a:t>层的可测试性分析</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0" indent="0" eaLnBrk="0" hangingPunct="1">
              <a:lnSpc>
                <a:spcPct val="150000"/>
              </a:lnSpc>
              <a:spcBef>
                <a:spcPct val="0"/>
              </a:spcBef>
              <a:buNone/>
            </a:pPr>
            <a:r>
              <a:rPr lang="zh-CN" altLang="en-US" sz="3600" dirty="0">
                <a:solidFill>
                  <a:schemeClr val="tx1">
                    <a:lumMod val="65000"/>
                    <a:lumOff val="35000"/>
                  </a:schemeClr>
                </a:solidFill>
                <a:ea typeface="思源黑体 CN" panose="020B0500000000000000" pitchFamily="34" charset="-122"/>
              </a:rPr>
              <a:t>基于</a:t>
            </a:r>
            <a:r>
              <a:rPr lang="en-US" altLang="zh-CN" sz="3600" dirty="0">
                <a:solidFill>
                  <a:schemeClr val="tx1">
                    <a:lumMod val="65000"/>
                    <a:lumOff val="35000"/>
                  </a:schemeClr>
                </a:solidFill>
                <a:ea typeface="思源黑体 CN" panose="020B0500000000000000" pitchFamily="34" charset="-122"/>
              </a:rPr>
              <a:t>RTL</a:t>
            </a:r>
            <a:r>
              <a:rPr lang="zh-CN" altLang="en-US" sz="3600" dirty="0">
                <a:solidFill>
                  <a:schemeClr val="tx1">
                    <a:lumMod val="65000"/>
                    <a:lumOff val="35000"/>
                  </a:schemeClr>
                </a:solidFill>
                <a:ea typeface="思源黑体 CN" panose="020B0500000000000000" pitchFamily="34" charset="-122"/>
              </a:rPr>
              <a:t>（寄存器</a:t>
            </a:r>
            <a:r>
              <a:rPr lang="en-US" altLang="zh-CN" sz="3600" dirty="0">
                <a:solidFill>
                  <a:schemeClr val="tx1">
                    <a:lumMod val="65000"/>
                    <a:lumOff val="35000"/>
                  </a:schemeClr>
                </a:solidFill>
                <a:ea typeface="思源黑体 CN" panose="020B0500000000000000" pitchFamily="34" charset="-122"/>
              </a:rPr>
              <a:t>-</a:t>
            </a:r>
            <a:r>
              <a:rPr lang="zh-CN" altLang="en-US" sz="3600" dirty="0">
                <a:solidFill>
                  <a:schemeClr val="tx1">
                    <a:lumMod val="65000"/>
                    <a:lumOff val="35000"/>
                  </a:schemeClr>
                </a:solidFill>
                <a:ea typeface="思源黑体 CN" panose="020B0500000000000000" pitchFamily="34" charset="-122"/>
              </a:rPr>
              <a:t>转移层）的可测试性分析</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前述的可测试性分析都是基于门层的，在这一层做分析的开销比在</a:t>
            </a:r>
            <a:r>
              <a:rPr lang="en-US" altLang="zh-CN" sz="3600" dirty="0">
                <a:solidFill>
                  <a:schemeClr val="tx1">
                    <a:lumMod val="65000"/>
                    <a:lumOff val="35000"/>
                  </a:schemeClr>
                </a:solidFill>
                <a:ea typeface="思源黑体 CN" panose="020B0500000000000000" pitchFamily="34" charset="-122"/>
              </a:rPr>
              <a:t>RTL</a:t>
            </a:r>
            <a:r>
              <a:rPr lang="zh-CN" altLang="en-US" sz="3600" dirty="0">
                <a:solidFill>
                  <a:schemeClr val="tx1">
                    <a:lumMod val="65000"/>
                    <a:lumOff val="35000"/>
                  </a:schemeClr>
                </a:solidFill>
                <a:ea typeface="思源黑体 CN" panose="020B0500000000000000" pitchFamily="34" charset="-122"/>
              </a:rPr>
              <a:t>层大得多。</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结构图（</a:t>
            </a:r>
            <a:r>
              <a:rPr lang="en-US" altLang="zh-CN" sz="3600" dirty="0">
                <a:solidFill>
                  <a:schemeClr val="tx1">
                    <a:lumMod val="65000"/>
                    <a:lumOff val="35000"/>
                  </a:schemeClr>
                </a:solidFill>
                <a:ea typeface="思源黑体 CN" panose="020B0500000000000000" pitchFamily="34" charset="-122"/>
              </a:rPr>
              <a:t>structure graph</a:t>
            </a:r>
            <a:r>
              <a:rPr lang="zh-CN" altLang="en-US" sz="3600" dirty="0">
                <a:solidFill>
                  <a:schemeClr val="tx1">
                    <a:lumMod val="65000"/>
                    <a:lumOff val="35000"/>
                  </a:schemeClr>
                </a:solidFill>
                <a:ea typeface="思源黑体 CN" panose="020B0500000000000000" pitchFamily="34" charset="-122"/>
              </a:rPr>
              <a:t>）：</a:t>
            </a:r>
            <a:endParaRPr lang="en-US" altLang="zh-CN" sz="3600" dirty="0">
              <a:solidFill>
                <a:schemeClr val="tx1">
                  <a:lumMod val="65000"/>
                  <a:lumOff val="35000"/>
                </a:schemeClr>
              </a:solidFill>
              <a:ea typeface="思源黑体 CN" panose="020B0500000000000000" pitchFamily="34" charset="-122"/>
            </a:endParaRPr>
          </a:p>
          <a:p>
            <a:pPr lvl="1" eaLnBrk="0" hangingPunct="1">
              <a:lnSpc>
                <a:spcPct val="150000"/>
              </a:lnSpc>
              <a:spcBef>
                <a:spcPct val="0"/>
              </a:spcBef>
            </a:pPr>
            <a:r>
              <a:rPr lang="zh-CN" altLang="en-US" sz="3000" dirty="0"/>
              <a:t>每个结点表示一个寄存器</a:t>
            </a:r>
            <a:endParaRPr lang="en-US" altLang="zh-CN" sz="3000" dirty="0"/>
          </a:p>
          <a:p>
            <a:pPr lvl="1" eaLnBrk="0" hangingPunct="1">
              <a:lnSpc>
                <a:spcPct val="150000"/>
              </a:lnSpc>
              <a:spcBef>
                <a:spcPct val="0"/>
              </a:spcBef>
            </a:pPr>
            <a:r>
              <a:rPr lang="zh-CN" altLang="en-US" sz="3000" dirty="0">
                <a:solidFill>
                  <a:schemeClr val="tx1">
                    <a:lumMod val="65000"/>
                    <a:lumOff val="35000"/>
                  </a:schemeClr>
                </a:solidFill>
                <a:ea typeface="思源黑体 CN" panose="020B0500000000000000" pitchFamily="34" charset="-122"/>
              </a:rPr>
              <a:t>每条有向边表示从</a:t>
            </a:r>
            <a:r>
              <a:rPr lang="zh-CN" altLang="en-US" sz="3000" dirty="0"/>
              <a:t>第</a:t>
            </a:r>
            <a:r>
              <a:rPr lang="en-US" altLang="zh-CN" sz="3000" dirty="0" err="1"/>
              <a:t>i</a:t>
            </a:r>
            <a:r>
              <a:rPr lang="zh-CN" altLang="en-US" sz="3000" dirty="0"/>
              <a:t>个寄存器到第</a:t>
            </a:r>
            <a:r>
              <a:rPr lang="en-US" altLang="zh-CN" sz="3000" dirty="0"/>
              <a:t>j</a:t>
            </a:r>
            <a:r>
              <a:rPr lang="zh-CN" altLang="en-US" sz="3000" dirty="0"/>
              <a:t>个寄存器之间的电路模块（这意味着结构图一般呈树状）</a:t>
            </a:r>
            <a:endParaRPr lang="en-US" altLang="zh-CN" sz="3000" dirty="0"/>
          </a:p>
          <a:p>
            <a:pPr lvl="1" eaLnBrk="0" hangingPunct="1">
              <a:lnSpc>
                <a:spcPct val="150000"/>
              </a:lnSpc>
              <a:spcBef>
                <a:spcPct val="0"/>
              </a:spcBef>
            </a:pPr>
            <a:r>
              <a:rPr lang="zh-CN" altLang="en-US" sz="3000" dirty="0">
                <a:solidFill>
                  <a:schemeClr val="tx1">
                    <a:lumMod val="65000"/>
                    <a:lumOff val="35000"/>
                  </a:schemeClr>
                </a:solidFill>
                <a:ea typeface="思源黑体 CN" panose="020B0500000000000000" pitchFamily="34" charset="-122"/>
              </a:rPr>
              <a:t>时序深度（</a:t>
            </a:r>
            <a:r>
              <a:rPr lang="en-US" altLang="zh-CN" sz="3000" dirty="0">
                <a:solidFill>
                  <a:schemeClr val="tx1">
                    <a:lumMod val="65000"/>
                    <a:lumOff val="35000"/>
                  </a:schemeClr>
                </a:solidFill>
                <a:ea typeface="思源黑体 CN" panose="020B0500000000000000" pitchFamily="34" charset="-122"/>
              </a:rPr>
              <a:t>sequential depth</a:t>
            </a:r>
            <a:r>
              <a:rPr lang="zh-CN" altLang="en-US" sz="3000" dirty="0">
                <a:solidFill>
                  <a:schemeClr val="tx1">
                    <a:lumMod val="65000"/>
                    <a:lumOff val="35000"/>
                  </a:schemeClr>
                </a:solidFill>
                <a:ea typeface="思源黑体 CN" panose="020B0500000000000000" pitchFamily="34" charset="-122"/>
              </a:rPr>
              <a:t>）：结构图的最大</a:t>
            </a:r>
            <a:r>
              <a:rPr lang="en-US" altLang="zh-CN" sz="3000" dirty="0">
                <a:solidFill>
                  <a:schemeClr val="tx1">
                    <a:lumMod val="65000"/>
                    <a:lumOff val="35000"/>
                  </a:schemeClr>
                </a:solidFill>
                <a:ea typeface="思源黑体 CN" panose="020B0500000000000000" pitchFamily="34" charset="-122"/>
              </a:rPr>
              <a:t>Level</a:t>
            </a:r>
            <a:r>
              <a:rPr lang="zh-CN" altLang="en-US" sz="3000" dirty="0">
                <a:solidFill>
                  <a:schemeClr val="tx1">
                    <a:lumMod val="65000"/>
                    <a:lumOff val="35000"/>
                  </a:schemeClr>
                </a:solidFill>
                <a:ea typeface="思源黑体 CN" panose="020B0500000000000000" pitchFamily="34" charset="-122"/>
              </a:rPr>
              <a:t>，这个量可以用来表示当前</a:t>
            </a:r>
            <a:r>
              <a:rPr lang="en-US" altLang="zh-CN" sz="3000" dirty="0">
                <a:solidFill>
                  <a:schemeClr val="tx1">
                    <a:lumMod val="65000"/>
                    <a:lumOff val="35000"/>
                  </a:schemeClr>
                </a:solidFill>
                <a:ea typeface="思源黑体 CN" panose="020B0500000000000000" pitchFamily="34" charset="-122"/>
              </a:rPr>
              <a:t>RTL</a:t>
            </a:r>
            <a:r>
              <a:rPr lang="zh-CN" altLang="en-US" sz="3000" dirty="0">
                <a:solidFill>
                  <a:schemeClr val="tx1">
                    <a:lumMod val="65000"/>
                    <a:lumOff val="35000"/>
                  </a:schemeClr>
                </a:solidFill>
                <a:ea typeface="思源黑体 CN" panose="020B0500000000000000" pitchFamily="34" charset="-122"/>
              </a:rPr>
              <a:t>电路的测试难度。</a:t>
            </a:r>
            <a:endParaRPr lang="en-US" altLang="zh-CN" sz="30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这种图的好处是忽略了每个具体功能模块的实现细节，只考虑</a:t>
            </a:r>
            <a:r>
              <a:rPr lang="en-US" altLang="zh-CN" sz="3600" dirty="0">
                <a:solidFill>
                  <a:schemeClr val="tx1">
                    <a:lumMod val="65000"/>
                    <a:lumOff val="35000"/>
                  </a:schemeClr>
                </a:solidFill>
                <a:ea typeface="思源黑体 CN" panose="020B0500000000000000" pitchFamily="34" charset="-122"/>
              </a:rPr>
              <a:t>high-level</a:t>
            </a:r>
            <a:r>
              <a:rPr lang="zh-CN" altLang="en-US" sz="3600" dirty="0">
                <a:solidFill>
                  <a:schemeClr val="tx1">
                    <a:lumMod val="65000"/>
                    <a:lumOff val="35000"/>
                  </a:schemeClr>
                </a:solidFill>
                <a:ea typeface="思源黑体 CN" panose="020B0500000000000000" pitchFamily="34" charset="-122"/>
              </a:rPr>
              <a:t>的信息</a:t>
            </a:r>
            <a:endParaRPr lang="en-US" altLang="zh-CN" sz="3600" dirty="0">
              <a:solidFill>
                <a:schemeClr val="tx1">
                  <a:lumMod val="65000"/>
                  <a:lumOff val="35000"/>
                </a:schemeClr>
              </a:solidFill>
              <a:ea typeface="思源黑体 CN" panose="020B0500000000000000" pitchFamily="34" charset="-122"/>
            </a:endParaRPr>
          </a:p>
        </p:txBody>
      </p:sp>
    </p:spTree>
    <p:extLst>
      <p:ext uri="{BB962C8B-B14F-4D97-AF65-F5344CB8AC3E}">
        <p14:creationId xmlns:p14="http://schemas.microsoft.com/office/powerpoint/2010/main" val="295856182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2601319" cy="1172316"/>
          </a:xfrm>
        </p:spPr>
        <p:txBody>
          <a:bodyPr>
            <a:normAutofit/>
          </a:bodyPr>
          <a:lstStyle/>
          <a:p>
            <a:r>
              <a:rPr lang="en-US" altLang="zh-CN" dirty="0"/>
              <a:t>02 </a:t>
            </a:r>
            <a:r>
              <a:rPr lang="zh-CN" altLang="en-US" dirty="0">
                <a:effectLst/>
              </a:rPr>
              <a:t>可测试性分析 </a:t>
            </a:r>
            <a:r>
              <a:rPr lang="en-US" altLang="zh-CN" dirty="0">
                <a:effectLst/>
              </a:rPr>
              <a:t>– </a:t>
            </a:r>
            <a:r>
              <a:rPr lang="zh-CN" altLang="en-US" dirty="0">
                <a:effectLst/>
              </a:rPr>
              <a:t>基于</a:t>
            </a:r>
            <a:r>
              <a:rPr lang="en-US" altLang="zh-CN" dirty="0">
                <a:effectLst/>
              </a:rPr>
              <a:t>RTL</a:t>
            </a:r>
            <a:r>
              <a:rPr lang="zh-CN" altLang="en-US" dirty="0">
                <a:effectLst/>
              </a:rPr>
              <a:t>层的可测试性分析</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0" indent="0" eaLnBrk="0" hangingPunct="1">
              <a:lnSpc>
                <a:spcPct val="150000"/>
              </a:lnSpc>
              <a:spcBef>
                <a:spcPct val="0"/>
              </a:spcBef>
              <a:buNone/>
            </a:pPr>
            <a:r>
              <a:rPr lang="zh-CN" altLang="en-US" sz="3600" dirty="0">
                <a:solidFill>
                  <a:schemeClr val="tx1">
                    <a:lumMod val="65000"/>
                    <a:lumOff val="35000"/>
                  </a:schemeClr>
                </a:solidFill>
                <a:ea typeface="思源黑体 CN" panose="020B0500000000000000" pitchFamily="34" charset="-122"/>
              </a:rPr>
              <a:t>基于</a:t>
            </a:r>
            <a:r>
              <a:rPr lang="en-US" altLang="zh-CN" sz="3600" dirty="0">
                <a:solidFill>
                  <a:schemeClr val="tx1">
                    <a:lumMod val="65000"/>
                    <a:lumOff val="35000"/>
                  </a:schemeClr>
                </a:solidFill>
                <a:ea typeface="思源黑体 CN" panose="020B0500000000000000" pitchFamily="34" charset="-122"/>
              </a:rPr>
              <a:t>RTL</a:t>
            </a:r>
            <a:r>
              <a:rPr lang="zh-CN" altLang="en-US" sz="3600" dirty="0">
                <a:solidFill>
                  <a:schemeClr val="tx1">
                    <a:lumMod val="65000"/>
                    <a:lumOff val="35000"/>
                  </a:schemeClr>
                </a:solidFill>
                <a:ea typeface="思源黑体 CN" panose="020B0500000000000000" pitchFamily="34" charset="-122"/>
              </a:rPr>
              <a:t>（寄存器</a:t>
            </a:r>
            <a:r>
              <a:rPr lang="en-US" altLang="zh-CN" sz="3600" dirty="0">
                <a:solidFill>
                  <a:schemeClr val="tx1">
                    <a:lumMod val="65000"/>
                    <a:lumOff val="35000"/>
                  </a:schemeClr>
                </a:solidFill>
                <a:ea typeface="思源黑体 CN" panose="020B0500000000000000" pitchFamily="34" charset="-122"/>
              </a:rPr>
              <a:t>-</a:t>
            </a:r>
            <a:r>
              <a:rPr lang="zh-CN" altLang="en-US" sz="3600" dirty="0">
                <a:solidFill>
                  <a:schemeClr val="tx1">
                    <a:lumMod val="65000"/>
                    <a:lumOff val="35000"/>
                  </a:schemeClr>
                </a:solidFill>
                <a:ea typeface="思源黑体 CN" panose="020B0500000000000000" pitchFamily="34" charset="-122"/>
              </a:rPr>
              <a:t>转移层）的可测试性分析</a:t>
            </a:r>
            <a:endParaRPr lang="en-US" altLang="zh-CN" sz="3600" dirty="0">
              <a:solidFill>
                <a:schemeClr val="tx1">
                  <a:lumMod val="65000"/>
                  <a:lumOff val="35000"/>
                </a:schemeClr>
              </a:solidFill>
              <a:ea typeface="思源黑体 CN" panose="020B0500000000000000" pitchFamily="34" charset="-122"/>
            </a:endParaRPr>
          </a:p>
          <a:p>
            <a:pPr marL="0" lvl="0" indent="0" eaLnBrk="0" hangingPunct="1">
              <a:lnSpc>
                <a:spcPct val="150000"/>
              </a:lnSpc>
              <a:spcBef>
                <a:spcPct val="0"/>
              </a:spcBef>
              <a:buNone/>
            </a:pPr>
            <a:r>
              <a:rPr lang="zh-CN" altLang="en-US" sz="3600" dirty="0">
                <a:solidFill>
                  <a:srgbClr val="FF0000"/>
                </a:solidFill>
                <a:ea typeface="思源黑体 CN" panose="020B0500000000000000" pitchFamily="34" charset="-122"/>
              </a:rPr>
              <a:t>以</a:t>
            </a:r>
            <a:r>
              <a:rPr lang="en-US" altLang="zh-CN" sz="3600" dirty="0">
                <a:solidFill>
                  <a:srgbClr val="FF0000"/>
                </a:solidFill>
                <a:ea typeface="思源黑体 CN" panose="020B0500000000000000" pitchFamily="34" charset="-122"/>
              </a:rPr>
              <a:t>n</a:t>
            </a:r>
            <a:r>
              <a:rPr lang="zh-CN" altLang="en-US" sz="3600" dirty="0">
                <a:solidFill>
                  <a:srgbClr val="FF0000"/>
                </a:solidFill>
                <a:ea typeface="思源黑体 CN" panose="020B0500000000000000" pitchFamily="34" charset="-122"/>
              </a:rPr>
              <a:t>个</a:t>
            </a:r>
            <a:r>
              <a:rPr lang="en-US" altLang="zh-CN" sz="3600" dirty="0">
                <a:solidFill>
                  <a:srgbClr val="FF0000"/>
                </a:solidFill>
                <a:ea typeface="思源黑体 CN" panose="020B0500000000000000" pitchFamily="34" charset="-122"/>
              </a:rPr>
              <a:t>1</a:t>
            </a:r>
            <a:r>
              <a:rPr lang="zh-CN" altLang="en-US" sz="3600" dirty="0">
                <a:solidFill>
                  <a:srgbClr val="FF0000"/>
                </a:solidFill>
                <a:ea typeface="思源黑体 CN" panose="020B0500000000000000" pitchFamily="34" charset="-122"/>
              </a:rPr>
              <a:t>位全加器顺次相连组成的电路为例，</a:t>
            </a:r>
            <a:endParaRPr lang="en-US" altLang="zh-CN" sz="3600" dirty="0">
              <a:solidFill>
                <a:srgbClr val="FF0000"/>
              </a:solidFill>
              <a:ea typeface="思源黑体 CN" panose="020B0500000000000000" pitchFamily="34" charset="-122"/>
            </a:endParaRPr>
          </a:p>
          <a:p>
            <a:pPr marL="0" lvl="0" indent="0" eaLnBrk="0" hangingPunct="1">
              <a:lnSpc>
                <a:spcPct val="150000"/>
              </a:lnSpc>
              <a:spcBef>
                <a:spcPct val="0"/>
              </a:spcBef>
              <a:buNone/>
            </a:pPr>
            <a:r>
              <a:rPr lang="zh-CN" altLang="en-US" sz="3600" dirty="0">
                <a:solidFill>
                  <a:srgbClr val="FF0000"/>
                </a:solidFill>
                <a:ea typeface="思源黑体 CN" panose="020B0500000000000000" pitchFamily="34" charset="-122"/>
              </a:rPr>
              <a:t>计算基于概率论的</a:t>
            </a:r>
            <a:r>
              <a:rPr lang="en-US" altLang="zh-CN" sz="3600" dirty="0">
                <a:solidFill>
                  <a:srgbClr val="FF0000"/>
                </a:solidFill>
                <a:ea typeface="思源黑体 CN" panose="020B0500000000000000" pitchFamily="34" charset="-122"/>
              </a:rPr>
              <a:t>1-</a:t>
            </a:r>
            <a:r>
              <a:rPr lang="zh-CN" altLang="en-US" sz="3600" dirty="0">
                <a:solidFill>
                  <a:srgbClr val="FF0000"/>
                </a:solidFill>
                <a:ea typeface="思源黑体 CN" panose="020B0500000000000000" pitchFamily="34" charset="-122"/>
              </a:rPr>
              <a:t>可控性和可观察性</a:t>
            </a:r>
            <a:endParaRPr lang="en-US" altLang="zh-CN" sz="3600" dirty="0">
              <a:solidFill>
                <a:srgbClr val="FF0000"/>
              </a:solidFill>
              <a:ea typeface="思源黑体 CN" panose="020B0500000000000000" pitchFamily="34" charset="-122"/>
            </a:endParaRPr>
          </a:p>
        </p:txBody>
      </p:sp>
      <p:pic>
        <p:nvPicPr>
          <p:cNvPr id="5" name="图片 4">
            <a:extLst>
              <a:ext uri="{FF2B5EF4-FFF2-40B4-BE49-F238E27FC236}">
                <a16:creationId xmlns:a16="http://schemas.microsoft.com/office/drawing/2014/main" id="{28B4F49C-B953-42CC-F10B-644E7CD99D6D}"/>
              </a:ext>
            </a:extLst>
          </p:cNvPr>
          <p:cNvPicPr>
            <a:picLocks noChangeAspect="1"/>
          </p:cNvPicPr>
          <p:nvPr/>
        </p:nvPicPr>
        <p:blipFill>
          <a:blip r:embed="rId2"/>
          <a:stretch>
            <a:fillRect/>
          </a:stretch>
        </p:blipFill>
        <p:spPr>
          <a:xfrm>
            <a:off x="10555581" y="2090737"/>
            <a:ext cx="10010775" cy="10448925"/>
          </a:xfrm>
          <a:prstGeom prst="rect">
            <a:avLst/>
          </a:prstGeom>
        </p:spPr>
      </p:pic>
      <p:pic>
        <p:nvPicPr>
          <p:cNvPr id="7" name="图片 6">
            <a:extLst>
              <a:ext uri="{FF2B5EF4-FFF2-40B4-BE49-F238E27FC236}">
                <a16:creationId xmlns:a16="http://schemas.microsoft.com/office/drawing/2014/main" id="{6ABDF602-4063-20D9-D910-9736F5769A11}"/>
              </a:ext>
            </a:extLst>
          </p:cNvPr>
          <p:cNvPicPr>
            <a:picLocks noChangeAspect="1"/>
          </p:cNvPicPr>
          <p:nvPr/>
        </p:nvPicPr>
        <p:blipFill>
          <a:blip r:embed="rId3"/>
          <a:stretch>
            <a:fillRect/>
          </a:stretch>
        </p:blipFill>
        <p:spPr>
          <a:xfrm>
            <a:off x="10651707" y="12372975"/>
            <a:ext cx="9667875" cy="1343025"/>
          </a:xfrm>
          <a:prstGeom prst="rect">
            <a:avLst/>
          </a:prstGeom>
        </p:spPr>
      </p:pic>
    </p:spTree>
    <p:extLst>
      <p:ext uri="{BB962C8B-B14F-4D97-AF65-F5344CB8AC3E}">
        <p14:creationId xmlns:p14="http://schemas.microsoft.com/office/powerpoint/2010/main" val="56597800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en-US" altLang="zh-CN" dirty="0"/>
              <a:t>DFT</a:t>
            </a:r>
            <a:r>
              <a:rPr lang="zh-CN" altLang="en-US" dirty="0"/>
              <a:t>基础</a:t>
            </a:r>
          </a:p>
        </p:txBody>
      </p:sp>
      <p:sp>
        <p:nvSpPr>
          <p:cNvPr id="4" name="文本占位符 3"/>
          <p:cNvSpPr>
            <a:spLocks noGrp="1"/>
          </p:cNvSpPr>
          <p:nvPr>
            <p:ph type="body" sz="quarter" idx="12"/>
          </p:nvPr>
        </p:nvSpPr>
        <p:spPr/>
        <p:txBody>
          <a:bodyPr/>
          <a:lstStyle/>
          <a:p>
            <a:r>
              <a:rPr lang="en-US" altLang="zh-CN" dirty="0"/>
              <a:t>03</a:t>
            </a:r>
            <a:endParaRPr lang="zh-CN" altLang="en-US" dirty="0"/>
          </a:p>
        </p:txBody>
      </p:sp>
    </p:spTree>
    <p:extLst>
      <p:ext uri="{BB962C8B-B14F-4D97-AF65-F5344CB8AC3E}">
        <p14:creationId xmlns:p14="http://schemas.microsoft.com/office/powerpoint/2010/main" val="69174903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VLSI</a:t>
            </a:r>
            <a:r>
              <a:rPr lang="zh-CN" altLang="en-US" dirty="0"/>
              <a:t>测试遇到的挑战 </a:t>
            </a:r>
            <a:r>
              <a:rPr lang="en-US" altLang="zh-CN" dirty="0"/>
              <a:t>– </a:t>
            </a:r>
            <a:r>
              <a:rPr lang="zh-CN" altLang="en-US" dirty="0"/>
              <a:t>测试迭代</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571500" lvl="1" indent="-571500" eaLnBrk="0" hangingPunct="1">
              <a:lnSpc>
                <a:spcPct val="150000"/>
              </a:lnSpc>
              <a:spcBef>
                <a:spcPct val="0"/>
              </a:spcBef>
            </a:pPr>
            <a:r>
              <a:rPr lang="zh-CN" altLang="en-US" sz="3300" dirty="0">
                <a:latin typeface="Helvetica Neue"/>
                <a:ea typeface="思源宋体 CN" panose="02020400000000000000" pitchFamily="18" charset="-122"/>
              </a:rPr>
              <a:t>临时</a:t>
            </a:r>
            <a:r>
              <a:rPr lang="en-US" altLang="zh-CN" sz="3300" dirty="0">
                <a:latin typeface="Helvetica Neue"/>
                <a:ea typeface="思源宋体 CN" panose="02020400000000000000" pitchFamily="18" charset="-122"/>
              </a:rPr>
              <a:t>DFT</a:t>
            </a:r>
            <a:r>
              <a:rPr lang="zh-CN" altLang="en-US" sz="3300" dirty="0">
                <a:latin typeface="Helvetica Neue"/>
                <a:ea typeface="思源宋体 CN" panose="02020400000000000000" pitchFamily="18" charset="-122"/>
              </a:rPr>
              <a:t>技术：</a:t>
            </a:r>
            <a:endParaRPr lang="en-US" altLang="zh-CN" sz="3300" dirty="0">
              <a:latin typeface="Helvetica Neue"/>
              <a:ea typeface="思源宋体 CN" panose="02020400000000000000" pitchFamily="18" charset="-122"/>
            </a:endParaRPr>
          </a:p>
          <a:p>
            <a:pPr marL="1463675" lvl="2" indent="-571500" eaLnBrk="0" hangingPunct="1">
              <a:lnSpc>
                <a:spcPct val="150000"/>
              </a:lnSpc>
              <a:spcBef>
                <a:spcPct val="0"/>
              </a:spcBef>
            </a:pPr>
            <a:r>
              <a:rPr lang="zh-CN" altLang="en-US" sz="2700" dirty="0">
                <a:solidFill>
                  <a:srgbClr val="FF0000"/>
                </a:solidFill>
                <a:latin typeface="Helvetica Neue"/>
                <a:ea typeface="思源宋体 CN" panose="02020400000000000000" pitchFamily="18" charset="-122"/>
              </a:rPr>
              <a:t>插入测试点</a:t>
            </a:r>
            <a:endParaRPr lang="en-US" altLang="zh-CN" sz="2700" dirty="0">
              <a:solidFill>
                <a:srgbClr val="FF0000"/>
              </a:solidFill>
              <a:latin typeface="Helvetica Neue"/>
              <a:ea typeface="思源宋体 CN" panose="02020400000000000000" pitchFamily="18" charset="-122"/>
            </a:endParaRPr>
          </a:p>
          <a:p>
            <a:pPr marL="2273300" lvl="3" indent="-571500" eaLnBrk="0" hangingPunct="1">
              <a:lnSpc>
                <a:spcPct val="150000"/>
              </a:lnSpc>
              <a:spcBef>
                <a:spcPct val="0"/>
              </a:spcBef>
            </a:pPr>
            <a:r>
              <a:rPr lang="zh-CN" altLang="en-US" sz="2700" dirty="0">
                <a:latin typeface="Helvetica Neue"/>
                <a:ea typeface="思源宋体 CN" panose="02020400000000000000" pitchFamily="18" charset="-122"/>
              </a:rPr>
              <a:t>如左下图，</a:t>
            </a:r>
            <a:r>
              <a:rPr lang="en-US" altLang="zh-CN" sz="2700" dirty="0">
                <a:latin typeface="Helvetica Neue"/>
                <a:ea typeface="思源宋体 CN" panose="02020400000000000000" pitchFamily="18" charset="-122"/>
              </a:rPr>
              <a:t>SE</a:t>
            </a:r>
            <a:r>
              <a:rPr lang="zh-CN" altLang="en-US" sz="2700" dirty="0">
                <a:latin typeface="Helvetica Neue"/>
                <a:ea typeface="思源宋体 CN" panose="02020400000000000000" pitchFamily="18" charset="-122"/>
              </a:rPr>
              <a:t>置零，接入</a:t>
            </a:r>
            <a:r>
              <a:rPr lang="en-US" altLang="zh-CN" sz="2700" dirty="0">
                <a:latin typeface="Helvetica Neue"/>
                <a:ea typeface="思源宋体 CN" panose="02020400000000000000" pitchFamily="18" charset="-122"/>
              </a:rPr>
              <a:t>CK</a:t>
            </a:r>
            <a:r>
              <a:rPr lang="zh-CN" altLang="en-US" sz="2700" dirty="0">
                <a:latin typeface="Helvetica Neue"/>
                <a:ea typeface="思源宋体 CN" panose="02020400000000000000" pitchFamily="18" charset="-122"/>
              </a:rPr>
              <a:t>的时候，可以把低可观察性的结点捕获进</a:t>
            </a:r>
            <a:r>
              <a:rPr lang="en-US" altLang="zh-CN" sz="2700" dirty="0">
                <a:latin typeface="Helvetica Neue"/>
                <a:ea typeface="思源宋体 CN" panose="02020400000000000000" pitchFamily="18" charset="-122"/>
              </a:rPr>
              <a:t>D</a:t>
            </a:r>
            <a:r>
              <a:rPr lang="zh-CN" altLang="en-US" sz="2700" dirty="0">
                <a:latin typeface="Helvetica Neue"/>
                <a:ea typeface="思源宋体 CN" panose="02020400000000000000" pitchFamily="18" charset="-122"/>
              </a:rPr>
              <a:t>触发器；然后再把</a:t>
            </a:r>
            <a:r>
              <a:rPr lang="en-US" altLang="zh-CN" sz="2700" dirty="0">
                <a:latin typeface="Helvetica Neue"/>
                <a:ea typeface="思源宋体 CN" panose="02020400000000000000" pitchFamily="18" charset="-122"/>
              </a:rPr>
              <a:t>SE</a:t>
            </a:r>
            <a:r>
              <a:rPr lang="zh-CN" altLang="en-US" sz="2700" dirty="0">
                <a:latin typeface="Helvetica Neue"/>
                <a:ea typeface="思源宋体 CN" panose="02020400000000000000" pitchFamily="18" charset="-122"/>
              </a:rPr>
              <a:t>置</a:t>
            </a:r>
            <a:r>
              <a:rPr lang="en-US" altLang="zh-CN" sz="2700" dirty="0">
                <a:latin typeface="Helvetica Neue"/>
                <a:ea typeface="思源宋体 CN" panose="02020400000000000000" pitchFamily="18" charset="-122"/>
              </a:rPr>
              <a:t>1</a:t>
            </a:r>
            <a:r>
              <a:rPr lang="zh-CN" altLang="en-US" sz="2700" dirty="0">
                <a:latin typeface="Helvetica Neue"/>
                <a:ea typeface="思源宋体 CN" panose="02020400000000000000" pitchFamily="18" charset="-122"/>
              </a:rPr>
              <a:t>，三个</a:t>
            </a:r>
            <a:r>
              <a:rPr lang="en-US" altLang="zh-CN" sz="2700" dirty="0">
                <a:latin typeface="Helvetica Neue"/>
                <a:ea typeface="思源宋体 CN" panose="02020400000000000000" pitchFamily="18" charset="-122"/>
              </a:rPr>
              <a:t>OP</a:t>
            </a:r>
            <a:r>
              <a:rPr lang="zh-CN" altLang="en-US" sz="2700" dirty="0">
                <a:latin typeface="Helvetica Neue"/>
                <a:ea typeface="思源宋体 CN" panose="02020400000000000000" pitchFamily="18" charset="-122"/>
              </a:rPr>
              <a:t>都变成移位寄存器，方便进行观察。</a:t>
            </a:r>
            <a:endParaRPr lang="en-US" altLang="zh-CN" sz="2700" dirty="0">
              <a:latin typeface="Helvetica Neue"/>
              <a:ea typeface="思源宋体 CN" panose="02020400000000000000" pitchFamily="18" charset="-122"/>
            </a:endParaRPr>
          </a:p>
          <a:p>
            <a:pPr marL="2273300" lvl="3" indent="-571500" eaLnBrk="0" hangingPunct="1">
              <a:lnSpc>
                <a:spcPct val="150000"/>
              </a:lnSpc>
              <a:spcBef>
                <a:spcPct val="0"/>
              </a:spcBef>
            </a:pPr>
            <a:r>
              <a:rPr lang="zh-CN" altLang="en-US" sz="2700" dirty="0">
                <a:latin typeface="Helvetica Neue"/>
                <a:ea typeface="思源宋体 CN" panose="02020400000000000000" pitchFamily="18" charset="-122"/>
              </a:rPr>
              <a:t>如右下图：</a:t>
            </a:r>
            <a:r>
              <a:rPr lang="en-US" altLang="zh-CN" sz="2700" dirty="0">
                <a:latin typeface="Helvetica Neue"/>
                <a:ea typeface="思源宋体 CN" panose="02020400000000000000" pitchFamily="18" charset="-122"/>
              </a:rPr>
              <a:t>TM</a:t>
            </a:r>
            <a:r>
              <a:rPr lang="zh-CN" altLang="en-US" sz="2700" dirty="0">
                <a:latin typeface="Helvetica Neue"/>
                <a:ea typeface="思源宋体 CN" panose="02020400000000000000" pitchFamily="18" charset="-122"/>
              </a:rPr>
              <a:t>（</a:t>
            </a:r>
            <a:r>
              <a:rPr lang="en-US" altLang="zh-CN" sz="2700" dirty="0">
                <a:latin typeface="Helvetica Neue"/>
                <a:ea typeface="思源宋体 CN" panose="02020400000000000000" pitchFamily="18" charset="-122"/>
              </a:rPr>
              <a:t>test mode</a:t>
            </a:r>
            <a:r>
              <a:rPr lang="zh-CN" altLang="en-US" sz="2700" dirty="0">
                <a:latin typeface="Helvetica Neue"/>
                <a:ea typeface="思源宋体 CN" panose="02020400000000000000" pitchFamily="18" charset="-122"/>
              </a:rPr>
              <a:t>）从</a:t>
            </a:r>
            <a:r>
              <a:rPr lang="en-US" altLang="zh-CN" sz="2700" dirty="0">
                <a:latin typeface="Helvetica Neue"/>
                <a:ea typeface="思源宋体 CN" panose="02020400000000000000" pitchFamily="18" charset="-122"/>
              </a:rPr>
              <a:t>0</a:t>
            </a:r>
            <a:r>
              <a:rPr lang="zh-CN" altLang="en-US" sz="2700" dirty="0">
                <a:latin typeface="Helvetica Neue"/>
                <a:ea typeface="思源宋体 CN" panose="02020400000000000000" pitchFamily="18" charset="-122"/>
              </a:rPr>
              <a:t>变为</a:t>
            </a:r>
            <a:r>
              <a:rPr lang="en-US" altLang="zh-CN" sz="2700" dirty="0">
                <a:latin typeface="Helvetica Neue"/>
                <a:ea typeface="思源宋体 CN" panose="02020400000000000000" pitchFamily="18" charset="-122"/>
              </a:rPr>
              <a:t>1</a:t>
            </a:r>
            <a:r>
              <a:rPr lang="zh-CN" altLang="en-US" sz="2700" dirty="0">
                <a:latin typeface="Helvetica Neue"/>
                <a:ea typeface="思源宋体 CN" panose="02020400000000000000" pitchFamily="18" charset="-122"/>
              </a:rPr>
              <a:t>之后，三个</a:t>
            </a:r>
            <a:r>
              <a:rPr lang="en-US" altLang="zh-CN" sz="2700" dirty="0">
                <a:latin typeface="Helvetica Neue"/>
                <a:ea typeface="思源宋体 CN" panose="02020400000000000000" pitchFamily="18" charset="-122"/>
              </a:rPr>
              <a:t>OP</a:t>
            </a:r>
            <a:r>
              <a:rPr lang="zh-CN" altLang="en-US" sz="2700" dirty="0">
                <a:latin typeface="Helvetica Neue"/>
                <a:ea typeface="思源宋体 CN" panose="02020400000000000000" pitchFamily="18" charset="-122"/>
              </a:rPr>
              <a:t>也都会变成移位寄存器，大大提升了可控性。</a:t>
            </a:r>
            <a:endParaRPr lang="en-US" altLang="zh-CN" sz="2700" dirty="0">
              <a:latin typeface="Helvetica Neue"/>
              <a:ea typeface="思源宋体 CN" panose="02020400000000000000" pitchFamily="18" charset="-122"/>
            </a:endParaRPr>
          </a:p>
        </p:txBody>
      </p:sp>
      <p:pic>
        <p:nvPicPr>
          <p:cNvPr id="5" name="图片 4">
            <a:extLst>
              <a:ext uri="{FF2B5EF4-FFF2-40B4-BE49-F238E27FC236}">
                <a16:creationId xmlns:a16="http://schemas.microsoft.com/office/drawing/2014/main" id="{6536D603-6660-D6CD-7B1F-4305F4AF5FF1}"/>
              </a:ext>
            </a:extLst>
          </p:cNvPr>
          <p:cNvPicPr>
            <a:picLocks noChangeAspect="1"/>
          </p:cNvPicPr>
          <p:nvPr/>
        </p:nvPicPr>
        <p:blipFill>
          <a:blip r:embed="rId2"/>
          <a:stretch>
            <a:fillRect/>
          </a:stretch>
        </p:blipFill>
        <p:spPr>
          <a:xfrm>
            <a:off x="2143252" y="8976341"/>
            <a:ext cx="7458075" cy="4133850"/>
          </a:xfrm>
          <a:prstGeom prst="rect">
            <a:avLst/>
          </a:prstGeom>
        </p:spPr>
      </p:pic>
      <p:pic>
        <p:nvPicPr>
          <p:cNvPr id="7" name="图片 6">
            <a:extLst>
              <a:ext uri="{FF2B5EF4-FFF2-40B4-BE49-F238E27FC236}">
                <a16:creationId xmlns:a16="http://schemas.microsoft.com/office/drawing/2014/main" id="{60EACD34-7403-4674-0DA9-76ABC84B925F}"/>
              </a:ext>
            </a:extLst>
          </p:cNvPr>
          <p:cNvPicPr>
            <a:picLocks noChangeAspect="1"/>
          </p:cNvPicPr>
          <p:nvPr/>
        </p:nvPicPr>
        <p:blipFill>
          <a:blip r:embed="rId3"/>
          <a:stretch>
            <a:fillRect/>
          </a:stretch>
        </p:blipFill>
        <p:spPr>
          <a:xfrm>
            <a:off x="11737848" y="8937079"/>
            <a:ext cx="7429500" cy="4381500"/>
          </a:xfrm>
          <a:prstGeom prst="rect">
            <a:avLst/>
          </a:prstGeom>
        </p:spPr>
      </p:pic>
    </p:spTree>
    <p:extLst>
      <p:ext uri="{BB962C8B-B14F-4D97-AF65-F5344CB8AC3E}">
        <p14:creationId xmlns:p14="http://schemas.microsoft.com/office/powerpoint/2010/main" val="400806853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fontScale="70000" lnSpcReduction="2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dirty="0">
                <a:ea typeface="思源黑体 CN" panose="020B0500000000000000" pitchFamily="34" charset="-122"/>
              </a:rPr>
              <a:t>01 </a:t>
            </a:r>
            <a:r>
              <a:rPr lang="zh-CN" altLang="en-US" dirty="0">
                <a:ea typeface="思源黑体 CN" panose="020B0500000000000000" pitchFamily="34" charset="-122"/>
              </a:rPr>
              <a:t>介绍</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02 </a:t>
            </a:r>
            <a:r>
              <a:rPr lang="zh-CN" altLang="en-US" dirty="0"/>
              <a:t>可测试性分析</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03 DFT</a:t>
            </a:r>
            <a:r>
              <a:rPr lang="zh-CN" altLang="en-US" dirty="0">
                <a:ea typeface="思源黑体 CN" panose="020B0500000000000000" pitchFamily="34" charset="-122"/>
              </a:rPr>
              <a:t>基础</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04 </a:t>
            </a:r>
            <a:r>
              <a:rPr lang="zh-CN" altLang="en-US" dirty="0">
                <a:ea typeface="思源黑体 CN" panose="020B0500000000000000" pitchFamily="34" charset="-122"/>
              </a:rPr>
              <a:t>扫描单元设计</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05 </a:t>
            </a:r>
            <a:r>
              <a:rPr lang="zh-CN" altLang="en-US" dirty="0">
                <a:ea typeface="思源黑体 CN" panose="020B0500000000000000" pitchFamily="34" charset="-122"/>
              </a:rPr>
              <a:t>扫描架构</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06 </a:t>
            </a:r>
            <a:r>
              <a:rPr lang="zh-CN" altLang="en-US" dirty="0">
                <a:ea typeface="思源黑体 CN" panose="020B0500000000000000" pitchFamily="34" charset="-122"/>
              </a:rPr>
              <a:t>扫描设计规则</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07 </a:t>
            </a:r>
            <a:r>
              <a:rPr lang="zh-CN" altLang="en-US" dirty="0">
                <a:ea typeface="思源黑体 CN" panose="020B0500000000000000" pitchFamily="34" charset="-122"/>
              </a:rPr>
              <a:t>扫描设计流</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08 </a:t>
            </a:r>
            <a:r>
              <a:rPr lang="zh-CN" altLang="en-US" dirty="0">
                <a:ea typeface="思源黑体 CN" panose="020B0500000000000000" pitchFamily="34" charset="-122"/>
              </a:rPr>
              <a:t>特殊用途的扫描设计</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09 RTL</a:t>
            </a:r>
            <a:r>
              <a:rPr lang="zh-CN" altLang="en-US" dirty="0">
                <a:ea typeface="思源黑体 CN" panose="020B0500000000000000" pitchFamily="34" charset="-122"/>
              </a:rPr>
              <a:t>层的</a:t>
            </a:r>
            <a:r>
              <a:rPr lang="en-US" altLang="zh-CN" dirty="0">
                <a:ea typeface="思源黑体 CN" panose="020B0500000000000000" pitchFamily="34" charset="-122"/>
              </a:rPr>
              <a:t>DFT</a:t>
            </a:r>
          </a:p>
        </p:txBody>
      </p:sp>
    </p:spTree>
    <p:extLst>
      <p:ext uri="{BB962C8B-B14F-4D97-AF65-F5344CB8AC3E}">
        <p14:creationId xmlns:p14="http://schemas.microsoft.com/office/powerpoint/2010/main" val="685339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BB3A995-D615-84A2-B774-A9CD7EFF2EB7}"/>
              </a:ext>
            </a:extLst>
          </p:cNvPr>
          <p:cNvPicPr>
            <a:picLocks noChangeAspect="1"/>
          </p:cNvPicPr>
          <p:nvPr/>
        </p:nvPicPr>
        <p:blipFill>
          <a:blip r:embed="rId2"/>
          <a:stretch>
            <a:fillRect/>
          </a:stretch>
        </p:blipFill>
        <p:spPr>
          <a:xfrm>
            <a:off x="9708788" y="4697326"/>
            <a:ext cx="8871819" cy="9018674"/>
          </a:xfrm>
          <a:prstGeom prst="rect">
            <a:avLst/>
          </a:prstGeom>
        </p:spPr>
      </p:pic>
      <p:sp>
        <p:nvSpPr>
          <p:cNvPr id="2" name="标题 1"/>
          <p:cNvSpPr>
            <a:spLocks noGrp="1"/>
          </p:cNvSpPr>
          <p:nvPr>
            <p:ph type="title"/>
          </p:nvPr>
        </p:nvSpPr>
        <p:spPr/>
        <p:txBody>
          <a:bodyPr/>
          <a:lstStyle/>
          <a:p>
            <a:r>
              <a:rPr lang="en-US" altLang="zh-CN" dirty="0"/>
              <a:t>03 VLSI</a:t>
            </a:r>
            <a:r>
              <a:rPr lang="zh-CN" altLang="en-US" dirty="0"/>
              <a:t>测试遇到的挑战 </a:t>
            </a:r>
            <a:r>
              <a:rPr lang="en-US" altLang="zh-CN" dirty="0"/>
              <a:t>– </a:t>
            </a:r>
            <a:r>
              <a:rPr lang="zh-CN" altLang="en-US" dirty="0"/>
              <a:t>测试迭代</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571500" lvl="1" indent="-571500" eaLnBrk="0" hangingPunct="1">
              <a:lnSpc>
                <a:spcPct val="150000"/>
              </a:lnSpc>
              <a:spcBef>
                <a:spcPct val="0"/>
              </a:spcBef>
            </a:pPr>
            <a:r>
              <a:rPr lang="zh-CN" altLang="en-US" sz="3300" dirty="0">
                <a:solidFill>
                  <a:srgbClr val="FF0000"/>
                </a:solidFill>
                <a:latin typeface="Helvetica Neue"/>
                <a:ea typeface="思源宋体 CN" panose="02020400000000000000" pitchFamily="18" charset="-122"/>
              </a:rPr>
              <a:t>结构化的方法</a:t>
            </a:r>
            <a:r>
              <a:rPr lang="zh-CN" altLang="en-US" sz="3300" dirty="0">
                <a:latin typeface="Helvetica Neue"/>
                <a:ea typeface="思源宋体 CN" panose="02020400000000000000" pitchFamily="18" charset="-122"/>
              </a:rPr>
              <a:t>：</a:t>
            </a:r>
            <a:endParaRPr lang="en-US" altLang="zh-CN" sz="3300" dirty="0">
              <a:latin typeface="Helvetica Neue"/>
              <a:ea typeface="思源宋体 CN" panose="02020400000000000000" pitchFamily="18" charset="-122"/>
            </a:endParaRPr>
          </a:p>
          <a:p>
            <a:pPr marL="1463675" lvl="2" indent="-571500" eaLnBrk="0" hangingPunct="1">
              <a:lnSpc>
                <a:spcPct val="150000"/>
              </a:lnSpc>
              <a:spcBef>
                <a:spcPct val="0"/>
              </a:spcBef>
            </a:pPr>
            <a:r>
              <a:rPr lang="zh-CN" altLang="en-US" sz="2700" dirty="0">
                <a:latin typeface="Helvetica Neue"/>
                <a:ea typeface="思源宋体 CN" panose="02020400000000000000" pitchFamily="18" charset="-122"/>
              </a:rPr>
              <a:t>把时序设计转换为具有以下三种模式的设计：正常模式、移位模式、捕获模式</a:t>
            </a:r>
            <a:endParaRPr lang="en-US" altLang="zh-CN" sz="2700" dirty="0">
              <a:latin typeface="Helvetica Neue"/>
              <a:ea typeface="思源宋体 CN" panose="02020400000000000000" pitchFamily="18" charset="-122"/>
            </a:endParaRPr>
          </a:p>
          <a:p>
            <a:pPr marL="1463675" lvl="2" indent="-571500" eaLnBrk="0" hangingPunct="1">
              <a:lnSpc>
                <a:spcPct val="150000"/>
              </a:lnSpc>
              <a:spcBef>
                <a:spcPct val="0"/>
              </a:spcBef>
            </a:pPr>
            <a:r>
              <a:rPr lang="zh-CN" altLang="en-US" sz="2700" dirty="0">
                <a:latin typeface="Helvetica Neue"/>
              </a:rPr>
              <a:t>在移位和捕获模式中，会接入一个</a:t>
            </a:r>
            <a:r>
              <a:rPr lang="en-US" altLang="zh-CN" sz="2700" dirty="0">
                <a:latin typeface="Helvetica Neue"/>
              </a:rPr>
              <a:t>TM</a:t>
            </a:r>
            <a:r>
              <a:rPr lang="zh-CN" altLang="en-US" sz="2700" dirty="0">
                <a:latin typeface="Helvetica Neue"/>
              </a:rPr>
              <a:t>信号（</a:t>
            </a:r>
            <a:r>
              <a:rPr lang="en-US" altLang="zh-CN" sz="2700" dirty="0">
                <a:latin typeface="Helvetica Neue"/>
              </a:rPr>
              <a:t>test mode</a:t>
            </a:r>
            <a:r>
              <a:rPr lang="zh-CN" altLang="en-US" sz="2700" dirty="0">
                <a:latin typeface="Helvetica Neue"/>
              </a:rPr>
              <a:t>），类似于上文所述。这个信号用于简化测试、</a:t>
            </a:r>
            <a:r>
              <a:rPr lang="en-US" altLang="zh-CN" sz="2700" dirty="0">
                <a:latin typeface="Helvetica Neue"/>
              </a:rPr>
              <a:t>debug</a:t>
            </a:r>
            <a:r>
              <a:rPr lang="zh-CN" altLang="en-US" sz="2700" dirty="0">
                <a:latin typeface="Helvetica Neue"/>
              </a:rPr>
              <a:t>和诊断任务，提升故障覆盖率，保障待测电路的安全运行。</a:t>
            </a:r>
            <a:endParaRPr lang="en-US" altLang="zh-CN" sz="2700" dirty="0">
              <a:latin typeface="Helvetica Neue"/>
              <a:ea typeface="思源宋体 CN" panose="02020400000000000000" pitchFamily="18" charset="-122"/>
            </a:endParaRPr>
          </a:p>
        </p:txBody>
      </p:sp>
    </p:spTree>
    <p:extLst>
      <p:ext uri="{BB962C8B-B14F-4D97-AF65-F5344CB8AC3E}">
        <p14:creationId xmlns:p14="http://schemas.microsoft.com/office/powerpoint/2010/main" val="276382794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zh-CN" altLang="en-US" dirty="0"/>
              <a:t>扫描单元设计</a:t>
            </a:r>
          </a:p>
        </p:txBody>
      </p:sp>
      <p:sp>
        <p:nvSpPr>
          <p:cNvPr id="4" name="文本占位符 3"/>
          <p:cNvSpPr>
            <a:spLocks noGrp="1"/>
          </p:cNvSpPr>
          <p:nvPr>
            <p:ph type="body" sz="quarter" idx="12"/>
          </p:nvPr>
        </p:nvSpPr>
        <p:spPr/>
        <p:txBody>
          <a:bodyPr/>
          <a:lstStyle/>
          <a:p>
            <a:r>
              <a:rPr lang="en-US" altLang="zh-CN" dirty="0"/>
              <a:t>04</a:t>
            </a:r>
            <a:endParaRPr lang="zh-CN" altLang="en-US" dirty="0"/>
          </a:p>
        </p:txBody>
      </p:sp>
    </p:spTree>
    <p:extLst>
      <p:ext uri="{BB962C8B-B14F-4D97-AF65-F5344CB8AC3E}">
        <p14:creationId xmlns:p14="http://schemas.microsoft.com/office/powerpoint/2010/main" val="35524951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 </a:t>
            </a:r>
            <a:r>
              <a:rPr lang="zh-CN" altLang="en-US" dirty="0"/>
              <a:t>扫描单元设计</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1492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扫描单元的输入：</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数据输入（即正常输入逻辑信号）：用于正常、捕获两种模式</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扫描输入（即从其他扫描单元输入）：用于移位模式</a:t>
            </a:r>
            <a:endParaRPr lang="en-US" altLang="zh-CN" sz="3300" dirty="0">
              <a:latin typeface="Helvetica Neue"/>
            </a:endParaRPr>
          </a:p>
          <a:p>
            <a:pPr marL="457200" lvl="1" indent="-457200" eaLnBrk="0" hangingPunct="1">
              <a:lnSpc>
                <a:spcPct val="160000"/>
              </a:lnSpc>
              <a:spcBef>
                <a:spcPct val="0"/>
              </a:spcBef>
            </a:pPr>
            <a:endParaRPr lang="en-US" altLang="zh-CN" sz="3300" dirty="0">
              <a:latin typeface="Helvetica Neue"/>
            </a:endParaRPr>
          </a:p>
          <a:p>
            <a:pPr marL="0" lvl="1" indent="0" eaLnBrk="0" hangingPunct="1">
              <a:lnSpc>
                <a:spcPct val="160000"/>
              </a:lnSpc>
              <a:spcBef>
                <a:spcPct val="0"/>
              </a:spcBef>
              <a:buNone/>
            </a:pPr>
            <a:r>
              <a:rPr lang="zh-CN" altLang="en-US" sz="3300" dirty="0">
                <a:latin typeface="Helvetica Neue"/>
              </a:rPr>
              <a:t>扫描单元设计的三个种类：</a:t>
            </a:r>
            <a:endParaRPr lang="en-US" altLang="zh-CN" sz="3300" dirty="0">
              <a:latin typeface="Helvetica Neue"/>
            </a:endParaRPr>
          </a:p>
          <a:p>
            <a:pPr marL="457200" lvl="1" indent="-457200" eaLnBrk="0" hangingPunct="1">
              <a:lnSpc>
                <a:spcPct val="160000"/>
              </a:lnSpc>
              <a:spcBef>
                <a:spcPct val="0"/>
              </a:spcBef>
            </a:pPr>
            <a:r>
              <a:rPr lang="en-US" altLang="zh-CN" sz="3300" dirty="0" err="1">
                <a:latin typeface="Helvetica Neue"/>
              </a:rPr>
              <a:t>Muxed</a:t>
            </a:r>
            <a:r>
              <a:rPr lang="en-US" altLang="zh-CN" sz="3300" dirty="0">
                <a:latin typeface="Helvetica Neue"/>
              </a:rPr>
              <a:t>-D</a:t>
            </a:r>
            <a:r>
              <a:rPr lang="zh-CN" altLang="en-US" sz="3300" dirty="0">
                <a:latin typeface="Helvetica Neue"/>
              </a:rPr>
              <a:t>扫描单元设计</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时钟化扫描单元设计</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层敏感扫描单元设计</a:t>
            </a:r>
          </a:p>
        </p:txBody>
      </p:sp>
    </p:spTree>
    <p:extLst>
      <p:ext uri="{BB962C8B-B14F-4D97-AF65-F5344CB8AC3E}">
        <p14:creationId xmlns:p14="http://schemas.microsoft.com/office/powerpoint/2010/main" val="88413479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 </a:t>
            </a:r>
            <a:r>
              <a:rPr lang="zh-CN" altLang="en-US" dirty="0"/>
              <a:t>扫描单元设计 </a:t>
            </a:r>
            <a:r>
              <a:rPr lang="en-US" altLang="zh-CN" dirty="0"/>
              <a:t>– </a:t>
            </a:r>
            <a:r>
              <a:rPr lang="en-US" altLang="zh-CN" dirty="0" err="1"/>
              <a:t>Muxed</a:t>
            </a:r>
            <a:r>
              <a:rPr lang="en-US" altLang="zh-CN" dirty="0"/>
              <a:t>-D</a:t>
            </a:r>
            <a:r>
              <a:rPr lang="zh-CN" altLang="en-US" dirty="0"/>
              <a:t>扫描单元</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1492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en-US" altLang="zh-CN" sz="3300" dirty="0" err="1">
                <a:latin typeface="Helvetica Neue"/>
              </a:rPr>
              <a:t>Muxed</a:t>
            </a:r>
            <a:r>
              <a:rPr lang="en-US" altLang="zh-CN" sz="3300" dirty="0">
                <a:latin typeface="Helvetica Neue"/>
              </a:rPr>
              <a:t>-D </a:t>
            </a:r>
            <a:r>
              <a:rPr lang="zh-CN" altLang="en-US" sz="3300" dirty="0">
                <a:latin typeface="Helvetica Neue"/>
              </a:rPr>
              <a:t>扫描单元：</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边沿触发：使用一个扫描使能（</a:t>
            </a:r>
            <a:r>
              <a:rPr lang="en-US" altLang="zh-CN" sz="3300" dirty="0">
                <a:latin typeface="Helvetica Neue"/>
              </a:rPr>
              <a:t>SE</a:t>
            </a:r>
            <a:r>
              <a:rPr lang="zh-CN" altLang="en-US" sz="3300" dirty="0">
                <a:latin typeface="Helvetica Neue"/>
              </a:rPr>
              <a:t>）来区分数据输入和扫描输入</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正常、捕获模式下</a:t>
            </a:r>
            <a:r>
              <a:rPr lang="en-US" altLang="zh-CN" sz="3300" dirty="0">
                <a:latin typeface="Helvetica Neue"/>
              </a:rPr>
              <a:t>SE</a:t>
            </a:r>
            <a:r>
              <a:rPr lang="zh-CN" altLang="en-US" sz="3300" dirty="0">
                <a:latin typeface="Helvetica Neue"/>
              </a:rPr>
              <a:t>置零，而在移位模式下，新的数据被移入</a:t>
            </a:r>
            <a:r>
              <a:rPr lang="en-US" altLang="zh-CN" sz="3300" dirty="0">
                <a:latin typeface="Helvetica Neue"/>
              </a:rPr>
              <a:t>D</a:t>
            </a:r>
            <a:r>
              <a:rPr lang="zh-CN" altLang="en-US" sz="3300" dirty="0">
                <a:latin typeface="Helvetica Neue"/>
              </a:rPr>
              <a:t>触发器，原有的内容被移出。</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层敏感</a:t>
            </a:r>
            <a:r>
              <a:rPr lang="en-US" altLang="zh-CN" sz="3300" dirty="0">
                <a:latin typeface="Helvetica Neue"/>
              </a:rPr>
              <a:t>/</a:t>
            </a:r>
            <a:r>
              <a:rPr lang="zh-CN" altLang="en-US" sz="3300" dirty="0">
                <a:latin typeface="Helvetica Neue"/>
              </a:rPr>
              <a:t>边沿触发：仅在移位模式下使用边沿触发，正常、捕获模式下使用层敏感方法。</a:t>
            </a:r>
            <a:endParaRPr lang="en-US" altLang="zh-CN" sz="3300" dirty="0">
              <a:latin typeface="Helvetica Neue"/>
            </a:endParaRPr>
          </a:p>
          <a:p>
            <a:pPr marL="0" lvl="1" indent="0" eaLnBrk="0" hangingPunct="1">
              <a:lnSpc>
                <a:spcPct val="160000"/>
              </a:lnSpc>
              <a:spcBef>
                <a:spcPct val="0"/>
              </a:spcBef>
              <a:buNone/>
            </a:pPr>
            <a:endParaRPr lang="en-US" altLang="zh-CN" sz="3300" dirty="0">
              <a:latin typeface="Helvetica Neue"/>
            </a:endParaRPr>
          </a:p>
        </p:txBody>
      </p:sp>
      <p:pic>
        <p:nvPicPr>
          <p:cNvPr id="5" name="图片 4">
            <a:extLst>
              <a:ext uri="{FF2B5EF4-FFF2-40B4-BE49-F238E27FC236}">
                <a16:creationId xmlns:a16="http://schemas.microsoft.com/office/drawing/2014/main" id="{B7F7D328-EDC5-4FC5-6BE7-477074266237}"/>
              </a:ext>
            </a:extLst>
          </p:cNvPr>
          <p:cNvPicPr>
            <a:picLocks noChangeAspect="1"/>
          </p:cNvPicPr>
          <p:nvPr/>
        </p:nvPicPr>
        <p:blipFill>
          <a:blip r:embed="rId2"/>
          <a:stretch>
            <a:fillRect/>
          </a:stretch>
        </p:blipFill>
        <p:spPr>
          <a:xfrm>
            <a:off x="5414813" y="6858000"/>
            <a:ext cx="6010275" cy="6419850"/>
          </a:xfrm>
          <a:prstGeom prst="rect">
            <a:avLst/>
          </a:prstGeom>
        </p:spPr>
      </p:pic>
      <p:pic>
        <p:nvPicPr>
          <p:cNvPr id="7" name="图片 6">
            <a:extLst>
              <a:ext uri="{FF2B5EF4-FFF2-40B4-BE49-F238E27FC236}">
                <a16:creationId xmlns:a16="http://schemas.microsoft.com/office/drawing/2014/main" id="{2DE4330F-2E4F-1076-8C60-965C64C8C69B}"/>
              </a:ext>
            </a:extLst>
          </p:cNvPr>
          <p:cNvPicPr>
            <a:picLocks noChangeAspect="1"/>
          </p:cNvPicPr>
          <p:nvPr/>
        </p:nvPicPr>
        <p:blipFill>
          <a:blip r:embed="rId3"/>
          <a:stretch>
            <a:fillRect/>
          </a:stretch>
        </p:blipFill>
        <p:spPr>
          <a:xfrm>
            <a:off x="13084799" y="6858000"/>
            <a:ext cx="4495800" cy="2371725"/>
          </a:xfrm>
          <a:prstGeom prst="rect">
            <a:avLst/>
          </a:prstGeom>
        </p:spPr>
      </p:pic>
    </p:spTree>
    <p:extLst>
      <p:ext uri="{BB962C8B-B14F-4D97-AF65-F5344CB8AC3E}">
        <p14:creationId xmlns:p14="http://schemas.microsoft.com/office/powerpoint/2010/main" val="172377503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 </a:t>
            </a:r>
            <a:r>
              <a:rPr lang="zh-CN" altLang="en-US" dirty="0"/>
              <a:t>扫描单元设计 </a:t>
            </a:r>
            <a:r>
              <a:rPr lang="en-US" altLang="zh-CN" dirty="0"/>
              <a:t>– </a:t>
            </a:r>
            <a:r>
              <a:rPr lang="zh-CN" altLang="en-US" dirty="0"/>
              <a:t>时钟化扫描单元</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1492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200" dirty="0"/>
              <a:t>时钟化</a:t>
            </a:r>
            <a:r>
              <a:rPr lang="zh-CN" altLang="en-US" sz="3300" dirty="0">
                <a:latin typeface="Helvetica Neue"/>
              </a:rPr>
              <a:t>扫描单元：</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在数据输入和扫描输入切换时，使用两个独立的时钟（数据时钟</a:t>
            </a:r>
            <a:r>
              <a:rPr lang="en-US" altLang="zh-CN" sz="3300" dirty="0">
                <a:latin typeface="Helvetica Neue"/>
              </a:rPr>
              <a:t>DCK</a:t>
            </a:r>
            <a:r>
              <a:rPr lang="zh-CN" altLang="en-US" sz="3300" dirty="0">
                <a:latin typeface="Helvetica Neue"/>
              </a:rPr>
              <a:t>和扫描时钟</a:t>
            </a:r>
            <a:r>
              <a:rPr lang="en-US" altLang="zh-CN" sz="3300" dirty="0">
                <a:latin typeface="Helvetica Neue"/>
              </a:rPr>
              <a:t>SCK</a:t>
            </a:r>
            <a:r>
              <a:rPr lang="zh-CN" altLang="en-US" sz="3300" dirty="0">
                <a:latin typeface="Helvetica Neue"/>
              </a:rPr>
              <a:t>）</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需要考虑多一个时钟的布线，但好处是数据输入时避免了性能下降</a:t>
            </a:r>
            <a:endParaRPr lang="en-US" altLang="zh-CN" sz="3300" dirty="0">
              <a:latin typeface="Helvetica Neue"/>
            </a:endParaRPr>
          </a:p>
          <a:p>
            <a:pPr marL="457200" lvl="1" indent="-457200" eaLnBrk="0" hangingPunct="1">
              <a:lnSpc>
                <a:spcPct val="160000"/>
              </a:lnSpc>
              <a:spcBef>
                <a:spcPct val="0"/>
              </a:spcBef>
            </a:pPr>
            <a:endParaRPr lang="en-US" altLang="zh-CN" sz="3300" dirty="0">
              <a:latin typeface="Helvetica Neue"/>
            </a:endParaRPr>
          </a:p>
        </p:txBody>
      </p:sp>
      <p:pic>
        <p:nvPicPr>
          <p:cNvPr id="6" name="图片 5">
            <a:extLst>
              <a:ext uri="{FF2B5EF4-FFF2-40B4-BE49-F238E27FC236}">
                <a16:creationId xmlns:a16="http://schemas.microsoft.com/office/drawing/2014/main" id="{4AA82472-9ACF-6C25-0B43-3C7368C7223A}"/>
              </a:ext>
            </a:extLst>
          </p:cNvPr>
          <p:cNvPicPr>
            <a:picLocks noChangeAspect="1"/>
          </p:cNvPicPr>
          <p:nvPr/>
        </p:nvPicPr>
        <p:blipFill>
          <a:blip r:embed="rId2"/>
          <a:stretch>
            <a:fillRect/>
          </a:stretch>
        </p:blipFill>
        <p:spPr>
          <a:xfrm>
            <a:off x="8060907" y="6858000"/>
            <a:ext cx="6048375" cy="6305550"/>
          </a:xfrm>
          <a:prstGeom prst="rect">
            <a:avLst/>
          </a:prstGeom>
        </p:spPr>
      </p:pic>
    </p:spTree>
    <p:extLst>
      <p:ext uri="{BB962C8B-B14F-4D97-AF65-F5344CB8AC3E}">
        <p14:creationId xmlns:p14="http://schemas.microsoft.com/office/powerpoint/2010/main" val="185212177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04 </a:t>
            </a:r>
            <a:r>
              <a:rPr lang="zh-CN" altLang="en-US" dirty="0"/>
              <a:t>扫描单元设计 </a:t>
            </a:r>
            <a:r>
              <a:rPr lang="en-US" altLang="zh-CN" dirty="0"/>
              <a:t>- </a:t>
            </a:r>
            <a:r>
              <a:rPr lang="en-US" altLang="zh-CN" sz="4800" dirty="0">
                <a:latin typeface="Helvetica Neue"/>
              </a:rPr>
              <a:t>LSSD</a:t>
            </a:r>
            <a:r>
              <a:rPr lang="zh-CN" altLang="en-US" sz="4800" dirty="0">
                <a:latin typeface="Helvetica Neue"/>
              </a:rPr>
              <a:t>扫描单元</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1546338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en-US" altLang="zh-CN" sz="3300" dirty="0">
                <a:latin typeface="Helvetica Neue"/>
              </a:rPr>
              <a:t>LSSD</a:t>
            </a:r>
            <a:r>
              <a:rPr lang="zh-CN" altLang="en-US" sz="3300" dirty="0">
                <a:latin typeface="Helvetica Neue"/>
              </a:rPr>
              <a:t>扫描单元（</a:t>
            </a:r>
            <a:r>
              <a:rPr lang="en-US" altLang="zh-CN" sz="3300" dirty="0">
                <a:latin typeface="Helvetica Neue"/>
              </a:rPr>
              <a:t>Level-Sensitive &amp; Latch-Based</a:t>
            </a:r>
            <a:r>
              <a:rPr lang="zh-CN" altLang="en-US" sz="3300" dirty="0">
                <a:latin typeface="Helvetica Neue"/>
              </a:rPr>
              <a:t>，层敏感且基于锁存器）：</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使用两个锁存器</a:t>
            </a:r>
            <a:r>
              <a:rPr lang="en-US" altLang="zh-CN" sz="3300" dirty="0">
                <a:latin typeface="Helvetica Neue"/>
              </a:rPr>
              <a:t>L1</a:t>
            </a:r>
            <a:r>
              <a:rPr lang="zh-CN" altLang="en-US" sz="3300" dirty="0">
                <a:latin typeface="Helvetica Neue"/>
              </a:rPr>
              <a:t>（主）和</a:t>
            </a:r>
            <a:r>
              <a:rPr lang="en-US" altLang="zh-CN" sz="3300" dirty="0">
                <a:latin typeface="Helvetica Neue"/>
              </a:rPr>
              <a:t>L2</a:t>
            </a:r>
            <a:r>
              <a:rPr lang="zh-CN" altLang="en-US" sz="3300" dirty="0">
                <a:latin typeface="Helvetica Neue"/>
              </a:rPr>
              <a:t>（从）</a:t>
            </a:r>
            <a:endParaRPr lang="en-US" altLang="zh-CN" sz="3300" dirty="0">
              <a:latin typeface="Helvetica Neue"/>
            </a:endParaRPr>
          </a:p>
          <a:p>
            <a:pPr marL="1349375" lvl="2" indent="-457200" eaLnBrk="0" hangingPunct="1">
              <a:lnSpc>
                <a:spcPct val="160000"/>
              </a:lnSpc>
              <a:spcBef>
                <a:spcPct val="0"/>
              </a:spcBef>
            </a:pPr>
            <a:r>
              <a:rPr lang="zh-CN" altLang="en-US" sz="2700" dirty="0">
                <a:latin typeface="Helvetica Neue"/>
              </a:rPr>
              <a:t>在使用</a:t>
            </a:r>
            <a:r>
              <a:rPr lang="en-US" altLang="zh-CN" sz="2700" dirty="0">
                <a:latin typeface="Helvetica Neue"/>
              </a:rPr>
              <a:t>L1</a:t>
            </a:r>
            <a:r>
              <a:rPr lang="zh-CN" altLang="en-US" sz="2700" dirty="0">
                <a:latin typeface="Helvetica Neue"/>
              </a:rPr>
              <a:t>驱动组合逻辑的设计中，</a:t>
            </a:r>
            <a:r>
              <a:rPr lang="en-US" altLang="zh-CN" sz="2700" dirty="0">
                <a:latin typeface="Helvetica Neue"/>
              </a:rPr>
              <a:t>L1</a:t>
            </a:r>
            <a:r>
              <a:rPr lang="zh-CN" altLang="en-US" sz="2700" dirty="0">
                <a:latin typeface="Helvetica Neue"/>
              </a:rPr>
              <a:t>使用时钟</a:t>
            </a:r>
            <a:r>
              <a:rPr lang="en-US" altLang="zh-CN" sz="2700" dirty="0">
                <a:latin typeface="Helvetica Neue"/>
              </a:rPr>
              <a:t>C</a:t>
            </a:r>
            <a:r>
              <a:rPr lang="zh-CN" altLang="en-US" sz="2700" dirty="0">
                <a:latin typeface="Helvetica Neue"/>
              </a:rPr>
              <a:t>从数据输入</a:t>
            </a:r>
            <a:r>
              <a:rPr lang="en-US" altLang="zh-CN" sz="2700" dirty="0">
                <a:latin typeface="Helvetica Neue"/>
              </a:rPr>
              <a:t>D</a:t>
            </a:r>
            <a:r>
              <a:rPr lang="zh-CN" altLang="en-US" sz="2700" dirty="0">
                <a:latin typeface="Helvetica Neue"/>
              </a:rPr>
              <a:t>中锁存数据到</a:t>
            </a:r>
            <a:r>
              <a:rPr lang="en-US" altLang="zh-CN" sz="2700" dirty="0">
                <a:latin typeface="Helvetica Neue"/>
              </a:rPr>
              <a:t>L1</a:t>
            </a:r>
            <a:r>
              <a:rPr lang="zh-CN" altLang="en-US" sz="2700" dirty="0">
                <a:latin typeface="Helvetica Neue"/>
              </a:rPr>
              <a:t>，并输出给</a:t>
            </a:r>
            <a:r>
              <a:rPr lang="en-US" altLang="zh-CN" sz="2700" dirty="0">
                <a:latin typeface="Helvetica Neue"/>
              </a:rPr>
              <a:t>+L1</a:t>
            </a:r>
          </a:p>
          <a:p>
            <a:pPr marL="1349375" lvl="2" indent="-457200" eaLnBrk="0" hangingPunct="1">
              <a:lnSpc>
                <a:spcPct val="160000"/>
              </a:lnSpc>
              <a:spcBef>
                <a:spcPct val="0"/>
              </a:spcBef>
            </a:pPr>
            <a:r>
              <a:rPr lang="zh-CN" altLang="en-US" sz="2700" dirty="0">
                <a:latin typeface="Helvetica Neue"/>
              </a:rPr>
              <a:t>在使用</a:t>
            </a:r>
            <a:r>
              <a:rPr lang="en-US" altLang="zh-CN" sz="2700" dirty="0">
                <a:latin typeface="Helvetica Neue"/>
              </a:rPr>
              <a:t>L2</a:t>
            </a:r>
            <a:r>
              <a:rPr lang="zh-CN" altLang="en-US" sz="2700" dirty="0">
                <a:latin typeface="Helvetica Neue"/>
              </a:rPr>
              <a:t>驱动组合逻辑的设计中，使用时钟</a:t>
            </a:r>
            <a:r>
              <a:rPr lang="en-US" altLang="zh-CN" sz="2700" dirty="0">
                <a:latin typeface="Helvetica Neue"/>
              </a:rPr>
              <a:t>A</a:t>
            </a:r>
            <a:r>
              <a:rPr lang="zh-CN" altLang="en-US" sz="2700" dirty="0">
                <a:latin typeface="Helvetica Neue"/>
              </a:rPr>
              <a:t>、</a:t>
            </a:r>
            <a:r>
              <a:rPr lang="en-US" altLang="zh-CN" sz="2700" dirty="0">
                <a:latin typeface="Helvetica Neue"/>
              </a:rPr>
              <a:t>B</a:t>
            </a:r>
            <a:r>
              <a:rPr lang="zh-CN" altLang="en-US" sz="2700" dirty="0">
                <a:latin typeface="Helvetica Neue"/>
              </a:rPr>
              <a:t>从数据输入</a:t>
            </a:r>
            <a:r>
              <a:rPr lang="en-US" altLang="zh-CN" sz="2700" dirty="0">
                <a:latin typeface="Helvetica Neue"/>
              </a:rPr>
              <a:t>D</a:t>
            </a:r>
            <a:r>
              <a:rPr lang="zh-CN" altLang="en-US" sz="2700" dirty="0">
                <a:latin typeface="Helvetica Neue"/>
              </a:rPr>
              <a:t>中锁存数据到</a:t>
            </a:r>
            <a:r>
              <a:rPr lang="en-US" altLang="zh-CN" sz="2700" dirty="0">
                <a:latin typeface="Helvetica Neue"/>
              </a:rPr>
              <a:t>L1</a:t>
            </a:r>
            <a:r>
              <a:rPr lang="zh-CN" altLang="en-US" sz="2700" dirty="0">
                <a:latin typeface="Helvetica Neue"/>
              </a:rPr>
              <a:t>，并输出给</a:t>
            </a:r>
            <a:r>
              <a:rPr lang="en-US" altLang="zh-CN" sz="2700" dirty="0">
                <a:latin typeface="Helvetica Neue"/>
              </a:rPr>
              <a:t>+L2</a:t>
            </a:r>
          </a:p>
          <a:p>
            <a:pPr marL="1349375" lvl="2" indent="-457200" eaLnBrk="0" hangingPunct="1">
              <a:lnSpc>
                <a:spcPct val="160000"/>
              </a:lnSpc>
              <a:spcBef>
                <a:spcPct val="0"/>
              </a:spcBef>
            </a:pPr>
            <a:r>
              <a:rPr lang="zh-CN" altLang="en-US" sz="2700" dirty="0">
                <a:latin typeface="Helvetica Neue"/>
              </a:rPr>
              <a:t>在两种设计中，如果开启了捕获模式，那么都要使用时钟</a:t>
            </a:r>
            <a:r>
              <a:rPr lang="en-US" altLang="zh-CN" sz="2700" dirty="0">
                <a:latin typeface="Helvetica Neue"/>
              </a:rPr>
              <a:t>B</a:t>
            </a:r>
            <a:r>
              <a:rPr lang="zh-CN" altLang="en-US" sz="2700" dirty="0">
                <a:latin typeface="Helvetica Neue"/>
              </a:rPr>
              <a:t>、</a:t>
            </a:r>
            <a:r>
              <a:rPr lang="en-US" altLang="zh-CN" sz="2700" dirty="0">
                <a:latin typeface="Helvetica Neue"/>
              </a:rPr>
              <a:t>C</a:t>
            </a:r>
            <a:r>
              <a:rPr lang="zh-CN" altLang="en-US" sz="2700" dirty="0">
                <a:latin typeface="Helvetica Neue"/>
              </a:rPr>
              <a:t>向</a:t>
            </a:r>
            <a:r>
              <a:rPr lang="en-US" altLang="zh-CN" sz="2700" dirty="0">
                <a:latin typeface="Helvetica Neue"/>
              </a:rPr>
              <a:t>+L2</a:t>
            </a:r>
            <a:r>
              <a:rPr lang="zh-CN" altLang="en-US" sz="2700" dirty="0">
                <a:latin typeface="Helvetica Neue"/>
              </a:rPr>
              <a:t>输出数据</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在移位模式中，使用时钟</a:t>
            </a:r>
            <a:r>
              <a:rPr lang="en-US" altLang="zh-CN" sz="2700" dirty="0">
                <a:latin typeface="Helvetica Neue"/>
              </a:rPr>
              <a:t>A</a:t>
            </a:r>
            <a:r>
              <a:rPr lang="zh-CN" altLang="en-US" sz="2700" dirty="0">
                <a:latin typeface="Helvetica Neue"/>
              </a:rPr>
              <a:t>、</a:t>
            </a:r>
            <a:r>
              <a:rPr lang="en-US" altLang="zh-CN" sz="2700" dirty="0">
                <a:latin typeface="Helvetica Neue"/>
              </a:rPr>
              <a:t>B</a:t>
            </a:r>
            <a:r>
              <a:rPr lang="zh-CN" altLang="en-US" sz="2700" dirty="0">
                <a:latin typeface="Helvetica Neue"/>
              </a:rPr>
              <a:t>锁存从数据输入</a:t>
            </a:r>
            <a:r>
              <a:rPr lang="en-US" altLang="zh-CN" sz="2700" dirty="0">
                <a:latin typeface="Helvetica Neue"/>
              </a:rPr>
              <a:t>I</a:t>
            </a:r>
            <a:r>
              <a:rPr lang="zh-CN" altLang="en-US" sz="2700" dirty="0">
                <a:latin typeface="Helvetica Neue"/>
              </a:rPr>
              <a:t>中锁存数据并输出到</a:t>
            </a:r>
            <a:r>
              <a:rPr lang="en-US" altLang="zh-CN" sz="2700" dirty="0">
                <a:latin typeface="Helvetica Neue"/>
              </a:rPr>
              <a:t>+L1</a:t>
            </a:r>
            <a:r>
              <a:rPr lang="zh-CN" altLang="en-US" sz="2700" dirty="0">
                <a:latin typeface="Helvetica Neue"/>
              </a:rPr>
              <a:t>，再从</a:t>
            </a:r>
            <a:r>
              <a:rPr lang="en-US" altLang="zh-CN" sz="2700" dirty="0">
                <a:latin typeface="Helvetica Neue"/>
              </a:rPr>
              <a:t>L1</a:t>
            </a:r>
            <a:r>
              <a:rPr lang="zh-CN" altLang="en-US" sz="2700" dirty="0">
                <a:latin typeface="Helvetica Neue"/>
              </a:rPr>
              <a:t>中锁存数据并输出到</a:t>
            </a:r>
            <a:r>
              <a:rPr lang="en-US" altLang="zh-CN" sz="2700" dirty="0">
                <a:latin typeface="Helvetica Neue"/>
              </a:rPr>
              <a:t>+L2</a:t>
            </a:r>
            <a:r>
              <a:rPr lang="zh-CN" altLang="en-US" sz="2700" dirty="0">
                <a:latin typeface="Helvetica Neue"/>
              </a:rPr>
              <a:t>，由此再用于下一个扫描单元的扫描输入。</a:t>
            </a:r>
            <a:endParaRPr lang="en-US" altLang="zh-CN" sz="2700" dirty="0">
              <a:latin typeface="Helvetica Neue"/>
            </a:endParaRPr>
          </a:p>
          <a:p>
            <a:pPr marL="457200" lvl="1" indent="-457200" eaLnBrk="0" hangingPunct="1">
              <a:lnSpc>
                <a:spcPct val="160000"/>
              </a:lnSpc>
              <a:spcBef>
                <a:spcPct val="0"/>
              </a:spcBef>
            </a:pPr>
            <a:r>
              <a:rPr lang="zh-CN" altLang="en-US" sz="3300" dirty="0">
                <a:latin typeface="Helvetica Neue"/>
              </a:rPr>
              <a:t>这种设计的好处是允许在基于锁存器的设计中也插入扫描。但仍然也需要对多一个时钟进行布线。</a:t>
            </a:r>
            <a:endParaRPr lang="en-US" altLang="zh-CN" sz="3300" dirty="0">
              <a:latin typeface="Helvetica Neue"/>
            </a:endParaRPr>
          </a:p>
        </p:txBody>
      </p:sp>
      <p:pic>
        <p:nvPicPr>
          <p:cNvPr id="5" name="图片 4">
            <a:extLst>
              <a:ext uri="{FF2B5EF4-FFF2-40B4-BE49-F238E27FC236}">
                <a16:creationId xmlns:a16="http://schemas.microsoft.com/office/drawing/2014/main" id="{BCA09DF7-2559-32EA-FA45-2B7952091C16}"/>
              </a:ext>
            </a:extLst>
          </p:cNvPr>
          <p:cNvPicPr>
            <a:picLocks noChangeAspect="1"/>
          </p:cNvPicPr>
          <p:nvPr/>
        </p:nvPicPr>
        <p:blipFill>
          <a:blip r:embed="rId2"/>
          <a:stretch>
            <a:fillRect/>
          </a:stretch>
        </p:blipFill>
        <p:spPr>
          <a:xfrm>
            <a:off x="16698327" y="4100763"/>
            <a:ext cx="6029325" cy="8763000"/>
          </a:xfrm>
          <a:prstGeom prst="rect">
            <a:avLst/>
          </a:prstGeom>
        </p:spPr>
      </p:pic>
    </p:spTree>
    <p:extLst>
      <p:ext uri="{BB962C8B-B14F-4D97-AF65-F5344CB8AC3E}">
        <p14:creationId xmlns:p14="http://schemas.microsoft.com/office/powerpoint/2010/main" val="199919438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zh-CN" altLang="en-US" dirty="0"/>
              <a:t>扫描架构</a:t>
            </a:r>
          </a:p>
        </p:txBody>
      </p:sp>
      <p:sp>
        <p:nvSpPr>
          <p:cNvPr id="4" name="文本占位符 3"/>
          <p:cNvSpPr>
            <a:spLocks noGrp="1"/>
          </p:cNvSpPr>
          <p:nvPr>
            <p:ph type="body" sz="quarter" idx="12"/>
          </p:nvPr>
        </p:nvSpPr>
        <p:spPr/>
        <p:txBody>
          <a:bodyPr/>
          <a:lstStyle/>
          <a:p>
            <a:r>
              <a:rPr lang="en-US" altLang="zh-CN" dirty="0"/>
              <a:t>05</a:t>
            </a:r>
            <a:endParaRPr lang="zh-CN" altLang="en-US" dirty="0"/>
          </a:p>
        </p:txBody>
      </p:sp>
    </p:spTree>
    <p:extLst>
      <p:ext uri="{BB962C8B-B14F-4D97-AF65-F5344CB8AC3E}">
        <p14:creationId xmlns:p14="http://schemas.microsoft.com/office/powerpoint/2010/main" val="356409395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05 </a:t>
            </a:r>
            <a:r>
              <a:rPr lang="zh-CN" altLang="en-US" dirty="0"/>
              <a:t>扫描架构 </a:t>
            </a:r>
            <a:r>
              <a:rPr lang="en-US" altLang="zh-CN" dirty="0"/>
              <a:t>– </a:t>
            </a:r>
            <a:r>
              <a:rPr lang="zh-CN" altLang="en-US" dirty="0"/>
              <a:t>全扫描设计</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全扫描设计：</a:t>
            </a:r>
            <a:endParaRPr lang="en-US" altLang="zh-CN" sz="3300" dirty="0">
              <a:latin typeface="Helvetica Neue"/>
            </a:endParaRPr>
          </a:p>
          <a:p>
            <a:pPr marL="457200" lvl="1" indent="-457200" eaLnBrk="0" hangingPunct="1">
              <a:lnSpc>
                <a:spcPct val="160000"/>
              </a:lnSpc>
              <a:spcBef>
                <a:spcPct val="0"/>
              </a:spcBef>
            </a:pPr>
            <a:r>
              <a:rPr lang="en-US" altLang="zh-CN" sz="3300" dirty="0" err="1">
                <a:latin typeface="Helvetica Neue"/>
              </a:rPr>
              <a:t>Muxed</a:t>
            </a:r>
            <a:r>
              <a:rPr lang="en-US" altLang="zh-CN" sz="3300" dirty="0">
                <a:latin typeface="Helvetica Neue"/>
              </a:rPr>
              <a:t>-D </a:t>
            </a:r>
            <a:r>
              <a:rPr lang="zh-CN" altLang="en-US" sz="3300" dirty="0">
                <a:latin typeface="Helvetica Neue"/>
              </a:rPr>
              <a:t>全扫描设计：</a:t>
            </a:r>
            <a:endParaRPr lang="en-US" altLang="zh-CN" sz="3300" dirty="0">
              <a:latin typeface="Helvetica Neue"/>
            </a:endParaRPr>
          </a:p>
          <a:p>
            <a:pPr marL="1349375" lvl="2" indent="-457200" eaLnBrk="0" hangingPunct="1">
              <a:lnSpc>
                <a:spcPct val="160000"/>
              </a:lnSpc>
              <a:spcBef>
                <a:spcPct val="0"/>
              </a:spcBef>
            </a:pPr>
            <a:r>
              <a:rPr lang="zh-CN" altLang="en-US" sz="2700" dirty="0">
                <a:latin typeface="Helvetica Neue"/>
              </a:rPr>
              <a:t>每个扫描单元的数据输入（</a:t>
            </a:r>
            <a:r>
              <a:rPr lang="en-US" altLang="zh-CN" sz="2700" dirty="0">
                <a:latin typeface="Helvetica Neue"/>
              </a:rPr>
              <a:t>DI</a:t>
            </a:r>
            <a:r>
              <a:rPr lang="zh-CN" altLang="en-US" sz="2700" dirty="0">
                <a:latin typeface="Helvetica Neue"/>
              </a:rPr>
              <a:t>）连接到原电路的正常输出；</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首个扫描单元的扫描输入（</a:t>
            </a:r>
            <a:r>
              <a:rPr lang="en-US" altLang="zh-CN" sz="2700" dirty="0">
                <a:latin typeface="Helvetica Neue"/>
              </a:rPr>
              <a:t>SI</a:t>
            </a:r>
            <a:r>
              <a:rPr lang="zh-CN" altLang="en-US" sz="2700" dirty="0">
                <a:latin typeface="Helvetica Neue"/>
              </a:rPr>
              <a:t>）连接到原始扫描输入（</a:t>
            </a:r>
            <a:r>
              <a:rPr lang="en-US" altLang="zh-CN" sz="2700" dirty="0">
                <a:latin typeface="Helvetica Neue"/>
              </a:rPr>
              <a:t>SI</a:t>
            </a:r>
            <a:r>
              <a:rPr lang="zh-CN" altLang="en-US" sz="2700" dirty="0">
                <a:latin typeface="Helvetica Neue"/>
              </a:rPr>
              <a:t>），最末扫描单元的扫描输出（</a:t>
            </a:r>
            <a:r>
              <a:rPr lang="en-US" altLang="zh-CN" sz="2700" dirty="0">
                <a:latin typeface="Helvetica Neue"/>
              </a:rPr>
              <a:t>Q</a:t>
            </a:r>
            <a:r>
              <a:rPr lang="zh-CN" altLang="en-US" sz="2700" dirty="0">
                <a:latin typeface="Helvetica Neue"/>
              </a:rPr>
              <a:t>）连接到原始扫描输出（</a:t>
            </a:r>
            <a:r>
              <a:rPr lang="en-US" altLang="zh-CN" sz="2700" dirty="0">
                <a:latin typeface="Helvetica Neue"/>
              </a:rPr>
              <a:t>SO</a:t>
            </a:r>
            <a:r>
              <a:rPr lang="zh-CN" altLang="en-US" sz="2700" dirty="0">
                <a:latin typeface="Helvetica Neue"/>
              </a:rPr>
              <a:t>）</a:t>
            </a:r>
            <a:endParaRPr lang="en-US" altLang="zh-CN" sz="2700" dirty="0">
              <a:latin typeface="Helvetica Neue"/>
            </a:endParaRPr>
          </a:p>
          <a:p>
            <a:pPr marL="457200" lvl="1" indent="-457200" eaLnBrk="0" hangingPunct="1">
              <a:lnSpc>
                <a:spcPct val="160000"/>
              </a:lnSpc>
              <a:spcBef>
                <a:spcPct val="0"/>
              </a:spcBef>
            </a:pPr>
            <a:r>
              <a:rPr lang="zh-CN" altLang="en-US" sz="3300" dirty="0">
                <a:latin typeface="Helvetica Neue"/>
              </a:rPr>
              <a:t>全扫描设计的输入分为原始输入（</a:t>
            </a:r>
            <a:r>
              <a:rPr lang="en-US" altLang="zh-CN" sz="3300" dirty="0">
                <a:latin typeface="Helvetica Neue"/>
              </a:rPr>
              <a:t>PO</a:t>
            </a:r>
            <a:r>
              <a:rPr lang="zh-CN" altLang="en-US" sz="3300" dirty="0">
                <a:latin typeface="Helvetica Neue"/>
              </a:rPr>
              <a:t>）和伪原始输入（</a:t>
            </a:r>
            <a:r>
              <a:rPr lang="en-US" altLang="zh-CN" sz="3300" dirty="0">
                <a:latin typeface="Helvetica Neue"/>
              </a:rPr>
              <a:t>Pseudo-PO</a:t>
            </a:r>
            <a:r>
              <a:rPr lang="zh-CN" altLang="en-US" sz="3300" dirty="0">
                <a:latin typeface="Helvetica Neue"/>
              </a:rPr>
              <a:t>，指扫描单元输出），输出分为原始输出（</a:t>
            </a:r>
            <a:r>
              <a:rPr lang="en-US" altLang="zh-CN" sz="3300" dirty="0">
                <a:latin typeface="Helvetica Neue"/>
              </a:rPr>
              <a:t>PO</a:t>
            </a:r>
            <a:r>
              <a:rPr lang="zh-CN" altLang="en-US" sz="3300" dirty="0">
                <a:latin typeface="Helvetica Neue"/>
              </a:rPr>
              <a:t>）和伪原始输出（指扫描单元输入）。两种输出都可以被观察，但后者需要通过扫描链输出进行观察。</a:t>
            </a:r>
            <a:endParaRPr lang="en-US" altLang="zh-CN" sz="3300" dirty="0">
              <a:latin typeface="Helvetica Neue"/>
            </a:endParaRPr>
          </a:p>
          <a:p>
            <a:pPr marL="457200" lvl="1" indent="-457200" eaLnBrk="0" hangingPunct="1">
              <a:lnSpc>
                <a:spcPct val="160000"/>
              </a:lnSpc>
              <a:spcBef>
                <a:spcPct val="0"/>
              </a:spcBef>
            </a:pPr>
            <a:endParaRPr lang="en-US" altLang="zh-CN" sz="2700" dirty="0">
              <a:latin typeface="Helvetica Neue"/>
            </a:endParaRPr>
          </a:p>
          <a:p>
            <a:pPr marL="457200" lvl="1" indent="-457200" eaLnBrk="0" hangingPunct="1">
              <a:lnSpc>
                <a:spcPct val="160000"/>
              </a:lnSpc>
              <a:spcBef>
                <a:spcPct val="0"/>
              </a:spcBef>
            </a:pPr>
            <a:endParaRPr lang="en-US" altLang="zh-CN" sz="3300" dirty="0">
              <a:latin typeface="Helvetica Neue"/>
            </a:endParaRPr>
          </a:p>
        </p:txBody>
      </p:sp>
      <p:pic>
        <p:nvPicPr>
          <p:cNvPr id="6" name="图片 5">
            <a:extLst>
              <a:ext uri="{FF2B5EF4-FFF2-40B4-BE49-F238E27FC236}">
                <a16:creationId xmlns:a16="http://schemas.microsoft.com/office/drawing/2014/main" id="{B16AEE7A-4B54-0666-84B2-E232109CD9A8}"/>
              </a:ext>
            </a:extLst>
          </p:cNvPr>
          <p:cNvPicPr>
            <a:picLocks noChangeAspect="1"/>
          </p:cNvPicPr>
          <p:nvPr/>
        </p:nvPicPr>
        <p:blipFill>
          <a:blip r:embed="rId2"/>
          <a:stretch>
            <a:fillRect/>
          </a:stretch>
        </p:blipFill>
        <p:spPr>
          <a:xfrm>
            <a:off x="6274413" y="10422363"/>
            <a:ext cx="5324475" cy="2247900"/>
          </a:xfrm>
          <a:prstGeom prst="rect">
            <a:avLst/>
          </a:prstGeom>
        </p:spPr>
      </p:pic>
      <p:pic>
        <p:nvPicPr>
          <p:cNvPr id="10" name="图片 9">
            <a:extLst>
              <a:ext uri="{FF2B5EF4-FFF2-40B4-BE49-F238E27FC236}">
                <a16:creationId xmlns:a16="http://schemas.microsoft.com/office/drawing/2014/main" id="{DEC02A4B-2868-CDC2-0B0F-D5C9057A015E}"/>
              </a:ext>
            </a:extLst>
          </p:cNvPr>
          <p:cNvPicPr>
            <a:picLocks noChangeAspect="1"/>
          </p:cNvPicPr>
          <p:nvPr/>
        </p:nvPicPr>
        <p:blipFill>
          <a:blip r:embed="rId3"/>
          <a:stretch>
            <a:fillRect/>
          </a:stretch>
        </p:blipFill>
        <p:spPr>
          <a:xfrm>
            <a:off x="12192000" y="8879313"/>
            <a:ext cx="7648575" cy="3790950"/>
          </a:xfrm>
          <a:prstGeom prst="rect">
            <a:avLst/>
          </a:prstGeom>
        </p:spPr>
      </p:pic>
    </p:spTree>
    <p:extLst>
      <p:ext uri="{BB962C8B-B14F-4D97-AF65-F5344CB8AC3E}">
        <p14:creationId xmlns:p14="http://schemas.microsoft.com/office/powerpoint/2010/main" val="76646183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05 </a:t>
            </a:r>
            <a:r>
              <a:rPr lang="zh-CN" altLang="en-US" dirty="0"/>
              <a:t>扫描架构 </a:t>
            </a:r>
            <a:r>
              <a:rPr lang="en-US" altLang="zh-CN" dirty="0"/>
              <a:t>– </a:t>
            </a:r>
            <a:r>
              <a:rPr lang="zh-CN" altLang="en-US" dirty="0"/>
              <a:t>全扫描设计</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全扫描设计：</a:t>
            </a:r>
            <a:endParaRPr lang="en-US" altLang="zh-CN" sz="3300" dirty="0">
              <a:latin typeface="Helvetica Neue"/>
            </a:endParaRPr>
          </a:p>
          <a:p>
            <a:pPr marL="457200" lvl="1" indent="-457200" eaLnBrk="0" hangingPunct="1">
              <a:lnSpc>
                <a:spcPct val="160000"/>
              </a:lnSpc>
              <a:spcBef>
                <a:spcPct val="0"/>
              </a:spcBef>
            </a:pPr>
            <a:r>
              <a:rPr lang="zh-CN" altLang="en-US" sz="2700" dirty="0">
                <a:latin typeface="Helvetica Neue"/>
              </a:rPr>
              <a:t>如下表，我们输入了</a:t>
            </a:r>
            <a:r>
              <a:rPr lang="en-US" altLang="zh-CN" sz="2700" dirty="0">
                <a:latin typeface="Helvetica Neue"/>
              </a:rPr>
              <a:t>V1</a:t>
            </a:r>
            <a:r>
              <a:rPr lang="zh-CN" altLang="en-US" sz="2700" dirty="0">
                <a:latin typeface="Helvetica Neue"/>
              </a:rPr>
              <a:t>和</a:t>
            </a:r>
            <a:r>
              <a:rPr lang="en-US" altLang="zh-CN" sz="2700" dirty="0">
                <a:latin typeface="Helvetica Neue"/>
              </a:rPr>
              <a:t>V2</a:t>
            </a:r>
            <a:r>
              <a:rPr lang="zh-CN" altLang="en-US" sz="2700" dirty="0">
                <a:latin typeface="Helvetica Neue"/>
              </a:rPr>
              <a:t>两个测试向量，并交替使用移位（用于得到测试结果）和捕获（用于</a:t>
            </a:r>
            <a:r>
              <a:rPr lang="en-US" altLang="zh-CN" sz="2700" dirty="0">
                <a:latin typeface="Helvetica Neue"/>
              </a:rPr>
              <a:t>snapshot</a:t>
            </a:r>
            <a:r>
              <a:rPr lang="zh-CN" altLang="en-US" sz="2700" dirty="0">
                <a:latin typeface="Helvetica Neue"/>
              </a:rPr>
              <a:t>测试结果）。每次在这两种操作之间做切换，都需要加入一个</a:t>
            </a:r>
            <a:r>
              <a:rPr lang="en-US" altLang="zh-CN" sz="2700" dirty="0">
                <a:latin typeface="Helvetica Neue"/>
              </a:rPr>
              <a:t>Hold Cycle</a:t>
            </a:r>
            <a:r>
              <a:rPr lang="zh-CN" altLang="en-US" sz="2700" dirty="0">
                <a:latin typeface="Helvetica Neue"/>
              </a:rPr>
              <a:t>，以确保全局的</a:t>
            </a:r>
            <a:r>
              <a:rPr lang="en-US" altLang="zh-CN" sz="2700" dirty="0">
                <a:latin typeface="Helvetica Neue"/>
              </a:rPr>
              <a:t>SE</a:t>
            </a:r>
            <a:r>
              <a:rPr lang="zh-CN" altLang="en-US" sz="2700" dirty="0">
                <a:latin typeface="Helvetica Neue"/>
              </a:rPr>
              <a:t>都完成了改变，且测试向量已被赋给</a:t>
            </a:r>
            <a:r>
              <a:rPr lang="en-US" altLang="zh-CN" sz="2700" dirty="0">
                <a:latin typeface="Helvetica Neue"/>
              </a:rPr>
              <a:t>PI</a:t>
            </a:r>
            <a:r>
              <a:rPr lang="zh-CN" altLang="en-US" sz="2700" dirty="0">
                <a:latin typeface="Helvetica Neue"/>
              </a:rPr>
              <a:t>。</a:t>
            </a:r>
            <a:endParaRPr lang="en-US" altLang="zh-CN" sz="2700" dirty="0">
              <a:latin typeface="Helvetica Neue"/>
            </a:endParaRPr>
          </a:p>
          <a:p>
            <a:pPr marL="457200" lvl="1" indent="-457200" eaLnBrk="0" hangingPunct="1">
              <a:lnSpc>
                <a:spcPct val="160000"/>
              </a:lnSpc>
              <a:spcBef>
                <a:spcPct val="0"/>
              </a:spcBef>
            </a:pPr>
            <a:endParaRPr lang="en-US" altLang="zh-CN" sz="3300" dirty="0">
              <a:latin typeface="Helvetica Neue"/>
            </a:endParaRPr>
          </a:p>
        </p:txBody>
      </p:sp>
      <p:pic>
        <p:nvPicPr>
          <p:cNvPr id="12" name="图片 11">
            <a:extLst>
              <a:ext uri="{FF2B5EF4-FFF2-40B4-BE49-F238E27FC236}">
                <a16:creationId xmlns:a16="http://schemas.microsoft.com/office/drawing/2014/main" id="{E3931E68-CB86-FA2B-77A4-95B7EBDB32CF}"/>
              </a:ext>
            </a:extLst>
          </p:cNvPr>
          <p:cNvPicPr>
            <a:picLocks noChangeAspect="1"/>
          </p:cNvPicPr>
          <p:nvPr/>
        </p:nvPicPr>
        <p:blipFill>
          <a:blip r:embed="rId2"/>
          <a:stretch>
            <a:fillRect/>
          </a:stretch>
        </p:blipFill>
        <p:spPr>
          <a:xfrm>
            <a:off x="3867150" y="8607469"/>
            <a:ext cx="8324850" cy="3895725"/>
          </a:xfrm>
          <a:prstGeom prst="rect">
            <a:avLst/>
          </a:prstGeom>
        </p:spPr>
      </p:pic>
      <p:pic>
        <p:nvPicPr>
          <p:cNvPr id="5" name="图片 4">
            <a:extLst>
              <a:ext uri="{FF2B5EF4-FFF2-40B4-BE49-F238E27FC236}">
                <a16:creationId xmlns:a16="http://schemas.microsoft.com/office/drawing/2014/main" id="{4327AB2E-1931-8987-5267-C44C45DA661B}"/>
              </a:ext>
            </a:extLst>
          </p:cNvPr>
          <p:cNvPicPr>
            <a:picLocks noChangeAspect="1"/>
          </p:cNvPicPr>
          <p:nvPr/>
        </p:nvPicPr>
        <p:blipFill>
          <a:blip r:embed="rId3"/>
          <a:stretch>
            <a:fillRect/>
          </a:stretch>
        </p:blipFill>
        <p:spPr>
          <a:xfrm>
            <a:off x="12837985" y="8607469"/>
            <a:ext cx="5876925" cy="2390775"/>
          </a:xfrm>
          <a:prstGeom prst="rect">
            <a:avLst/>
          </a:prstGeom>
        </p:spPr>
      </p:pic>
    </p:spTree>
    <p:extLst>
      <p:ext uri="{BB962C8B-B14F-4D97-AF65-F5344CB8AC3E}">
        <p14:creationId xmlns:p14="http://schemas.microsoft.com/office/powerpoint/2010/main" val="159838112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05 </a:t>
            </a:r>
            <a:r>
              <a:rPr lang="zh-CN" altLang="en-US" dirty="0"/>
              <a:t>扫描架构 </a:t>
            </a:r>
            <a:r>
              <a:rPr lang="en-US" altLang="zh-CN" dirty="0"/>
              <a:t>– </a:t>
            </a:r>
            <a:r>
              <a:rPr lang="zh-CN" altLang="en-US" dirty="0"/>
              <a:t>时钟化全扫描设计</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时钟化</a:t>
            </a:r>
            <a:r>
              <a:rPr lang="zh-CN" altLang="en-US" sz="3200" dirty="0"/>
              <a:t>全</a:t>
            </a:r>
            <a:r>
              <a:rPr lang="zh-CN" altLang="en-US" sz="3300" dirty="0">
                <a:latin typeface="Helvetica Neue"/>
              </a:rPr>
              <a:t>扫描设计：与</a:t>
            </a:r>
            <a:r>
              <a:rPr lang="en-US" altLang="zh-CN" sz="3300" dirty="0" err="1">
                <a:latin typeface="Helvetica Neue"/>
              </a:rPr>
              <a:t>Muxed</a:t>
            </a:r>
            <a:r>
              <a:rPr lang="en-US" altLang="zh-CN" sz="3300" dirty="0">
                <a:latin typeface="Helvetica Neue"/>
              </a:rPr>
              <a:t>-D</a:t>
            </a:r>
            <a:r>
              <a:rPr lang="zh-CN" altLang="en-US" sz="3300" dirty="0">
                <a:latin typeface="Helvetica Neue"/>
              </a:rPr>
              <a:t>全扫描设计类似，但把</a:t>
            </a:r>
            <a:r>
              <a:rPr lang="en-US" altLang="zh-CN" sz="3300" dirty="0">
                <a:latin typeface="Helvetica Neue"/>
              </a:rPr>
              <a:t>SE/CK</a:t>
            </a:r>
            <a:r>
              <a:rPr lang="zh-CN" altLang="en-US" sz="3300" dirty="0">
                <a:latin typeface="Helvetica Neue"/>
              </a:rPr>
              <a:t>换成了两个</a:t>
            </a:r>
            <a:r>
              <a:rPr lang="en-US" altLang="zh-CN" sz="3300" dirty="0">
                <a:latin typeface="Helvetica Neue"/>
              </a:rPr>
              <a:t>CK</a:t>
            </a:r>
            <a:r>
              <a:rPr lang="zh-CN" altLang="en-US" sz="3300" dirty="0">
                <a:latin typeface="Helvetica Neue"/>
              </a:rPr>
              <a:t>（</a:t>
            </a:r>
            <a:r>
              <a:rPr lang="en-US" altLang="zh-CN" sz="3300" dirty="0">
                <a:latin typeface="Helvetica Neue"/>
              </a:rPr>
              <a:t>DCK/SCK</a:t>
            </a:r>
            <a:r>
              <a:rPr lang="zh-CN" altLang="en-US" sz="3300" dirty="0">
                <a:latin typeface="Helvetica Neue"/>
              </a:rPr>
              <a:t>）</a:t>
            </a:r>
            <a:endParaRPr lang="en-US" altLang="zh-CN" sz="3300" dirty="0">
              <a:latin typeface="Helvetica Neue"/>
            </a:endParaRPr>
          </a:p>
          <a:p>
            <a:pPr marL="457200" lvl="1" indent="-457200" eaLnBrk="0" hangingPunct="1">
              <a:lnSpc>
                <a:spcPct val="160000"/>
              </a:lnSpc>
              <a:spcBef>
                <a:spcPct val="0"/>
              </a:spcBef>
            </a:pPr>
            <a:endParaRPr lang="en-US" altLang="zh-CN" sz="3300" dirty="0">
              <a:latin typeface="Helvetica Neue"/>
            </a:endParaRPr>
          </a:p>
        </p:txBody>
      </p:sp>
      <p:pic>
        <p:nvPicPr>
          <p:cNvPr id="5" name="图片 4">
            <a:extLst>
              <a:ext uri="{FF2B5EF4-FFF2-40B4-BE49-F238E27FC236}">
                <a16:creationId xmlns:a16="http://schemas.microsoft.com/office/drawing/2014/main" id="{6722FEE3-CD9C-22EF-28DC-1C084A6181A0}"/>
              </a:ext>
            </a:extLst>
          </p:cNvPr>
          <p:cNvPicPr>
            <a:picLocks noChangeAspect="1"/>
          </p:cNvPicPr>
          <p:nvPr/>
        </p:nvPicPr>
        <p:blipFill>
          <a:blip r:embed="rId2"/>
          <a:stretch>
            <a:fillRect/>
          </a:stretch>
        </p:blipFill>
        <p:spPr>
          <a:xfrm>
            <a:off x="7887144" y="4551195"/>
            <a:ext cx="7991475" cy="4276725"/>
          </a:xfrm>
          <a:prstGeom prst="rect">
            <a:avLst/>
          </a:prstGeom>
        </p:spPr>
      </p:pic>
    </p:spTree>
    <p:extLst>
      <p:ext uri="{BB962C8B-B14F-4D97-AF65-F5344CB8AC3E}">
        <p14:creationId xmlns:p14="http://schemas.microsoft.com/office/powerpoint/2010/main" val="415943881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zh-CN" altLang="en-US" dirty="0"/>
              <a:t>介绍</a:t>
            </a:r>
          </a:p>
        </p:txBody>
      </p:sp>
      <p:sp>
        <p:nvSpPr>
          <p:cNvPr id="4" name="文本占位符 3"/>
          <p:cNvSpPr>
            <a:spLocks noGrp="1"/>
          </p:cNvSpPr>
          <p:nvPr>
            <p:ph type="body" sz="quarter" idx="12"/>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0872648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05 </a:t>
            </a:r>
            <a:r>
              <a:rPr lang="zh-CN" altLang="en-US" dirty="0"/>
              <a:t>扫描架构 </a:t>
            </a:r>
            <a:r>
              <a:rPr lang="en-US" altLang="zh-CN" dirty="0"/>
              <a:t>– </a:t>
            </a:r>
            <a:r>
              <a:rPr lang="en-US" altLang="zh-CN" sz="4800" dirty="0">
                <a:latin typeface="Helvetica Neue"/>
              </a:rPr>
              <a:t>LSSD</a:t>
            </a:r>
            <a:r>
              <a:rPr lang="zh-CN" altLang="en-US" sz="4800" dirty="0">
                <a:latin typeface="Helvetica Neue"/>
              </a:rPr>
              <a:t>全扫描设计</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en-US" altLang="zh-CN" sz="3300" dirty="0">
                <a:latin typeface="Helvetica Neue"/>
              </a:rPr>
              <a:t>LSSD</a:t>
            </a:r>
            <a:r>
              <a:rPr lang="zh-CN" altLang="en-US" sz="3300" dirty="0">
                <a:latin typeface="Helvetica Neue"/>
              </a:rPr>
              <a:t>全扫描设计：</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单锁存器（左图）：用</a:t>
            </a:r>
            <a:r>
              <a:rPr lang="en-US" altLang="zh-CN" sz="3300" dirty="0">
                <a:latin typeface="Helvetica Neue"/>
              </a:rPr>
              <a:t>+L1</a:t>
            </a:r>
            <a:r>
              <a:rPr lang="zh-CN" altLang="en-US" sz="3300" dirty="0">
                <a:latin typeface="Helvetica Neue"/>
              </a:rPr>
              <a:t>来驱动组合逻辑</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双锁存器（右图）：用</a:t>
            </a:r>
            <a:r>
              <a:rPr lang="en-US" altLang="zh-CN" sz="3300" dirty="0">
                <a:latin typeface="Helvetica Neue"/>
              </a:rPr>
              <a:t>+L2</a:t>
            </a:r>
            <a:r>
              <a:rPr lang="zh-CN" altLang="en-US" sz="3300" dirty="0">
                <a:latin typeface="Helvetica Neue"/>
              </a:rPr>
              <a:t>来驱动组合逻辑</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这种全扫描设计和</a:t>
            </a:r>
            <a:r>
              <a:rPr lang="en-US" altLang="zh-CN" sz="3300" dirty="0" err="1">
                <a:latin typeface="Helvetica Neue"/>
              </a:rPr>
              <a:t>Muxed</a:t>
            </a:r>
            <a:r>
              <a:rPr lang="en-US" altLang="zh-CN" sz="3300" dirty="0">
                <a:latin typeface="Helvetica Neue"/>
              </a:rPr>
              <a:t>-D</a:t>
            </a:r>
            <a:r>
              <a:rPr lang="zh-CN" altLang="en-US" sz="3300" dirty="0">
                <a:latin typeface="Helvetica Neue"/>
              </a:rPr>
              <a:t>全扫描设计的主要区别在于：不使用</a:t>
            </a:r>
            <a:r>
              <a:rPr lang="en-US" altLang="zh-CN" sz="3300" dirty="0">
                <a:latin typeface="Helvetica Neue"/>
              </a:rPr>
              <a:t>SE</a:t>
            </a:r>
            <a:r>
              <a:rPr lang="zh-CN" altLang="en-US" sz="3300" dirty="0">
                <a:latin typeface="Helvetica Neue"/>
              </a:rPr>
              <a:t>而是使用时钟、不使用</a:t>
            </a:r>
            <a:r>
              <a:rPr lang="en-US" altLang="zh-CN" sz="3300" dirty="0">
                <a:latin typeface="Helvetica Neue"/>
              </a:rPr>
              <a:t>D</a:t>
            </a:r>
            <a:r>
              <a:rPr lang="zh-CN" altLang="en-US" sz="3300" dirty="0">
                <a:latin typeface="Helvetica Neue"/>
              </a:rPr>
              <a:t>触发器而使用锁存器</a:t>
            </a:r>
            <a:endParaRPr lang="en-US" altLang="zh-CN" sz="3300" dirty="0">
              <a:latin typeface="Helvetica Neue"/>
            </a:endParaRPr>
          </a:p>
        </p:txBody>
      </p:sp>
      <p:pic>
        <p:nvPicPr>
          <p:cNvPr id="6" name="图片 5">
            <a:extLst>
              <a:ext uri="{FF2B5EF4-FFF2-40B4-BE49-F238E27FC236}">
                <a16:creationId xmlns:a16="http://schemas.microsoft.com/office/drawing/2014/main" id="{003B4743-F8AD-8E2E-1D31-D79B1AF24E1B}"/>
              </a:ext>
            </a:extLst>
          </p:cNvPr>
          <p:cNvPicPr>
            <a:picLocks noChangeAspect="1"/>
          </p:cNvPicPr>
          <p:nvPr/>
        </p:nvPicPr>
        <p:blipFill>
          <a:blip r:embed="rId2"/>
          <a:stretch>
            <a:fillRect/>
          </a:stretch>
        </p:blipFill>
        <p:spPr>
          <a:xfrm>
            <a:off x="3387140" y="7708733"/>
            <a:ext cx="6829425" cy="3905250"/>
          </a:xfrm>
          <a:prstGeom prst="rect">
            <a:avLst/>
          </a:prstGeom>
        </p:spPr>
      </p:pic>
      <p:pic>
        <p:nvPicPr>
          <p:cNvPr id="8" name="图片 7">
            <a:extLst>
              <a:ext uri="{FF2B5EF4-FFF2-40B4-BE49-F238E27FC236}">
                <a16:creationId xmlns:a16="http://schemas.microsoft.com/office/drawing/2014/main" id="{54A79E9F-7CBB-7783-57D1-D983CDF3752A}"/>
              </a:ext>
            </a:extLst>
          </p:cNvPr>
          <p:cNvPicPr>
            <a:picLocks noChangeAspect="1"/>
          </p:cNvPicPr>
          <p:nvPr/>
        </p:nvPicPr>
        <p:blipFill>
          <a:blip r:embed="rId3"/>
          <a:stretch>
            <a:fillRect/>
          </a:stretch>
        </p:blipFill>
        <p:spPr>
          <a:xfrm>
            <a:off x="12118058" y="7708733"/>
            <a:ext cx="6553200" cy="3267075"/>
          </a:xfrm>
          <a:prstGeom prst="rect">
            <a:avLst/>
          </a:prstGeom>
        </p:spPr>
      </p:pic>
    </p:spTree>
    <p:extLst>
      <p:ext uri="{BB962C8B-B14F-4D97-AF65-F5344CB8AC3E}">
        <p14:creationId xmlns:p14="http://schemas.microsoft.com/office/powerpoint/2010/main" val="346469605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05 </a:t>
            </a:r>
            <a:r>
              <a:rPr lang="zh-CN" altLang="en-US" dirty="0"/>
              <a:t>扫描架构 </a:t>
            </a:r>
            <a:r>
              <a:rPr lang="en-US" altLang="zh-CN" dirty="0"/>
              <a:t>– </a:t>
            </a:r>
            <a:r>
              <a:rPr lang="en-US" altLang="zh-CN" sz="4800" dirty="0">
                <a:latin typeface="Helvetica Neue"/>
              </a:rPr>
              <a:t>LSSD</a:t>
            </a:r>
            <a:r>
              <a:rPr lang="zh-CN" altLang="en-US" sz="4800" dirty="0">
                <a:latin typeface="Helvetica Neue"/>
              </a:rPr>
              <a:t>全扫描设计</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en-US" altLang="zh-CN" sz="3300" dirty="0">
                <a:latin typeface="Helvetica Neue"/>
              </a:rPr>
              <a:t>LSSD</a:t>
            </a:r>
            <a:r>
              <a:rPr lang="zh-CN" altLang="en-US" sz="3300" dirty="0">
                <a:latin typeface="Helvetica Neue"/>
              </a:rPr>
              <a:t>全扫描设计：</a:t>
            </a:r>
            <a:endParaRPr lang="en-US" altLang="zh-CN" sz="3300" dirty="0">
              <a:latin typeface="Helvetica Neue"/>
            </a:endParaRPr>
          </a:p>
          <a:p>
            <a:pPr marL="457200" lvl="1" indent="-457200" eaLnBrk="0" hangingPunct="1">
              <a:lnSpc>
                <a:spcPct val="160000"/>
              </a:lnSpc>
              <a:spcBef>
                <a:spcPct val="0"/>
              </a:spcBef>
            </a:pPr>
            <a:r>
              <a:rPr lang="en-US" altLang="zh-CN" sz="3300" dirty="0">
                <a:latin typeface="Helvetica Neue"/>
              </a:rPr>
              <a:t>LSSD</a:t>
            </a:r>
            <a:r>
              <a:rPr lang="zh-CN" altLang="en-US" sz="3300" dirty="0">
                <a:latin typeface="Helvetica Neue"/>
              </a:rPr>
              <a:t>全扫描设计需要遵循的额外设计规则：</a:t>
            </a:r>
            <a:endParaRPr lang="en-US" altLang="zh-CN" sz="3300" dirty="0">
              <a:latin typeface="Helvetica Neue"/>
            </a:endParaRPr>
          </a:p>
          <a:p>
            <a:pPr marL="1349375" lvl="2" indent="-457200" eaLnBrk="0" hangingPunct="1">
              <a:lnSpc>
                <a:spcPct val="160000"/>
              </a:lnSpc>
              <a:spcBef>
                <a:spcPct val="0"/>
              </a:spcBef>
            </a:pPr>
            <a:r>
              <a:rPr lang="zh-CN" altLang="en-US" sz="2700" dirty="0">
                <a:latin typeface="Helvetica Neue"/>
              </a:rPr>
              <a:t>所有存储元件必须是极性保持锁存器。</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锁存器由两个或多个不重叠的时钟控制</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必须存在一组时钟主输入，使得所有</a:t>
            </a:r>
            <a:r>
              <a:rPr lang="en-US" altLang="zh-CN" sz="2700" dirty="0">
                <a:latin typeface="Helvetica Neue"/>
              </a:rPr>
              <a:t>SRL</a:t>
            </a:r>
            <a:r>
              <a:rPr lang="zh-CN" altLang="en-US" sz="2700" dirty="0">
                <a:latin typeface="Helvetica Neue"/>
              </a:rPr>
              <a:t>（</a:t>
            </a:r>
            <a:r>
              <a:rPr lang="en-US" altLang="zh-CN" sz="2700" dirty="0">
                <a:latin typeface="Helvetica Neue"/>
              </a:rPr>
              <a:t>shift-register latch</a:t>
            </a:r>
            <a:r>
              <a:rPr lang="zh-CN" altLang="en-US" sz="2700" dirty="0">
                <a:latin typeface="Helvetica Neue"/>
              </a:rPr>
              <a:t>，移位寄存器锁存器）的时钟端口要么通过单个时钟树输入，要么通过</a:t>
            </a:r>
            <a:r>
              <a:rPr lang="en-US" altLang="zh-CN" sz="2700" dirty="0">
                <a:latin typeface="Helvetica Neue"/>
              </a:rPr>
              <a:t>SRL</a:t>
            </a:r>
            <a:r>
              <a:rPr lang="zh-CN" altLang="en-US" sz="2700" dirty="0">
                <a:latin typeface="Helvetica Neue"/>
              </a:rPr>
              <a:t>或非时钟的门控逻辑进行控制。此外，还有以下三项应满足条件： </a:t>
            </a:r>
            <a:endParaRPr lang="en-US" altLang="zh-CN" sz="2700" dirty="0">
              <a:latin typeface="Helvetica Neue"/>
            </a:endParaRPr>
          </a:p>
          <a:p>
            <a:pPr marL="2159000" lvl="3" indent="-457200" eaLnBrk="0" hangingPunct="1">
              <a:lnSpc>
                <a:spcPct val="160000"/>
              </a:lnSpc>
              <a:spcBef>
                <a:spcPct val="0"/>
              </a:spcBef>
            </a:pPr>
            <a:r>
              <a:rPr lang="zh-CN" altLang="en-US" sz="2700" dirty="0">
                <a:latin typeface="Helvetica Neue"/>
              </a:rPr>
              <a:t>当时钟</a:t>
            </a:r>
            <a:r>
              <a:rPr lang="en-US" altLang="zh-CN" sz="2700" dirty="0">
                <a:latin typeface="Helvetica Neue"/>
              </a:rPr>
              <a:t>PI</a:t>
            </a:r>
            <a:r>
              <a:rPr lang="zh-CN" altLang="en-US" sz="2700" dirty="0">
                <a:latin typeface="Helvetica Neue"/>
              </a:rPr>
              <a:t>处于</a:t>
            </a:r>
            <a:r>
              <a:rPr lang="en-US" altLang="zh-CN" sz="2700" dirty="0">
                <a:latin typeface="Helvetica Neue"/>
              </a:rPr>
              <a:t>inactive</a:t>
            </a:r>
            <a:r>
              <a:rPr lang="zh-CN" altLang="en-US" sz="2700" dirty="0">
                <a:latin typeface="Helvetica Neue"/>
              </a:rPr>
              <a:t>状态时，</a:t>
            </a:r>
            <a:r>
              <a:rPr lang="en-US" altLang="zh-CN" sz="2700" dirty="0">
                <a:latin typeface="Helvetica Neue"/>
              </a:rPr>
              <a:t>SRL</a:t>
            </a:r>
            <a:r>
              <a:rPr lang="zh-CN" altLang="en-US" sz="2700" dirty="0">
                <a:latin typeface="Helvetica Neue"/>
              </a:rPr>
              <a:t>的所有时钟输入也必须处于</a:t>
            </a:r>
            <a:r>
              <a:rPr lang="en-US" altLang="zh-CN" sz="2700" dirty="0">
                <a:latin typeface="Helvetica Neue"/>
              </a:rPr>
              <a:t>inactive</a:t>
            </a:r>
            <a:r>
              <a:rPr lang="zh-CN" altLang="en-US" sz="2700" dirty="0">
                <a:latin typeface="Helvetica Neue"/>
              </a:rPr>
              <a:t>状态</a:t>
            </a:r>
            <a:endParaRPr lang="en-US" altLang="zh-CN" sz="2700" dirty="0">
              <a:latin typeface="Helvetica Neue"/>
            </a:endParaRPr>
          </a:p>
          <a:p>
            <a:pPr marL="2159000" lvl="3" indent="-457200" eaLnBrk="0" hangingPunct="1">
              <a:lnSpc>
                <a:spcPct val="160000"/>
              </a:lnSpc>
              <a:spcBef>
                <a:spcPct val="0"/>
              </a:spcBef>
            </a:pPr>
            <a:r>
              <a:rPr lang="zh-CN" altLang="en-US" sz="2700" dirty="0">
                <a:latin typeface="Helvetica Neue"/>
              </a:rPr>
              <a:t>必须保证任何</a:t>
            </a:r>
            <a:r>
              <a:rPr lang="en-US" altLang="zh-CN" sz="2700" dirty="0">
                <a:latin typeface="Helvetica Neue"/>
              </a:rPr>
              <a:t>SRL</a:t>
            </a:r>
            <a:r>
              <a:rPr lang="zh-CN" altLang="en-US" sz="2700" dirty="0">
                <a:latin typeface="Helvetica Neue"/>
              </a:rPr>
              <a:t>的时钟输入都由来自一个或多个时钟的原始输入控制</a:t>
            </a:r>
            <a:endParaRPr lang="en-US" altLang="zh-CN" sz="2700" dirty="0">
              <a:latin typeface="Helvetica Neue"/>
            </a:endParaRPr>
          </a:p>
          <a:p>
            <a:pPr marL="2159000" lvl="3" indent="-457200" eaLnBrk="0" hangingPunct="1">
              <a:lnSpc>
                <a:spcPct val="160000"/>
              </a:lnSpc>
              <a:spcBef>
                <a:spcPct val="0"/>
              </a:spcBef>
            </a:pPr>
            <a:r>
              <a:rPr lang="zh-CN" altLang="en-US" sz="2700" dirty="0">
                <a:latin typeface="Helvetica Neue"/>
              </a:rPr>
              <a:t>任何时钟不得与另一个时钟或者它的</a:t>
            </a:r>
            <a:r>
              <a:rPr lang="en-US" altLang="zh-CN" sz="2700" dirty="0">
                <a:solidFill>
                  <a:srgbClr val="FF0000"/>
                </a:solidFill>
                <a:latin typeface="Helvetica Neue"/>
              </a:rPr>
              <a:t>complement(?)</a:t>
            </a:r>
            <a:r>
              <a:rPr lang="zh-CN" altLang="en-US" sz="2700" dirty="0">
                <a:latin typeface="Helvetica Neue"/>
              </a:rPr>
              <a:t>进行与操作。 </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时钟主输入不得直接或通过组合逻辑将数据输入反馈到</a:t>
            </a:r>
            <a:r>
              <a:rPr lang="en-US" altLang="zh-CN" sz="2700" dirty="0">
                <a:latin typeface="Helvetica Neue"/>
              </a:rPr>
              <a:t>SRL</a:t>
            </a:r>
            <a:r>
              <a:rPr lang="zh-CN" altLang="en-US" sz="2700" dirty="0">
                <a:latin typeface="Helvetica Neue"/>
              </a:rPr>
              <a:t>。</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每个系统锁存器必须是</a:t>
            </a:r>
            <a:r>
              <a:rPr lang="en-US" altLang="zh-CN" sz="2700" dirty="0">
                <a:latin typeface="Helvetica Neue"/>
              </a:rPr>
              <a:t>SRL</a:t>
            </a:r>
            <a:r>
              <a:rPr lang="zh-CN" altLang="en-US" sz="2700" dirty="0">
                <a:latin typeface="Helvetica Neue"/>
              </a:rPr>
              <a:t>的一部分，并且每个</a:t>
            </a:r>
            <a:r>
              <a:rPr lang="en-US" altLang="zh-CN" sz="2700" dirty="0">
                <a:latin typeface="Helvetica Neue"/>
              </a:rPr>
              <a:t>SRL</a:t>
            </a:r>
            <a:r>
              <a:rPr lang="zh-CN" altLang="en-US" sz="2700" dirty="0">
                <a:latin typeface="Helvetica Neue"/>
              </a:rPr>
              <a:t>必须是扫描链。</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扫描状态只在以下条件下存在： </a:t>
            </a:r>
            <a:endParaRPr lang="en-US" altLang="zh-CN" sz="2700" dirty="0">
              <a:latin typeface="Helvetica Neue"/>
            </a:endParaRPr>
          </a:p>
          <a:p>
            <a:pPr marL="2159000" lvl="3" indent="-457200" eaLnBrk="0" hangingPunct="1">
              <a:lnSpc>
                <a:spcPct val="160000"/>
              </a:lnSpc>
              <a:spcBef>
                <a:spcPct val="0"/>
              </a:spcBef>
            </a:pPr>
            <a:r>
              <a:rPr lang="zh-CN" altLang="en-US" sz="2700" dirty="0">
                <a:latin typeface="Helvetica Neue"/>
              </a:rPr>
              <a:t>在扫描操作期间，每个</a:t>
            </a:r>
            <a:r>
              <a:rPr lang="en-US" altLang="zh-CN" sz="2700" dirty="0">
                <a:latin typeface="Helvetica Neue"/>
              </a:rPr>
              <a:t>SRL</a:t>
            </a:r>
            <a:r>
              <a:rPr lang="zh-CN" altLang="en-US" sz="2700" dirty="0">
                <a:latin typeface="Helvetica Neue"/>
              </a:rPr>
              <a:t>或扫描输出</a:t>
            </a:r>
            <a:r>
              <a:rPr lang="en-US" altLang="zh-CN" sz="2700" dirty="0">
                <a:latin typeface="Helvetica Neue"/>
              </a:rPr>
              <a:t>SO</a:t>
            </a:r>
            <a:r>
              <a:rPr lang="zh-CN" altLang="en-US" sz="2700" dirty="0">
                <a:latin typeface="Helvetica Neue"/>
              </a:rPr>
              <a:t>仅是其扫描链中前面的</a:t>
            </a:r>
            <a:r>
              <a:rPr lang="en-US" altLang="zh-CN" sz="2700" dirty="0">
                <a:latin typeface="Helvetica Neue"/>
              </a:rPr>
              <a:t>SRL</a:t>
            </a:r>
            <a:r>
              <a:rPr lang="zh-CN" altLang="en-US" sz="2700" dirty="0">
                <a:latin typeface="Helvetica Neue"/>
              </a:rPr>
              <a:t>或扫描输入</a:t>
            </a:r>
            <a:r>
              <a:rPr lang="en-US" altLang="zh-CN" sz="2700" dirty="0">
                <a:latin typeface="Helvetica Neue"/>
              </a:rPr>
              <a:t>SI</a:t>
            </a:r>
            <a:r>
              <a:rPr lang="zh-CN" altLang="en-US" sz="2700" dirty="0">
                <a:latin typeface="Helvetica Neue"/>
              </a:rPr>
              <a:t>的函数</a:t>
            </a:r>
            <a:endParaRPr lang="en-US" altLang="zh-CN" sz="2700" dirty="0">
              <a:latin typeface="Helvetica Neue"/>
            </a:endParaRPr>
          </a:p>
          <a:p>
            <a:pPr marL="2159000" lvl="3" indent="-457200" eaLnBrk="0" hangingPunct="1">
              <a:lnSpc>
                <a:spcPct val="160000"/>
              </a:lnSpc>
              <a:spcBef>
                <a:spcPct val="0"/>
              </a:spcBef>
            </a:pPr>
            <a:r>
              <a:rPr lang="zh-CN" altLang="en-US" sz="2700" dirty="0">
                <a:latin typeface="Helvetica Neue"/>
              </a:rPr>
              <a:t>除移位时钟外的所有时钟均在</a:t>
            </a:r>
            <a:r>
              <a:rPr lang="en-US" altLang="zh-CN" sz="2700" dirty="0">
                <a:latin typeface="Helvetica Neue"/>
              </a:rPr>
              <a:t>SRL</a:t>
            </a:r>
            <a:r>
              <a:rPr lang="zh-CN" altLang="en-US" sz="2700" dirty="0">
                <a:latin typeface="Helvetica Neue"/>
              </a:rPr>
              <a:t>时钟输入时被禁用。</a:t>
            </a:r>
            <a:endParaRPr lang="en-US" altLang="zh-CN" sz="2700" dirty="0">
              <a:latin typeface="Helvetica Neue"/>
            </a:endParaRPr>
          </a:p>
        </p:txBody>
      </p:sp>
    </p:spTree>
    <p:extLst>
      <p:ext uri="{BB962C8B-B14F-4D97-AF65-F5344CB8AC3E}">
        <p14:creationId xmlns:p14="http://schemas.microsoft.com/office/powerpoint/2010/main" val="25104689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05 </a:t>
            </a:r>
            <a:r>
              <a:rPr lang="zh-CN" altLang="en-US" dirty="0"/>
              <a:t>扫描架构 </a:t>
            </a:r>
            <a:r>
              <a:rPr lang="en-US" altLang="zh-CN" dirty="0"/>
              <a:t>– </a:t>
            </a:r>
            <a:r>
              <a:rPr lang="en-US" altLang="zh-CN" sz="4800" dirty="0" err="1">
                <a:latin typeface="Helvetica Neue"/>
              </a:rPr>
              <a:t>Muxed</a:t>
            </a:r>
            <a:r>
              <a:rPr lang="en-US" altLang="zh-CN" sz="4800" dirty="0">
                <a:latin typeface="Helvetica Neue"/>
              </a:rPr>
              <a:t>-D</a:t>
            </a:r>
            <a:r>
              <a:rPr lang="zh-CN" altLang="en-US" sz="4800" dirty="0">
                <a:latin typeface="Helvetica Neue"/>
              </a:rPr>
              <a:t>部分扫描设计</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部分扫描设计：</a:t>
            </a:r>
            <a:endParaRPr lang="en-US" altLang="zh-CN" sz="3300" dirty="0">
              <a:latin typeface="Helvetica Neue"/>
            </a:endParaRPr>
          </a:p>
          <a:p>
            <a:pPr marL="457200" lvl="1" indent="-457200" eaLnBrk="0" hangingPunct="1">
              <a:lnSpc>
                <a:spcPct val="160000"/>
              </a:lnSpc>
              <a:spcBef>
                <a:spcPct val="0"/>
              </a:spcBef>
            </a:pPr>
            <a:r>
              <a:rPr lang="en-US" altLang="zh-CN" sz="3300" dirty="0" err="1">
                <a:latin typeface="Helvetica Neue"/>
              </a:rPr>
              <a:t>Muxed</a:t>
            </a:r>
            <a:r>
              <a:rPr lang="en-US" altLang="zh-CN" sz="3300" dirty="0">
                <a:latin typeface="Helvetica Neue"/>
              </a:rPr>
              <a:t>-D</a:t>
            </a:r>
            <a:r>
              <a:rPr lang="zh-CN" altLang="en-US" sz="3300" dirty="0">
                <a:latin typeface="Helvetica Neue"/>
              </a:rPr>
              <a:t>部分扫描设计：下左图为一个只安装了</a:t>
            </a:r>
            <a:r>
              <a:rPr lang="en-US" altLang="zh-CN" sz="3300" dirty="0">
                <a:latin typeface="Helvetica Neue"/>
              </a:rPr>
              <a:t>SFF1</a:t>
            </a:r>
            <a:r>
              <a:rPr lang="zh-CN" altLang="en-US" sz="3300" dirty="0">
                <a:latin typeface="Helvetica Neue"/>
              </a:rPr>
              <a:t>和</a:t>
            </a:r>
            <a:r>
              <a:rPr lang="en-US" altLang="zh-CN" sz="3300" dirty="0">
                <a:latin typeface="Helvetica Neue"/>
              </a:rPr>
              <a:t>SFF3</a:t>
            </a:r>
            <a:r>
              <a:rPr lang="zh-CN" altLang="en-US" sz="3300" dirty="0">
                <a:latin typeface="Helvetica Neue"/>
              </a:rPr>
              <a:t>两个扫描单元的部分扫描设计示例，可与右图的</a:t>
            </a:r>
            <a:r>
              <a:rPr lang="en-US" altLang="zh-CN" sz="3300" dirty="0" err="1">
                <a:latin typeface="Helvetica Neue"/>
              </a:rPr>
              <a:t>Muxed</a:t>
            </a:r>
            <a:r>
              <a:rPr lang="en-US" altLang="zh-CN" sz="3300" dirty="0">
                <a:latin typeface="Helvetica Neue"/>
              </a:rPr>
              <a:t>-D</a:t>
            </a:r>
            <a:r>
              <a:rPr lang="zh-CN" altLang="en-US" sz="3300" dirty="0">
                <a:latin typeface="Helvetica Neue"/>
              </a:rPr>
              <a:t>全扫描设计进行对比</a:t>
            </a:r>
            <a:endParaRPr lang="en-US" altLang="zh-CN" sz="2700" dirty="0">
              <a:latin typeface="Helvetica Neue"/>
            </a:endParaRPr>
          </a:p>
          <a:p>
            <a:pPr marL="457200" lvl="1" indent="-457200" eaLnBrk="0" hangingPunct="1">
              <a:lnSpc>
                <a:spcPct val="160000"/>
              </a:lnSpc>
              <a:spcBef>
                <a:spcPct val="0"/>
              </a:spcBef>
            </a:pPr>
            <a:endParaRPr lang="en-US" altLang="zh-CN" sz="3300" dirty="0">
              <a:latin typeface="Helvetica Neue"/>
            </a:endParaRPr>
          </a:p>
        </p:txBody>
      </p:sp>
      <p:pic>
        <p:nvPicPr>
          <p:cNvPr id="10" name="图片 9">
            <a:extLst>
              <a:ext uri="{FF2B5EF4-FFF2-40B4-BE49-F238E27FC236}">
                <a16:creationId xmlns:a16="http://schemas.microsoft.com/office/drawing/2014/main" id="{DEC02A4B-2868-CDC2-0B0F-D5C9057A015E}"/>
              </a:ext>
            </a:extLst>
          </p:cNvPr>
          <p:cNvPicPr>
            <a:picLocks noChangeAspect="1"/>
          </p:cNvPicPr>
          <p:nvPr/>
        </p:nvPicPr>
        <p:blipFill>
          <a:blip r:embed="rId2"/>
          <a:stretch>
            <a:fillRect/>
          </a:stretch>
        </p:blipFill>
        <p:spPr>
          <a:xfrm>
            <a:off x="12192000" y="8879313"/>
            <a:ext cx="7648575" cy="3790950"/>
          </a:xfrm>
          <a:prstGeom prst="rect">
            <a:avLst/>
          </a:prstGeom>
        </p:spPr>
      </p:pic>
      <p:pic>
        <p:nvPicPr>
          <p:cNvPr id="5" name="图片 4">
            <a:extLst>
              <a:ext uri="{FF2B5EF4-FFF2-40B4-BE49-F238E27FC236}">
                <a16:creationId xmlns:a16="http://schemas.microsoft.com/office/drawing/2014/main" id="{1798AF98-8114-BBA8-80C4-92ED56D6A9B7}"/>
              </a:ext>
            </a:extLst>
          </p:cNvPr>
          <p:cNvPicPr>
            <a:picLocks noChangeAspect="1"/>
          </p:cNvPicPr>
          <p:nvPr/>
        </p:nvPicPr>
        <p:blipFill>
          <a:blip r:embed="rId3"/>
          <a:stretch>
            <a:fillRect/>
          </a:stretch>
        </p:blipFill>
        <p:spPr>
          <a:xfrm>
            <a:off x="5215382" y="9079338"/>
            <a:ext cx="6667500" cy="3390900"/>
          </a:xfrm>
          <a:prstGeom prst="rect">
            <a:avLst/>
          </a:prstGeom>
        </p:spPr>
      </p:pic>
    </p:spTree>
    <p:extLst>
      <p:ext uri="{BB962C8B-B14F-4D97-AF65-F5344CB8AC3E}">
        <p14:creationId xmlns:p14="http://schemas.microsoft.com/office/powerpoint/2010/main" val="219398112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05 </a:t>
            </a:r>
            <a:r>
              <a:rPr lang="zh-CN" altLang="en-US" dirty="0"/>
              <a:t>扫描架构 </a:t>
            </a:r>
            <a:r>
              <a:rPr lang="en-US" altLang="zh-CN" dirty="0"/>
              <a:t>– </a:t>
            </a:r>
            <a:r>
              <a:rPr lang="zh-CN" altLang="en-US" dirty="0">
                <a:latin typeface="Helvetica Neue"/>
              </a:rPr>
              <a:t>按功能分配的部分扫描设计</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200" dirty="0">
                <a:latin typeface="Helvetica Neue"/>
              </a:rPr>
              <a:t>按功能分配的部分扫描设计：</a:t>
            </a:r>
            <a:endParaRPr lang="en-US" altLang="zh-CN" sz="3200" dirty="0">
              <a:latin typeface="Helvetica Neue"/>
            </a:endParaRPr>
          </a:p>
          <a:p>
            <a:pPr marL="457200" lvl="1" indent="-457200" eaLnBrk="0" hangingPunct="1">
              <a:lnSpc>
                <a:spcPct val="160000"/>
              </a:lnSpc>
              <a:spcBef>
                <a:spcPct val="0"/>
              </a:spcBef>
            </a:pPr>
            <a:r>
              <a:rPr lang="zh-CN" altLang="en-US" sz="3300" dirty="0">
                <a:latin typeface="Helvetica Neue"/>
              </a:rPr>
              <a:t>电路被视为由数据路径部分和控制部分组成。 通常，由于数据路径部分上的存储元件不能承受太多的延迟增加（特别是当用</a:t>
            </a:r>
            <a:r>
              <a:rPr lang="en-US" altLang="zh-CN" sz="3300" dirty="0" err="1">
                <a:latin typeface="Helvetica Neue"/>
              </a:rPr>
              <a:t>Muxed</a:t>
            </a:r>
            <a:r>
              <a:rPr lang="en-US" altLang="zh-CN" sz="3300" dirty="0">
                <a:latin typeface="Helvetica Neue"/>
              </a:rPr>
              <a:t>-D</a:t>
            </a:r>
            <a:r>
              <a:rPr lang="zh-CN" altLang="en-US" sz="3300" dirty="0">
                <a:latin typeface="Helvetica Neue"/>
              </a:rPr>
              <a:t>扫描单元替换时），因此它们被排除在扫描单元替换过程之外。 </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控制部分中的存储元件可以用扫描单元代替。 这种方法可以提高故障覆盖率，同时限制由于扫描设计而导致的性能下降。</a:t>
            </a:r>
          </a:p>
        </p:txBody>
      </p:sp>
    </p:spTree>
    <p:extLst>
      <p:ext uri="{BB962C8B-B14F-4D97-AF65-F5344CB8AC3E}">
        <p14:creationId xmlns:p14="http://schemas.microsoft.com/office/powerpoint/2010/main" val="403102407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05 </a:t>
            </a:r>
            <a:r>
              <a:rPr lang="zh-CN" altLang="en-US" dirty="0"/>
              <a:t>扫描架构 </a:t>
            </a:r>
            <a:r>
              <a:rPr lang="en-US" altLang="zh-CN" dirty="0"/>
              <a:t>– </a:t>
            </a:r>
            <a:r>
              <a:rPr lang="zh-CN" altLang="en-US" sz="4800" dirty="0">
                <a:latin typeface="Helvetica Neue"/>
              </a:rPr>
              <a:t>流水线或前馈部分</a:t>
            </a:r>
            <a:r>
              <a:rPr lang="zh-CN" altLang="en-US" dirty="0">
                <a:latin typeface="Helvetica Neue"/>
              </a:rPr>
              <a:t>扫描设计</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流水线或前馈部分扫描设计方法：</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用扫描单元替换的存储元件子集，以使时序电路</a:t>
            </a:r>
            <a:r>
              <a:rPr lang="en-US" altLang="zh-CN" sz="3300" dirty="0">
                <a:solidFill>
                  <a:srgbClr val="FF0000"/>
                </a:solidFill>
                <a:latin typeface="Helvetica Neue"/>
              </a:rPr>
              <a:t>feedback-free(?)</a:t>
            </a:r>
            <a:r>
              <a:rPr lang="zh-CN" altLang="en-US" sz="3300" dirty="0">
                <a:latin typeface="Helvetica Neue"/>
              </a:rPr>
              <a:t>。 这是通过选择存储元素，以打破所有顺序反馈的闭环来实现的，这降低了测试生成的复杂性，并保持较低的硅面积开销。</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为了选择这些存储元件，需要为时序电路构建一个结构图，图的定义在基于</a:t>
            </a:r>
            <a:r>
              <a:rPr lang="en-US" altLang="zh-CN" sz="3300" dirty="0">
                <a:latin typeface="Helvetica Neue"/>
              </a:rPr>
              <a:t>RTL</a:t>
            </a:r>
            <a:r>
              <a:rPr lang="zh-CN" altLang="en-US" sz="3300" dirty="0">
                <a:latin typeface="Helvetica Neue"/>
              </a:rPr>
              <a:t>的可测试性分析中已给出。</a:t>
            </a:r>
            <a:endParaRPr lang="en-US" altLang="zh-CN" sz="3300" dirty="0">
              <a:latin typeface="Helvetica Neue"/>
            </a:endParaRPr>
          </a:p>
          <a:p>
            <a:pPr marL="1349375" lvl="2" indent="-457200" eaLnBrk="0" hangingPunct="1">
              <a:lnSpc>
                <a:spcPct val="160000"/>
              </a:lnSpc>
              <a:spcBef>
                <a:spcPct val="0"/>
              </a:spcBef>
            </a:pPr>
            <a:r>
              <a:rPr lang="zh-CN" altLang="en-US" sz="2700" dirty="0">
                <a:latin typeface="Helvetica Neue"/>
              </a:rPr>
              <a:t>对于无反馈时序电路，结构图是有向无环图，其中结构图中的最大</a:t>
            </a:r>
            <a:r>
              <a:rPr lang="en-US" altLang="zh-CN" sz="2700" dirty="0">
                <a:latin typeface="Helvetica Neue"/>
              </a:rPr>
              <a:t>Level</a:t>
            </a:r>
            <a:r>
              <a:rPr lang="zh-CN" altLang="en-US" sz="2700" dirty="0">
                <a:solidFill>
                  <a:srgbClr val="FF0000"/>
                </a:solidFill>
                <a:latin typeface="Helvetica Neue"/>
              </a:rPr>
              <a:t>（可以按最长路径来理解？）</a:t>
            </a:r>
            <a:r>
              <a:rPr lang="zh-CN" altLang="en-US" sz="2700" dirty="0">
                <a:latin typeface="Helvetica Neue"/>
              </a:rPr>
              <a:t>称为时序深度，例如右图的时序深度为</a:t>
            </a:r>
            <a:r>
              <a:rPr lang="en-US" altLang="zh-CN" sz="2700" dirty="0">
                <a:latin typeface="Helvetica Neue"/>
              </a:rPr>
              <a:t>3</a:t>
            </a:r>
            <a:r>
              <a:rPr lang="zh-CN" altLang="en-US" sz="2700" dirty="0">
                <a:latin typeface="Helvetica Neue"/>
              </a:rPr>
              <a:t>。这个深度的实际意义是控制和观察所有非扫描存储元素所需的最大时钟周期数。</a:t>
            </a:r>
            <a:endParaRPr lang="en-US" altLang="zh-CN" sz="2700" dirty="0">
              <a:latin typeface="Helvetica Neue"/>
            </a:endParaRPr>
          </a:p>
          <a:p>
            <a:pPr marL="2159000" lvl="3" indent="-457200" eaLnBrk="0" hangingPunct="1">
              <a:lnSpc>
                <a:spcPct val="160000"/>
              </a:lnSpc>
              <a:spcBef>
                <a:spcPct val="0"/>
              </a:spcBef>
            </a:pPr>
            <a:r>
              <a:rPr lang="zh-CN" altLang="en-US" sz="2800" dirty="0">
                <a:latin typeface="Helvetica Neue"/>
              </a:rPr>
              <a:t>平衡部分扫描设计方法：规定一个目标深度，超过这一深度的部分用扫描单元来代替。</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包含反馈环路的时序电路的结构图是有向循环图（</a:t>
            </a:r>
            <a:r>
              <a:rPr lang="en-US" altLang="zh-CN" sz="2700" dirty="0">
                <a:latin typeface="Helvetica Neue"/>
              </a:rPr>
              <a:t>DCG</a:t>
            </a:r>
            <a:r>
              <a:rPr lang="zh-CN" altLang="en-US" sz="2700" dirty="0">
                <a:latin typeface="Helvetica Neue"/>
              </a:rPr>
              <a:t>）。</a:t>
            </a:r>
            <a:endParaRPr lang="en-US" altLang="zh-CN" sz="2700" dirty="0">
              <a:latin typeface="Helvetica Neue"/>
            </a:endParaRPr>
          </a:p>
          <a:p>
            <a:pPr marL="1349375" lvl="2" indent="-457200" eaLnBrk="0" hangingPunct="1">
              <a:lnSpc>
                <a:spcPct val="160000"/>
              </a:lnSpc>
              <a:spcBef>
                <a:spcPct val="0"/>
              </a:spcBef>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pic>
        <p:nvPicPr>
          <p:cNvPr id="10" name="图片 9">
            <a:extLst>
              <a:ext uri="{FF2B5EF4-FFF2-40B4-BE49-F238E27FC236}">
                <a16:creationId xmlns:a16="http://schemas.microsoft.com/office/drawing/2014/main" id="{F82D682B-3853-876F-76B0-86C2D0BCAC26}"/>
              </a:ext>
            </a:extLst>
          </p:cNvPr>
          <p:cNvPicPr>
            <a:picLocks noChangeAspect="1"/>
          </p:cNvPicPr>
          <p:nvPr/>
        </p:nvPicPr>
        <p:blipFill>
          <a:blip r:embed="rId2"/>
          <a:stretch>
            <a:fillRect/>
          </a:stretch>
        </p:blipFill>
        <p:spPr>
          <a:xfrm>
            <a:off x="8832683" y="9879179"/>
            <a:ext cx="7296150" cy="2066925"/>
          </a:xfrm>
          <a:prstGeom prst="rect">
            <a:avLst/>
          </a:prstGeom>
        </p:spPr>
      </p:pic>
    </p:spTree>
    <p:extLst>
      <p:ext uri="{BB962C8B-B14F-4D97-AF65-F5344CB8AC3E}">
        <p14:creationId xmlns:p14="http://schemas.microsoft.com/office/powerpoint/2010/main" val="358502511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05 </a:t>
            </a:r>
            <a:r>
              <a:rPr lang="zh-CN" altLang="en-US" dirty="0"/>
              <a:t>扫描架构 </a:t>
            </a:r>
            <a:r>
              <a:rPr lang="en-US" altLang="zh-CN" dirty="0"/>
              <a:t>– </a:t>
            </a:r>
            <a:r>
              <a:rPr lang="zh-CN" altLang="en-US" sz="4800" dirty="0">
                <a:latin typeface="Helvetica Neue"/>
              </a:rPr>
              <a:t>随机访问</a:t>
            </a:r>
            <a:r>
              <a:rPr lang="zh-CN" altLang="en-US" dirty="0">
                <a:latin typeface="Helvetica Neue"/>
              </a:rPr>
              <a:t>扫描设计</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随机访问扫描设计：</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无论是全扫描设计还是部分扫描设计，都是基于时序的，好处是布线容易、扫描数据在相邻扫描单元之间流通；坏处是不能对某个扫描链里的某个扫描单元进行单独的控制和观察操作，每次操作都要对整个链进行。</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随机访问扫描设计的设计思路类似于随机访存（</a:t>
                </a:r>
                <a:r>
                  <a:rPr lang="en-US" altLang="zh-CN" sz="3300" dirty="0">
                    <a:latin typeface="Helvetica Neue"/>
                  </a:rPr>
                  <a:t>RAM</a:t>
                </a:r>
                <a:r>
                  <a:rPr lang="zh-CN" altLang="en-US" sz="3300" dirty="0">
                    <a:latin typeface="Helvetica Neue"/>
                  </a:rPr>
                  <a:t>），即要求每个扫描单元都能独立访问。</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全随机扫描（</a:t>
                </a:r>
                <a:r>
                  <a:rPr lang="en-US" altLang="zh-CN" sz="3300" dirty="0">
                    <a:latin typeface="Helvetica Neue"/>
                  </a:rPr>
                  <a:t>RAS</a:t>
                </a:r>
                <a:r>
                  <a:rPr lang="zh-CN" altLang="en-US" sz="3300" dirty="0">
                    <a:latin typeface="Helvetica Neue"/>
                  </a:rPr>
                  <a:t>）需要</a:t>
                </a:r>
                <a:r>
                  <a:rPr lang="en-US" altLang="zh-CN" sz="3300" dirty="0">
                    <a:latin typeface="Helvetica Neue"/>
                  </a:rPr>
                  <a:t>X×Y</a:t>
                </a:r>
                <a:r>
                  <a:rPr lang="zh-CN" altLang="en-US" sz="3300" dirty="0">
                    <a:latin typeface="Helvetica Neue"/>
                  </a:rPr>
                  <a:t>个解码器，以及</a:t>
                </a:r>
                <a14:m>
                  <m:oMath xmlns:m="http://schemas.openxmlformats.org/officeDocument/2006/math">
                    <m:func>
                      <m:funcPr>
                        <m:ctrlPr>
                          <a:rPr lang="en-US" altLang="zh-CN" sz="3300" i="1" smtClean="0">
                            <a:latin typeface="Cambria Math" panose="02040503050406030204" pitchFamily="18" charset="0"/>
                          </a:rPr>
                        </m:ctrlPr>
                      </m:funcPr>
                      <m:fName>
                        <m:sSub>
                          <m:sSubPr>
                            <m:ctrlPr>
                              <a:rPr lang="en-US" altLang="zh-CN" sz="3300" i="1" smtClean="0">
                                <a:latin typeface="Cambria Math" panose="02040503050406030204" pitchFamily="18" charset="0"/>
                              </a:rPr>
                            </m:ctrlPr>
                          </m:sSubPr>
                          <m:e>
                            <m:r>
                              <m:rPr>
                                <m:sty m:val="p"/>
                              </m:rPr>
                              <a:rPr lang="en-US" altLang="zh-CN" sz="3300" i="0" smtClean="0">
                                <a:latin typeface="Cambria Math" panose="02040503050406030204" pitchFamily="18" charset="0"/>
                              </a:rPr>
                              <m:t>log</m:t>
                            </m:r>
                          </m:e>
                          <m:sub>
                            <m:r>
                              <a:rPr lang="en-US" altLang="zh-CN" sz="3300" b="0" i="1" smtClean="0">
                                <a:latin typeface="Cambria Math" panose="02040503050406030204" pitchFamily="18" charset="0"/>
                              </a:rPr>
                              <m:t>2</m:t>
                            </m:r>
                          </m:sub>
                        </m:sSub>
                      </m:fName>
                      <m:e>
                        <m:r>
                          <a:rPr lang="en-US" altLang="zh-CN" sz="3300" b="0" i="1" smtClean="0">
                            <a:latin typeface="Cambria Math" panose="02040503050406030204" pitchFamily="18" charset="0"/>
                          </a:rPr>
                          <m:t>𝑛</m:t>
                        </m:r>
                      </m:e>
                    </m:func>
                    <m:r>
                      <a:rPr lang="zh-CN" altLang="en-US" sz="3300" i="1">
                        <a:latin typeface="Cambria Math" panose="02040503050406030204" pitchFamily="18" charset="0"/>
                      </a:rPr>
                      <m:t>位</m:t>
                    </m:r>
                  </m:oMath>
                </a14:m>
                <a:r>
                  <a:rPr lang="zh-CN" altLang="en-US" sz="3300" dirty="0">
                    <a:latin typeface="Helvetica Neue"/>
                  </a:rPr>
                  <a:t>地址的移位寄存器。</a:t>
                </a:r>
                <a:endParaRPr lang="en-US" altLang="zh-CN" sz="3300" dirty="0">
                  <a:latin typeface="Helvetica Neue"/>
                </a:endParaRPr>
              </a:p>
              <a:p>
                <a:pPr marL="457200" lvl="1" indent="-457200" eaLnBrk="0" hangingPunct="1">
                  <a:lnSpc>
                    <a:spcPct val="160000"/>
                  </a:lnSpc>
                  <a:spcBef>
                    <a:spcPct val="0"/>
                  </a:spcBef>
                </a:pPr>
                <a:endParaRPr lang="en-US" altLang="zh-CN" sz="3300" dirty="0">
                  <a:latin typeface="Helvetica Neue"/>
                </a:endParaRPr>
              </a:p>
            </p:txBody>
          </p:sp>
        </mc:Choice>
        <mc:Fallback>
          <p:sp>
            <p:nvSpPr>
              <p:cNvPr id="4" name="内容占位符 2">
                <a:extLst>
                  <a:ext uri="{FF2B5EF4-FFF2-40B4-BE49-F238E27FC236}">
                    <a16:creationId xmlns:a16="http://schemas.microsoft.com/office/drawing/2014/main" id="{46DBA7EB-9BD7-ED35-217C-AD1B5B5E54E5}"/>
                  </a:ext>
                </a:extLst>
              </p:cNvPr>
              <p:cNvSpPr txBox="1">
                <a:spLocks noRot="1" noChangeAspect="1" noMove="1" noResize="1" noEditPoints="1" noAdjustHandles="1" noChangeArrowheads="1" noChangeShapeType="1" noTextEdit="1"/>
              </p:cNvSpPr>
              <p:nvPr/>
            </p:nvSpPr>
            <p:spPr>
              <a:xfrm>
                <a:off x="1387348" y="3093612"/>
                <a:ext cx="21295868" cy="10168979"/>
              </a:xfrm>
              <a:prstGeom prst="rect">
                <a:avLst/>
              </a:prstGeom>
              <a:blipFill>
                <a:blip r:embed="rId2"/>
                <a:stretch>
                  <a:fillRect l="-973" r="-31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EAE80F8-9699-0BCB-FAEF-98EEEED82DD6}"/>
              </a:ext>
            </a:extLst>
          </p:cNvPr>
          <p:cNvPicPr>
            <a:picLocks noChangeAspect="1"/>
          </p:cNvPicPr>
          <p:nvPr/>
        </p:nvPicPr>
        <p:blipFill>
          <a:blip r:embed="rId3"/>
          <a:stretch>
            <a:fillRect/>
          </a:stretch>
        </p:blipFill>
        <p:spPr>
          <a:xfrm>
            <a:off x="3104899" y="8190133"/>
            <a:ext cx="4410075" cy="4467225"/>
          </a:xfrm>
          <a:prstGeom prst="rect">
            <a:avLst/>
          </a:prstGeom>
        </p:spPr>
      </p:pic>
    </p:spTree>
    <p:extLst>
      <p:ext uri="{BB962C8B-B14F-4D97-AF65-F5344CB8AC3E}">
        <p14:creationId xmlns:p14="http://schemas.microsoft.com/office/powerpoint/2010/main" val="385821236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05 </a:t>
            </a:r>
            <a:r>
              <a:rPr lang="zh-CN" altLang="en-US" dirty="0"/>
              <a:t>扫描架构 </a:t>
            </a:r>
            <a:r>
              <a:rPr lang="en-US" altLang="zh-CN" dirty="0"/>
              <a:t>– </a:t>
            </a:r>
            <a:r>
              <a:rPr lang="zh-CN" altLang="en-US" sz="4800" dirty="0">
                <a:latin typeface="Helvetica Neue"/>
              </a:rPr>
              <a:t>渐进式随机访问扫描设计（</a:t>
            </a:r>
            <a:r>
              <a:rPr lang="en-US" altLang="zh-CN" sz="4800" dirty="0">
                <a:latin typeface="Helvetica Neue"/>
              </a:rPr>
              <a:t>PRAS</a:t>
            </a:r>
            <a:r>
              <a:rPr lang="zh-CN" altLang="en-US" sz="4800" dirty="0">
                <a:latin typeface="Helvetica Neue"/>
              </a:rPr>
              <a:t>）</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1638329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渐进式随机访问扫描设计（</a:t>
                </a:r>
                <a:r>
                  <a:rPr lang="en-US" altLang="zh-CN" sz="3300" dirty="0">
                    <a:latin typeface="Helvetica Neue"/>
                  </a:rPr>
                  <a:t>PRAS</a:t>
                </a:r>
                <a:r>
                  <a:rPr lang="zh-CN" altLang="en-US" sz="3300" dirty="0">
                    <a:latin typeface="Helvetica Neue"/>
                  </a:rPr>
                  <a:t>）：</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正常模式下所有行的</a:t>
                </a:r>
                <a:r>
                  <a:rPr lang="en-US" altLang="zh-CN" sz="3300" dirty="0">
                    <a:latin typeface="Helvetica Neue"/>
                  </a:rPr>
                  <a:t>RE</a:t>
                </a:r>
                <a:r>
                  <a:rPr lang="zh-CN" altLang="en-US" sz="3300" dirty="0">
                    <a:latin typeface="Helvetica Neue"/>
                  </a:rPr>
                  <a:t>使能都置零，使得每个扫描单元都像</a:t>
                </a:r>
                <a:r>
                  <a:rPr lang="en-US" altLang="zh-CN" sz="3300" dirty="0">
                    <a:latin typeface="Helvetica Neue"/>
                  </a:rPr>
                  <a:t>D</a:t>
                </a:r>
                <a:r>
                  <a:rPr lang="zh-CN" altLang="en-US" sz="3300" dirty="0">
                    <a:latin typeface="Helvetica Neue"/>
                  </a:rPr>
                  <a:t>触发器一样运行</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测试模式下所有行的</a:t>
                </a:r>
                <a:r>
                  <a:rPr lang="en-US" altLang="zh-CN" sz="3300" dirty="0">
                    <a:latin typeface="Helvetica Neue"/>
                  </a:rPr>
                  <a:t>RE</a:t>
                </a:r>
                <a:r>
                  <a:rPr lang="zh-CN" altLang="en-US" sz="3300" dirty="0">
                    <a:latin typeface="Helvetica Neue"/>
                  </a:rPr>
                  <a:t>使能都置零，但给</a:t>
                </a:r>
                <a:r>
                  <a:rPr lang="en-US" altLang="zh-CN" sz="3300" dirty="0">
                    <a:latin typeface="Helvetica Neue"/>
                  </a:rPr>
                  <a:t>φ</a:t>
                </a:r>
                <a:r>
                  <a:rPr lang="zh-CN" altLang="en-US" sz="3300" dirty="0">
                    <a:latin typeface="Helvetica Neue"/>
                  </a:rPr>
                  <a:t>上加一个时钟信号，使得</a:t>
                </a:r>
                <a:r>
                  <a:rPr lang="en-US" altLang="zh-CN" sz="3300" dirty="0">
                    <a:latin typeface="Helvetica Neue"/>
                  </a:rPr>
                  <a:t>D</a:t>
                </a:r>
                <a:r>
                  <a:rPr lang="zh-CN" altLang="en-US" sz="3300" dirty="0">
                    <a:latin typeface="Helvetica Neue"/>
                  </a:rPr>
                  <a:t>触发器中的数据能读入扫描单元</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置</a:t>
                </a:r>
                <a:r>
                  <a:rPr lang="en-US" altLang="zh-CN" sz="3300" dirty="0">
                    <a:latin typeface="Helvetica Neue"/>
                  </a:rPr>
                  <a:t>φ</a:t>
                </a:r>
                <a:r>
                  <a:rPr lang="zh-CN" altLang="en-US" sz="3300" dirty="0">
                    <a:latin typeface="Helvetica Neue"/>
                  </a:rPr>
                  <a:t>为</a:t>
                </a:r>
                <a:r>
                  <a:rPr lang="en-US" altLang="zh-CN" sz="3300" dirty="0">
                    <a:latin typeface="Helvetica Neue"/>
                  </a:rPr>
                  <a:t>1</a:t>
                </a:r>
                <a:r>
                  <a:rPr lang="zh-CN" altLang="en-US" sz="3300" dirty="0">
                    <a:latin typeface="Helvetica Neue"/>
                  </a:rPr>
                  <a:t>，则可通过</a:t>
                </a:r>
                <a14:m>
                  <m:oMath xmlns:m="http://schemas.openxmlformats.org/officeDocument/2006/math">
                    <m:r>
                      <a:rPr lang="en-US" altLang="zh-CN" sz="3300" b="0" i="1" smtClean="0">
                        <a:latin typeface="Cambria Math" panose="02040503050406030204" pitchFamily="18" charset="0"/>
                      </a:rPr>
                      <m:t>𝑆𝐷</m:t>
                    </m:r>
                  </m:oMath>
                </a14:m>
                <a:r>
                  <a:rPr lang="zh-CN" altLang="en-US" sz="3300" dirty="0">
                    <a:latin typeface="Helvetica Neue"/>
                  </a:rPr>
                  <a:t>和</a:t>
                </a:r>
                <a14:m>
                  <m:oMath xmlns:m="http://schemas.openxmlformats.org/officeDocument/2006/math">
                    <m:acc>
                      <m:accPr>
                        <m:chr m:val="̅"/>
                        <m:ctrlPr>
                          <a:rPr lang="zh-CN" altLang="en-US" sz="3300" i="1" smtClean="0">
                            <a:latin typeface="Cambria Math" panose="02040503050406030204" pitchFamily="18" charset="0"/>
                          </a:rPr>
                        </m:ctrlPr>
                      </m:accPr>
                      <m:e>
                        <m:r>
                          <m:rPr>
                            <m:sty m:val="p"/>
                          </m:rPr>
                          <a:rPr lang="en-US" altLang="zh-CN" sz="3300" i="1">
                            <a:latin typeface="Cambria Math" panose="02040503050406030204" pitchFamily="18" charset="0"/>
                          </a:rPr>
                          <m:t>SD</m:t>
                        </m:r>
                      </m:e>
                    </m:acc>
                  </m:oMath>
                </a14:m>
                <a:r>
                  <a:rPr lang="zh-CN" altLang="en-US" sz="3300" dirty="0">
                    <a:latin typeface="Helvetica Neue"/>
                  </a:rPr>
                  <a:t>读取所有扫描单元中的数据。</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地址只需要</a:t>
                </a:r>
                <a14:m>
                  <m:oMath xmlns:m="http://schemas.openxmlformats.org/officeDocument/2006/math">
                    <m:func>
                      <m:funcPr>
                        <m:ctrlPr>
                          <a:rPr lang="en-US" altLang="zh-CN" sz="3300" i="1" smtClean="0">
                            <a:latin typeface="Cambria Math" panose="02040503050406030204" pitchFamily="18" charset="0"/>
                          </a:rPr>
                        </m:ctrlPr>
                      </m:funcPr>
                      <m:fName>
                        <m:sSub>
                          <m:sSubPr>
                            <m:ctrlPr>
                              <a:rPr lang="en-US" altLang="zh-CN" sz="3300" i="1" smtClean="0">
                                <a:latin typeface="Cambria Math" panose="02040503050406030204" pitchFamily="18" charset="0"/>
                              </a:rPr>
                            </m:ctrlPr>
                          </m:sSubPr>
                          <m:e>
                            <m:r>
                              <m:rPr>
                                <m:sty m:val="p"/>
                              </m:rPr>
                              <a:rPr lang="en-US" altLang="zh-CN" sz="3300" i="0" smtClean="0">
                                <a:latin typeface="Cambria Math" panose="02040503050406030204" pitchFamily="18" charset="0"/>
                              </a:rPr>
                              <m:t>log</m:t>
                            </m:r>
                          </m:e>
                          <m:sub>
                            <m:r>
                              <a:rPr lang="en-US" altLang="zh-CN" sz="3300" b="0" i="1" smtClean="0">
                                <a:latin typeface="Cambria Math" panose="02040503050406030204" pitchFamily="18" charset="0"/>
                              </a:rPr>
                              <m:t>2</m:t>
                            </m:r>
                          </m:sub>
                        </m:sSub>
                      </m:fName>
                      <m:e>
                        <m:r>
                          <m:rPr>
                            <m:sty m:val="p"/>
                          </m:rPr>
                          <a:rPr lang="en-US" altLang="zh-CN" sz="3300" i="1">
                            <a:latin typeface="Cambria Math" panose="02040503050406030204" pitchFamily="18" charset="0"/>
                          </a:rPr>
                          <m:t>m</m:t>
                        </m:r>
                      </m:e>
                    </m:func>
                  </m:oMath>
                </a14:m>
                <a:r>
                  <a:rPr lang="zh-CN" altLang="en-US" sz="3300" dirty="0">
                    <a:latin typeface="Helvetica Neue"/>
                  </a:rPr>
                  <a:t>位了（因为是按列进行操作）</a:t>
                </a:r>
                <a:endParaRPr lang="en-US" altLang="zh-CN" sz="3300" dirty="0">
                  <a:latin typeface="Helvetica Neue"/>
                </a:endParaRPr>
              </a:p>
            </p:txBody>
          </p:sp>
        </mc:Choice>
        <mc:Fallback>
          <p:sp>
            <p:nvSpPr>
              <p:cNvPr id="4" name="内容占位符 2">
                <a:extLst>
                  <a:ext uri="{FF2B5EF4-FFF2-40B4-BE49-F238E27FC236}">
                    <a16:creationId xmlns:a16="http://schemas.microsoft.com/office/drawing/2014/main" id="{46DBA7EB-9BD7-ED35-217C-AD1B5B5E54E5}"/>
                  </a:ext>
                </a:extLst>
              </p:cNvPr>
              <p:cNvSpPr txBox="1">
                <a:spLocks noRot="1" noChangeAspect="1" noMove="1" noResize="1" noEditPoints="1" noAdjustHandles="1" noChangeArrowheads="1" noChangeShapeType="1" noTextEdit="1"/>
              </p:cNvSpPr>
              <p:nvPr/>
            </p:nvSpPr>
            <p:spPr>
              <a:xfrm>
                <a:off x="1387348" y="3093612"/>
                <a:ext cx="16383294" cy="10168979"/>
              </a:xfrm>
              <a:prstGeom prst="rect">
                <a:avLst/>
              </a:prstGeom>
              <a:blipFill>
                <a:blip r:embed="rId2"/>
                <a:stretch>
                  <a:fillRect l="-126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1B706B83-97C4-C997-4132-ECB00A0428C8}"/>
              </a:ext>
            </a:extLst>
          </p:cNvPr>
          <p:cNvPicPr>
            <a:picLocks noChangeAspect="1"/>
          </p:cNvPicPr>
          <p:nvPr/>
        </p:nvPicPr>
        <p:blipFill>
          <a:blip r:embed="rId3"/>
          <a:stretch>
            <a:fillRect/>
          </a:stretch>
        </p:blipFill>
        <p:spPr>
          <a:xfrm>
            <a:off x="17435512" y="2225591"/>
            <a:ext cx="4600575" cy="11382375"/>
          </a:xfrm>
          <a:prstGeom prst="rect">
            <a:avLst/>
          </a:prstGeom>
        </p:spPr>
      </p:pic>
    </p:spTree>
    <p:extLst>
      <p:ext uri="{BB962C8B-B14F-4D97-AF65-F5344CB8AC3E}">
        <p14:creationId xmlns:p14="http://schemas.microsoft.com/office/powerpoint/2010/main" val="306091316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zh-CN" altLang="en-US" dirty="0"/>
              <a:t>扫描规则</a:t>
            </a:r>
          </a:p>
        </p:txBody>
      </p:sp>
      <p:sp>
        <p:nvSpPr>
          <p:cNvPr id="4" name="文本占位符 3"/>
          <p:cNvSpPr>
            <a:spLocks noGrp="1"/>
          </p:cNvSpPr>
          <p:nvPr>
            <p:ph type="body" sz="quarter" idx="12"/>
          </p:nvPr>
        </p:nvSpPr>
        <p:spPr/>
        <p:txBody>
          <a:bodyPr/>
          <a:lstStyle/>
          <a:p>
            <a:r>
              <a:rPr lang="en-US" altLang="zh-CN" dirty="0"/>
              <a:t>06</a:t>
            </a:r>
            <a:endParaRPr lang="zh-CN" altLang="en-US" dirty="0"/>
          </a:p>
        </p:txBody>
      </p:sp>
    </p:spTree>
    <p:extLst>
      <p:ext uri="{BB962C8B-B14F-4D97-AF65-F5344CB8AC3E}">
        <p14:creationId xmlns:p14="http://schemas.microsoft.com/office/powerpoint/2010/main" val="243949304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06 </a:t>
            </a:r>
            <a:r>
              <a:rPr lang="zh-CN" altLang="en-US" dirty="0"/>
              <a:t>扫描规则</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2163114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下表列出了常用的扫描规则：</a:t>
            </a:r>
            <a:endParaRPr lang="en-US" altLang="zh-CN" sz="3300" dirty="0">
              <a:latin typeface="Helvetica Neue"/>
            </a:endParaRPr>
          </a:p>
        </p:txBody>
      </p:sp>
      <p:pic>
        <p:nvPicPr>
          <p:cNvPr id="6" name="图片 5">
            <a:extLst>
              <a:ext uri="{FF2B5EF4-FFF2-40B4-BE49-F238E27FC236}">
                <a16:creationId xmlns:a16="http://schemas.microsoft.com/office/drawing/2014/main" id="{78346A3A-6081-EFBB-1A7D-FE8133A5764C}"/>
              </a:ext>
            </a:extLst>
          </p:cNvPr>
          <p:cNvPicPr>
            <a:picLocks noChangeAspect="1"/>
          </p:cNvPicPr>
          <p:nvPr/>
        </p:nvPicPr>
        <p:blipFill>
          <a:blip r:embed="rId2"/>
          <a:stretch>
            <a:fillRect/>
          </a:stretch>
        </p:blipFill>
        <p:spPr>
          <a:xfrm>
            <a:off x="5382868" y="4199100"/>
            <a:ext cx="13640107" cy="9215891"/>
          </a:xfrm>
          <a:prstGeom prst="rect">
            <a:avLst/>
          </a:prstGeom>
        </p:spPr>
      </p:pic>
    </p:spTree>
    <p:extLst>
      <p:ext uri="{BB962C8B-B14F-4D97-AF65-F5344CB8AC3E}">
        <p14:creationId xmlns:p14="http://schemas.microsoft.com/office/powerpoint/2010/main" val="38822364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06 </a:t>
            </a:r>
            <a:r>
              <a:rPr lang="zh-CN" altLang="en-US" dirty="0"/>
              <a:t>扫描规则</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2163114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457200" lvl="1" indent="-457200" eaLnBrk="0" hangingPunct="1">
              <a:lnSpc>
                <a:spcPct val="160000"/>
              </a:lnSpc>
              <a:spcBef>
                <a:spcPct val="0"/>
              </a:spcBef>
            </a:pPr>
            <a:r>
              <a:rPr lang="zh-CN" altLang="en-US" sz="3300" dirty="0">
                <a:latin typeface="Helvetica Neue"/>
              </a:rPr>
              <a:t>避免三态总线导致的总线竞争</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避免扫描单元的输出值在移位操作期间发生变化，因为此时输出三态缓冲器可能会变为</a:t>
            </a:r>
            <a:r>
              <a:rPr lang="en-US" altLang="zh-CN" sz="3300" dirty="0">
                <a:latin typeface="Helvetica Neue"/>
              </a:rPr>
              <a:t>active</a:t>
            </a:r>
            <a:r>
              <a:rPr lang="zh-CN" altLang="en-US" sz="3300" dirty="0">
                <a:latin typeface="Helvetica Neue"/>
              </a:rPr>
              <a:t>状态，从而导致</a:t>
            </a:r>
            <a:r>
              <a:rPr lang="en-US" altLang="zh-CN" sz="3300" dirty="0">
                <a:latin typeface="Helvetica Neue"/>
              </a:rPr>
              <a:t>BO</a:t>
            </a:r>
            <a:r>
              <a:rPr lang="zh-CN" altLang="en-US" sz="3300" dirty="0">
                <a:latin typeface="Helvetica Neue"/>
              </a:rPr>
              <a:t>和测试仪驱动的</a:t>
            </a:r>
            <a:r>
              <a:rPr lang="en-US" altLang="zh-CN" sz="3300" dirty="0">
                <a:latin typeface="Helvetica Neue"/>
              </a:rPr>
              <a:t>I/O</a:t>
            </a:r>
            <a:r>
              <a:rPr lang="zh-CN" altLang="en-US" sz="3300" dirty="0">
                <a:latin typeface="Helvetica Neue"/>
              </a:rPr>
              <a:t>口逻辑值相反</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避免门时钟（</a:t>
            </a:r>
            <a:r>
              <a:rPr lang="en-US" altLang="zh-CN" sz="3300" dirty="0">
                <a:latin typeface="Helvetica Neue"/>
              </a:rPr>
              <a:t>Gated Clocks</a:t>
            </a:r>
            <a:r>
              <a:rPr lang="zh-CN" altLang="en-US" sz="3300" dirty="0">
                <a:latin typeface="Helvetica Neue"/>
              </a:rPr>
              <a:t>）导致某些触发器的时钟端口不受原始输入</a:t>
            </a:r>
            <a:r>
              <a:rPr lang="en-US" altLang="zh-CN" sz="3300" dirty="0">
                <a:latin typeface="Helvetica Neue"/>
              </a:rPr>
              <a:t>PI</a:t>
            </a:r>
            <a:r>
              <a:rPr lang="zh-CN" altLang="en-US" sz="3300" dirty="0">
                <a:latin typeface="Helvetica Neue"/>
              </a:rPr>
              <a:t>的直接控制</a:t>
            </a:r>
            <a:endParaRPr lang="en-US" altLang="zh-CN" sz="3300" dirty="0">
              <a:latin typeface="Helvetica Neue"/>
            </a:endParaRPr>
          </a:p>
        </p:txBody>
      </p:sp>
      <p:pic>
        <p:nvPicPr>
          <p:cNvPr id="10" name="图片 9">
            <a:extLst>
              <a:ext uri="{FF2B5EF4-FFF2-40B4-BE49-F238E27FC236}">
                <a16:creationId xmlns:a16="http://schemas.microsoft.com/office/drawing/2014/main" id="{6522A493-CF2B-89FA-809C-EA66FF9565FE}"/>
              </a:ext>
            </a:extLst>
          </p:cNvPr>
          <p:cNvPicPr>
            <a:picLocks noChangeAspect="1"/>
          </p:cNvPicPr>
          <p:nvPr/>
        </p:nvPicPr>
        <p:blipFill>
          <a:blip r:embed="rId2"/>
          <a:stretch>
            <a:fillRect/>
          </a:stretch>
        </p:blipFill>
        <p:spPr>
          <a:xfrm>
            <a:off x="3787692" y="6700771"/>
            <a:ext cx="4492751" cy="6545618"/>
          </a:xfrm>
          <a:prstGeom prst="rect">
            <a:avLst/>
          </a:prstGeom>
        </p:spPr>
      </p:pic>
      <p:pic>
        <p:nvPicPr>
          <p:cNvPr id="11" name="图片 10">
            <a:extLst>
              <a:ext uri="{FF2B5EF4-FFF2-40B4-BE49-F238E27FC236}">
                <a16:creationId xmlns:a16="http://schemas.microsoft.com/office/drawing/2014/main" id="{04A8E32B-18B9-0BB4-58AD-AAD171DD7B42}"/>
              </a:ext>
            </a:extLst>
          </p:cNvPr>
          <p:cNvPicPr>
            <a:picLocks noChangeAspect="1"/>
          </p:cNvPicPr>
          <p:nvPr/>
        </p:nvPicPr>
        <p:blipFill>
          <a:blip r:embed="rId3"/>
          <a:stretch>
            <a:fillRect/>
          </a:stretch>
        </p:blipFill>
        <p:spPr>
          <a:xfrm>
            <a:off x="9134101" y="7075571"/>
            <a:ext cx="3552825" cy="2476500"/>
          </a:xfrm>
          <a:prstGeom prst="rect">
            <a:avLst/>
          </a:prstGeom>
        </p:spPr>
      </p:pic>
      <p:pic>
        <p:nvPicPr>
          <p:cNvPr id="14" name="图片 13">
            <a:extLst>
              <a:ext uri="{FF2B5EF4-FFF2-40B4-BE49-F238E27FC236}">
                <a16:creationId xmlns:a16="http://schemas.microsoft.com/office/drawing/2014/main" id="{12780F3C-7FF2-613F-B9EC-8AA96BF2F0A4}"/>
              </a:ext>
            </a:extLst>
          </p:cNvPr>
          <p:cNvPicPr>
            <a:picLocks noChangeAspect="1"/>
          </p:cNvPicPr>
          <p:nvPr/>
        </p:nvPicPr>
        <p:blipFill>
          <a:blip r:embed="rId4"/>
          <a:stretch>
            <a:fillRect/>
          </a:stretch>
        </p:blipFill>
        <p:spPr>
          <a:xfrm>
            <a:off x="8793100" y="10471045"/>
            <a:ext cx="3990975" cy="2409825"/>
          </a:xfrm>
          <a:prstGeom prst="rect">
            <a:avLst/>
          </a:prstGeom>
        </p:spPr>
      </p:pic>
      <p:pic>
        <p:nvPicPr>
          <p:cNvPr id="16" name="图片 15">
            <a:extLst>
              <a:ext uri="{FF2B5EF4-FFF2-40B4-BE49-F238E27FC236}">
                <a16:creationId xmlns:a16="http://schemas.microsoft.com/office/drawing/2014/main" id="{3BF922FA-FC2A-0B44-3981-B15499D69592}"/>
              </a:ext>
            </a:extLst>
          </p:cNvPr>
          <p:cNvPicPr>
            <a:picLocks noChangeAspect="1"/>
          </p:cNvPicPr>
          <p:nvPr/>
        </p:nvPicPr>
        <p:blipFill>
          <a:blip r:embed="rId5"/>
          <a:stretch>
            <a:fillRect/>
          </a:stretch>
        </p:blipFill>
        <p:spPr>
          <a:xfrm>
            <a:off x="12936475" y="6858000"/>
            <a:ext cx="6581775" cy="6219825"/>
          </a:xfrm>
          <a:prstGeom prst="rect">
            <a:avLst/>
          </a:prstGeom>
        </p:spPr>
      </p:pic>
    </p:spTree>
    <p:extLst>
      <p:ext uri="{BB962C8B-B14F-4D97-AF65-F5344CB8AC3E}">
        <p14:creationId xmlns:p14="http://schemas.microsoft.com/office/powerpoint/2010/main" val="7516643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介绍</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sz="3600" b="1" dirty="0">
                <a:solidFill>
                  <a:srgbClr val="7030A0"/>
                </a:solidFill>
                <a:ea typeface="思源黑体 CN" panose="020B0500000000000000" pitchFamily="34" charset="-122"/>
              </a:rPr>
              <a:t>DFT</a:t>
            </a:r>
            <a:r>
              <a:rPr lang="zh-CN" altLang="en-US" sz="3600" b="1" dirty="0">
                <a:solidFill>
                  <a:srgbClr val="7030A0"/>
                </a:solidFill>
                <a:ea typeface="思源黑体 CN" panose="020B0500000000000000" pitchFamily="34" charset="-122"/>
              </a:rPr>
              <a:t>的作用：提升数字电路产品的品质，减少测试开销，同时对测试、</a:t>
            </a:r>
            <a:r>
              <a:rPr lang="en-US" altLang="zh-CN" sz="3600" b="1" dirty="0">
                <a:solidFill>
                  <a:srgbClr val="7030A0"/>
                </a:solidFill>
                <a:ea typeface="思源黑体 CN" panose="020B0500000000000000" pitchFamily="34" charset="-122"/>
              </a:rPr>
              <a:t>debug</a:t>
            </a:r>
            <a:r>
              <a:rPr lang="zh-CN" altLang="en-US" sz="3600" b="1" dirty="0">
                <a:solidFill>
                  <a:srgbClr val="7030A0"/>
                </a:solidFill>
                <a:ea typeface="思源黑体 CN" panose="020B0500000000000000" pitchFamily="34" charset="-122"/>
              </a:rPr>
              <a:t>和任务诊断进行简化。</a:t>
            </a:r>
            <a:endParaRPr lang="en-US" altLang="zh-CN" sz="3600" b="1" dirty="0">
              <a:solidFill>
                <a:srgbClr val="7030A0"/>
              </a:solidFill>
              <a:ea typeface="思源黑体 CN" panose="020B0500000000000000" pitchFamily="34" charset="-122"/>
            </a:endParaRPr>
          </a:p>
          <a:p>
            <a:pPr hangingPunct="1">
              <a:lnSpc>
                <a:spcPct val="150000"/>
              </a:lnSpc>
            </a:pPr>
            <a:r>
              <a:rPr lang="zh-CN" altLang="en-US" sz="3600" b="1" dirty="0">
                <a:solidFill>
                  <a:srgbClr val="7030A0"/>
                </a:solidFill>
                <a:ea typeface="思源黑体 CN" panose="020B0500000000000000" pitchFamily="34" charset="-122"/>
              </a:rPr>
              <a:t>本章主要内容：使读者能判断一个设计是否对测试友好，并提升设计的可测试性以达到上述目标。</a:t>
            </a:r>
            <a:endParaRPr lang="en-US" altLang="zh-CN" sz="3600" b="1" dirty="0">
              <a:solidFill>
                <a:srgbClr val="7030A0"/>
              </a:solidFill>
              <a:ea typeface="思源黑体 CN" panose="020B0500000000000000" pitchFamily="34" charset="-122"/>
            </a:endParaRPr>
          </a:p>
          <a:p>
            <a:pPr hangingPunct="1">
              <a:lnSpc>
                <a:spcPct val="150000"/>
              </a:lnSpc>
            </a:pPr>
            <a:endParaRPr lang="en-US" altLang="zh-CN" sz="3600" dirty="0"/>
          </a:p>
        </p:txBody>
      </p:sp>
    </p:spTree>
    <p:extLst>
      <p:ext uri="{BB962C8B-B14F-4D97-AF65-F5344CB8AC3E}">
        <p14:creationId xmlns:p14="http://schemas.microsoft.com/office/powerpoint/2010/main" val="78815861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06 </a:t>
            </a:r>
            <a:r>
              <a:rPr lang="zh-CN" altLang="en-US" dirty="0"/>
              <a:t>扫描规则</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14927473"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457200" lvl="1" indent="-457200" eaLnBrk="0" hangingPunct="1">
              <a:lnSpc>
                <a:spcPct val="160000"/>
              </a:lnSpc>
              <a:spcBef>
                <a:spcPct val="0"/>
              </a:spcBef>
            </a:pPr>
            <a:r>
              <a:rPr lang="zh-CN" altLang="en-US" sz="3300" dirty="0">
                <a:latin typeface="Helvetica Neue"/>
              </a:rPr>
              <a:t>避免存储单元或者时钟生成器在内部产生时钟信号，因为这种信号无法被原始输入直接控制</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避免组合逻辑下的反馈循环，因为这种循环是不便于控制甚至确定的</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避免不受原始输入直接控制的异步</a:t>
            </a:r>
            <a:r>
              <a:rPr lang="en-US" altLang="zh-CN" sz="3300" dirty="0">
                <a:latin typeface="Helvetica Neue"/>
              </a:rPr>
              <a:t>Set/Reset</a:t>
            </a:r>
            <a:r>
              <a:rPr lang="zh-CN" altLang="en-US" sz="3300" dirty="0">
                <a:latin typeface="Helvetica Neue"/>
              </a:rPr>
              <a:t>信号，因为它们可以导致扫描链不正确地对数据进行移位。</a:t>
            </a:r>
            <a:endParaRPr lang="en-US" altLang="zh-CN" sz="3300" dirty="0">
              <a:latin typeface="Helvetica Neue"/>
            </a:endParaRPr>
          </a:p>
          <a:p>
            <a:pPr marL="457200" lvl="1" indent="-457200" eaLnBrk="0" hangingPunct="1">
              <a:lnSpc>
                <a:spcPct val="160000"/>
              </a:lnSpc>
              <a:spcBef>
                <a:spcPct val="0"/>
              </a:spcBef>
            </a:pPr>
            <a:endParaRPr lang="en-US" altLang="zh-CN" sz="3300" dirty="0">
              <a:latin typeface="Helvetica Neue"/>
            </a:endParaRPr>
          </a:p>
          <a:p>
            <a:pPr marL="457200" lvl="1" indent="-457200" eaLnBrk="0" hangingPunct="1">
              <a:lnSpc>
                <a:spcPct val="160000"/>
              </a:lnSpc>
              <a:spcBef>
                <a:spcPct val="0"/>
              </a:spcBef>
            </a:pPr>
            <a:endParaRPr lang="en-US" altLang="zh-CN" sz="3300" dirty="0">
              <a:latin typeface="Helvetica Neue"/>
            </a:endParaRPr>
          </a:p>
        </p:txBody>
      </p:sp>
      <p:pic>
        <p:nvPicPr>
          <p:cNvPr id="6" name="图片 5">
            <a:extLst>
              <a:ext uri="{FF2B5EF4-FFF2-40B4-BE49-F238E27FC236}">
                <a16:creationId xmlns:a16="http://schemas.microsoft.com/office/drawing/2014/main" id="{85716CEA-17FA-0288-9DF4-B526AA6F2C2F}"/>
              </a:ext>
            </a:extLst>
          </p:cNvPr>
          <p:cNvPicPr>
            <a:picLocks noChangeAspect="1"/>
          </p:cNvPicPr>
          <p:nvPr/>
        </p:nvPicPr>
        <p:blipFill>
          <a:blip r:embed="rId2"/>
          <a:stretch>
            <a:fillRect/>
          </a:stretch>
        </p:blipFill>
        <p:spPr>
          <a:xfrm>
            <a:off x="16467221" y="3093612"/>
            <a:ext cx="7448550" cy="2657475"/>
          </a:xfrm>
          <a:prstGeom prst="rect">
            <a:avLst/>
          </a:prstGeom>
        </p:spPr>
      </p:pic>
      <p:pic>
        <p:nvPicPr>
          <p:cNvPr id="9" name="图片 8">
            <a:extLst>
              <a:ext uri="{FF2B5EF4-FFF2-40B4-BE49-F238E27FC236}">
                <a16:creationId xmlns:a16="http://schemas.microsoft.com/office/drawing/2014/main" id="{BC404925-D9B5-57CA-3254-85B18441C02C}"/>
              </a:ext>
            </a:extLst>
          </p:cNvPr>
          <p:cNvPicPr>
            <a:picLocks noChangeAspect="1"/>
          </p:cNvPicPr>
          <p:nvPr/>
        </p:nvPicPr>
        <p:blipFill>
          <a:blip r:embed="rId3"/>
          <a:stretch>
            <a:fillRect/>
          </a:stretch>
        </p:blipFill>
        <p:spPr>
          <a:xfrm>
            <a:off x="16257671" y="6034839"/>
            <a:ext cx="7867650" cy="2705100"/>
          </a:xfrm>
          <a:prstGeom prst="rect">
            <a:avLst/>
          </a:prstGeom>
        </p:spPr>
      </p:pic>
      <p:pic>
        <p:nvPicPr>
          <p:cNvPr id="13" name="图片 12">
            <a:extLst>
              <a:ext uri="{FF2B5EF4-FFF2-40B4-BE49-F238E27FC236}">
                <a16:creationId xmlns:a16="http://schemas.microsoft.com/office/drawing/2014/main" id="{A8666EEA-3D4C-56DA-05E7-A10730A8CB96}"/>
              </a:ext>
            </a:extLst>
          </p:cNvPr>
          <p:cNvPicPr>
            <a:picLocks noChangeAspect="1"/>
          </p:cNvPicPr>
          <p:nvPr/>
        </p:nvPicPr>
        <p:blipFill>
          <a:blip r:embed="rId4"/>
          <a:stretch>
            <a:fillRect/>
          </a:stretch>
        </p:blipFill>
        <p:spPr>
          <a:xfrm>
            <a:off x="15646567" y="9481134"/>
            <a:ext cx="8058150" cy="3248025"/>
          </a:xfrm>
          <a:prstGeom prst="rect">
            <a:avLst/>
          </a:prstGeom>
        </p:spPr>
      </p:pic>
    </p:spTree>
    <p:extLst>
      <p:ext uri="{BB962C8B-B14F-4D97-AF65-F5344CB8AC3E}">
        <p14:creationId xmlns:p14="http://schemas.microsoft.com/office/powerpoint/2010/main" val="338348191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zh-CN" altLang="en-US" dirty="0"/>
              <a:t>扫描设计流</a:t>
            </a:r>
          </a:p>
        </p:txBody>
      </p:sp>
      <p:sp>
        <p:nvSpPr>
          <p:cNvPr id="4" name="文本占位符 3"/>
          <p:cNvSpPr>
            <a:spLocks noGrp="1"/>
          </p:cNvSpPr>
          <p:nvPr>
            <p:ph type="body" sz="quarter" idx="12"/>
          </p:nvPr>
        </p:nvSpPr>
        <p:spPr/>
        <p:txBody>
          <a:bodyPr/>
          <a:lstStyle/>
          <a:p>
            <a:r>
              <a:rPr lang="en-US" altLang="zh-CN" dirty="0"/>
              <a:t>07</a:t>
            </a:r>
            <a:endParaRPr lang="zh-CN" altLang="en-US" dirty="0"/>
          </a:p>
        </p:txBody>
      </p:sp>
    </p:spTree>
    <p:extLst>
      <p:ext uri="{BB962C8B-B14F-4D97-AF65-F5344CB8AC3E}">
        <p14:creationId xmlns:p14="http://schemas.microsoft.com/office/powerpoint/2010/main" val="347322620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07 </a:t>
            </a:r>
            <a:r>
              <a:rPr lang="zh-CN" altLang="en-US" dirty="0"/>
              <a:t>扫描设计流</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1424279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典型的扫描设计流包括：</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7030A0"/>
                </a:solidFill>
                <a:latin typeface="Helvetica Neue"/>
              </a:rPr>
              <a:t>扫描规则检查和修复</a:t>
            </a:r>
            <a:r>
              <a:rPr lang="zh-CN" altLang="en-US" sz="3300" dirty="0">
                <a:latin typeface="Helvetica Neue"/>
              </a:rPr>
              <a:t>（</a:t>
            </a:r>
            <a:r>
              <a:rPr lang="en-US" altLang="zh-CN" sz="3300" dirty="0">
                <a:latin typeface="Helvetica Neue"/>
              </a:rPr>
              <a:t>check and repair</a:t>
            </a:r>
            <a:r>
              <a:rPr lang="zh-CN" altLang="en-US" sz="3300" dirty="0">
                <a:latin typeface="Helvetica Neue"/>
              </a:rPr>
              <a:t>）：首先对合成前的</a:t>
            </a:r>
            <a:r>
              <a:rPr lang="en-US" altLang="zh-CN" sz="3300" dirty="0">
                <a:latin typeface="Helvetica Neue"/>
              </a:rPr>
              <a:t>RTL</a:t>
            </a:r>
            <a:r>
              <a:rPr lang="zh-CN" altLang="en-US" sz="3300" dirty="0">
                <a:latin typeface="Helvetica Neue"/>
              </a:rPr>
              <a:t>设计或合成后的门层设计（通常称为网表）执行扫描设计规则检查和修复。这一步得到的设计称为可测试设计。</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7030A0"/>
                </a:solidFill>
                <a:latin typeface="Helvetica Neue"/>
              </a:rPr>
              <a:t>扫描合成</a:t>
            </a:r>
            <a:r>
              <a:rPr lang="zh-CN" altLang="en-US" sz="3300" dirty="0">
                <a:latin typeface="Helvetica Neue"/>
              </a:rPr>
              <a:t>（</a:t>
            </a:r>
            <a:r>
              <a:rPr lang="en-US" altLang="zh-CN" sz="3300" dirty="0">
                <a:latin typeface="Helvetica Neue"/>
              </a:rPr>
              <a:t>synthesis</a:t>
            </a:r>
            <a:r>
              <a:rPr lang="zh-CN" altLang="en-US" sz="3300" dirty="0">
                <a:latin typeface="Helvetica Neue"/>
              </a:rPr>
              <a:t>）：一旦识别并修复了所有不符合扫描设计规则的地方，就执行扫描合成，以将可测试设计转换为扫描设计，包括用于扫描测试的扫描链。</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7030A0"/>
                </a:solidFill>
                <a:latin typeface="Helvetica Neue"/>
              </a:rPr>
              <a:t>扫描提取</a:t>
            </a:r>
            <a:r>
              <a:rPr lang="zh-CN" altLang="en-US" sz="3300" dirty="0">
                <a:latin typeface="Helvetica Neue"/>
              </a:rPr>
              <a:t>（</a:t>
            </a:r>
            <a:r>
              <a:rPr lang="en-US" altLang="zh-CN" sz="3300" dirty="0">
                <a:latin typeface="Helvetica Neue"/>
              </a:rPr>
              <a:t>extraction</a:t>
            </a:r>
            <a:r>
              <a:rPr lang="zh-CN" altLang="en-US" sz="3300" dirty="0">
                <a:latin typeface="Helvetica Neue"/>
              </a:rPr>
              <a:t>）：用于进一步验证扫描链的完整性并提取</a:t>
            </a:r>
            <a:r>
              <a:rPr lang="en-US" altLang="zh-CN" sz="3300" dirty="0">
                <a:latin typeface="Helvetica Neue"/>
              </a:rPr>
              <a:t>ATPG</a:t>
            </a:r>
            <a:r>
              <a:rPr lang="zh-CN" altLang="en-US" sz="3300" dirty="0">
                <a:latin typeface="Helvetica Neue"/>
              </a:rPr>
              <a:t>的扫描链的最终扫描架构。</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7030A0"/>
                </a:solidFill>
                <a:latin typeface="Helvetica Neue"/>
              </a:rPr>
              <a:t>扫描验证</a:t>
            </a:r>
            <a:r>
              <a:rPr lang="zh-CN" altLang="en-US" sz="3300" dirty="0">
                <a:latin typeface="Helvetica Neue"/>
              </a:rPr>
              <a:t>（</a:t>
            </a:r>
            <a:r>
              <a:rPr lang="en-US" altLang="zh-CN" sz="3300" dirty="0">
                <a:latin typeface="Helvetica Neue"/>
              </a:rPr>
              <a:t>verification</a:t>
            </a:r>
            <a:r>
              <a:rPr lang="zh-CN" altLang="en-US" sz="3300" dirty="0">
                <a:latin typeface="Helvetica Neue"/>
              </a:rPr>
              <a:t>）：对移位和捕获操作执行验证，以验证测试生成或故障模拟中预测的预期响应与电路的全时序行为是否匹配。</a:t>
            </a:r>
            <a:endParaRPr lang="en-US" altLang="zh-CN" sz="3300" dirty="0">
              <a:latin typeface="Helvetica Neue"/>
            </a:endParaRPr>
          </a:p>
        </p:txBody>
      </p:sp>
      <p:pic>
        <p:nvPicPr>
          <p:cNvPr id="5" name="图片 4">
            <a:extLst>
              <a:ext uri="{FF2B5EF4-FFF2-40B4-BE49-F238E27FC236}">
                <a16:creationId xmlns:a16="http://schemas.microsoft.com/office/drawing/2014/main" id="{0FEFB483-87D1-4391-5066-87E58D602F69}"/>
              </a:ext>
            </a:extLst>
          </p:cNvPr>
          <p:cNvPicPr>
            <a:picLocks noChangeAspect="1"/>
          </p:cNvPicPr>
          <p:nvPr/>
        </p:nvPicPr>
        <p:blipFill>
          <a:blip r:embed="rId2"/>
          <a:stretch>
            <a:fillRect/>
          </a:stretch>
        </p:blipFill>
        <p:spPr>
          <a:xfrm>
            <a:off x="16256508" y="3686880"/>
            <a:ext cx="7432548" cy="8120300"/>
          </a:xfrm>
          <a:prstGeom prst="rect">
            <a:avLst/>
          </a:prstGeom>
        </p:spPr>
      </p:pic>
    </p:spTree>
    <p:extLst>
      <p:ext uri="{BB962C8B-B14F-4D97-AF65-F5344CB8AC3E}">
        <p14:creationId xmlns:p14="http://schemas.microsoft.com/office/powerpoint/2010/main" val="377192909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07 </a:t>
            </a:r>
            <a:r>
              <a:rPr lang="zh-CN" altLang="en-US" dirty="0"/>
              <a:t>扫描设计流 </a:t>
            </a:r>
            <a:r>
              <a:rPr lang="en-US" altLang="zh-CN" dirty="0"/>
              <a:t>– </a:t>
            </a:r>
            <a:r>
              <a:rPr lang="zh-CN" altLang="en-US" dirty="0"/>
              <a:t>扫描规则检查和修复</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22021292"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400" dirty="0">
                <a:latin typeface="Helvetica Neue"/>
              </a:rPr>
              <a:t>扫描规则检查和修复</a:t>
            </a:r>
            <a:r>
              <a:rPr lang="zh-CN" altLang="en-US" sz="3300" dirty="0">
                <a:latin typeface="Helvetica Neue"/>
              </a:rPr>
              <a:t>（</a:t>
            </a:r>
            <a:r>
              <a:rPr lang="en-US" altLang="zh-CN" sz="3300" dirty="0">
                <a:latin typeface="Helvetica Neue"/>
              </a:rPr>
              <a:t>check and repair</a:t>
            </a:r>
            <a:r>
              <a:rPr lang="zh-CN" altLang="en-US" sz="3300" dirty="0">
                <a:latin typeface="Helvetica Neue"/>
              </a:rPr>
              <a:t>）：</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在移位操作期间，必须保证设计的扫描单元的所有时钟都可以从外部引脚直接控制，同时必须正确管理相邻扫描单元之间的时钟偏差，以免导致任何移位失败。</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在捕获操作期间，必须保证在同一时钟域内起始和终止的数据路径的正确性。对于在不同时钟域中起始和终止的数据路径，由于不同时钟域之间的时钟偏差通常很大，因此必须对时钟的应用额外进行注意，以保证捕获操作的成功。</a:t>
            </a:r>
            <a:endParaRPr lang="en-US" altLang="zh-CN" sz="3300" dirty="0">
              <a:latin typeface="Helvetica Neue"/>
            </a:endParaRPr>
          </a:p>
        </p:txBody>
      </p:sp>
    </p:spTree>
    <p:extLst>
      <p:ext uri="{BB962C8B-B14F-4D97-AF65-F5344CB8AC3E}">
        <p14:creationId xmlns:p14="http://schemas.microsoft.com/office/powerpoint/2010/main" val="1618900713"/>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07 </a:t>
            </a:r>
            <a:r>
              <a:rPr lang="zh-CN" altLang="en-US" dirty="0"/>
              <a:t>扫描设计流 </a:t>
            </a:r>
            <a:r>
              <a:rPr lang="en-US" altLang="zh-CN" dirty="0"/>
              <a:t>– </a:t>
            </a:r>
            <a:r>
              <a:rPr lang="zh-CN" altLang="en-US" dirty="0"/>
              <a:t>扫描规则检查和修复</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14254988"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时钟延迟导致的不匹配：</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当同时应用两个时钟，并且两个时钟之间的时钟偏差大于从起始时钟域到终止时钟域的数据路径延迟时，源自一个时钟域并终止于另一个时钟域的数据路径可能会导致不匹配。 为了避免这种不匹配，时序必须遵守以下关系：</a:t>
            </a:r>
            <a:r>
              <a:rPr lang="zh-CN" altLang="en-US" sz="3300" b="1" dirty="0">
                <a:solidFill>
                  <a:srgbClr val="68309F"/>
                </a:solidFill>
                <a:latin typeface="Helvetica Neue"/>
              </a:rPr>
              <a:t>时钟延迟小于源时钟时间和数据延迟的和</a:t>
            </a:r>
            <a:r>
              <a:rPr lang="zh-CN" altLang="en-US" sz="3400" dirty="0">
                <a:latin typeface="Helvetica Neue"/>
              </a:rPr>
              <a:t>。</a:t>
            </a:r>
            <a:endParaRPr lang="en-US" altLang="zh-CN" sz="3400" dirty="0">
              <a:latin typeface="Helvetica Neue"/>
            </a:endParaRPr>
          </a:p>
          <a:p>
            <a:pPr marL="457200" lvl="1" indent="-457200" eaLnBrk="0" hangingPunct="1">
              <a:lnSpc>
                <a:spcPct val="160000"/>
              </a:lnSpc>
              <a:spcBef>
                <a:spcPct val="0"/>
              </a:spcBef>
            </a:pPr>
            <a:r>
              <a:rPr lang="zh-CN" altLang="en-US" sz="3300" dirty="0">
                <a:latin typeface="Helvetica Neue"/>
              </a:rPr>
              <a:t>如果发现不匹配，则解决办法包括：</a:t>
            </a:r>
            <a:endParaRPr lang="en-US" altLang="zh-CN" sz="3300" dirty="0">
              <a:latin typeface="Helvetica Neue"/>
            </a:endParaRPr>
          </a:p>
          <a:p>
            <a:pPr marL="1349375" lvl="2" indent="-457200" eaLnBrk="0" hangingPunct="1">
              <a:lnSpc>
                <a:spcPct val="160000"/>
              </a:lnSpc>
              <a:spcBef>
                <a:spcPct val="0"/>
              </a:spcBef>
            </a:pPr>
            <a:r>
              <a:rPr lang="zh-CN" altLang="en-US" sz="3300" b="1" dirty="0">
                <a:solidFill>
                  <a:srgbClr val="68309F"/>
                </a:solidFill>
                <a:latin typeface="Helvetica Neue"/>
                <a:ea typeface="思源黑体 CN" panose="020B0500000000000000" pitchFamily="34" charset="-122"/>
              </a:rPr>
              <a:t>交错时钟方案</a:t>
            </a:r>
            <a:r>
              <a:rPr lang="zh-CN" altLang="en-US" sz="3300" dirty="0">
                <a:latin typeface="Helvetica Neue"/>
                <a:ea typeface="思源黑体 CN" panose="020B0500000000000000" pitchFamily="34" charset="-122"/>
              </a:rPr>
              <a:t>：顺序应用属于不同时钟域的时钟以便在测试生成过程中接受时钟域之间存在的任何时钟偏差。</a:t>
            </a:r>
            <a:endParaRPr lang="en-US" altLang="zh-CN" sz="3300" dirty="0">
              <a:latin typeface="Helvetica Neue"/>
              <a:ea typeface="思源黑体 CN" panose="020B0500000000000000" pitchFamily="34" charset="-122"/>
            </a:endParaRPr>
          </a:p>
          <a:p>
            <a:pPr marL="1349375" lvl="2" indent="-457200" eaLnBrk="0" hangingPunct="1">
              <a:lnSpc>
                <a:spcPct val="160000"/>
              </a:lnSpc>
              <a:spcBef>
                <a:spcPct val="0"/>
              </a:spcBef>
            </a:pPr>
            <a:r>
              <a:rPr lang="en-US" altLang="zh-CN" sz="3300" b="1" dirty="0">
                <a:solidFill>
                  <a:srgbClr val="68309F"/>
                </a:solidFill>
                <a:latin typeface="Helvetica Neue"/>
                <a:ea typeface="思源黑体 CN" panose="020B0500000000000000" pitchFamily="34" charset="-122"/>
              </a:rPr>
              <a:t>One-hot</a:t>
            </a:r>
            <a:r>
              <a:rPr lang="zh-CN" altLang="en-US" sz="3300" b="1" dirty="0">
                <a:solidFill>
                  <a:srgbClr val="68309F"/>
                </a:solidFill>
                <a:latin typeface="Helvetica Neue"/>
                <a:ea typeface="思源黑体 CN" panose="020B0500000000000000" pitchFamily="34" charset="-122"/>
              </a:rPr>
              <a:t>时钟方案</a:t>
            </a:r>
            <a:r>
              <a:rPr lang="zh-CN" altLang="en-US" sz="3300" dirty="0">
                <a:latin typeface="Helvetica Neue"/>
                <a:ea typeface="思源黑体 CN" panose="020B0500000000000000" pitchFamily="34" charset="-122"/>
              </a:rPr>
              <a:t>：在每次捕获操作期间仅应用一个时钟。</a:t>
            </a:r>
            <a:endParaRPr lang="en-US" altLang="zh-CN" sz="3300" dirty="0">
              <a:latin typeface="Helvetica Neue"/>
              <a:ea typeface="思源黑体 CN" panose="020B0500000000000000" pitchFamily="34" charset="-122"/>
            </a:endParaRPr>
          </a:p>
          <a:p>
            <a:pPr marL="1349375" lvl="2" indent="-457200" eaLnBrk="0" hangingPunct="1">
              <a:lnSpc>
                <a:spcPct val="160000"/>
              </a:lnSpc>
              <a:spcBef>
                <a:spcPct val="0"/>
              </a:spcBef>
            </a:pPr>
            <a:r>
              <a:rPr lang="zh-CN" altLang="en-US" sz="3300" b="1" dirty="0">
                <a:solidFill>
                  <a:srgbClr val="68309F"/>
                </a:solidFill>
                <a:latin typeface="Helvetica Neue"/>
                <a:ea typeface="思源黑体 CN" panose="020B0500000000000000" pitchFamily="34" charset="-122"/>
              </a:rPr>
              <a:t>时钟分组</a:t>
            </a:r>
            <a:r>
              <a:rPr lang="zh-CN" altLang="en-US" sz="3400" dirty="0">
                <a:latin typeface="Helvetica Neue"/>
                <a:ea typeface="思源黑体 CN" panose="020B0500000000000000" pitchFamily="34" charset="-122"/>
              </a:rPr>
              <a:t>：</a:t>
            </a:r>
            <a:r>
              <a:rPr lang="zh-CN" altLang="en-US" sz="3300" dirty="0">
                <a:latin typeface="Helvetica Neue"/>
                <a:ea typeface="思源黑体 CN" panose="020B0500000000000000" pitchFamily="34" charset="-122"/>
              </a:rPr>
              <a:t>由于设计通常包含许多非交互时钟域，因此在这种情况下可以同时应用这些时钟，以降低模式生成和故障模拟过程的复杂性和最终模式计数。此时需要进行时钟分组，以识别可以同时分组和应用的所有独立或非交互时钟。</a:t>
            </a:r>
            <a:endParaRPr lang="en-US" altLang="zh-CN" sz="3300" dirty="0">
              <a:latin typeface="Helvetica Neue"/>
              <a:ea typeface="思源黑体 CN" panose="020B0500000000000000" pitchFamily="34" charset="-122"/>
            </a:endParaRPr>
          </a:p>
          <a:p>
            <a:pPr marL="0" lvl="1" indent="0" eaLnBrk="0" hangingPunct="1">
              <a:lnSpc>
                <a:spcPct val="160000"/>
              </a:lnSpc>
              <a:spcBef>
                <a:spcPct val="0"/>
              </a:spcBef>
              <a:buNone/>
            </a:pPr>
            <a:endParaRPr lang="en-US" altLang="zh-CN" sz="3300" dirty="0">
              <a:latin typeface="Helvetica Neue"/>
            </a:endParaRPr>
          </a:p>
        </p:txBody>
      </p:sp>
      <p:pic>
        <p:nvPicPr>
          <p:cNvPr id="6" name="图片 5">
            <a:extLst>
              <a:ext uri="{FF2B5EF4-FFF2-40B4-BE49-F238E27FC236}">
                <a16:creationId xmlns:a16="http://schemas.microsoft.com/office/drawing/2014/main" id="{E007B811-1BA0-3B45-1576-AA4B49C7AF59}"/>
              </a:ext>
            </a:extLst>
          </p:cNvPr>
          <p:cNvPicPr>
            <a:picLocks noChangeAspect="1"/>
          </p:cNvPicPr>
          <p:nvPr/>
        </p:nvPicPr>
        <p:blipFill>
          <a:blip r:embed="rId2"/>
          <a:stretch>
            <a:fillRect/>
          </a:stretch>
        </p:blipFill>
        <p:spPr>
          <a:xfrm>
            <a:off x="16500602" y="7576147"/>
            <a:ext cx="6496050" cy="3657600"/>
          </a:xfrm>
          <a:prstGeom prst="rect">
            <a:avLst/>
          </a:prstGeom>
        </p:spPr>
      </p:pic>
    </p:spTree>
    <p:extLst>
      <p:ext uri="{BB962C8B-B14F-4D97-AF65-F5344CB8AC3E}">
        <p14:creationId xmlns:p14="http://schemas.microsoft.com/office/powerpoint/2010/main" val="79347448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07 </a:t>
            </a:r>
            <a:r>
              <a:rPr lang="zh-CN" altLang="en-US" dirty="0"/>
              <a:t>扫描设计流 </a:t>
            </a:r>
            <a:r>
              <a:rPr lang="en-US" altLang="zh-CN" dirty="0"/>
              <a:t>– </a:t>
            </a:r>
            <a:r>
              <a:rPr lang="zh-CN" altLang="en-US" dirty="0"/>
              <a:t>扫描合成</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22021292" cy="10168979"/>
          </a:xfrm>
          <a:prstGeom prst="rect">
            <a:avLst/>
          </a:prstGeom>
        </p:spPr>
        <p:txBody>
          <a:bodyPr>
            <a:normAutofit fontScale="85000"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400" dirty="0">
                <a:latin typeface="Helvetica Neue"/>
              </a:rPr>
              <a:t>扫描合成（单遍合成，</a:t>
            </a:r>
            <a:r>
              <a:rPr lang="en-US" altLang="zh-CN" sz="3400" dirty="0">
                <a:latin typeface="Helvetica Neue"/>
              </a:rPr>
              <a:t>one-pass / single-pass synthesis</a:t>
            </a:r>
            <a:r>
              <a:rPr lang="zh-CN" altLang="en-US" sz="3400" dirty="0">
                <a:latin typeface="Helvetica Neue"/>
              </a:rPr>
              <a:t>）的四个步骤包括</a:t>
            </a:r>
            <a:r>
              <a:rPr lang="zh-CN" altLang="en-US" sz="3300" dirty="0">
                <a:latin typeface="Helvetica Neue"/>
              </a:rPr>
              <a:t>：</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68309F"/>
                </a:solidFill>
                <a:latin typeface="Helvetica Neue"/>
              </a:rPr>
              <a:t>扫描配置（</a:t>
            </a:r>
            <a:r>
              <a:rPr lang="en-US" altLang="zh-CN" sz="3300" b="1" dirty="0">
                <a:solidFill>
                  <a:srgbClr val="68309F"/>
                </a:solidFill>
                <a:latin typeface="Helvetica Neue"/>
              </a:rPr>
              <a:t>configuration</a:t>
            </a:r>
            <a:r>
              <a:rPr lang="zh-CN" altLang="en-US" sz="3300" b="1" dirty="0">
                <a:solidFill>
                  <a:srgbClr val="68309F"/>
                </a:solidFill>
                <a:latin typeface="Helvetica Neue"/>
              </a:rPr>
              <a:t>）</a:t>
            </a:r>
            <a:r>
              <a:rPr lang="zh-CN" altLang="en-US" sz="3300" dirty="0">
                <a:latin typeface="Helvetica Neue"/>
              </a:rPr>
              <a:t>：需要读取的配置包括所使用的扫描链的数量与类型、用于实现这些扫描链的扫描单元、要从扫描合成过程中排除的存储元素、扫描单元的排列方式等。</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68309F"/>
                </a:solidFill>
                <a:latin typeface="Helvetica Neue"/>
              </a:rPr>
              <a:t>扫描替换（</a:t>
            </a:r>
            <a:r>
              <a:rPr lang="en-US" altLang="zh-CN" sz="3300" b="1" dirty="0">
                <a:solidFill>
                  <a:srgbClr val="68309F"/>
                </a:solidFill>
                <a:latin typeface="Helvetica Neue"/>
              </a:rPr>
              <a:t>replacement</a:t>
            </a:r>
            <a:r>
              <a:rPr lang="zh-CN" altLang="en-US" sz="3300" b="1" dirty="0">
                <a:solidFill>
                  <a:srgbClr val="68309F"/>
                </a:solidFill>
                <a:latin typeface="Helvetica Neue"/>
              </a:rPr>
              <a:t>）：</a:t>
            </a:r>
            <a:r>
              <a:rPr lang="zh-CN" altLang="en-US" sz="3300" dirty="0">
                <a:latin typeface="Helvetica Neue"/>
              </a:rPr>
              <a:t>将可测试设计中的所有原始存储元素替换为其功能等效的扫描单元。扫描替换后的可测试设计通常称为扫描就绪（</a:t>
            </a:r>
            <a:r>
              <a:rPr lang="en-US" altLang="zh-CN" sz="3300" dirty="0">
                <a:latin typeface="Helvetica Neue"/>
              </a:rPr>
              <a:t>scan-ready</a:t>
            </a:r>
            <a:r>
              <a:rPr lang="zh-CN" altLang="en-US" sz="3300" dirty="0">
                <a:latin typeface="Helvetica Neue"/>
              </a:rPr>
              <a:t>）设计。在扫描工具中，这一步一般对用户是透明的。</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68309F"/>
                </a:solidFill>
                <a:latin typeface="Helvetica Neue"/>
              </a:rPr>
              <a:t>扫描重排（</a:t>
            </a:r>
            <a:r>
              <a:rPr lang="en-US" altLang="zh-CN" sz="3300" b="1" dirty="0">
                <a:solidFill>
                  <a:srgbClr val="68309F"/>
                </a:solidFill>
                <a:latin typeface="Helvetica Neue"/>
              </a:rPr>
              <a:t>reordering</a:t>
            </a:r>
            <a:r>
              <a:rPr lang="zh-CN" altLang="en-US" sz="3300" b="1" dirty="0">
                <a:solidFill>
                  <a:srgbClr val="68309F"/>
                </a:solidFill>
                <a:latin typeface="Helvetica Neue"/>
              </a:rPr>
              <a:t>）：</a:t>
            </a:r>
            <a:r>
              <a:rPr lang="zh-CN" altLang="en-US" sz="3300" dirty="0">
                <a:latin typeface="Helvetica Neue"/>
              </a:rPr>
              <a:t>基于物理扫描单元位置对扫描链中的扫描单元重新排序，以便最小化用于实现扫描链的互连线数量。包括：</a:t>
            </a:r>
            <a:endParaRPr lang="en-US" altLang="zh-CN" sz="3300" dirty="0">
              <a:latin typeface="Helvetica Neue"/>
            </a:endParaRPr>
          </a:p>
          <a:p>
            <a:pPr marL="1349375" lvl="2" indent="-457200" eaLnBrk="0" hangingPunct="1">
              <a:lnSpc>
                <a:spcPct val="160000"/>
              </a:lnSpc>
              <a:spcBef>
                <a:spcPct val="0"/>
              </a:spcBef>
            </a:pPr>
            <a:r>
              <a:rPr lang="zh-CN" altLang="en-US" sz="3300" dirty="0">
                <a:latin typeface="Helvetica Neue"/>
                <a:ea typeface="思源黑体 CN" panose="020B0500000000000000" pitchFamily="34" charset="-122"/>
              </a:rPr>
              <a:t>扫描链内重新排序：扫描单元仅在其各自的扫描链内重新排序，不会跨时钟重新排序任何扫描单元。</a:t>
            </a:r>
            <a:endParaRPr lang="en-US" altLang="zh-CN" sz="3300" dirty="0">
              <a:latin typeface="Helvetica Neue"/>
              <a:ea typeface="思源黑体 CN" panose="020B0500000000000000" pitchFamily="34" charset="-122"/>
            </a:endParaRPr>
          </a:p>
          <a:p>
            <a:pPr marL="1349375" lvl="2" indent="-457200" eaLnBrk="0" hangingPunct="1">
              <a:lnSpc>
                <a:spcPct val="160000"/>
              </a:lnSpc>
              <a:spcBef>
                <a:spcPct val="0"/>
              </a:spcBef>
            </a:pPr>
            <a:r>
              <a:rPr lang="zh-CN" altLang="en-US" sz="3300" dirty="0">
                <a:latin typeface="Helvetica Neue"/>
                <a:ea typeface="思源黑体 CN" panose="020B0500000000000000" pitchFamily="34" charset="-122"/>
              </a:rPr>
              <a:t>扫描链间重新排序，其中扫描单元在不同扫描链之间重新排序；此时必须确保扫描链的时钟结构被保留。</a:t>
            </a:r>
            <a:endParaRPr lang="en-US" altLang="zh-CN" sz="3300" dirty="0">
              <a:latin typeface="Helvetica Neue"/>
              <a:ea typeface="思源黑体 CN" panose="020B0500000000000000" pitchFamily="34" charset="-122"/>
            </a:endParaRPr>
          </a:p>
          <a:p>
            <a:pPr marL="1349375" lvl="2" indent="-457200" eaLnBrk="0" hangingPunct="1">
              <a:lnSpc>
                <a:spcPct val="160000"/>
              </a:lnSpc>
              <a:spcBef>
                <a:spcPct val="0"/>
              </a:spcBef>
            </a:pPr>
            <a:r>
              <a:rPr lang="zh-CN" altLang="en-US" sz="3300" dirty="0">
                <a:latin typeface="Helvetica Neue"/>
                <a:ea typeface="思源黑体 CN" panose="020B0500000000000000" pitchFamily="34" charset="-122"/>
              </a:rPr>
              <a:t>必须注意限制扫描单元之间的最小距离，以避免破坏移位操作完整性。</a:t>
            </a:r>
            <a:endParaRPr lang="en-US" altLang="zh-CN" sz="3300" dirty="0">
              <a:latin typeface="Helvetica Neue"/>
              <a:ea typeface="思源黑体 CN" panose="020B0500000000000000" pitchFamily="34" charset="-122"/>
            </a:endParaRPr>
          </a:p>
          <a:p>
            <a:pPr marL="457200" lvl="1" indent="-457200" eaLnBrk="0" hangingPunct="1">
              <a:lnSpc>
                <a:spcPct val="170000"/>
              </a:lnSpc>
              <a:spcBef>
                <a:spcPct val="0"/>
              </a:spcBef>
            </a:pPr>
            <a:r>
              <a:rPr lang="zh-CN" altLang="en-US" sz="3300" b="1" dirty="0">
                <a:solidFill>
                  <a:srgbClr val="68309F"/>
                </a:solidFill>
                <a:latin typeface="Helvetica Neue"/>
              </a:rPr>
              <a:t>扫描拼接（</a:t>
            </a:r>
            <a:r>
              <a:rPr lang="en-US" altLang="zh-CN" sz="3300" b="1" dirty="0">
                <a:solidFill>
                  <a:srgbClr val="68309F"/>
                </a:solidFill>
                <a:latin typeface="Helvetica Neue"/>
              </a:rPr>
              <a:t>stitching</a:t>
            </a:r>
            <a:r>
              <a:rPr lang="zh-CN" altLang="en-US" sz="3300" b="1" dirty="0">
                <a:solidFill>
                  <a:srgbClr val="68309F"/>
                </a:solidFill>
                <a:latin typeface="Helvetica Neue"/>
              </a:rPr>
              <a:t>）：</a:t>
            </a:r>
            <a:r>
              <a:rPr lang="zh-CN" altLang="en-US" sz="3300" dirty="0">
                <a:latin typeface="Helvetica Neue"/>
              </a:rPr>
              <a:t>将扫描单元顺次相连的过程，包括：</a:t>
            </a:r>
            <a:endParaRPr lang="en-US" altLang="zh-CN" sz="3300" dirty="0">
              <a:latin typeface="Helvetica Neue"/>
            </a:endParaRPr>
          </a:p>
          <a:p>
            <a:pPr marL="1349375" lvl="2" indent="-457200" eaLnBrk="0" hangingPunct="1">
              <a:lnSpc>
                <a:spcPct val="170000"/>
              </a:lnSpc>
              <a:spcBef>
                <a:spcPct val="0"/>
              </a:spcBef>
            </a:pPr>
            <a:r>
              <a:rPr lang="zh-CN" altLang="en-US" sz="3300" dirty="0">
                <a:latin typeface="Helvetica Neue"/>
                <a:ea typeface="思源黑体 CN" panose="020B0500000000000000" pitchFamily="34" charset="-122"/>
              </a:rPr>
              <a:t>将每个扫描单元的输出连接到下一个扫描单元的扫描输入的过程</a:t>
            </a:r>
            <a:endParaRPr lang="en-US" altLang="zh-CN" sz="3300" dirty="0">
              <a:latin typeface="Helvetica Neue"/>
              <a:ea typeface="思源黑体 CN" panose="020B0500000000000000" pitchFamily="34" charset="-122"/>
            </a:endParaRPr>
          </a:p>
          <a:p>
            <a:pPr marL="1349375" lvl="2" indent="-457200" eaLnBrk="0" hangingPunct="1">
              <a:lnSpc>
                <a:spcPct val="170000"/>
              </a:lnSpc>
              <a:spcBef>
                <a:spcPct val="0"/>
              </a:spcBef>
            </a:pPr>
            <a:r>
              <a:rPr lang="zh-CN" altLang="en-US" sz="3300" dirty="0">
                <a:latin typeface="Helvetica Neue"/>
                <a:ea typeface="思源黑体 CN" panose="020B0500000000000000" pitchFamily="34" charset="-122"/>
              </a:rPr>
              <a:t>将每个扫描链的第一个扫描单元的扫描输入连接到适当的扫描链输入端口的过程</a:t>
            </a:r>
            <a:endParaRPr lang="en-US" altLang="zh-CN" sz="3300" dirty="0">
              <a:latin typeface="Helvetica Neue"/>
              <a:ea typeface="思源黑体 CN" panose="020B0500000000000000" pitchFamily="34" charset="-122"/>
            </a:endParaRPr>
          </a:p>
          <a:p>
            <a:pPr marL="1349375" lvl="2" indent="-457200" eaLnBrk="0" hangingPunct="1">
              <a:lnSpc>
                <a:spcPct val="170000"/>
              </a:lnSpc>
              <a:spcBef>
                <a:spcPct val="0"/>
              </a:spcBef>
            </a:pPr>
            <a:r>
              <a:rPr lang="zh-CN" altLang="en-US" sz="3300" dirty="0">
                <a:latin typeface="Helvetica Neue"/>
                <a:ea typeface="思源黑体 CN" panose="020B0500000000000000" pitchFamily="34" charset="-122"/>
              </a:rPr>
              <a:t>将每个扫描链的最后一个扫描单元的扫描输出连接到适当的扫描链输出端口的过程</a:t>
            </a:r>
            <a:endParaRPr lang="en-US" altLang="zh-CN" sz="3300" dirty="0">
              <a:latin typeface="Helvetica Neue"/>
              <a:ea typeface="思源黑体 CN" panose="020B0500000000000000" pitchFamily="34" charset="-122"/>
            </a:endParaRPr>
          </a:p>
          <a:p>
            <a:pPr marL="1349375" lvl="2" indent="-457200" eaLnBrk="0" hangingPunct="1">
              <a:lnSpc>
                <a:spcPct val="170000"/>
              </a:lnSpc>
              <a:spcBef>
                <a:spcPct val="0"/>
              </a:spcBef>
            </a:pPr>
            <a:r>
              <a:rPr lang="zh-CN" altLang="en-US" sz="3300" dirty="0">
                <a:latin typeface="Helvetica Neue"/>
                <a:ea typeface="思源黑体 CN" panose="020B0500000000000000" pitchFamily="34" charset="-122"/>
              </a:rPr>
              <a:t>使用共享</a:t>
            </a:r>
            <a:r>
              <a:rPr lang="en-US" altLang="zh-CN" sz="3300" dirty="0">
                <a:latin typeface="Helvetica Neue"/>
                <a:ea typeface="思源黑体 CN" panose="020B0500000000000000" pitchFamily="34" charset="-122"/>
              </a:rPr>
              <a:t>I/O</a:t>
            </a:r>
            <a:r>
              <a:rPr lang="zh-CN" altLang="en-US" sz="3300" dirty="0">
                <a:latin typeface="Helvetica Neue"/>
                <a:ea typeface="思源黑体 CN" panose="020B0500000000000000" pitchFamily="34" charset="-122"/>
              </a:rPr>
              <a:t>端口时，将附加信号连接到共享</a:t>
            </a:r>
            <a:r>
              <a:rPr lang="en-US" altLang="zh-CN" sz="3300" dirty="0">
                <a:latin typeface="Helvetica Neue"/>
                <a:ea typeface="思源黑体 CN" panose="020B0500000000000000" pitchFamily="34" charset="-122"/>
              </a:rPr>
              <a:t>I/O</a:t>
            </a:r>
            <a:r>
              <a:rPr lang="zh-CN" altLang="en-US" sz="3300" dirty="0">
                <a:latin typeface="Helvetica Neue"/>
                <a:ea typeface="思源黑体 CN" panose="020B0500000000000000" pitchFamily="34" charset="-122"/>
              </a:rPr>
              <a:t>端口的过程（这种信号是标识当前端口用于输入还是输出的）</a:t>
            </a:r>
            <a:endParaRPr lang="en-US" altLang="zh-CN" sz="3300" dirty="0">
              <a:latin typeface="Helvetica Neue"/>
              <a:ea typeface="思源黑体 CN" panose="020B0500000000000000" pitchFamily="34" charset="-122"/>
            </a:endParaRPr>
          </a:p>
          <a:p>
            <a:pPr marL="0" lvl="1" indent="0" eaLnBrk="0" hangingPunct="1">
              <a:lnSpc>
                <a:spcPct val="160000"/>
              </a:lnSpc>
              <a:spcBef>
                <a:spcPct val="0"/>
              </a:spcBef>
              <a:buNone/>
            </a:pPr>
            <a:endParaRPr lang="en-US" altLang="zh-CN" sz="2700" dirty="0">
              <a:latin typeface="Helvetica Neue"/>
            </a:endParaRPr>
          </a:p>
        </p:txBody>
      </p:sp>
    </p:spTree>
    <p:extLst>
      <p:ext uri="{BB962C8B-B14F-4D97-AF65-F5344CB8AC3E}">
        <p14:creationId xmlns:p14="http://schemas.microsoft.com/office/powerpoint/2010/main" val="2125201191"/>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07 </a:t>
            </a:r>
            <a:r>
              <a:rPr lang="zh-CN" altLang="en-US" dirty="0"/>
              <a:t>扫描设计流 </a:t>
            </a:r>
            <a:r>
              <a:rPr lang="en-US" altLang="zh-CN" dirty="0"/>
              <a:t>– </a:t>
            </a:r>
            <a:r>
              <a:rPr lang="zh-CN" altLang="en-US" dirty="0"/>
              <a:t>扫描提取与验证</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22021292"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400" dirty="0">
                <a:latin typeface="Helvetica Neue"/>
              </a:rPr>
              <a:t>扫描提取与验证</a:t>
            </a:r>
            <a:r>
              <a:rPr lang="zh-CN" altLang="en-US" sz="3300" dirty="0">
                <a:latin typeface="Helvetica Neue"/>
              </a:rPr>
              <a:t>：</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68309F"/>
                </a:solidFill>
                <a:latin typeface="Helvetica Neue"/>
              </a:rPr>
              <a:t>扫描提取</a:t>
            </a:r>
            <a:r>
              <a:rPr lang="zh-CN" altLang="en-US" sz="3300" dirty="0">
                <a:latin typeface="Helvetica Neue"/>
              </a:rPr>
              <a:t>：用于从所有扫描链中提取所有扫描单元实例的过程。 此过程是通过跟踪每个扫描链的设计来执行的，以验证当设计置于移位模式时所有连接都完好无损。</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68309F"/>
                </a:solidFill>
                <a:latin typeface="Helvetica Neue"/>
              </a:rPr>
              <a:t>扫描验证</a:t>
            </a:r>
            <a:r>
              <a:rPr lang="zh-CN" altLang="en-US" sz="3300" dirty="0">
                <a:latin typeface="Helvetica Neue"/>
              </a:rPr>
              <a:t>：主要分为以下两个部分</a:t>
            </a:r>
            <a:endParaRPr lang="en-US" altLang="zh-CN" sz="3300" dirty="0">
              <a:latin typeface="Helvetica Neue"/>
            </a:endParaRPr>
          </a:p>
          <a:p>
            <a:pPr marL="1349375" lvl="2" indent="-457200" eaLnBrk="0" hangingPunct="1">
              <a:lnSpc>
                <a:spcPct val="160000"/>
              </a:lnSpc>
              <a:spcBef>
                <a:spcPct val="0"/>
              </a:spcBef>
            </a:pPr>
            <a:r>
              <a:rPr lang="zh-CN" altLang="en-US" sz="2700" dirty="0">
                <a:latin typeface="Helvetica Neue"/>
              </a:rPr>
              <a:t>扫描移位操作验证：此处验证的问题包括</a:t>
            </a:r>
            <a:endParaRPr lang="en-US" altLang="zh-CN" sz="2700" dirty="0">
              <a:latin typeface="Helvetica Neue"/>
            </a:endParaRPr>
          </a:p>
          <a:p>
            <a:pPr marL="2159000" lvl="3" indent="-457200" eaLnBrk="0" hangingPunct="1">
              <a:lnSpc>
                <a:spcPct val="160000"/>
              </a:lnSpc>
              <a:spcBef>
                <a:spcPct val="0"/>
              </a:spcBef>
            </a:pPr>
            <a:r>
              <a:rPr lang="zh-CN" altLang="en-US" sz="2700" dirty="0">
                <a:latin typeface="Helvetica Neue"/>
              </a:rPr>
              <a:t>扫描链被错误拼接</a:t>
            </a:r>
            <a:endParaRPr lang="en-US" altLang="zh-CN" sz="2700" dirty="0">
              <a:latin typeface="Helvetica Neue"/>
            </a:endParaRPr>
          </a:p>
          <a:p>
            <a:pPr marL="2159000" lvl="3" indent="-457200" eaLnBrk="0" hangingPunct="1">
              <a:lnSpc>
                <a:spcPct val="160000"/>
              </a:lnSpc>
              <a:spcBef>
                <a:spcPct val="0"/>
              </a:spcBef>
            </a:pPr>
            <a:r>
              <a:rPr lang="zh-CN" altLang="en-US" sz="2700" dirty="0">
                <a:latin typeface="Helvetica Neue"/>
              </a:rPr>
              <a:t>相邻扫描单元之间的时钟偏差超出可接受范围（这可能表明时钟树合成过程在保证属于同一时钟域的扫描单元之间的时钟偏差保持在最小值方面失败）</a:t>
            </a:r>
            <a:endParaRPr lang="en-US" altLang="zh-CN" sz="2700" dirty="0">
              <a:latin typeface="Helvetica Neue"/>
            </a:endParaRPr>
          </a:p>
          <a:p>
            <a:pPr marL="2159000" lvl="3" indent="-457200" eaLnBrk="0" hangingPunct="1">
              <a:lnSpc>
                <a:spcPct val="160000"/>
              </a:lnSpc>
              <a:spcBef>
                <a:spcPct val="0"/>
              </a:spcBef>
            </a:pPr>
            <a:r>
              <a:rPr lang="zh-CN" altLang="en-US" sz="2700" dirty="0">
                <a:latin typeface="Helvetica Neue"/>
              </a:rPr>
              <a:t>其他扫描移位问题。</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这些问题的原因通常源于：</a:t>
            </a:r>
            <a:endParaRPr lang="en-US" altLang="zh-CN" sz="2700" dirty="0">
              <a:latin typeface="Helvetica Neue"/>
            </a:endParaRPr>
          </a:p>
          <a:p>
            <a:pPr marL="2159000" lvl="3" indent="-457200" eaLnBrk="0" hangingPunct="1">
              <a:lnSpc>
                <a:spcPct val="160000"/>
              </a:lnSpc>
              <a:spcBef>
                <a:spcPct val="0"/>
              </a:spcBef>
            </a:pPr>
            <a:r>
              <a:rPr lang="zh-CN" altLang="en-US" sz="2700" dirty="0">
                <a:latin typeface="Helvetica Neue"/>
              </a:rPr>
              <a:t>不正确的扫描初始化序列，导致设计无法置于测试模式</a:t>
            </a:r>
            <a:endParaRPr lang="en-US" altLang="zh-CN" sz="2700" dirty="0">
              <a:latin typeface="Helvetica Neue"/>
            </a:endParaRPr>
          </a:p>
          <a:p>
            <a:pPr marL="2159000" lvl="3" indent="-457200" eaLnBrk="0" hangingPunct="1">
              <a:lnSpc>
                <a:spcPct val="160000"/>
              </a:lnSpc>
              <a:spcBef>
                <a:spcPct val="0"/>
              </a:spcBef>
            </a:pPr>
            <a:r>
              <a:rPr lang="zh-CN" altLang="en-US" sz="2700" dirty="0">
                <a:latin typeface="Helvetica Neue"/>
              </a:rPr>
              <a:t>不完整的扫描设计规则检查和修复，其中一些扫描单元的异步设置</a:t>
            </a:r>
            <a:r>
              <a:rPr lang="en-US" altLang="zh-CN" sz="2700" dirty="0">
                <a:latin typeface="Helvetica Neue"/>
              </a:rPr>
              <a:t>/</a:t>
            </a:r>
            <a:r>
              <a:rPr lang="zh-CN" altLang="en-US" sz="2700" dirty="0">
                <a:latin typeface="Helvetica Neue"/>
              </a:rPr>
              <a:t>重置信号在移位操作期间没有被禁用，或者一些扫描单元的门控</a:t>
            </a:r>
            <a:r>
              <a:rPr lang="en-US" altLang="zh-CN" sz="2700" dirty="0">
                <a:latin typeface="Helvetica Neue"/>
              </a:rPr>
              <a:t>/</a:t>
            </a:r>
            <a:r>
              <a:rPr lang="zh-CN" altLang="en-US" sz="2700" dirty="0">
                <a:latin typeface="Helvetica Neue"/>
              </a:rPr>
              <a:t>生成时钟没有被正确地使能或禁用；</a:t>
            </a:r>
            <a:endParaRPr lang="en-US" altLang="zh-CN" sz="2700" dirty="0">
              <a:latin typeface="Helvetica Neue"/>
            </a:endParaRPr>
          </a:p>
          <a:p>
            <a:pPr marL="2159000" lvl="3" indent="-457200" eaLnBrk="0" hangingPunct="1">
              <a:lnSpc>
                <a:spcPct val="160000"/>
              </a:lnSpc>
              <a:spcBef>
                <a:spcPct val="0"/>
              </a:spcBef>
            </a:pPr>
            <a:r>
              <a:rPr lang="zh-CN" altLang="en-US" sz="2700" dirty="0">
                <a:latin typeface="Helvetica Neue"/>
              </a:rPr>
              <a:t>不正确的扫描合成</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扫描捕获操作验证：通常是验证前文提到的时钟延迟导致的不匹配。</a:t>
            </a:r>
            <a:endParaRPr lang="en-US" altLang="zh-CN" sz="2700" dirty="0">
              <a:latin typeface="Helvetica Neue"/>
            </a:endParaRPr>
          </a:p>
        </p:txBody>
      </p:sp>
    </p:spTree>
    <p:extLst>
      <p:ext uri="{BB962C8B-B14F-4D97-AF65-F5344CB8AC3E}">
        <p14:creationId xmlns:p14="http://schemas.microsoft.com/office/powerpoint/2010/main" val="4138573396"/>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07 </a:t>
            </a:r>
            <a:r>
              <a:rPr lang="zh-CN" altLang="en-US" dirty="0"/>
              <a:t>扫描设计流 </a:t>
            </a:r>
            <a:r>
              <a:rPr lang="en-US" altLang="zh-CN" dirty="0"/>
              <a:t>– </a:t>
            </a:r>
            <a:r>
              <a:rPr lang="zh-CN" altLang="en-US" dirty="0"/>
              <a:t>扫描设计开销</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7" y="3093612"/>
            <a:ext cx="21143469"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主要的开销包括：</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7030A0"/>
                </a:solidFill>
                <a:latin typeface="Helvetica Neue"/>
              </a:rPr>
              <a:t>面积管理开销</a:t>
            </a:r>
            <a:r>
              <a:rPr lang="zh-CN" altLang="en-US" sz="3300" dirty="0">
                <a:latin typeface="Helvetica Neue"/>
              </a:rPr>
              <a:t>：</a:t>
            </a:r>
            <a:endParaRPr lang="en-US" altLang="zh-CN" sz="3300" dirty="0">
              <a:latin typeface="Helvetica Neue"/>
            </a:endParaRPr>
          </a:p>
          <a:p>
            <a:pPr marL="1349375" lvl="2" indent="-457200" eaLnBrk="0" hangingPunct="1">
              <a:lnSpc>
                <a:spcPct val="160000"/>
              </a:lnSpc>
              <a:spcBef>
                <a:spcPct val="0"/>
              </a:spcBef>
            </a:pPr>
            <a:r>
              <a:rPr lang="zh-CN" altLang="en-US" sz="2700" dirty="0">
                <a:latin typeface="Helvetica Neue"/>
              </a:rPr>
              <a:t>由于用扫描单元替换存储元件而导致的扫描单元开销成本。 </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布线成本，即由扫描链、扫描使能信号和额外移位时钟的额外布线引起的</a:t>
            </a:r>
            <a:r>
              <a:rPr lang="zh-CN" altLang="en-US" sz="3300" dirty="0">
                <a:latin typeface="Helvetica Neue"/>
                <a:ea typeface="思源黑体 CN" panose="020B0500000000000000" pitchFamily="34" charset="-122"/>
              </a:rPr>
              <a:t>。</a:t>
            </a:r>
            <a:endParaRPr lang="en-US" altLang="zh-CN" sz="3300" dirty="0">
              <a:latin typeface="Helvetica Neue"/>
              <a:ea typeface="思源黑体 CN" panose="020B0500000000000000" pitchFamily="34" charset="-122"/>
            </a:endParaRPr>
          </a:p>
          <a:p>
            <a:pPr marL="457200" lvl="1" indent="-457200" eaLnBrk="0" hangingPunct="1">
              <a:lnSpc>
                <a:spcPct val="160000"/>
              </a:lnSpc>
              <a:spcBef>
                <a:spcPct val="0"/>
              </a:spcBef>
            </a:pPr>
            <a:r>
              <a:rPr lang="en-US" altLang="zh-CN" sz="3300" b="1" dirty="0">
                <a:solidFill>
                  <a:srgbClr val="7030A0"/>
                </a:solidFill>
                <a:latin typeface="Helvetica Neue"/>
              </a:rPr>
              <a:t>I/O</a:t>
            </a:r>
            <a:r>
              <a:rPr lang="zh-CN" altLang="en-US" sz="3300" b="1" dirty="0">
                <a:solidFill>
                  <a:srgbClr val="7030A0"/>
                </a:solidFill>
                <a:latin typeface="Helvetica Neue"/>
              </a:rPr>
              <a:t>引脚开销</a:t>
            </a:r>
            <a:r>
              <a:rPr lang="zh-CN" altLang="en-US" sz="3300" dirty="0">
                <a:latin typeface="Helvetica Neue"/>
              </a:rPr>
              <a:t>：由于扫描输入和扫描输出的引脚是共享的，因此可能导致性能下降。</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7030A0"/>
                </a:solidFill>
                <a:latin typeface="Helvetica Neue"/>
              </a:rPr>
              <a:t>性能降低开销</a:t>
            </a:r>
            <a:r>
              <a:rPr lang="zh-CN" altLang="en-US" sz="3300" dirty="0">
                <a:latin typeface="Helvetica Neue"/>
              </a:rPr>
              <a:t>：扫描单元的额外扫描输入，可能会在功能路径上带来额外的延迟。</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7030A0"/>
                </a:solidFill>
                <a:latin typeface="Helvetica Neue"/>
              </a:rPr>
              <a:t>设计工作开销</a:t>
            </a:r>
            <a:r>
              <a:rPr lang="zh-CN" altLang="en-US" sz="3300" dirty="0">
                <a:latin typeface="Helvetica Neue"/>
              </a:rPr>
              <a:t>：实施扫描需要在典型设计流程中添加额外的步骤，布局工程师还可能需要付出额外的努力。如前所述，这一成本远远超过了原本必须执行的测试开发工作所节省的成本。</a:t>
            </a:r>
            <a:endParaRPr lang="en-US" altLang="zh-CN" sz="3300" dirty="0">
              <a:latin typeface="Helvetica Neue"/>
            </a:endParaRPr>
          </a:p>
        </p:txBody>
      </p:sp>
    </p:spTree>
    <p:extLst>
      <p:ext uri="{BB962C8B-B14F-4D97-AF65-F5344CB8AC3E}">
        <p14:creationId xmlns:p14="http://schemas.microsoft.com/office/powerpoint/2010/main" val="3403239552"/>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fontScale="90000"/>
          </a:bodyPr>
          <a:lstStyle/>
          <a:p>
            <a:r>
              <a:rPr lang="zh-CN" altLang="en-US" dirty="0"/>
              <a:t>特殊用途的扫描设计</a:t>
            </a:r>
          </a:p>
        </p:txBody>
      </p:sp>
      <p:sp>
        <p:nvSpPr>
          <p:cNvPr id="4" name="文本占位符 3"/>
          <p:cNvSpPr>
            <a:spLocks noGrp="1"/>
          </p:cNvSpPr>
          <p:nvPr>
            <p:ph type="body" sz="quarter" idx="12"/>
          </p:nvPr>
        </p:nvSpPr>
        <p:spPr/>
        <p:txBody>
          <a:bodyPr/>
          <a:lstStyle/>
          <a:p>
            <a:r>
              <a:rPr lang="en-US" altLang="zh-CN" dirty="0"/>
              <a:t>08</a:t>
            </a:r>
            <a:endParaRPr lang="zh-CN" altLang="en-US" dirty="0"/>
          </a:p>
        </p:txBody>
      </p:sp>
    </p:spTree>
    <p:extLst>
      <p:ext uri="{BB962C8B-B14F-4D97-AF65-F5344CB8AC3E}">
        <p14:creationId xmlns:p14="http://schemas.microsoft.com/office/powerpoint/2010/main" val="92369366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08 </a:t>
            </a:r>
            <a:r>
              <a:rPr lang="zh-CN" altLang="en-US" dirty="0"/>
              <a:t>特殊用途的扫描设计 </a:t>
            </a:r>
            <a:r>
              <a:rPr lang="en-US" altLang="zh-CN" dirty="0"/>
              <a:t>– </a:t>
            </a:r>
            <a:r>
              <a:rPr lang="zh-CN" altLang="en-US" dirty="0"/>
              <a:t>增强扫描</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211434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增强（</a:t>
            </a:r>
            <a:r>
              <a:rPr lang="en-US" altLang="zh-CN" sz="3300" dirty="0">
                <a:latin typeface="Helvetica Neue"/>
              </a:rPr>
              <a:t>enhanced</a:t>
            </a:r>
            <a:r>
              <a:rPr lang="zh-CN" altLang="en-US" sz="3300" dirty="0">
                <a:latin typeface="Helvetica Neue"/>
              </a:rPr>
              <a:t>）扫描：</a:t>
            </a:r>
          </a:p>
          <a:p>
            <a:pPr marL="457200" lvl="1" indent="-457200" eaLnBrk="0" hangingPunct="1">
              <a:lnSpc>
                <a:spcPct val="160000"/>
              </a:lnSpc>
              <a:spcBef>
                <a:spcPct val="0"/>
              </a:spcBef>
            </a:pPr>
            <a:r>
              <a:rPr lang="zh-CN" altLang="en-US" sz="3300" dirty="0">
                <a:latin typeface="Helvetica Neue"/>
              </a:rPr>
              <a:t>增加一个锁存器，允许每个扫描单元存储两位数据，这些数据可以被附加在组合逻辑驱动下的扫描单元数据之后。</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好处：可以人工增加新的测试向量，而这是对提升延迟故障测试覆盖率有很大帮助的。</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坏处：新增加的锁存器和</a:t>
            </a:r>
            <a:r>
              <a:rPr lang="en-US" altLang="zh-CN" sz="3300" dirty="0">
                <a:latin typeface="Helvetica Neue"/>
              </a:rPr>
              <a:t>CK</a:t>
            </a:r>
            <a:r>
              <a:rPr lang="zh-CN" altLang="en-US" sz="3300" dirty="0">
                <a:latin typeface="Helvetica Neue"/>
              </a:rPr>
              <a:t>时钟之间的同步性较难维护；此外可能会导致</a:t>
            </a:r>
            <a:r>
              <a:rPr lang="zh-CN" altLang="en-US" sz="3300" dirty="0">
                <a:solidFill>
                  <a:srgbClr val="FF0000"/>
                </a:solidFill>
                <a:latin typeface="Helvetica Neue"/>
              </a:rPr>
              <a:t>假路径（</a:t>
            </a:r>
            <a:r>
              <a:rPr lang="en-US" altLang="zh-CN" sz="3300" dirty="0">
                <a:solidFill>
                  <a:srgbClr val="FF0000"/>
                </a:solidFill>
                <a:latin typeface="Helvetica Neue"/>
              </a:rPr>
              <a:t>false path</a:t>
            </a:r>
            <a:r>
              <a:rPr lang="zh-CN" altLang="en-US" sz="3300" dirty="0">
                <a:solidFill>
                  <a:srgbClr val="FF0000"/>
                </a:solidFill>
                <a:latin typeface="Helvetica Neue"/>
              </a:rPr>
              <a:t>）</a:t>
            </a:r>
            <a:r>
              <a:rPr lang="zh-CN" altLang="en-US" sz="3300" dirty="0">
                <a:latin typeface="Helvetica Neue"/>
              </a:rPr>
              <a:t>的出现，这些假路径会导致不必要的额外测试。</a:t>
            </a:r>
            <a:endParaRPr lang="en-US" altLang="zh-CN" sz="3300" dirty="0">
              <a:latin typeface="Helvetica Neue"/>
            </a:endParaRPr>
          </a:p>
        </p:txBody>
      </p:sp>
      <p:pic>
        <p:nvPicPr>
          <p:cNvPr id="6" name="图片 5">
            <a:extLst>
              <a:ext uri="{FF2B5EF4-FFF2-40B4-BE49-F238E27FC236}">
                <a16:creationId xmlns:a16="http://schemas.microsoft.com/office/drawing/2014/main" id="{D842B798-8F00-B3BB-D262-16B47BE0A57F}"/>
              </a:ext>
            </a:extLst>
          </p:cNvPr>
          <p:cNvPicPr>
            <a:picLocks noChangeAspect="1"/>
          </p:cNvPicPr>
          <p:nvPr/>
        </p:nvPicPr>
        <p:blipFill>
          <a:blip r:embed="rId2"/>
          <a:stretch>
            <a:fillRect/>
          </a:stretch>
        </p:blipFill>
        <p:spPr>
          <a:xfrm>
            <a:off x="3244516" y="8598325"/>
            <a:ext cx="7391400" cy="4048125"/>
          </a:xfrm>
          <a:prstGeom prst="rect">
            <a:avLst/>
          </a:prstGeom>
        </p:spPr>
      </p:pic>
      <p:pic>
        <p:nvPicPr>
          <p:cNvPr id="9" name="图片 8">
            <a:extLst>
              <a:ext uri="{FF2B5EF4-FFF2-40B4-BE49-F238E27FC236}">
                <a16:creationId xmlns:a16="http://schemas.microsoft.com/office/drawing/2014/main" id="{7746E35D-D247-0D56-FCCD-9AC588D52FEB}"/>
              </a:ext>
            </a:extLst>
          </p:cNvPr>
          <p:cNvPicPr>
            <a:picLocks noChangeAspect="1"/>
          </p:cNvPicPr>
          <p:nvPr/>
        </p:nvPicPr>
        <p:blipFill>
          <a:blip r:embed="rId3"/>
          <a:stretch>
            <a:fillRect/>
          </a:stretch>
        </p:blipFill>
        <p:spPr>
          <a:xfrm>
            <a:off x="12053387" y="8665008"/>
            <a:ext cx="7648575" cy="3790950"/>
          </a:xfrm>
          <a:prstGeom prst="rect">
            <a:avLst/>
          </a:prstGeom>
        </p:spPr>
      </p:pic>
    </p:spTree>
    <p:extLst>
      <p:ext uri="{BB962C8B-B14F-4D97-AF65-F5344CB8AC3E}">
        <p14:creationId xmlns:p14="http://schemas.microsoft.com/office/powerpoint/2010/main" val="250235132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介绍</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测试的历史沿革：</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最早：直接对产品进行测试，以有失效情况的</a:t>
            </a:r>
            <a:r>
              <a:rPr lang="en-US" altLang="zh-CN" sz="3000" dirty="0"/>
              <a:t>PPM</a:t>
            </a:r>
            <a:r>
              <a:rPr lang="zh-CN" altLang="en-US" sz="3000" dirty="0"/>
              <a:t>数目为最终指标</a:t>
            </a:r>
            <a:endParaRPr lang="en-US" altLang="zh-CN" sz="3000" dirty="0"/>
          </a:p>
          <a:p>
            <a:pPr lvl="1" hangingPunct="1">
              <a:lnSpc>
                <a:spcPct val="150000"/>
              </a:lnSpc>
            </a:pPr>
            <a:r>
              <a:rPr lang="zh-CN" altLang="en-US" sz="3000" dirty="0"/>
              <a:t>数字电路达到</a:t>
            </a:r>
            <a:r>
              <a:rPr lang="en-US" altLang="zh-CN" sz="3000" dirty="0"/>
              <a:t>VLSI</a:t>
            </a:r>
            <a:r>
              <a:rPr lang="zh-CN" altLang="en-US" sz="3000" dirty="0"/>
              <a:t>规模以后：依靠故障模拟，对给定的故障模型进行覆盖率评估。故障模型的目的是按照设计在时序上的深度，对各种内部状态（</a:t>
            </a:r>
            <a:r>
              <a:rPr lang="en-US" altLang="zh-CN" sz="3000" dirty="0"/>
              <a:t>internal states</a:t>
            </a:r>
            <a:r>
              <a:rPr lang="zh-CN" altLang="en-US" sz="3000" dirty="0"/>
              <a:t>）进行全方面检测，找到生产过程中可能的各种失效，但即便同时使用多种故障模型同时检测，覆盖率也一般超越不了</a:t>
            </a:r>
            <a:r>
              <a:rPr lang="en-US" altLang="zh-CN" sz="3000" dirty="0"/>
              <a:t>80%</a:t>
            </a:r>
            <a:r>
              <a:rPr lang="zh-CN" altLang="en-US" sz="3000" dirty="0"/>
              <a:t>。</a:t>
            </a:r>
            <a:endParaRPr lang="en-US" altLang="zh-CN" sz="3000" dirty="0"/>
          </a:p>
          <a:p>
            <a:pPr lvl="1" hangingPunct="1">
              <a:lnSpc>
                <a:spcPct val="150000"/>
              </a:lnSpc>
            </a:pPr>
            <a:r>
              <a:rPr lang="zh-CN" altLang="en-US" sz="3000" dirty="0"/>
              <a:t>结论：</a:t>
            </a:r>
            <a:r>
              <a:rPr lang="zh-CN" altLang="en-US" sz="3000" b="1" dirty="0">
                <a:solidFill>
                  <a:srgbClr val="68309F"/>
                </a:solidFill>
              </a:rPr>
              <a:t>设计的时候就要考虑到测试友好性</a:t>
            </a:r>
            <a:r>
              <a:rPr lang="zh-CN" altLang="en-US" sz="3000" dirty="0"/>
              <a:t>，否则测试开销一定会上升。</a:t>
            </a:r>
            <a:endParaRPr lang="en-US" altLang="zh-CN" sz="3000" dirty="0"/>
          </a:p>
          <a:p>
            <a:pPr lvl="1" hangingPunct="1">
              <a:lnSpc>
                <a:spcPct val="150000"/>
              </a:lnSpc>
            </a:pPr>
            <a:r>
              <a:rPr lang="zh-CN" altLang="en-US" sz="3000" dirty="0"/>
              <a:t>由此提出了</a:t>
            </a:r>
            <a:r>
              <a:rPr lang="en-US" altLang="zh-CN" sz="3000" dirty="0"/>
              <a:t>DFT</a:t>
            </a:r>
            <a:r>
              <a:rPr lang="zh-CN" altLang="en-US" sz="3000" dirty="0"/>
              <a:t>（</a:t>
            </a:r>
            <a:r>
              <a:rPr lang="en-US" altLang="zh-CN" sz="3000" dirty="0"/>
              <a:t>Design for Testability</a:t>
            </a:r>
            <a:r>
              <a:rPr lang="zh-CN" altLang="en-US" sz="3000" dirty="0"/>
              <a:t>）这一课题，即</a:t>
            </a:r>
            <a:r>
              <a:rPr lang="zh-CN" altLang="en-US" sz="3000" b="1" dirty="0">
                <a:solidFill>
                  <a:srgbClr val="68309F"/>
                </a:solidFill>
              </a:rPr>
              <a:t>面向测试友好性的设计</a:t>
            </a:r>
            <a:r>
              <a:rPr lang="zh-CN" altLang="en-US" sz="3000" dirty="0"/>
              <a:t>。</a:t>
            </a:r>
            <a:endParaRPr lang="en-US" altLang="zh-CN" sz="3000" dirty="0"/>
          </a:p>
        </p:txBody>
      </p:sp>
    </p:spTree>
    <p:extLst>
      <p:ext uri="{BB962C8B-B14F-4D97-AF65-F5344CB8AC3E}">
        <p14:creationId xmlns:p14="http://schemas.microsoft.com/office/powerpoint/2010/main" val="764927528"/>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08 </a:t>
            </a:r>
            <a:r>
              <a:rPr lang="zh-CN" altLang="en-US" dirty="0"/>
              <a:t>特殊用途的扫描设计 </a:t>
            </a:r>
            <a:r>
              <a:rPr lang="en-US" altLang="zh-CN" dirty="0"/>
              <a:t>– </a:t>
            </a:r>
            <a:r>
              <a:rPr lang="zh-CN" altLang="en-US" dirty="0"/>
              <a:t>快照扫描</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211434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快照（</a:t>
            </a:r>
            <a:r>
              <a:rPr lang="en-US" altLang="zh-CN" sz="3300" dirty="0">
                <a:latin typeface="Helvetica Neue"/>
              </a:rPr>
              <a:t>snapshot</a:t>
            </a:r>
            <a:r>
              <a:rPr lang="zh-CN" altLang="en-US" sz="3300" dirty="0">
                <a:latin typeface="Helvetica Neue"/>
              </a:rPr>
              <a:t>）扫描：用于对电路内部某一时刻的状态进行“拍照”。这个电路允许四种操作：</a:t>
            </a:r>
            <a:endParaRPr lang="en-US" altLang="zh-CN" sz="3300" dirty="0">
              <a:latin typeface="Helvetica Neue"/>
            </a:endParaRPr>
          </a:p>
          <a:p>
            <a:pPr marL="1349375" lvl="2" indent="-457200" eaLnBrk="0" hangingPunct="1">
              <a:lnSpc>
                <a:spcPct val="160000"/>
              </a:lnSpc>
              <a:spcBef>
                <a:spcPct val="0"/>
              </a:spcBef>
            </a:pPr>
            <a:r>
              <a:rPr lang="zh-CN" altLang="en-US" sz="2700" dirty="0">
                <a:latin typeface="Helvetica Neue"/>
              </a:rPr>
              <a:t>从</a:t>
            </a:r>
            <a:r>
              <a:rPr lang="en-US" altLang="zh-CN" sz="2700" dirty="0">
                <a:latin typeface="Helvetica Neue"/>
              </a:rPr>
              <a:t>SDI</a:t>
            </a:r>
            <a:r>
              <a:rPr lang="zh-CN" altLang="en-US" sz="2700" dirty="0">
                <a:latin typeface="Helvetica Neue"/>
              </a:rPr>
              <a:t>和</a:t>
            </a:r>
            <a:r>
              <a:rPr lang="en-US" altLang="zh-CN" sz="2700" dirty="0">
                <a:latin typeface="Helvetica Neue"/>
              </a:rPr>
              <a:t>SDO</a:t>
            </a:r>
            <a:r>
              <a:rPr lang="zh-CN" altLang="en-US" sz="2700" dirty="0">
                <a:latin typeface="Helvetica Neue"/>
              </a:rPr>
              <a:t>将测试数据移入、移出扫描单元</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从</a:t>
            </a:r>
            <a:r>
              <a:rPr lang="en-US" altLang="zh-CN" sz="2700" dirty="0">
                <a:latin typeface="Helvetica Neue"/>
              </a:rPr>
              <a:t>UCK</a:t>
            </a:r>
            <a:r>
              <a:rPr lang="zh-CN" altLang="en-US" sz="2700" dirty="0">
                <a:latin typeface="Helvetica Neue"/>
              </a:rPr>
              <a:t>将扫描单元中的测试数据移入系统锁存器</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从</a:t>
            </a:r>
            <a:r>
              <a:rPr lang="en-US" altLang="zh-CN" sz="2700" dirty="0">
                <a:latin typeface="Helvetica Neue"/>
              </a:rPr>
              <a:t>DCK</a:t>
            </a:r>
            <a:r>
              <a:rPr lang="zh-CN" altLang="en-US" sz="2700" dirty="0">
                <a:latin typeface="Helvetica Neue"/>
              </a:rPr>
              <a:t>将锁存器中的数据读入扫描触发器</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在正常状态下，电路可以利用</a:t>
            </a:r>
            <a:r>
              <a:rPr lang="en-US" altLang="zh-CN" sz="2700" dirty="0">
                <a:latin typeface="Helvetica Neue"/>
              </a:rPr>
              <a:t>CK</a:t>
            </a:r>
            <a:r>
              <a:rPr lang="zh-CN" altLang="en-US" sz="2700" dirty="0">
                <a:latin typeface="Helvetica Neue"/>
              </a:rPr>
              <a:t>捕获组合逻辑中的值，并存到锁存器当中</a:t>
            </a:r>
            <a:endParaRPr lang="en-US" altLang="zh-CN" sz="2700" dirty="0">
              <a:latin typeface="Helvetica Neue"/>
            </a:endParaRPr>
          </a:p>
        </p:txBody>
      </p:sp>
      <p:pic>
        <p:nvPicPr>
          <p:cNvPr id="7" name="图片 6">
            <a:extLst>
              <a:ext uri="{FF2B5EF4-FFF2-40B4-BE49-F238E27FC236}">
                <a16:creationId xmlns:a16="http://schemas.microsoft.com/office/drawing/2014/main" id="{B953F0D1-1AB8-9318-7E93-43AC9FAF9C06}"/>
              </a:ext>
            </a:extLst>
          </p:cNvPr>
          <p:cNvPicPr>
            <a:picLocks noChangeAspect="1"/>
          </p:cNvPicPr>
          <p:nvPr/>
        </p:nvPicPr>
        <p:blipFill>
          <a:blip r:embed="rId2"/>
          <a:stretch>
            <a:fillRect/>
          </a:stretch>
        </p:blipFill>
        <p:spPr>
          <a:xfrm>
            <a:off x="8258619" y="8025701"/>
            <a:ext cx="7248525" cy="4867275"/>
          </a:xfrm>
          <a:prstGeom prst="rect">
            <a:avLst/>
          </a:prstGeom>
        </p:spPr>
      </p:pic>
    </p:spTree>
    <p:extLst>
      <p:ext uri="{BB962C8B-B14F-4D97-AF65-F5344CB8AC3E}">
        <p14:creationId xmlns:p14="http://schemas.microsoft.com/office/powerpoint/2010/main" val="263264485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08 </a:t>
            </a:r>
            <a:r>
              <a:rPr lang="zh-CN" altLang="en-US" dirty="0"/>
              <a:t>特殊用途的扫描设计 </a:t>
            </a:r>
            <a:r>
              <a:rPr lang="en-US" altLang="zh-CN" dirty="0"/>
              <a:t>– </a:t>
            </a:r>
            <a:r>
              <a:rPr lang="zh-CN" altLang="en-US" dirty="0"/>
              <a:t>高容错扫描</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125603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高容错（</a:t>
            </a:r>
            <a:r>
              <a:rPr lang="en-US" altLang="zh-CN" sz="3300" dirty="0">
                <a:latin typeface="Helvetica Neue"/>
              </a:rPr>
              <a:t>error-resilient</a:t>
            </a:r>
            <a:r>
              <a:rPr lang="zh-CN" altLang="en-US" sz="3300" dirty="0">
                <a:latin typeface="Helvetica Neue"/>
              </a:rPr>
              <a:t>）扫描：避免软错误产生进一步影响的扫描</a:t>
            </a:r>
          </a:p>
          <a:p>
            <a:pPr marL="457200" lvl="1" indent="-457200" eaLnBrk="0" hangingPunct="1">
              <a:lnSpc>
                <a:spcPct val="160000"/>
              </a:lnSpc>
              <a:spcBef>
                <a:spcPct val="0"/>
              </a:spcBef>
            </a:pPr>
            <a:r>
              <a:rPr lang="zh-CN" altLang="en-US" sz="3300" dirty="0">
                <a:latin typeface="Helvetica Neue"/>
              </a:rPr>
              <a:t>原理：</a:t>
            </a:r>
            <a:r>
              <a:rPr lang="zh-CN" altLang="en-US" sz="3300" dirty="0">
                <a:solidFill>
                  <a:srgbClr val="FF0000"/>
                </a:solidFill>
                <a:latin typeface="Helvetica Neue"/>
              </a:rPr>
              <a:t>软错误（</a:t>
            </a:r>
            <a:r>
              <a:rPr lang="en-US" altLang="zh-CN" sz="3300" dirty="0">
                <a:solidFill>
                  <a:srgbClr val="FF0000"/>
                </a:solidFill>
                <a:latin typeface="Helvetica Neue"/>
              </a:rPr>
              <a:t>soft error</a:t>
            </a:r>
            <a:r>
              <a:rPr lang="zh-CN" altLang="en-US" sz="3300" dirty="0">
                <a:solidFill>
                  <a:srgbClr val="FF0000"/>
                </a:solidFill>
                <a:latin typeface="Helvetica Neue"/>
              </a:rPr>
              <a:t>）</a:t>
            </a:r>
            <a:r>
              <a:rPr lang="zh-CN" altLang="en-US" sz="3300" dirty="0">
                <a:latin typeface="Helvetica Neue"/>
              </a:rPr>
              <a:t>只会在以下两种情况下出现：</a:t>
            </a:r>
            <a:endParaRPr lang="en-US" altLang="zh-CN" sz="3300" dirty="0">
              <a:latin typeface="Helvetica Neue"/>
            </a:endParaRPr>
          </a:p>
          <a:p>
            <a:pPr marL="1349375" lvl="2" indent="-457200" eaLnBrk="0" hangingPunct="1">
              <a:lnSpc>
                <a:spcPct val="160000"/>
              </a:lnSpc>
              <a:spcBef>
                <a:spcPct val="0"/>
              </a:spcBef>
            </a:pPr>
            <a:r>
              <a:rPr lang="zh-CN" altLang="en-US" sz="2700" dirty="0">
                <a:latin typeface="Helvetica Neue"/>
              </a:rPr>
              <a:t>存储元素自己改变了自己存储的状态（这种占了</a:t>
            </a:r>
            <a:r>
              <a:rPr lang="en-US" altLang="zh-CN" sz="2700" dirty="0">
                <a:latin typeface="Helvetica Neue"/>
              </a:rPr>
              <a:t>60%</a:t>
            </a:r>
            <a:r>
              <a:rPr lang="zh-CN" altLang="en-US" sz="2700" dirty="0">
                <a:latin typeface="Helvetica Neue"/>
              </a:rPr>
              <a:t>左右）</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组合门电路中发生了瞬变，如离子击中了晶体管等</a:t>
            </a:r>
            <a:endParaRPr lang="en-US" altLang="zh-CN" sz="2700" dirty="0">
              <a:latin typeface="Helvetica Neue"/>
            </a:endParaRPr>
          </a:p>
          <a:p>
            <a:pPr marL="457200" lvl="1" indent="-457200" eaLnBrk="0" hangingPunct="1">
              <a:lnSpc>
                <a:spcPct val="160000"/>
              </a:lnSpc>
              <a:spcBef>
                <a:spcPct val="0"/>
              </a:spcBef>
            </a:pPr>
            <a:r>
              <a:rPr lang="zh-CN" altLang="en-US" sz="3300" dirty="0">
                <a:latin typeface="Helvetica Neue"/>
              </a:rPr>
              <a:t>高容错扫描由一个</a:t>
            </a:r>
            <a:r>
              <a:rPr lang="en-US" altLang="zh-CN" sz="3300" dirty="0">
                <a:latin typeface="Helvetica Neue"/>
              </a:rPr>
              <a:t>1</a:t>
            </a:r>
            <a:r>
              <a:rPr lang="zh-CN" altLang="en-US" sz="3300" dirty="0">
                <a:latin typeface="Helvetica Neue"/>
              </a:rPr>
              <a:t>端口</a:t>
            </a:r>
            <a:r>
              <a:rPr lang="en-US" altLang="zh-CN" sz="3300" dirty="0">
                <a:latin typeface="Helvetica Neue"/>
              </a:rPr>
              <a:t>D</a:t>
            </a:r>
            <a:r>
              <a:rPr lang="zh-CN" altLang="en-US" sz="3300" dirty="0">
                <a:latin typeface="Helvetica Neue"/>
              </a:rPr>
              <a:t>锁存器、一个</a:t>
            </a:r>
            <a:r>
              <a:rPr lang="en-US" altLang="zh-CN" sz="3300" dirty="0">
                <a:latin typeface="Helvetica Neue"/>
              </a:rPr>
              <a:t>2</a:t>
            </a:r>
            <a:r>
              <a:rPr lang="zh-CN" altLang="en-US" sz="3300" dirty="0">
                <a:latin typeface="Helvetica Neue"/>
              </a:rPr>
              <a:t>端口</a:t>
            </a:r>
            <a:r>
              <a:rPr lang="en-US" altLang="zh-CN" sz="3300" dirty="0">
                <a:latin typeface="Helvetica Neue"/>
              </a:rPr>
              <a:t>D</a:t>
            </a:r>
            <a:r>
              <a:rPr lang="zh-CN" altLang="en-US" sz="3300" dirty="0">
                <a:latin typeface="Helvetica Neue"/>
              </a:rPr>
              <a:t>锁存器、一个“</a:t>
            </a:r>
            <a:r>
              <a:rPr lang="en-US" altLang="zh-CN" sz="3300" dirty="0">
                <a:latin typeface="Helvetica Neue"/>
              </a:rPr>
              <a:t>C-</a:t>
            </a:r>
            <a:r>
              <a:rPr lang="zh-CN" altLang="en-US" sz="3300" dirty="0">
                <a:latin typeface="Helvetica Neue"/>
              </a:rPr>
              <a:t>元素”（真值表见右下）和一个总线</a:t>
            </a:r>
            <a:r>
              <a:rPr lang="en-US" altLang="zh-CN" sz="3300" dirty="0">
                <a:latin typeface="Helvetica Neue"/>
              </a:rPr>
              <a:t>keeper</a:t>
            </a:r>
            <a:r>
              <a:rPr lang="zh-CN" altLang="en-US" sz="3300" dirty="0">
                <a:latin typeface="Helvetica Neue"/>
              </a:rPr>
              <a:t>构成，并分为系统模式和测试模式：</a:t>
            </a:r>
            <a:endParaRPr lang="en-US" altLang="zh-CN" sz="3300" dirty="0">
              <a:latin typeface="Helvetica Neue"/>
            </a:endParaRPr>
          </a:p>
          <a:p>
            <a:pPr marL="1349375" lvl="2" indent="-457200" eaLnBrk="0" hangingPunct="1">
              <a:lnSpc>
                <a:spcPct val="160000"/>
              </a:lnSpc>
              <a:spcBef>
                <a:spcPct val="0"/>
              </a:spcBef>
            </a:pPr>
            <a:r>
              <a:rPr lang="zh-CN" altLang="en-US" sz="2700" dirty="0">
                <a:latin typeface="Helvetica Neue"/>
              </a:rPr>
              <a:t>测试模式下，</a:t>
            </a:r>
            <a:r>
              <a:rPr lang="en-US" altLang="zh-CN" sz="2700" dirty="0">
                <a:latin typeface="Helvetica Neue"/>
              </a:rPr>
              <a:t>TEST</a:t>
            </a:r>
            <a:r>
              <a:rPr lang="zh-CN" altLang="en-US" sz="2700" dirty="0">
                <a:latin typeface="Helvetica Neue"/>
              </a:rPr>
              <a:t>置</a:t>
            </a:r>
            <a:r>
              <a:rPr lang="en-US" altLang="zh-CN" sz="2700" dirty="0">
                <a:latin typeface="Helvetica Neue"/>
              </a:rPr>
              <a:t>1</a:t>
            </a:r>
            <a:r>
              <a:rPr lang="zh-CN" altLang="en-US" sz="2700" dirty="0">
                <a:latin typeface="Helvetica Neue"/>
              </a:rPr>
              <a:t>，“</a:t>
            </a:r>
            <a:r>
              <a:rPr lang="en-US" altLang="zh-CN" sz="2700" dirty="0">
                <a:latin typeface="Helvetica Neue"/>
              </a:rPr>
              <a:t>C-</a:t>
            </a:r>
            <a:r>
              <a:rPr lang="zh-CN" altLang="en-US" sz="2700" dirty="0">
                <a:latin typeface="Helvetica Neue"/>
              </a:rPr>
              <a:t>元素”类似于反向器。在移位操作期间，通过交替施加时钟</a:t>
            </a:r>
            <a:r>
              <a:rPr lang="en-US" altLang="zh-CN" sz="2700" dirty="0">
                <a:latin typeface="Helvetica Neue"/>
              </a:rPr>
              <a:t>SCA</a:t>
            </a:r>
            <a:r>
              <a:rPr lang="zh-CN" altLang="en-US" sz="2700" dirty="0">
                <a:latin typeface="Helvetica Neue"/>
              </a:rPr>
              <a:t>和</a:t>
            </a:r>
            <a:r>
              <a:rPr lang="en-US" altLang="zh-CN" sz="2700" dirty="0">
                <a:latin typeface="Helvetica Neue"/>
              </a:rPr>
              <a:t>SCB</a:t>
            </a:r>
            <a:r>
              <a:rPr lang="zh-CN" altLang="en-US" sz="2700" dirty="0">
                <a:latin typeface="Helvetica Neue"/>
              </a:rPr>
              <a:t>，同时保持</a:t>
            </a:r>
            <a:r>
              <a:rPr lang="en-US" altLang="zh-CN" sz="2700" dirty="0">
                <a:latin typeface="Helvetica Neue"/>
              </a:rPr>
              <a:t>CAPTURE</a:t>
            </a:r>
            <a:r>
              <a:rPr lang="zh-CN" altLang="en-US" sz="2700" dirty="0">
                <a:latin typeface="Helvetica Neue"/>
              </a:rPr>
              <a:t>和</a:t>
            </a:r>
            <a:r>
              <a:rPr lang="en-US" altLang="zh-CN" sz="2700" dirty="0">
                <a:latin typeface="Helvetica Neue"/>
              </a:rPr>
              <a:t>CLK</a:t>
            </a:r>
            <a:r>
              <a:rPr lang="zh-CN" altLang="en-US" sz="2700" dirty="0">
                <a:latin typeface="Helvetica Neue"/>
              </a:rPr>
              <a:t>为</a:t>
            </a:r>
            <a:r>
              <a:rPr lang="en-US" altLang="zh-CN" sz="2700" dirty="0">
                <a:latin typeface="Helvetica Neue"/>
              </a:rPr>
              <a:t>0</a:t>
            </a:r>
            <a:r>
              <a:rPr lang="zh-CN" altLang="en-US" sz="2700" dirty="0">
                <a:latin typeface="Helvetica Neue"/>
              </a:rPr>
              <a:t>，将测试向量移入锁存器</a:t>
            </a:r>
            <a:r>
              <a:rPr lang="en-US" altLang="zh-CN" sz="2700" dirty="0">
                <a:latin typeface="Helvetica Neue"/>
              </a:rPr>
              <a:t>LA</a:t>
            </a:r>
            <a:r>
              <a:rPr lang="zh-CN" altLang="en-US" sz="2700" dirty="0">
                <a:latin typeface="Helvetica Neue"/>
              </a:rPr>
              <a:t>和</a:t>
            </a:r>
            <a:r>
              <a:rPr lang="en-US" altLang="zh-CN" sz="2700" dirty="0">
                <a:latin typeface="Helvetica Neue"/>
              </a:rPr>
              <a:t>LB</a:t>
            </a:r>
            <a:r>
              <a:rPr lang="zh-CN" altLang="en-US" sz="2700" dirty="0">
                <a:latin typeface="Helvetica Neue"/>
              </a:rPr>
              <a:t>。然后，应用</a:t>
            </a:r>
            <a:r>
              <a:rPr lang="en-US" altLang="zh-CN" sz="2700" dirty="0">
                <a:latin typeface="Helvetica Neue"/>
              </a:rPr>
              <a:t>UPDATE</a:t>
            </a:r>
            <a:r>
              <a:rPr lang="zh-CN" altLang="en-US" sz="2700" dirty="0">
                <a:latin typeface="Helvetica Neue"/>
              </a:rPr>
              <a:t>时钟将</a:t>
            </a:r>
            <a:r>
              <a:rPr lang="en-US" altLang="zh-CN" sz="2700" dirty="0">
                <a:latin typeface="Helvetica Neue"/>
              </a:rPr>
              <a:t>LB</a:t>
            </a:r>
            <a:r>
              <a:rPr lang="zh-CN" altLang="en-US" sz="2700" dirty="0">
                <a:latin typeface="Helvetica Neue"/>
              </a:rPr>
              <a:t>的内容移至</a:t>
            </a:r>
            <a:r>
              <a:rPr lang="en-US" altLang="zh-CN" sz="2700" dirty="0">
                <a:latin typeface="Helvetica Neue"/>
              </a:rPr>
              <a:t>PH1</a:t>
            </a:r>
            <a:r>
              <a:rPr lang="zh-CN" altLang="en-US" sz="2700" dirty="0">
                <a:latin typeface="Helvetica Neue"/>
              </a:rPr>
              <a:t>。结果，测试向量被写入系统触发器。 在捕捉操作时，</a:t>
            </a:r>
            <a:r>
              <a:rPr lang="en-US" altLang="zh-CN" sz="2700" dirty="0">
                <a:latin typeface="Helvetica Neue"/>
              </a:rPr>
              <a:t>CAPTURE</a:t>
            </a:r>
            <a:r>
              <a:rPr lang="zh-CN" altLang="en-US" sz="2700" dirty="0">
                <a:latin typeface="Helvetica Neue"/>
              </a:rPr>
              <a:t>首先设置为</a:t>
            </a:r>
            <a:r>
              <a:rPr lang="en-US" altLang="zh-CN" sz="2700" dirty="0">
                <a:latin typeface="Helvetica Neue"/>
              </a:rPr>
              <a:t>1</a:t>
            </a:r>
            <a:r>
              <a:rPr lang="zh-CN" altLang="en-US" sz="2700" dirty="0">
                <a:latin typeface="Helvetica Neue"/>
              </a:rPr>
              <a:t>，然后使用功能性时钟</a:t>
            </a:r>
            <a:r>
              <a:rPr lang="en-US" altLang="zh-CN" sz="2700" dirty="0">
                <a:latin typeface="Helvetica Neue"/>
              </a:rPr>
              <a:t>CLK</a:t>
            </a:r>
            <a:r>
              <a:rPr lang="zh-CN" altLang="en-US" sz="2700" dirty="0">
                <a:latin typeface="Helvetica Neue"/>
              </a:rPr>
              <a:t>，捕捉电路对测试向量的响应，并同时送进系统触发器和扫描部分。然后通过再次交替施加时钟</a:t>
            </a:r>
            <a:r>
              <a:rPr lang="en-US" altLang="zh-CN" sz="2700" dirty="0">
                <a:latin typeface="Helvetica Neue"/>
              </a:rPr>
              <a:t>SCA</a:t>
            </a:r>
            <a:r>
              <a:rPr lang="zh-CN" altLang="en-US" sz="2700" dirty="0">
                <a:latin typeface="Helvetica Neue"/>
              </a:rPr>
              <a:t>和</a:t>
            </a:r>
            <a:r>
              <a:rPr lang="en-US" altLang="zh-CN" sz="2700" dirty="0">
                <a:latin typeface="Helvetica Neue"/>
              </a:rPr>
              <a:t>SCB</a:t>
            </a:r>
            <a:r>
              <a:rPr lang="zh-CN" altLang="en-US" sz="2700" dirty="0">
                <a:latin typeface="Helvetica Neue"/>
              </a:rPr>
              <a:t>来移出电路响应。</a:t>
            </a:r>
            <a:endParaRPr lang="en-US" altLang="zh-CN" sz="2700" dirty="0">
              <a:latin typeface="Helvetica Neue"/>
            </a:endParaRPr>
          </a:p>
        </p:txBody>
      </p:sp>
      <p:pic>
        <p:nvPicPr>
          <p:cNvPr id="7" name="图片 6">
            <a:extLst>
              <a:ext uri="{FF2B5EF4-FFF2-40B4-BE49-F238E27FC236}">
                <a16:creationId xmlns:a16="http://schemas.microsoft.com/office/drawing/2014/main" id="{600205E1-BB41-B4CE-55CA-1F4CC73A0AF3}"/>
              </a:ext>
            </a:extLst>
          </p:cNvPr>
          <p:cNvPicPr>
            <a:picLocks noChangeAspect="1"/>
          </p:cNvPicPr>
          <p:nvPr/>
        </p:nvPicPr>
        <p:blipFill>
          <a:blip r:embed="rId2"/>
          <a:stretch>
            <a:fillRect/>
          </a:stretch>
        </p:blipFill>
        <p:spPr>
          <a:xfrm>
            <a:off x="14124572" y="4159746"/>
            <a:ext cx="8743950" cy="7639050"/>
          </a:xfrm>
          <a:prstGeom prst="rect">
            <a:avLst/>
          </a:prstGeom>
        </p:spPr>
      </p:pic>
    </p:spTree>
    <p:extLst>
      <p:ext uri="{BB962C8B-B14F-4D97-AF65-F5344CB8AC3E}">
        <p14:creationId xmlns:p14="http://schemas.microsoft.com/office/powerpoint/2010/main" val="353447323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08 </a:t>
            </a:r>
            <a:r>
              <a:rPr lang="zh-CN" altLang="en-US" dirty="0"/>
              <a:t>特殊用途的扫描设计 </a:t>
            </a:r>
            <a:r>
              <a:rPr lang="en-US" altLang="zh-CN" dirty="0"/>
              <a:t>– </a:t>
            </a:r>
            <a:r>
              <a:rPr lang="zh-CN" altLang="en-US" dirty="0"/>
              <a:t>高容错扫描</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12003799"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高容错（</a:t>
            </a:r>
            <a:r>
              <a:rPr lang="en-US" altLang="zh-CN" sz="3300" dirty="0">
                <a:latin typeface="Helvetica Neue"/>
              </a:rPr>
              <a:t>error-resilient</a:t>
            </a:r>
            <a:r>
              <a:rPr lang="zh-CN" altLang="en-US" sz="3300" dirty="0">
                <a:latin typeface="Helvetica Neue"/>
              </a:rPr>
              <a:t>）扫描：</a:t>
            </a:r>
          </a:p>
          <a:p>
            <a:pPr marL="1349375" lvl="2" indent="-457200" eaLnBrk="0" hangingPunct="1">
              <a:lnSpc>
                <a:spcPct val="160000"/>
              </a:lnSpc>
              <a:spcBef>
                <a:spcPct val="0"/>
              </a:spcBef>
            </a:pPr>
            <a:r>
              <a:rPr lang="zh-CN" altLang="en-US" sz="2700" dirty="0">
                <a:latin typeface="Helvetica Neue"/>
              </a:rPr>
              <a:t>系统模式下，</a:t>
            </a:r>
            <a:r>
              <a:rPr lang="en-US" altLang="zh-CN" sz="2700" dirty="0">
                <a:latin typeface="Helvetica Neue"/>
              </a:rPr>
              <a:t> TEST</a:t>
            </a:r>
            <a:r>
              <a:rPr lang="zh-CN" altLang="en-US" sz="2700" dirty="0">
                <a:latin typeface="Helvetica Neue"/>
              </a:rPr>
              <a:t>置</a:t>
            </a:r>
            <a:r>
              <a:rPr lang="en-US" altLang="zh-CN" sz="2700" dirty="0">
                <a:latin typeface="Helvetica Neue"/>
              </a:rPr>
              <a:t>1</a:t>
            </a:r>
            <a:r>
              <a:rPr lang="zh-CN" altLang="en-US" sz="2700" dirty="0">
                <a:latin typeface="Helvetica Neue"/>
              </a:rPr>
              <a:t>，“</a:t>
            </a:r>
            <a:r>
              <a:rPr lang="en-US" altLang="zh-CN" sz="2700" dirty="0">
                <a:latin typeface="Helvetica Neue"/>
              </a:rPr>
              <a:t>C-</a:t>
            </a:r>
            <a:r>
              <a:rPr lang="zh-CN" altLang="en-US" sz="2700" dirty="0">
                <a:latin typeface="Helvetica Neue"/>
              </a:rPr>
              <a:t>元素”类似于保持状态比较器（</a:t>
            </a:r>
            <a:r>
              <a:rPr lang="en-US" altLang="zh-CN" sz="2700" dirty="0">
                <a:latin typeface="Helvetica Neue"/>
              </a:rPr>
              <a:t>hold-state comparator</a:t>
            </a:r>
            <a:r>
              <a:rPr lang="zh-CN" altLang="en-US" sz="2700" dirty="0">
                <a:latin typeface="Helvetica Neue"/>
              </a:rPr>
              <a:t>），真值表如前所示。当输入</a:t>
            </a:r>
            <a:r>
              <a:rPr lang="en-US" altLang="zh-CN" sz="2700" dirty="0">
                <a:latin typeface="Helvetica Neue"/>
              </a:rPr>
              <a:t>O1</a:t>
            </a:r>
            <a:r>
              <a:rPr lang="zh-CN" altLang="en-US" sz="2700" dirty="0">
                <a:latin typeface="Helvetica Neue"/>
              </a:rPr>
              <a:t>和</a:t>
            </a:r>
            <a:r>
              <a:rPr lang="en-US" altLang="zh-CN" sz="2700" dirty="0">
                <a:latin typeface="Helvetica Neue"/>
              </a:rPr>
              <a:t>O2</a:t>
            </a:r>
            <a:r>
              <a:rPr lang="zh-CN" altLang="en-US" sz="2700" dirty="0">
                <a:latin typeface="Helvetica Neue"/>
              </a:rPr>
              <a:t>不相等时，“</a:t>
            </a:r>
            <a:r>
              <a:rPr lang="en-US" altLang="zh-CN" sz="2700" dirty="0">
                <a:latin typeface="Helvetica Neue"/>
              </a:rPr>
              <a:t>C-</a:t>
            </a:r>
            <a:r>
              <a:rPr lang="zh-CN" altLang="en-US" sz="2700" dirty="0">
                <a:latin typeface="Helvetica Neue"/>
              </a:rPr>
              <a:t>元素”的输出保持其先前的值。 在此模式下，</a:t>
            </a:r>
            <a:r>
              <a:rPr lang="en-US" altLang="zh-CN" sz="2700" dirty="0">
                <a:latin typeface="Helvetica Neue"/>
              </a:rPr>
              <a:t>SCA</a:t>
            </a:r>
            <a:r>
              <a:rPr lang="zh-CN" altLang="en-US" sz="2700" dirty="0">
                <a:latin typeface="Helvetica Neue"/>
              </a:rPr>
              <a:t>、</a:t>
            </a:r>
            <a:r>
              <a:rPr lang="en-US" altLang="zh-CN" sz="2700" dirty="0">
                <a:latin typeface="Helvetica Neue"/>
              </a:rPr>
              <a:t>SCB</a:t>
            </a:r>
            <a:r>
              <a:rPr lang="zh-CN" altLang="en-US" sz="2700" dirty="0">
                <a:latin typeface="Helvetica Neue"/>
              </a:rPr>
              <a:t>和</a:t>
            </a:r>
            <a:r>
              <a:rPr lang="en-US" altLang="zh-CN" sz="2700" dirty="0">
                <a:latin typeface="Helvetica Neue"/>
              </a:rPr>
              <a:t>UPDATE</a:t>
            </a:r>
            <a:r>
              <a:rPr lang="zh-CN" altLang="en-US" sz="2700" dirty="0">
                <a:latin typeface="Helvetica Neue"/>
              </a:rPr>
              <a:t>信号置零，</a:t>
            </a:r>
            <a:r>
              <a:rPr lang="en-US" altLang="zh-CN" sz="2700" dirty="0">
                <a:latin typeface="Helvetica Neue"/>
              </a:rPr>
              <a:t>CAPTURE</a:t>
            </a:r>
            <a:r>
              <a:rPr lang="zh-CN" altLang="en-US" sz="2700" dirty="0">
                <a:latin typeface="Helvetica Neue"/>
              </a:rPr>
              <a:t>信号置</a:t>
            </a:r>
            <a:r>
              <a:rPr lang="en-US" altLang="zh-CN" sz="2700" dirty="0">
                <a:latin typeface="Helvetica Neue"/>
              </a:rPr>
              <a:t>1</a:t>
            </a:r>
            <a:r>
              <a:rPr lang="zh-CN" altLang="en-US" sz="2700" dirty="0">
                <a:latin typeface="Helvetica Neue"/>
              </a:rPr>
              <a:t>，这将扫描部分转换为主从触发器，以充当系统触发器的“影子”：每当施加功能时钟</a:t>
            </a:r>
            <a:r>
              <a:rPr lang="en-US" altLang="zh-CN" sz="2700" dirty="0">
                <a:latin typeface="Helvetica Neue"/>
              </a:rPr>
              <a:t>CLK</a:t>
            </a:r>
            <a:r>
              <a:rPr lang="zh-CN" altLang="en-US" sz="2700" dirty="0">
                <a:latin typeface="Helvetica Neue"/>
              </a:rPr>
              <a:t>时，相同的逻辑值被同时捕获到系统触发器和扫描部分中。</a:t>
            </a:r>
            <a:endParaRPr lang="en-US" altLang="zh-CN" sz="2700" dirty="0">
              <a:latin typeface="Helvetica Neue"/>
            </a:endParaRPr>
          </a:p>
          <a:p>
            <a:pPr marL="457200" lvl="1" indent="-457200" eaLnBrk="0" hangingPunct="1">
              <a:lnSpc>
                <a:spcPct val="160000"/>
              </a:lnSpc>
              <a:spcBef>
                <a:spcPct val="0"/>
              </a:spcBef>
            </a:pPr>
            <a:r>
              <a:rPr lang="zh-CN" altLang="en-US" sz="3300" dirty="0">
                <a:latin typeface="Helvetica Neue"/>
              </a:rPr>
              <a:t>软错误避免方法：</a:t>
            </a:r>
            <a:endParaRPr lang="en-US" altLang="zh-CN" sz="3300" dirty="0">
              <a:latin typeface="Helvetica Neue"/>
            </a:endParaRPr>
          </a:p>
          <a:p>
            <a:pPr marL="1349375" lvl="2" indent="-457200" eaLnBrk="0" hangingPunct="1">
              <a:lnSpc>
                <a:spcPct val="160000"/>
              </a:lnSpc>
              <a:spcBef>
                <a:spcPct val="0"/>
              </a:spcBef>
            </a:pPr>
            <a:r>
              <a:rPr lang="zh-CN" altLang="en-US" sz="2700" dirty="0">
                <a:latin typeface="Helvetica Neue"/>
              </a:rPr>
              <a:t>当</a:t>
            </a:r>
            <a:r>
              <a:rPr lang="en-US" altLang="zh-CN" sz="2700" dirty="0">
                <a:latin typeface="Helvetica Neue"/>
              </a:rPr>
              <a:t>CLK</a:t>
            </a:r>
            <a:r>
              <a:rPr lang="zh-CN" altLang="en-US" sz="2700" dirty="0">
                <a:latin typeface="Helvetica Neue"/>
              </a:rPr>
              <a:t>为</a:t>
            </a:r>
            <a:r>
              <a:rPr lang="en-US" altLang="zh-CN" sz="2700" dirty="0">
                <a:latin typeface="Helvetica Neue"/>
              </a:rPr>
              <a:t>0</a:t>
            </a:r>
            <a:r>
              <a:rPr lang="zh-CN" altLang="en-US" sz="2700" dirty="0">
                <a:latin typeface="Helvetica Neue"/>
              </a:rPr>
              <a:t>时，锁存器</a:t>
            </a:r>
            <a:r>
              <a:rPr lang="en-US" altLang="zh-CN" sz="2700" dirty="0">
                <a:latin typeface="Helvetica Neue"/>
              </a:rPr>
              <a:t>PH1</a:t>
            </a:r>
            <a:r>
              <a:rPr lang="zh-CN" altLang="en-US" sz="2700" dirty="0">
                <a:latin typeface="Helvetica Neue"/>
              </a:rPr>
              <a:t>和</a:t>
            </a:r>
            <a:r>
              <a:rPr lang="en-US" altLang="zh-CN" sz="2700" dirty="0">
                <a:latin typeface="Helvetica Neue"/>
              </a:rPr>
              <a:t>LB</a:t>
            </a:r>
            <a:r>
              <a:rPr lang="zh-CN" altLang="en-US" sz="2700" dirty="0">
                <a:latin typeface="Helvetica Neue"/>
              </a:rPr>
              <a:t>的输出保持其先前的逻辑值，而如果</a:t>
            </a:r>
            <a:r>
              <a:rPr lang="en-US" altLang="zh-CN" sz="2700" dirty="0">
                <a:latin typeface="Helvetica Neue"/>
              </a:rPr>
              <a:t>PH1</a:t>
            </a:r>
            <a:r>
              <a:rPr lang="zh-CN" altLang="en-US" sz="2700" dirty="0">
                <a:latin typeface="Helvetica Neue"/>
              </a:rPr>
              <a:t>或</a:t>
            </a:r>
            <a:r>
              <a:rPr lang="en-US" altLang="zh-CN" sz="2700" dirty="0">
                <a:latin typeface="Helvetica Neue"/>
              </a:rPr>
              <a:t>LB</a:t>
            </a:r>
            <a:r>
              <a:rPr lang="zh-CN" altLang="en-US" sz="2700" dirty="0">
                <a:latin typeface="Helvetica Neue"/>
              </a:rPr>
              <a:t>发生软错误，</a:t>
            </a:r>
            <a:r>
              <a:rPr lang="en-US" altLang="zh-CN" sz="2700" dirty="0">
                <a:latin typeface="Helvetica Neue"/>
              </a:rPr>
              <a:t>O1</a:t>
            </a:r>
            <a:r>
              <a:rPr lang="zh-CN" altLang="en-US" sz="2700" dirty="0">
                <a:latin typeface="Helvetica Neue"/>
              </a:rPr>
              <a:t>和</a:t>
            </a:r>
            <a:r>
              <a:rPr lang="en-US" altLang="zh-CN" sz="2700" dirty="0">
                <a:latin typeface="Helvetica Neue"/>
              </a:rPr>
              <a:t>O2</a:t>
            </a:r>
            <a:r>
              <a:rPr lang="zh-CN" altLang="en-US" sz="2700" dirty="0">
                <a:latin typeface="Helvetica Neue"/>
              </a:rPr>
              <a:t>将具有不同的逻辑值。</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当</a:t>
            </a:r>
            <a:r>
              <a:rPr lang="en-US" altLang="zh-CN" sz="2700" dirty="0">
                <a:latin typeface="Helvetica Neue"/>
              </a:rPr>
              <a:t>CLK</a:t>
            </a:r>
            <a:r>
              <a:rPr lang="zh-CN" altLang="en-US" sz="2700" dirty="0">
                <a:latin typeface="Helvetica Neue"/>
              </a:rPr>
              <a:t>为</a:t>
            </a:r>
            <a:r>
              <a:rPr lang="en-US" altLang="zh-CN" sz="2700" dirty="0">
                <a:latin typeface="Helvetica Neue"/>
              </a:rPr>
              <a:t>1</a:t>
            </a:r>
            <a:r>
              <a:rPr lang="zh-CN" altLang="en-US" sz="2700" dirty="0">
                <a:latin typeface="Helvetica Neue"/>
              </a:rPr>
              <a:t>时，锁存器</a:t>
            </a:r>
            <a:r>
              <a:rPr lang="en-US" altLang="zh-CN" sz="2700" dirty="0">
                <a:latin typeface="Helvetica Neue"/>
              </a:rPr>
              <a:t>PH2</a:t>
            </a:r>
            <a:r>
              <a:rPr lang="zh-CN" altLang="en-US" sz="2700" dirty="0">
                <a:latin typeface="Helvetica Neue"/>
              </a:rPr>
              <a:t>和</a:t>
            </a:r>
            <a:r>
              <a:rPr lang="en-US" altLang="zh-CN" sz="2700" dirty="0">
                <a:latin typeface="Helvetica Neue"/>
              </a:rPr>
              <a:t>LA</a:t>
            </a:r>
            <a:r>
              <a:rPr lang="zh-CN" altLang="en-US" sz="2700" dirty="0">
                <a:latin typeface="Helvetica Neue"/>
              </a:rPr>
              <a:t>的输出保持其先前的逻辑值，并且该逻辑值分别驱动</a:t>
            </a:r>
            <a:r>
              <a:rPr lang="en-US" altLang="zh-CN" sz="2700" dirty="0">
                <a:latin typeface="Helvetica Neue"/>
              </a:rPr>
              <a:t>O1</a:t>
            </a:r>
            <a:r>
              <a:rPr lang="zh-CN" altLang="en-US" sz="2700" dirty="0">
                <a:latin typeface="Helvetica Neue"/>
              </a:rPr>
              <a:t>和</a:t>
            </a:r>
            <a:r>
              <a:rPr lang="en-US" altLang="zh-CN" sz="2700" dirty="0">
                <a:latin typeface="Helvetica Neue"/>
              </a:rPr>
              <a:t>O2</a:t>
            </a:r>
            <a:r>
              <a:rPr lang="zh-CN" altLang="en-US" sz="2700" dirty="0">
                <a:latin typeface="Helvetica Neue"/>
              </a:rPr>
              <a:t>。 如果</a:t>
            </a:r>
            <a:r>
              <a:rPr lang="en-US" altLang="zh-CN" sz="2700" dirty="0">
                <a:latin typeface="Helvetica Neue"/>
              </a:rPr>
              <a:t>PH2</a:t>
            </a:r>
            <a:r>
              <a:rPr lang="zh-CN" altLang="en-US" sz="2700" dirty="0">
                <a:latin typeface="Helvetica Neue"/>
              </a:rPr>
              <a:t>或</a:t>
            </a:r>
            <a:r>
              <a:rPr lang="en-US" altLang="zh-CN" sz="2700" dirty="0">
                <a:latin typeface="Helvetica Neue"/>
              </a:rPr>
              <a:t>LA</a:t>
            </a:r>
            <a:r>
              <a:rPr lang="zh-CN" altLang="en-US" sz="2700" dirty="0">
                <a:latin typeface="Helvetica Neue"/>
              </a:rPr>
              <a:t>处发生软错误，</a:t>
            </a:r>
            <a:r>
              <a:rPr lang="en-US" altLang="zh-CN" sz="2700" dirty="0">
                <a:latin typeface="Helvetica Neue"/>
              </a:rPr>
              <a:t>O1</a:t>
            </a:r>
            <a:r>
              <a:rPr lang="zh-CN" altLang="en-US" sz="2700" dirty="0">
                <a:latin typeface="Helvetica Neue"/>
              </a:rPr>
              <a:t>和 </a:t>
            </a:r>
            <a:r>
              <a:rPr lang="en-US" altLang="zh-CN" sz="2700" dirty="0">
                <a:latin typeface="Helvetica Neue"/>
              </a:rPr>
              <a:t>O2</a:t>
            </a:r>
            <a:r>
              <a:rPr lang="zh-CN" altLang="en-US" sz="2700" dirty="0">
                <a:latin typeface="Helvetica Neue"/>
              </a:rPr>
              <a:t>也将具有不同的逻辑值。</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除非在正确的逻辑值通过“</a:t>
            </a:r>
            <a:r>
              <a:rPr lang="en-US" altLang="zh-CN" sz="2700" dirty="0">
                <a:latin typeface="Helvetica Neue"/>
              </a:rPr>
              <a:t>C-</a:t>
            </a:r>
            <a:r>
              <a:rPr lang="zh-CN" altLang="en-US" sz="2700" dirty="0">
                <a:latin typeface="Helvetica Neue"/>
              </a:rPr>
              <a:t>元素”并到达保持器之后仍然发生了同样的软错误，否则软错误将不会传播到输出</a:t>
            </a:r>
            <a:r>
              <a:rPr lang="en-US" altLang="zh-CN" sz="2700" dirty="0">
                <a:latin typeface="Helvetica Neue"/>
              </a:rPr>
              <a:t>Q</a:t>
            </a:r>
            <a:r>
              <a:rPr lang="zh-CN" altLang="en-US" sz="2700" dirty="0">
                <a:latin typeface="Helvetica Neue"/>
              </a:rPr>
              <a:t>，保持器将在</a:t>
            </a:r>
            <a:r>
              <a:rPr lang="en-US" altLang="zh-CN" sz="2700" dirty="0">
                <a:latin typeface="Helvetica Neue"/>
              </a:rPr>
              <a:t>Q</a:t>
            </a:r>
            <a:r>
              <a:rPr lang="zh-CN" altLang="en-US" sz="2700" dirty="0">
                <a:latin typeface="Helvetica Neue"/>
              </a:rPr>
              <a:t>处保留正确的逻辑值。</a:t>
            </a:r>
            <a:endParaRPr lang="en-US" altLang="zh-CN" sz="2700" dirty="0">
              <a:latin typeface="Helvetica Neue"/>
            </a:endParaRPr>
          </a:p>
        </p:txBody>
      </p:sp>
      <p:pic>
        <p:nvPicPr>
          <p:cNvPr id="7" name="图片 6">
            <a:extLst>
              <a:ext uri="{FF2B5EF4-FFF2-40B4-BE49-F238E27FC236}">
                <a16:creationId xmlns:a16="http://schemas.microsoft.com/office/drawing/2014/main" id="{600205E1-BB41-B4CE-55CA-1F4CC73A0AF3}"/>
              </a:ext>
            </a:extLst>
          </p:cNvPr>
          <p:cNvPicPr>
            <a:picLocks noChangeAspect="1"/>
          </p:cNvPicPr>
          <p:nvPr/>
        </p:nvPicPr>
        <p:blipFill>
          <a:blip r:embed="rId2"/>
          <a:stretch>
            <a:fillRect/>
          </a:stretch>
        </p:blipFill>
        <p:spPr>
          <a:xfrm>
            <a:off x="14124572" y="4159746"/>
            <a:ext cx="8743950" cy="7639050"/>
          </a:xfrm>
          <a:prstGeom prst="rect">
            <a:avLst/>
          </a:prstGeom>
        </p:spPr>
      </p:pic>
    </p:spTree>
    <p:extLst>
      <p:ext uri="{BB962C8B-B14F-4D97-AF65-F5344CB8AC3E}">
        <p14:creationId xmlns:p14="http://schemas.microsoft.com/office/powerpoint/2010/main" val="60833170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en-US" altLang="zh-CN" dirty="0"/>
              <a:t>RTL</a:t>
            </a:r>
            <a:r>
              <a:rPr lang="zh-CN" altLang="en-US" dirty="0"/>
              <a:t>层的</a:t>
            </a:r>
            <a:r>
              <a:rPr lang="en-US" altLang="zh-CN" dirty="0"/>
              <a:t>DFT</a:t>
            </a:r>
            <a:endParaRPr lang="zh-CN" altLang="en-US" dirty="0"/>
          </a:p>
        </p:txBody>
      </p:sp>
      <p:sp>
        <p:nvSpPr>
          <p:cNvPr id="4" name="文本占位符 3"/>
          <p:cNvSpPr>
            <a:spLocks noGrp="1"/>
          </p:cNvSpPr>
          <p:nvPr>
            <p:ph type="body" sz="quarter" idx="12"/>
          </p:nvPr>
        </p:nvSpPr>
        <p:spPr/>
        <p:txBody>
          <a:bodyPr/>
          <a:lstStyle/>
          <a:p>
            <a:r>
              <a:rPr lang="en-US" altLang="zh-CN" dirty="0"/>
              <a:t>09</a:t>
            </a:r>
            <a:endParaRPr lang="zh-CN" altLang="en-US" dirty="0"/>
          </a:p>
        </p:txBody>
      </p:sp>
    </p:spTree>
    <p:extLst>
      <p:ext uri="{BB962C8B-B14F-4D97-AF65-F5344CB8AC3E}">
        <p14:creationId xmlns:p14="http://schemas.microsoft.com/office/powerpoint/2010/main" val="304709190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09 RTL</a:t>
            </a:r>
            <a:r>
              <a:rPr lang="zh-CN" altLang="en-US" dirty="0"/>
              <a:t>层的</a:t>
            </a:r>
            <a:r>
              <a:rPr lang="en-US" altLang="zh-CN" dirty="0"/>
              <a:t>DFT</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211434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300" dirty="0">
                <a:latin typeface="Helvetica Neue"/>
              </a:rPr>
              <a:t>在</a:t>
            </a:r>
            <a:r>
              <a:rPr lang="en-US" altLang="zh-CN" sz="3300" dirty="0">
                <a:latin typeface="Helvetica Neue"/>
              </a:rPr>
              <a:t>RTL</a:t>
            </a:r>
            <a:r>
              <a:rPr lang="zh-CN" altLang="en-US" sz="3300" dirty="0">
                <a:latin typeface="Helvetica Neue"/>
              </a:rPr>
              <a:t>层进行</a:t>
            </a:r>
            <a:r>
              <a:rPr lang="en-US" altLang="zh-CN" sz="3300" dirty="0">
                <a:latin typeface="Helvetica Neue"/>
              </a:rPr>
              <a:t>DFT</a:t>
            </a:r>
            <a:r>
              <a:rPr lang="zh-CN" altLang="en-US" sz="3300" dirty="0">
                <a:latin typeface="Helvetica Neue"/>
              </a:rPr>
              <a:t>的好处为：</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在门级执行可测试性修复会在设计流程中引入一个循环，每次进行可测试性修复时都需要在逻辑合成过程重复耗时。在</a:t>
            </a:r>
            <a:r>
              <a:rPr lang="en-US" altLang="zh-CN" sz="3300" dirty="0">
                <a:latin typeface="Helvetica Neue"/>
              </a:rPr>
              <a:t>RTL</a:t>
            </a:r>
            <a:r>
              <a:rPr lang="zh-CN" altLang="en-US" sz="3300" dirty="0">
                <a:latin typeface="Helvetica Neue"/>
              </a:rPr>
              <a:t>层做</a:t>
            </a:r>
            <a:r>
              <a:rPr lang="en-US" altLang="zh-CN" sz="3300" dirty="0">
                <a:latin typeface="Helvetica Neue"/>
              </a:rPr>
              <a:t>DFT</a:t>
            </a:r>
            <a:r>
              <a:rPr lang="zh-CN" altLang="en-US" sz="3300" dirty="0">
                <a:latin typeface="Helvetica Neue"/>
              </a:rPr>
              <a:t>就规避了这个问题。（如下图）</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可以允许扫描和</a:t>
            </a:r>
            <a:r>
              <a:rPr lang="en-US" altLang="zh-CN" sz="3300" dirty="0">
                <a:latin typeface="Helvetica Neue"/>
              </a:rPr>
              <a:t>memory BIST</a:t>
            </a:r>
            <a:r>
              <a:rPr lang="zh-CN" altLang="en-US" sz="3300" dirty="0">
                <a:latin typeface="Helvetica Neue"/>
              </a:rPr>
              <a:t>、</a:t>
            </a:r>
            <a:r>
              <a:rPr lang="en-US" altLang="zh-CN" sz="3300" dirty="0">
                <a:latin typeface="Helvetica Neue"/>
              </a:rPr>
              <a:t>logic BIST</a:t>
            </a:r>
            <a:r>
              <a:rPr lang="zh-CN" altLang="en-US" sz="3300" dirty="0">
                <a:latin typeface="Helvetica Neue"/>
              </a:rPr>
              <a:t>、模拟与混合信号</a:t>
            </a:r>
            <a:r>
              <a:rPr lang="en-US" altLang="zh-CN" sz="3300" dirty="0">
                <a:latin typeface="Helvetica Neue"/>
              </a:rPr>
              <a:t>BIST</a:t>
            </a:r>
            <a:r>
              <a:rPr lang="zh-CN" altLang="en-US" sz="3300" dirty="0">
                <a:latin typeface="Helvetica Neue"/>
              </a:rPr>
              <a:t>、测试压缩、边缘扫描等更好地结合在一起。</a:t>
            </a:r>
            <a:endParaRPr lang="en-US" altLang="zh-CN" sz="3300" dirty="0">
              <a:latin typeface="Helvetica Neue"/>
            </a:endParaRPr>
          </a:p>
        </p:txBody>
      </p:sp>
      <p:pic>
        <p:nvPicPr>
          <p:cNvPr id="7" name="图片 6">
            <a:extLst>
              <a:ext uri="{FF2B5EF4-FFF2-40B4-BE49-F238E27FC236}">
                <a16:creationId xmlns:a16="http://schemas.microsoft.com/office/drawing/2014/main" id="{5A742577-EFCE-E9BE-AE1B-2C665800BABC}"/>
              </a:ext>
            </a:extLst>
          </p:cNvPr>
          <p:cNvPicPr>
            <a:picLocks noChangeAspect="1"/>
          </p:cNvPicPr>
          <p:nvPr/>
        </p:nvPicPr>
        <p:blipFill>
          <a:blip r:embed="rId2"/>
          <a:stretch>
            <a:fillRect/>
          </a:stretch>
        </p:blipFill>
        <p:spPr>
          <a:xfrm>
            <a:off x="3838073" y="7477808"/>
            <a:ext cx="5133474" cy="5016804"/>
          </a:xfrm>
          <a:prstGeom prst="rect">
            <a:avLst/>
          </a:prstGeom>
        </p:spPr>
      </p:pic>
      <p:pic>
        <p:nvPicPr>
          <p:cNvPr id="11" name="图片 10">
            <a:extLst>
              <a:ext uri="{FF2B5EF4-FFF2-40B4-BE49-F238E27FC236}">
                <a16:creationId xmlns:a16="http://schemas.microsoft.com/office/drawing/2014/main" id="{918776CE-BF7F-CDA7-89F6-4711462E2ABF}"/>
              </a:ext>
            </a:extLst>
          </p:cNvPr>
          <p:cNvPicPr>
            <a:picLocks noChangeAspect="1"/>
          </p:cNvPicPr>
          <p:nvPr/>
        </p:nvPicPr>
        <p:blipFill>
          <a:blip r:embed="rId3"/>
          <a:stretch>
            <a:fillRect/>
          </a:stretch>
        </p:blipFill>
        <p:spPr>
          <a:xfrm>
            <a:off x="8791074" y="7724275"/>
            <a:ext cx="4207193" cy="3419224"/>
          </a:xfrm>
          <a:prstGeom prst="rect">
            <a:avLst/>
          </a:prstGeom>
        </p:spPr>
      </p:pic>
    </p:spTree>
    <p:extLst>
      <p:ext uri="{BB962C8B-B14F-4D97-AF65-F5344CB8AC3E}">
        <p14:creationId xmlns:p14="http://schemas.microsoft.com/office/powerpoint/2010/main" val="3567139682"/>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fontScale="90000"/>
          </a:bodyPr>
          <a:lstStyle/>
          <a:p>
            <a:r>
              <a:rPr lang="en-US" altLang="zh-CN" dirty="0"/>
              <a:t>09 RTL</a:t>
            </a:r>
            <a:r>
              <a:rPr lang="zh-CN" altLang="en-US" dirty="0"/>
              <a:t>层的</a:t>
            </a:r>
            <a:r>
              <a:rPr lang="en-US" altLang="zh-CN" dirty="0"/>
              <a:t>DFT – RTL</a:t>
            </a:r>
            <a:r>
              <a:rPr lang="zh-CN" altLang="en-US" dirty="0"/>
              <a:t>扫描设计规则的检查与修复</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211434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en-US" altLang="zh-CN" sz="3200" dirty="0"/>
              <a:t>RTL</a:t>
            </a:r>
            <a:r>
              <a:rPr lang="zh-CN" altLang="en-US" sz="3200" dirty="0"/>
              <a:t>扫描设计规则的检查与修复</a:t>
            </a:r>
            <a:r>
              <a:rPr lang="zh-CN" altLang="en-US" sz="3300" dirty="0">
                <a:latin typeface="Helvetica Neue"/>
              </a:rPr>
              <a:t>：</a:t>
            </a:r>
            <a:endParaRPr lang="en-US" altLang="zh-CN" sz="3300" dirty="0">
              <a:latin typeface="Helvetica Neue"/>
            </a:endParaRPr>
          </a:p>
          <a:p>
            <a:pPr marL="457200" lvl="1" indent="-457200" eaLnBrk="0" hangingPunct="1">
              <a:lnSpc>
                <a:spcPct val="160000"/>
              </a:lnSpc>
              <a:spcBef>
                <a:spcPct val="0"/>
              </a:spcBef>
            </a:pPr>
            <a:r>
              <a:rPr lang="zh-CN" altLang="en-US" sz="3300" dirty="0">
                <a:latin typeface="Helvetica Neue"/>
              </a:rPr>
              <a:t>目前的解决方案已经能够识别</a:t>
            </a:r>
            <a:r>
              <a:rPr lang="en-US" altLang="zh-CN" sz="3300" dirty="0">
                <a:latin typeface="Helvetica Neue"/>
              </a:rPr>
              <a:t>RTL</a:t>
            </a:r>
            <a:r>
              <a:rPr lang="zh-CN" altLang="en-US" sz="3300" dirty="0">
                <a:latin typeface="Helvetica Neue"/>
              </a:rPr>
              <a:t>上的几乎所有可测试性问题。虽然仍然存在一些只能在门级识别的可测试性问题，但这种方法确实减少了涉及逻辑合成的迭代次数。主要的解决方案包括以下两种： </a:t>
            </a:r>
            <a:endParaRPr lang="en-US" altLang="zh-CN" sz="3300" dirty="0">
              <a:latin typeface="Helvetica Neue"/>
            </a:endParaRPr>
          </a:p>
          <a:p>
            <a:pPr marL="1349375" lvl="2" indent="-457200" eaLnBrk="0" hangingPunct="1">
              <a:lnSpc>
                <a:spcPct val="160000"/>
              </a:lnSpc>
              <a:spcBef>
                <a:spcPct val="0"/>
              </a:spcBef>
            </a:pPr>
            <a:r>
              <a:rPr lang="zh-CN" altLang="en-US" sz="2700" dirty="0">
                <a:latin typeface="Helvetica Neue"/>
              </a:rPr>
              <a:t>静态解决方案：在</a:t>
            </a:r>
            <a:r>
              <a:rPr lang="en-US" altLang="zh-CN" sz="2700" dirty="0">
                <a:latin typeface="Helvetica Neue"/>
              </a:rPr>
              <a:t>RTL</a:t>
            </a:r>
            <a:r>
              <a:rPr lang="zh-CN" altLang="en-US" sz="2700" dirty="0">
                <a:latin typeface="Helvetica Neue"/>
              </a:rPr>
              <a:t>处识别可测试性问题，而无需执行任何测试向量仿真的静态解决方案，</a:t>
            </a:r>
            <a:endParaRPr lang="en-US" altLang="zh-CN" sz="2700" dirty="0">
              <a:latin typeface="Helvetica Neue"/>
            </a:endParaRPr>
          </a:p>
          <a:p>
            <a:pPr marL="1349375" lvl="2" indent="-457200" eaLnBrk="0" hangingPunct="1">
              <a:lnSpc>
                <a:spcPct val="160000"/>
              </a:lnSpc>
              <a:spcBef>
                <a:spcPct val="0"/>
              </a:spcBef>
            </a:pPr>
            <a:r>
              <a:rPr lang="zh-CN" altLang="en-US" sz="2700" dirty="0">
                <a:latin typeface="Helvetica Neue"/>
              </a:rPr>
              <a:t>动态解决方案：通过</a:t>
            </a:r>
            <a:r>
              <a:rPr lang="en-US" altLang="zh-CN" sz="2700" dirty="0">
                <a:latin typeface="Helvetica Neue"/>
              </a:rPr>
              <a:t>RTL</a:t>
            </a:r>
            <a:r>
              <a:rPr lang="zh-CN" altLang="en-US" sz="2700" dirty="0">
                <a:latin typeface="Helvetica Neue"/>
              </a:rPr>
              <a:t>模拟设计结构的动态解决方案。</a:t>
            </a:r>
            <a:endParaRPr lang="en-US" altLang="zh-CN" sz="2700" dirty="0">
              <a:latin typeface="Helvetica Neue"/>
            </a:endParaRPr>
          </a:p>
          <a:p>
            <a:pPr marL="457200" lvl="1" indent="-457200" eaLnBrk="0" hangingPunct="1">
              <a:lnSpc>
                <a:spcPct val="160000"/>
              </a:lnSpc>
              <a:spcBef>
                <a:spcPct val="0"/>
              </a:spcBef>
            </a:pPr>
            <a:r>
              <a:rPr lang="zh-CN" altLang="en-US" sz="3300" dirty="0">
                <a:latin typeface="Helvetica Neue"/>
              </a:rPr>
              <a:t>此外，还可以在</a:t>
            </a:r>
            <a:r>
              <a:rPr lang="en-US" altLang="zh-CN" sz="3300" dirty="0">
                <a:latin typeface="Helvetica Neue"/>
              </a:rPr>
              <a:t>RTL</a:t>
            </a:r>
            <a:r>
              <a:rPr lang="zh-CN" altLang="en-US" sz="3300" dirty="0">
                <a:latin typeface="Helvetica Neue"/>
              </a:rPr>
              <a:t>相关的</a:t>
            </a:r>
            <a:r>
              <a:rPr lang="en-US" altLang="zh-CN" sz="3300" dirty="0">
                <a:latin typeface="Helvetica Neue"/>
              </a:rPr>
              <a:t>lint</a:t>
            </a:r>
            <a:r>
              <a:rPr lang="zh-CN" altLang="en-US" sz="3300" dirty="0">
                <a:latin typeface="Helvetica Neue"/>
              </a:rPr>
              <a:t>工具上自行添加扫描设计规则，或是在</a:t>
            </a:r>
            <a:r>
              <a:rPr lang="en-US" altLang="zh-CN" sz="3300" dirty="0">
                <a:latin typeface="Helvetica Neue"/>
              </a:rPr>
              <a:t>RTL</a:t>
            </a:r>
            <a:r>
              <a:rPr lang="zh-CN" altLang="en-US" sz="3300" dirty="0">
                <a:latin typeface="Helvetica Neue"/>
              </a:rPr>
              <a:t>上执行时钟分组</a:t>
            </a:r>
            <a:endParaRPr lang="en-US" altLang="zh-CN" sz="3300" dirty="0">
              <a:latin typeface="Helvetica Neue"/>
            </a:endParaRPr>
          </a:p>
          <a:p>
            <a:pPr marL="457200" lvl="1" indent="-457200" eaLnBrk="0" hangingPunct="1">
              <a:lnSpc>
                <a:spcPct val="160000"/>
              </a:lnSpc>
              <a:spcBef>
                <a:spcPct val="0"/>
              </a:spcBef>
            </a:pPr>
            <a:r>
              <a:rPr lang="en-US" altLang="zh-CN" sz="3300" dirty="0">
                <a:latin typeface="Helvetica Neue"/>
              </a:rPr>
              <a:t>RTL</a:t>
            </a:r>
            <a:r>
              <a:rPr lang="zh-CN" altLang="en-US" sz="3300" dirty="0">
                <a:latin typeface="Helvetica Neue"/>
              </a:rPr>
              <a:t>修复的自动化方法</a:t>
            </a:r>
            <a:endParaRPr lang="en-US" altLang="zh-CN" sz="3300" dirty="0">
              <a:latin typeface="Helvetica Neue"/>
            </a:endParaRPr>
          </a:p>
        </p:txBody>
      </p:sp>
      <p:pic>
        <p:nvPicPr>
          <p:cNvPr id="6" name="图片 5">
            <a:extLst>
              <a:ext uri="{FF2B5EF4-FFF2-40B4-BE49-F238E27FC236}">
                <a16:creationId xmlns:a16="http://schemas.microsoft.com/office/drawing/2014/main" id="{9BBB8837-635C-4253-2DAF-41241E20E0A7}"/>
              </a:ext>
            </a:extLst>
          </p:cNvPr>
          <p:cNvPicPr>
            <a:picLocks noChangeAspect="1"/>
          </p:cNvPicPr>
          <p:nvPr/>
        </p:nvPicPr>
        <p:blipFill>
          <a:blip r:embed="rId2"/>
          <a:stretch>
            <a:fillRect/>
          </a:stretch>
        </p:blipFill>
        <p:spPr>
          <a:xfrm>
            <a:off x="7493381" y="8025701"/>
            <a:ext cx="7419975" cy="4933950"/>
          </a:xfrm>
          <a:prstGeom prst="rect">
            <a:avLst/>
          </a:prstGeom>
        </p:spPr>
      </p:pic>
    </p:spTree>
    <p:extLst>
      <p:ext uri="{BB962C8B-B14F-4D97-AF65-F5344CB8AC3E}">
        <p14:creationId xmlns:p14="http://schemas.microsoft.com/office/powerpoint/2010/main" val="1927573309"/>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09 RTL</a:t>
            </a:r>
            <a:r>
              <a:rPr lang="zh-CN" altLang="en-US" dirty="0"/>
              <a:t>层的</a:t>
            </a:r>
            <a:r>
              <a:rPr lang="en-US" altLang="zh-CN" dirty="0"/>
              <a:t>DFT – RTL</a:t>
            </a:r>
            <a:r>
              <a:rPr lang="zh-CN" altLang="en-US" dirty="0"/>
              <a:t>扫描合成</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211434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en-US" altLang="zh-CN" sz="3300" dirty="0">
                <a:latin typeface="Helvetica Neue"/>
              </a:rPr>
              <a:t>RTL</a:t>
            </a:r>
            <a:r>
              <a:rPr lang="zh-CN" altLang="en-US" sz="3300" dirty="0">
                <a:latin typeface="Helvetica Neue"/>
              </a:rPr>
              <a:t>扫描合成：</a:t>
            </a:r>
            <a:endParaRPr lang="en-US" altLang="zh-CN" sz="3300" dirty="0">
              <a:latin typeface="Helvetica Neue"/>
            </a:endParaRPr>
          </a:p>
          <a:p>
            <a:pPr marL="457200" lvl="1" indent="-457200" eaLnBrk="0" hangingPunct="1">
              <a:lnSpc>
                <a:spcPct val="160000"/>
              </a:lnSpc>
              <a:spcBef>
                <a:spcPct val="0"/>
              </a:spcBef>
            </a:pPr>
            <a:r>
              <a:rPr lang="en-US" altLang="zh-CN" sz="3300" b="1" dirty="0">
                <a:solidFill>
                  <a:srgbClr val="68309F"/>
                </a:solidFill>
                <a:latin typeface="Helvetica Neue"/>
              </a:rPr>
              <a:t>RTL</a:t>
            </a:r>
            <a:r>
              <a:rPr lang="zh-CN" altLang="en-US" sz="3300" b="1" dirty="0">
                <a:solidFill>
                  <a:srgbClr val="68309F"/>
                </a:solidFill>
                <a:latin typeface="Helvetica Neue"/>
              </a:rPr>
              <a:t>扫描合成</a:t>
            </a:r>
            <a:r>
              <a:rPr lang="zh-CN" altLang="en-US" sz="3300" dirty="0">
                <a:latin typeface="Helvetica Neue"/>
              </a:rPr>
              <a:t>：与之前所述的扫描合成类似，唯一的区别在于：每个存储元件的扫描等效项是指与正常模式下的原始存储元素等效的</a:t>
            </a:r>
            <a:r>
              <a:rPr lang="en-US" altLang="zh-CN" sz="3300" dirty="0">
                <a:latin typeface="Helvetica Neue"/>
              </a:rPr>
              <a:t>RTL</a:t>
            </a:r>
            <a:r>
              <a:rPr lang="zh-CN" altLang="en-US" sz="3300" dirty="0">
                <a:latin typeface="Helvetica Neue"/>
              </a:rPr>
              <a:t>结构。</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68309F"/>
                </a:solidFill>
                <a:latin typeface="Helvetica Neue"/>
              </a:rPr>
              <a:t>伪</a:t>
            </a:r>
            <a:r>
              <a:rPr lang="en-US" altLang="zh-CN" sz="3300" b="1" dirty="0">
                <a:solidFill>
                  <a:srgbClr val="68309F"/>
                </a:solidFill>
                <a:latin typeface="Helvetica Neue"/>
              </a:rPr>
              <a:t>RTL</a:t>
            </a:r>
            <a:r>
              <a:rPr lang="zh-CN" altLang="en-US" sz="3300" b="1" dirty="0">
                <a:solidFill>
                  <a:srgbClr val="68309F"/>
                </a:solidFill>
                <a:latin typeface="Helvetica Neue"/>
              </a:rPr>
              <a:t>扫描合成</a:t>
            </a:r>
            <a:r>
              <a:rPr lang="zh-CN" altLang="en-US" sz="3300" dirty="0">
                <a:latin typeface="Helvetica Neue"/>
              </a:rPr>
              <a:t>：不执行扫描合成步骤，仅指定伪主输入和伪主输出，并将其分别拼接到主输入和主输出。</a:t>
            </a:r>
            <a:endParaRPr lang="en-US" altLang="zh-CN" sz="3300" dirty="0">
              <a:latin typeface="Helvetica Neue"/>
            </a:endParaRPr>
          </a:p>
          <a:p>
            <a:pPr marL="1349375" lvl="2" indent="-457200" eaLnBrk="0" hangingPunct="1">
              <a:lnSpc>
                <a:spcPct val="160000"/>
              </a:lnSpc>
              <a:spcBef>
                <a:spcPct val="0"/>
              </a:spcBef>
            </a:pPr>
            <a:r>
              <a:rPr lang="zh-CN" altLang="en-US" sz="2700" dirty="0">
                <a:latin typeface="Helvetica Neue"/>
              </a:rPr>
              <a:t>这种方法对设计人员越来越有吸引力，因为它可以应用于更高级的场合，例如</a:t>
            </a:r>
            <a:r>
              <a:rPr lang="en-US" altLang="zh-CN" sz="2700" dirty="0">
                <a:latin typeface="Helvetica Neue"/>
              </a:rPr>
              <a:t>logic</a:t>
            </a:r>
            <a:r>
              <a:rPr lang="zh-CN" altLang="en-US" sz="2700" dirty="0">
                <a:latin typeface="Helvetica Neue"/>
              </a:rPr>
              <a:t> </a:t>
            </a:r>
            <a:r>
              <a:rPr lang="en-US" altLang="zh-CN" sz="2700" dirty="0">
                <a:latin typeface="Helvetica Neue"/>
              </a:rPr>
              <a:t>BIST</a:t>
            </a:r>
            <a:r>
              <a:rPr lang="zh-CN" altLang="en-US" sz="2700" dirty="0">
                <a:latin typeface="Helvetica Neue"/>
              </a:rPr>
              <a:t>和测试压缩。</a:t>
            </a:r>
            <a:endParaRPr lang="en-US" altLang="zh-CN" sz="2700" dirty="0">
              <a:latin typeface="Helvetica Neue"/>
            </a:endParaRPr>
          </a:p>
        </p:txBody>
      </p:sp>
    </p:spTree>
    <p:extLst>
      <p:ext uri="{BB962C8B-B14F-4D97-AF65-F5344CB8AC3E}">
        <p14:creationId xmlns:p14="http://schemas.microsoft.com/office/powerpoint/2010/main" val="3984986815"/>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3311182" cy="1172316"/>
          </a:xfrm>
        </p:spPr>
        <p:txBody>
          <a:bodyPr>
            <a:normAutofit/>
          </a:bodyPr>
          <a:lstStyle/>
          <a:p>
            <a:r>
              <a:rPr lang="en-US" altLang="zh-CN" dirty="0"/>
              <a:t>09 RTL</a:t>
            </a:r>
            <a:r>
              <a:rPr lang="zh-CN" altLang="en-US" dirty="0"/>
              <a:t>层的</a:t>
            </a:r>
            <a:r>
              <a:rPr lang="en-US" altLang="zh-CN" dirty="0"/>
              <a:t>DFT – RTL</a:t>
            </a:r>
            <a:r>
              <a:rPr lang="zh-CN" altLang="en-US" dirty="0"/>
              <a:t>扫描提取与验证</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en-US" altLang="zh-CN" sz="2700" dirty="0">
              <a:latin typeface="Helvetica Neue"/>
            </a:endParaRPr>
          </a:p>
        </p:txBody>
      </p:sp>
      <p:sp>
        <p:nvSpPr>
          <p:cNvPr id="8" name="内容占位符 2">
            <a:extLst>
              <a:ext uri="{FF2B5EF4-FFF2-40B4-BE49-F238E27FC236}">
                <a16:creationId xmlns:a16="http://schemas.microsoft.com/office/drawing/2014/main" id="{C213A708-F12B-6A74-7057-816AA4B3A242}"/>
              </a:ext>
            </a:extLst>
          </p:cNvPr>
          <p:cNvSpPr txBox="1">
            <a:spLocks/>
          </p:cNvSpPr>
          <p:nvPr/>
        </p:nvSpPr>
        <p:spPr>
          <a:xfrm>
            <a:off x="1234948" y="2941212"/>
            <a:ext cx="212958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endParaRPr lang="zh-CN" altLang="en-US" sz="3300" dirty="0">
              <a:latin typeface="Helvetica Neue"/>
            </a:endParaRPr>
          </a:p>
        </p:txBody>
      </p:sp>
      <p:sp>
        <p:nvSpPr>
          <p:cNvPr id="4" name="内容占位符 2">
            <a:extLst>
              <a:ext uri="{FF2B5EF4-FFF2-40B4-BE49-F238E27FC236}">
                <a16:creationId xmlns:a16="http://schemas.microsoft.com/office/drawing/2014/main" id="{46DBA7EB-9BD7-ED35-217C-AD1B5B5E54E5}"/>
              </a:ext>
            </a:extLst>
          </p:cNvPr>
          <p:cNvSpPr txBox="1">
            <a:spLocks/>
          </p:cNvSpPr>
          <p:nvPr/>
        </p:nvSpPr>
        <p:spPr>
          <a:xfrm>
            <a:off x="1387348" y="3093612"/>
            <a:ext cx="2114346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en-US" altLang="zh-CN" sz="3300" dirty="0">
                <a:latin typeface="Helvetica Neue"/>
              </a:rPr>
              <a:t>RTL</a:t>
            </a:r>
            <a:r>
              <a:rPr lang="zh-CN" altLang="en-US" sz="3300" dirty="0">
                <a:latin typeface="Helvetica Neue"/>
              </a:rPr>
              <a:t>扫描提取与验证：</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68309F"/>
                </a:solidFill>
                <a:latin typeface="Helvetica Neue"/>
              </a:rPr>
              <a:t>扫描提取</a:t>
            </a:r>
            <a:r>
              <a:rPr lang="zh-CN" altLang="en-US" sz="3300" dirty="0">
                <a:latin typeface="Helvetica Neue"/>
              </a:rPr>
              <a:t>：依赖于对</a:t>
            </a:r>
            <a:r>
              <a:rPr lang="en-US" altLang="zh-CN" sz="3300" dirty="0">
                <a:latin typeface="Helvetica Neue"/>
              </a:rPr>
              <a:t>RTL</a:t>
            </a:r>
            <a:r>
              <a:rPr lang="zh-CN" altLang="en-US" sz="3300" dirty="0">
                <a:latin typeface="Helvetica Neue"/>
              </a:rPr>
              <a:t>扫描设计执行快速合成。一般做法是使用软件模型跟踪每个扫描链的扫描连接来执行扫描提取，这是和门级扫描设计中的扫描提取类似的方式。</a:t>
            </a:r>
            <a:endParaRPr lang="en-US" altLang="zh-CN" sz="3300" dirty="0">
              <a:latin typeface="Helvetica Neue"/>
            </a:endParaRPr>
          </a:p>
          <a:p>
            <a:pPr marL="457200" lvl="1" indent="-457200" eaLnBrk="0" hangingPunct="1">
              <a:lnSpc>
                <a:spcPct val="160000"/>
              </a:lnSpc>
              <a:spcBef>
                <a:spcPct val="0"/>
              </a:spcBef>
            </a:pPr>
            <a:r>
              <a:rPr lang="zh-CN" altLang="en-US" sz="3300" b="1" dirty="0">
                <a:solidFill>
                  <a:srgbClr val="68309F"/>
                </a:solidFill>
                <a:latin typeface="Helvetica Neue"/>
              </a:rPr>
              <a:t>扫描验证</a:t>
            </a:r>
            <a:r>
              <a:rPr lang="zh-CN" altLang="en-US" sz="3300" dirty="0">
                <a:latin typeface="Helvetica Neue"/>
              </a:rPr>
              <a:t>：依赖于</a:t>
            </a:r>
            <a:r>
              <a:rPr lang="en-US" altLang="zh-CN" sz="3300" dirty="0">
                <a:solidFill>
                  <a:srgbClr val="FF0000"/>
                </a:solidFill>
                <a:latin typeface="Helvetica Neue"/>
              </a:rPr>
              <a:t>flush</a:t>
            </a:r>
            <a:r>
              <a:rPr lang="zh-CN" altLang="en-US" sz="3300" dirty="0">
                <a:latin typeface="Helvetica Neue"/>
              </a:rPr>
              <a:t>测试平台，该测试平台用于模拟</a:t>
            </a:r>
            <a:r>
              <a:rPr lang="en-US" altLang="zh-CN" sz="3300" dirty="0">
                <a:latin typeface="Helvetica Neue"/>
              </a:rPr>
              <a:t>RTL</a:t>
            </a:r>
            <a:r>
              <a:rPr lang="zh-CN" altLang="en-US" sz="3300" dirty="0">
                <a:latin typeface="Helvetica Neue"/>
              </a:rPr>
              <a:t>扫描设计上的</a:t>
            </a:r>
            <a:r>
              <a:rPr lang="en-US" altLang="zh-CN" sz="3300" dirty="0">
                <a:latin typeface="Helvetica Neue"/>
              </a:rPr>
              <a:t>flush</a:t>
            </a:r>
            <a:r>
              <a:rPr lang="zh-CN" altLang="en-US" sz="3300" dirty="0">
                <a:latin typeface="Helvetica Neue"/>
              </a:rPr>
              <a:t>测试。 由于</a:t>
            </a:r>
            <a:r>
              <a:rPr lang="en-US" altLang="zh-CN" sz="3300" dirty="0">
                <a:latin typeface="Helvetica Neue"/>
              </a:rPr>
              <a:t>RTL</a:t>
            </a:r>
            <a:r>
              <a:rPr lang="zh-CN" altLang="en-US" sz="3300" dirty="0">
                <a:latin typeface="Helvetica Neue"/>
              </a:rPr>
              <a:t>扫描设计的输入和输出应与其门级扫描设计的输入和输出相匹配，因此可以使用相同的测试平台来验证</a:t>
            </a:r>
            <a:r>
              <a:rPr lang="en-US" altLang="zh-CN" sz="3300" dirty="0">
                <a:latin typeface="Helvetica Neue"/>
              </a:rPr>
              <a:t>RTL</a:t>
            </a:r>
            <a:r>
              <a:rPr lang="zh-CN" altLang="en-US" sz="3300" dirty="0">
                <a:latin typeface="Helvetica Neue"/>
              </a:rPr>
              <a:t>和门级设计的扫描操作。 此外，还可以应用</a:t>
            </a:r>
            <a:r>
              <a:rPr lang="en-US" altLang="zh-CN" sz="3300" dirty="0">
                <a:solidFill>
                  <a:srgbClr val="FF0000"/>
                </a:solidFill>
                <a:latin typeface="Helvetica Neue"/>
              </a:rPr>
              <a:t>broadside-load</a:t>
            </a:r>
            <a:r>
              <a:rPr lang="zh-CN" altLang="en-US" sz="3300" dirty="0">
                <a:latin typeface="Helvetica Neue"/>
              </a:rPr>
              <a:t>负载测试来验证</a:t>
            </a:r>
            <a:r>
              <a:rPr lang="en-US" altLang="zh-CN" sz="3300" dirty="0">
                <a:latin typeface="Helvetica Neue"/>
              </a:rPr>
              <a:t>RTL</a:t>
            </a:r>
            <a:r>
              <a:rPr lang="zh-CN" altLang="en-US" sz="3300" dirty="0">
                <a:latin typeface="Helvetica Neue"/>
              </a:rPr>
              <a:t>处的扫描捕获操作。 这种情况下，可以使用</a:t>
            </a:r>
            <a:r>
              <a:rPr lang="en-US" altLang="zh-CN" sz="3300" dirty="0">
                <a:latin typeface="Helvetica Neue"/>
              </a:rPr>
              <a:t>RTL</a:t>
            </a:r>
            <a:r>
              <a:rPr lang="zh-CN" altLang="en-US" sz="3300" dirty="0">
                <a:latin typeface="Helvetica Neue"/>
              </a:rPr>
              <a:t>生成的随机测试模式，也可以使用确定性测试模式。</a:t>
            </a:r>
            <a:endParaRPr lang="en-US" altLang="zh-CN" sz="3300" dirty="0">
              <a:latin typeface="Helvetica Neue"/>
            </a:endParaRPr>
          </a:p>
        </p:txBody>
      </p:sp>
    </p:spTree>
    <p:extLst>
      <p:ext uri="{BB962C8B-B14F-4D97-AF65-F5344CB8AC3E}">
        <p14:creationId xmlns:p14="http://schemas.microsoft.com/office/powerpoint/2010/main" val="73039793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感谢聆听！</a:t>
            </a:r>
          </a:p>
        </p:txBody>
      </p:sp>
      <p:sp>
        <p:nvSpPr>
          <p:cNvPr id="3" name="文本占位符 3">
            <a:extLst>
              <a:ext uri="{FF2B5EF4-FFF2-40B4-BE49-F238E27FC236}">
                <a16:creationId xmlns:a16="http://schemas.microsoft.com/office/drawing/2014/main" id="{DCB3EDE1-6C76-8E4B-FD05-AFD9028F7376}"/>
              </a:ext>
            </a:extLst>
          </p:cNvPr>
          <p:cNvSpPr txBox="1">
            <a:spLocks/>
          </p:cNvSpPr>
          <p:nvPr/>
        </p:nvSpPr>
        <p:spPr>
          <a:xfrm>
            <a:off x="13895066" y="11340556"/>
            <a:ext cx="4201771" cy="832794"/>
          </a:xfrm>
          <a:prstGeom prst="rect">
            <a:avLst/>
          </a:prstGeom>
        </p:spPr>
        <p:txBody>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None/>
            </a:pPr>
            <a:r>
              <a:rPr lang="zh-CN" altLang="en-US" sz="3000" dirty="0">
                <a:solidFill>
                  <a:schemeClr val="bg1"/>
                </a:solidFill>
              </a:rPr>
              <a:t>报告人：丁浩宸</a:t>
            </a:r>
          </a:p>
        </p:txBody>
      </p:sp>
    </p:spTree>
    <p:extLst>
      <p:ext uri="{BB962C8B-B14F-4D97-AF65-F5344CB8AC3E}">
        <p14:creationId xmlns:p14="http://schemas.microsoft.com/office/powerpoint/2010/main" val="402928336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介绍</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sz="3600" b="1" dirty="0">
                <a:solidFill>
                  <a:srgbClr val="7030A0"/>
                </a:solidFill>
                <a:ea typeface="思源黑体 CN" panose="020B0500000000000000" pitchFamily="34" charset="-122"/>
              </a:rPr>
              <a:t>DFT</a:t>
            </a:r>
            <a:r>
              <a:rPr lang="zh-CN" altLang="en-US" sz="3600" b="1" dirty="0">
                <a:solidFill>
                  <a:srgbClr val="7030A0"/>
                </a:solidFill>
                <a:ea typeface="思源黑体 CN" panose="020B0500000000000000" pitchFamily="34" charset="-122"/>
              </a:rPr>
              <a:t>工程师面临的挑战：</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找到测试各种内部状态的更简便方法，同时需要保证原先的覆盖率目标仍然能达到。应对这一挑战的方法：使用一些可测试性手段（</a:t>
            </a:r>
            <a:r>
              <a:rPr lang="en-US" altLang="zh-CN" sz="3000" dirty="0"/>
              <a:t>testability measures</a:t>
            </a:r>
            <a:r>
              <a:rPr lang="zh-CN" altLang="en-US" sz="3000" dirty="0"/>
              <a:t>），或前文提到的临时</a:t>
            </a:r>
            <a:r>
              <a:rPr lang="en-US" altLang="zh-CN" sz="3000" dirty="0"/>
              <a:t>DFT</a:t>
            </a:r>
            <a:r>
              <a:rPr lang="zh-CN" altLang="en-US" sz="3000" dirty="0"/>
              <a:t>增强方法，来提升电路的可测试性，或电路的可控制性、可观察性。</a:t>
            </a:r>
            <a:endParaRPr lang="en-US" altLang="zh-CN" sz="3000" dirty="0"/>
          </a:p>
          <a:p>
            <a:pPr lvl="1" hangingPunct="1">
              <a:lnSpc>
                <a:spcPct val="150000"/>
              </a:lnSpc>
            </a:pPr>
            <a:r>
              <a:rPr lang="zh-CN" altLang="en-US" sz="3000" dirty="0"/>
              <a:t>即便如此，覆盖率仍然提升不到</a:t>
            </a:r>
            <a:r>
              <a:rPr lang="en-US" altLang="zh-CN" sz="3000" dirty="0"/>
              <a:t>90%</a:t>
            </a:r>
            <a:r>
              <a:rPr lang="zh-CN" altLang="en-US" sz="3000" dirty="0"/>
              <a:t>以上，这主要是因为故障模型层面没有得到优化，而给时序逻辑电路总结提出（或者生成）故障模型，比给组合逻辑电路困难得多。</a:t>
            </a:r>
            <a:endParaRPr lang="en-US" altLang="zh-CN" sz="3000" dirty="0"/>
          </a:p>
          <a:p>
            <a:pPr lvl="1" hangingPunct="1">
              <a:lnSpc>
                <a:spcPct val="150000"/>
              </a:lnSpc>
            </a:pPr>
            <a:r>
              <a:rPr lang="zh-CN" altLang="en-US" sz="3000" dirty="0"/>
              <a:t>组合逻辑电路可以直接使用很多种</a:t>
            </a:r>
            <a:r>
              <a:rPr lang="en-US" altLang="zh-CN" sz="3000" dirty="0"/>
              <a:t>ATPG</a:t>
            </a:r>
            <a:r>
              <a:rPr lang="zh-CN" altLang="en-US" sz="3000" dirty="0"/>
              <a:t>算法，但对时序逻辑电路来说，由于内部状态有太多情况无法被外部探针探测到，因此自动生成故障模型的成功率有限。应对这一挑战的方法：使用结构化</a:t>
            </a:r>
            <a:r>
              <a:rPr lang="en-US" altLang="zh-CN" sz="3000" dirty="0"/>
              <a:t>DFT</a:t>
            </a:r>
            <a:r>
              <a:rPr lang="zh-CN" altLang="en-US" sz="3000" dirty="0"/>
              <a:t>方法，使得某些内部存储元素能够获得直接的外部访问权限</a:t>
            </a:r>
            <a:r>
              <a:rPr lang="en-US" altLang="zh-CN" sz="3000" dirty="0"/>
              <a:t>——</a:t>
            </a:r>
            <a:r>
              <a:rPr lang="zh-CN" altLang="en-US" sz="3000" dirty="0"/>
              <a:t>这些存储被称为</a:t>
            </a:r>
            <a:r>
              <a:rPr lang="zh-CN" altLang="en-US" sz="3000" b="1" dirty="0">
                <a:solidFill>
                  <a:srgbClr val="68309F"/>
                </a:solidFill>
              </a:rPr>
              <a:t>扫描单元（</a:t>
            </a:r>
            <a:r>
              <a:rPr lang="en-US" altLang="zh-CN" sz="3000" b="1" dirty="0">
                <a:solidFill>
                  <a:srgbClr val="68309F"/>
                </a:solidFill>
              </a:rPr>
              <a:t>scan cell</a:t>
            </a:r>
            <a:r>
              <a:rPr lang="zh-CN" altLang="en-US" sz="3000" b="1" dirty="0">
                <a:solidFill>
                  <a:srgbClr val="68309F"/>
                </a:solidFill>
              </a:rPr>
              <a:t>）</a:t>
            </a:r>
            <a:r>
              <a:rPr lang="zh-CN" altLang="en-US" sz="3000" dirty="0"/>
              <a:t> 。只要能解决对内部状态进行控制、观察的可行性问题，时序逻辑电路的测试问题就能转化为组合逻辑电路的测试问题，并使用已有的方法进行解决。</a:t>
            </a:r>
            <a:endParaRPr lang="en-US" altLang="zh-CN" sz="3000" dirty="0"/>
          </a:p>
        </p:txBody>
      </p:sp>
    </p:spTree>
    <p:extLst>
      <p:ext uri="{BB962C8B-B14F-4D97-AF65-F5344CB8AC3E}">
        <p14:creationId xmlns:p14="http://schemas.microsoft.com/office/powerpoint/2010/main" val="179043719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介绍</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扫描设计（</a:t>
            </a:r>
            <a:r>
              <a:rPr lang="en-US" altLang="zh-CN" sz="3600" b="1" dirty="0">
                <a:solidFill>
                  <a:srgbClr val="7030A0"/>
                </a:solidFill>
                <a:ea typeface="思源黑体 CN" panose="020B0500000000000000" pitchFamily="34" charset="-122"/>
              </a:rPr>
              <a:t>scan design</a:t>
            </a:r>
            <a:r>
              <a:rPr lang="zh-CN" altLang="en-US" sz="3600" b="1" dirty="0">
                <a:solidFill>
                  <a:srgbClr val="7030A0"/>
                </a:solidFill>
                <a:ea typeface="思源黑体 CN" panose="020B0500000000000000" pitchFamily="34" charset="-122"/>
              </a:rPr>
              <a:t>）：</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目前最流行的结构化</a:t>
            </a:r>
            <a:r>
              <a:rPr lang="en-US" altLang="zh-CN" sz="3000" dirty="0"/>
              <a:t>DFT</a:t>
            </a:r>
            <a:r>
              <a:rPr lang="zh-CN" altLang="en-US" sz="3000" dirty="0"/>
              <a:t>方法。</a:t>
            </a:r>
            <a:endParaRPr lang="en-US" altLang="zh-CN" sz="3000" dirty="0"/>
          </a:p>
          <a:p>
            <a:pPr lvl="1" hangingPunct="1">
              <a:lnSpc>
                <a:spcPct val="150000"/>
              </a:lnSpc>
            </a:pPr>
            <a:r>
              <a:rPr lang="zh-CN" altLang="en-US" sz="3000" dirty="0"/>
              <a:t>扫描链（</a:t>
            </a:r>
            <a:r>
              <a:rPr lang="en-US" altLang="zh-CN" sz="3000" dirty="0"/>
              <a:t>scan chain</a:t>
            </a:r>
            <a:r>
              <a:rPr lang="zh-CN" altLang="en-US" sz="3000" dirty="0"/>
              <a:t>）：把给定的存储元素连接到多个移位寄存器（</a:t>
            </a:r>
            <a:r>
              <a:rPr lang="en-US" altLang="zh-CN" sz="3000" dirty="0"/>
              <a:t>shift register</a:t>
            </a:r>
            <a:r>
              <a:rPr lang="zh-CN" altLang="en-US" sz="3000" dirty="0"/>
              <a:t>）上，以提供外部访问。</a:t>
            </a:r>
            <a:endParaRPr lang="en-US" altLang="zh-CN" sz="3000" dirty="0"/>
          </a:p>
          <a:p>
            <a:pPr lvl="1" hangingPunct="1">
              <a:lnSpc>
                <a:spcPct val="150000"/>
              </a:lnSpc>
            </a:pPr>
            <a:r>
              <a:rPr lang="zh-CN" altLang="en-US" sz="3000" dirty="0"/>
              <a:t>把所有存储元素替换为扫描单元，每个单元有一个额外的扫描输入（</a:t>
            </a:r>
            <a:r>
              <a:rPr lang="en-US" altLang="zh-CN" sz="3000" dirty="0"/>
              <a:t>scan input</a:t>
            </a:r>
            <a:r>
              <a:rPr lang="zh-CN" altLang="en-US" sz="3000" dirty="0"/>
              <a:t>，</a:t>
            </a:r>
            <a:r>
              <a:rPr lang="en-US" altLang="zh-CN" sz="3000" dirty="0"/>
              <a:t>SI</a:t>
            </a:r>
            <a:r>
              <a:rPr lang="zh-CN" altLang="en-US" sz="3000" dirty="0"/>
              <a:t>），并有一个共享的（或额外的）扫描输出（</a:t>
            </a:r>
            <a:r>
              <a:rPr lang="en-US" altLang="zh-CN" sz="3000" dirty="0"/>
              <a:t>scan output</a:t>
            </a:r>
            <a:r>
              <a:rPr lang="zh-CN" altLang="en-US" sz="3000" dirty="0"/>
              <a:t>，</a:t>
            </a:r>
            <a:r>
              <a:rPr lang="en-US" altLang="zh-CN" sz="3000" dirty="0"/>
              <a:t>SO</a:t>
            </a:r>
            <a:r>
              <a:rPr lang="zh-CN" altLang="en-US" sz="3000" dirty="0"/>
              <a:t>）。一个单元的</a:t>
            </a:r>
            <a:r>
              <a:rPr lang="en-US" altLang="zh-CN" sz="3000" dirty="0"/>
              <a:t>SO</a:t>
            </a:r>
            <a:r>
              <a:rPr lang="zh-CN" altLang="en-US" sz="3000" dirty="0"/>
              <a:t>和另一个单元的</a:t>
            </a:r>
            <a:r>
              <a:rPr lang="en-US" altLang="zh-CN" sz="3000" dirty="0"/>
              <a:t>SI</a:t>
            </a:r>
            <a:r>
              <a:rPr lang="zh-CN" altLang="en-US" sz="3000" dirty="0"/>
              <a:t>首尾相连，就构成了扫描链。</a:t>
            </a:r>
            <a:endParaRPr lang="en-US" altLang="zh-CN" sz="3000" dirty="0"/>
          </a:p>
          <a:p>
            <a:pPr lvl="1" hangingPunct="1">
              <a:lnSpc>
                <a:spcPct val="150000"/>
              </a:lnSpc>
            </a:pPr>
            <a:r>
              <a:rPr lang="zh-CN" altLang="en-US" sz="3000" dirty="0"/>
              <a:t>按照对存储元素的覆盖情况，扫描设计分为全扫描设计、绝大多数扫描设计、部分扫描设计。部分扫描设计还可以分为流水线（</a:t>
            </a:r>
            <a:r>
              <a:rPr lang="en-US" altLang="zh-CN" sz="3000" dirty="0"/>
              <a:t>pipelined</a:t>
            </a:r>
            <a:r>
              <a:rPr lang="zh-CN" altLang="en-US" sz="3000" dirty="0"/>
              <a:t>）、前馈（</a:t>
            </a:r>
            <a:r>
              <a:rPr lang="en-US" altLang="zh-CN" sz="3000" dirty="0"/>
              <a:t>feed-forwarded</a:t>
            </a:r>
            <a:r>
              <a:rPr lang="zh-CN" altLang="en-US" sz="3000" dirty="0"/>
              <a:t>）、平衡（</a:t>
            </a:r>
            <a:r>
              <a:rPr lang="en-US" altLang="zh-CN" sz="3000" dirty="0"/>
              <a:t>balanced</a:t>
            </a:r>
            <a:r>
              <a:rPr lang="zh-CN" altLang="en-US" sz="3000" dirty="0"/>
              <a:t>）等多种子类。</a:t>
            </a:r>
            <a:endParaRPr lang="en-US" altLang="zh-CN" sz="3000" dirty="0"/>
          </a:p>
          <a:p>
            <a:pPr lvl="1" hangingPunct="1">
              <a:lnSpc>
                <a:spcPct val="150000"/>
              </a:lnSpc>
            </a:pPr>
            <a:r>
              <a:rPr lang="zh-CN" altLang="en-US" sz="3000" dirty="0"/>
              <a:t>扫描设计同时也是</a:t>
            </a:r>
            <a:r>
              <a:rPr lang="en-US" altLang="zh-CN" sz="3000" dirty="0"/>
              <a:t>logic BIST</a:t>
            </a:r>
            <a:r>
              <a:rPr lang="zh-CN" altLang="en-US" sz="3000" dirty="0"/>
              <a:t>和测试压缩等高级</a:t>
            </a:r>
            <a:r>
              <a:rPr lang="en-US" altLang="zh-CN" sz="3000" dirty="0"/>
              <a:t>DFT</a:t>
            </a:r>
            <a:r>
              <a:rPr lang="zh-CN" altLang="en-US" sz="3000" dirty="0"/>
              <a:t>方法的基础。此外，这些高级</a:t>
            </a:r>
            <a:r>
              <a:rPr lang="en-US" altLang="zh-CN" sz="3000" dirty="0"/>
              <a:t>DFT</a:t>
            </a:r>
            <a:r>
              <a:rPr lang="zh-CN" altLang="en-US" sz="3000" dirty="0"/>
              <a:t>方法还在往寄存器转移层（</a:t>
            </a:r>
            <a:r>
              <a:rPr lang="en-US" altLang="zh-CN" sz="3000" dirty="0"/>
              <a:t>RTL</a:t>
            </a:r>
            <a:r>
              <a:rPr lang="zh-CN" altLang="en-US" sz="3000" dirty="0"/>
              <a:t>）进行迁移，以减少测试用时，并生成可重复使用的</a:t>
            </a:r>
            <a:r>
              <a:rPr lang="en-US" altLang="zh-CN" sz="3000" dirty="0"/>
              <a:t>RTL</a:t>
            </a:r>
            <a:r>
              <a:rPr lang="zh-CN" altLang="en-US" sz="3000" dirty="0"/>
              <a:t>内核。</a:t>
            </a:r>
            <a:endParaRPr lang="en-US" altLang="zh-CN" sz="3000" dirty="0"/>
          </a:p>
        </p:txBody>
      </p:sp>
    </p:spTree>
    <p:extLst>
      <p:ext uri="{BB962C8B-B14F-4D97-AF65-F5344CB8AC3E}">
        <p14:creationId xmlns:p14="http://schemas.microsoft.com/office/powerpoint/2010/main" val="371125510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介绍</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en-US" sz="3600" b="1" dirty="0">
                <a:solidFill>
                  <a:srgbClr val="7030A0"/>
                </a:solidFill>
                <a:ea typeface="思源黑体 CN" panose="020B0500000000000000" pitchFamily="34" charset="-122"/>
              </a:rPr>
              <a:t>扫描设计规则：</a:t>
            </a:r>
            <a:endParaRPr lang="en-US" altLang="zh-CN" sz="3600" b="1" dirty="0">
              <a:solidFill>
                <a:srgbClr val="7030A0"/>
              </a:solidFill>
              <a:ea typeface="思源黑体 CN" panose="020B0500000000000000" pitchFamily="34" charset="-122"/>
            </a:endParaRPr>
          </a:p>
          <a:p>
            <a:pPr lvl="1" hangingPunct="1">
              <a:lnSpc>
                <a:spcPct val="150000"/>
              </a:lnSpc>
            </a:pPr>
            <a:r>
              <a:rPr lang="zh-CN" altLang="en-US" sz="3000" dirty="0"/>
              <a:t>为了达到给定的</a:t>
            </a:r>
            <a:r>
              <a:rPr lang="en-US" altLang="zh-CN" sz="3000" dirty="0"/>
              <a:t>PPM</a:t>
            </a:r>
            <a:r>
              <a:rPr lang="zh-CN" altLang="en-US" sz="3000" dirty="0"/>
              <a:t>指标，能影响故障覆盖率的电路结构设计必须被识别并修复，这导致了扫描设计规则的应用。工程师有义务识别到不符合规则的设计并进行修复。</a:t>
            </a:r>
            <a:endParaRPr lang="en-US" altLang="zh-CN" sz="3000" dirty="0"/>
          </a:p>
          <a:p>
            <a:pPr lvl="1" hangingPunct="1">
              <a:lnSpc>
                <a:spcPct val="150000"/>
              </a:lnSpc>
            </a:pPr>
            <a:r>
              <a:rPr lang="zh-CN" altLang="en-US" sz="3000" dirty="0"/>
              <a:t>测试工程师的职责：</a:t>
            </a:r>
            <a:endParaRPr lang="en-US" altLang="zh-CN" sz="3000" dirty="0"/>
          </a:p>
          <a:p>
            <a:pPr lvl="2" hangingPunct="1">
              <a:lnSpc>
                <a:spcPct val="150000"/>
              </a:lnSpc>
            </a:pPr>
            <a:r>
              <a:rPr lang="zh-CN" altLang="en-US" sz="2400" dirty="0"/>
              <a:t>识别到不符合规则的设计并进行修复</a:t>
            </a:r>
            <a:endParaRPr lang="en-US" altLang="zh-CN" sz="2400" dirty="0"/>
          </a:p>
          <a:p>
            <a:pPr lvl="2" hangingPunct="1">
              <a:lnSpc>
                <a:spcPct val="150000"/>
              </a:lnSpc>
            </a:pPr>
            <a:r>
              <a:rPr lang="zh-CN" altLang="en-US" sz="2400" dirty="0"/>
              <a:t>在设计中插入或合成扫描链（</a:t>
            </a:r>
            <a:r>
              <a:rPr lang="en-US" altLang="zh-CN" sz="2400" dirty="0"/>
              <a:t>scan chain</a:t>
            </a:r>
            <a:r>
              <a:rPr lang="zh-CN" altLang="en-US" sz="2400" dirty="0"/>
              <a:t>）</a:t>
            </a:r>
            <a:endParaRPr lang="en-US" altLang="zh-CN" sz="2400" dirty="0"/>
          </a:p>
          <a:p>
            <a:pPr lvl="2" hangingPunct="1">
              <a:lnSpc>
                <a:spcPct val="150000"/>
              </a:lnSpc>
            </a:pPr>
            <a:r>
              <a:rPr lang="zh-CN" altLang="en-US" sz="2400" dirty="0"/>
              <a:t>为扫描链提供</a:t>
            </a:r>
            <a:r>
              <a:rPr lang="en-US" altLang="zh-CN" sz="2400" dirty="0"/>
              <a:t>pattern</a:t>
            </a:r>
          </a:p>
          <a:p>
            <a:pPr lvl="2" hangingPunct="1">
              <a:lnSpc>
                <a:spcPct val="150000"/>
              </a:lnSpc>
            </a:pPr>
            <a:r>
              <a:rPr lang="zh-CN" altLang="en-US" sz="2400" dirty="0"/>
              <a:t>把这些</a:t>
            </a:r>
            <a:r>
              <a:rPr lang="en-US" altLang="zh-CN" sz="2400" dirty="0"/>
              <a:t>pattern</a:t>
            </a:r>
            <a:r>
              <a:rPr lang="zh-CN" altLang="en-US" sz="2400" dirty="0"/>
              <a:t>转换为程序，使得自动测试设备（</a:t>
            </a:r>
            <a:r>
              <a:rPr lang="en-US" altLang="zh-CN" sz="2400" dirty="0"/>
              <a:t>ATE</a:t>
            </a:r>
            <a:r>
              <a:rPr lang="zh-CN" altLang="en-US" sz="2400" dirty="0"/>
              <a:t>）能够运行</a:t>
            </a:r>
            <a:endParaRPr lang="en-US" altLang="zh-CN" sz="2400" dirty="0"/>
          </a:p>
        </p:txBody>
      </p:sp>
    </p:spTree>
    <p:extLst>
      <p:ext uri="{BB962C8B-B14F-4D97-AF65-F5344CB8AC3E}">
        <p14:creationId xmlns:p14="http://schemas.microsoft.com/office/powerpoint/2010/main" val="121490489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3760" y="8452599"/>
            <a:ext cx="12280661" cy="1689532"/>
          </a:xfrm>
        </p:spPr>
        <p:txBody>
          <a:bodyPr>
            <a:normAutofit/>
          </a:bodyPr>
          <a:lstStyle/>
          <a:p>
            <a:r>
              <a:rPr lang="zh-CN" altLang="en-US" dirty="0"/>
              <a:t>可测试性分析</a:t>
            </a:r>
          </a:p>
        </p:txBody>
      </p:sp>
      <p:sp>
        <p:nvSpPr>
          <p:cNvPr id="4" name="文本占位符 3"/>
          <p:cNvSpPr>
            <a:spLocks noGrp="1"/>
          </p:cNvSpPr>
          <p:nvPr>
            <p:ph type="body" sz="quarter" idx="12"/>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638376489"/>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14231</TotalTime>
  <Words>5672</Words>
  <Application>Microsoft Office PowerPoint</Application>
  <PresentationFormat>自定义</PresentationFormat>
  <Paragraphs>321</Paragraphs>
  <Slides>58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58</vt:i4>
      </vt:variant>
    </vt:vector>
  </HeadingPairs>
  <TitlesOfParts>
    <vt:vector size="69" baseType="lpstr">
      <vt:lpstr>Helvetica Neue</vt:lpstr>
      <vt:lpstr>Helvetica Neue Light</vt:lpstr>
      <vt:lpstr>Helvetica Neue Medium</vt:lpstr>
      <vt:lpstr>SimSun</vt:lpstr>
      <vt:lpstr>STKaiti</vt:lpstr>
      <vt:lpstr>思源黑体 CN</vt:lpstr>
      <vt:lpstr>思源宋体 CN</vt:lpstr>
      <vt:lpstr>思源宋体 CN Heavy</vt:lpstr>
      <vt:lpstr>Arial</vt:lpstr>
      <vt:lpstr>Cambria Math</vt:lpstr>
      <vt:lpstr>White</vt:lpstr>
      <vt:lpstr>VLSI Test Principles and Architectures</vt:lpstr>
      <vt:lpstr>目录</vt:lpstr>
      <vt:lpstr>介绍</vt:lpstr>
      <vt:lpstr>01 介绍</vt:lpstr>
      <vt:lpstr>01 介绍</vt:lpstr>
      <vt:lpstr>01 介绍</vt:lpstr>
      <vt:lpstr>01 介绍</vt:lpstr>
      <vt:lpstr>01 介绍</vt:lpstr>
      <vt:lpstr>可测试性分析</vt:lpstr>
      <vt:lpstr>02 可测试性分析</vt:lpstr>
      <vt:lpstr>02 可测试性分析 – SCOAP可测试性分析</vt:lpstr>
      <vt:lpstr>02 可测试性分析 – SCOAP可测试性分析</vt:lpstr>
      <vt:lpstr>02 可测试性分析 – SCOAP可测试性分析</vt:lpstr>
      <vt:lpstr>02 可测试性分析 – 基于概率论的可测试性分析</vt:lpstr>
      <vt:lpstr>02 可测试性分析 – 基于模拟的可测试性分析</vt:lpstr>
      <vt:lpstr>02 可测试性分析 – 基于RTL层的可测试性分析</vt:lpstr>
      <vt:lpstr>02 可测试性分析 – 基于RTL层的可测试性分析</vt:lpstr>
      <vt:lpstr>DFT基础</vt:lpstr>
      <vt:lpstr>03 VLSI测试遇到的挑战 – 测试迭代</vt:lpstr>
      <vt:lpstr>03 VLSI测试遇到的挑战 – 测试迭代</vt:lpstr>
      <vt:lpstr>扫描单元设计</vt:lpstr>
      <vt:lpstr>04 扫描单元设计</vt:lpstr>
      <vt:lpstr>04 扫描单元设计 – Muxed-D扫描单元</vt:lpstr>
      <vt:lpstr>04 扫描单元设计 – 时钟化扫描单元</vt:lpstr>
      <vt:lpstr>04 扫描单元设计 - LSSD扫描单元</vt:lpstr>
      <vt:lpstr>扫描架构</vt:lpstr>
      <vt:lpstr>05 扫描架构 – 全扫描设计</vt:lpstr>
      <vt:lpstr>05 扫描架构 – 全扫描设计</vt:lpstr>
      <vt:lpstr>05 扫描架构 – 时钟化全扫描设计</vt:lpstr>
      <vt:lpstr>05 扫描架构 – LSSD全扫描设计</vt:lpstr>
      <vt:lpstr>05 扫描架构 – LSSD全扫描设计</vt:lpstr>
      <vt:lpstr>05 扫描架构 – Muxed-D部分扫描设计</vt:lpstr>
      <vt:lpstr>05 扫描架构 – 按功能分配的部分扫描设计</vt:lpstr>
      <vt:lpstr>05 扫描架构 – 流水线或前馈部分扫描设计</vt:lpstr>
      <vt:lpstr>05 扫描架构 – 随机访问扫描设计</vt:lpstr>
      <vt:lpstr>05 扫描架构 – 渐进式随机访问扫描设计（PRAS）</vt:lpstr>
      <vt:lpstr>扫描规则</vt:lpstr>
      <vt:lpstr>06 扫描规则</vt:lpstr>
      <vt:lpstr>06 扫描规则</vt:lpstr>
      <vt:lpstr>06 扫描规则</vt:lpstr>
      <vt:lpstr>扫描设计流</vt:lpstr>
      <vt:lpstr>07 扫描设计流</vt:lpstr>
      <vt:lpstr>07 扫描设计流 – 扫描规则检查和修复</vt:lpstr>
      <vt:lpstr>07 扫描设计流 – 扫描规则检查和修复</vt:lpstr>
      <vt:lpstr>07 扫描设计流 – 扫描合成</vt:lpstr>
      <vt:lpstr>07 扫描设计流 – 扫描提取与验证</vt:lpstr>
      <vt:lpstr>07 扫描设计流 – 扫描设计开销</vt:lpstr>
      <vt:lpstr>特殊用途的扫描设计</vt:lpstr>
      <vt:lpstr>08 特殊用途的扫描设计 – 增强扫描</vt:lpstr>
      <vt:lpstr>08 特殊用途的扫描设计 – 快照扫描</vt:lpstr>
      <vt:lpstr>08 特殊用途的扫描设计 – 高容错扫描</vt:lpstr>
      <vt:lpstr>08 特殊用途的扫描设计 – 高容错扫描</vt:lpstr>
      <vt:lpstr>RTL层的DFT</vt:lpstr>
      <vt:lpstr>09 RTL层的DFT</vt:lpstr>
      <vt:lpstr>09 RTL层的DFT – RTL扫描设计规则的检查与修复</vt:lpstr>
      <vt:lpstr>09 RTL层的DFT – RTL扫描合成</vt:lpstr>
      <vt:lpstr>09 RTL层的DFT – RTL扫描提取与验证</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Zhao</dc:creator>
  <cp:lastModifiedBy>丁 浩宸</cp:lastModifiedBy>
  <cp:revision>45</cp:revision>
  <dcterms:modified xsi:type="dcterms:W3CDTF">2023-07-29T04:05:44Z</dcterms:modified>
</cp:coreProperties>
</file>