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1" r:id="rId3"/>
    <p:sldId id="296" r:id="rId4"/>
    <p:sldId id="404" r:id="rId5"/>
    <p:sldId id="295" r:id="rId6"/>
    <p:sldId id="405" r:id="rId7"/>
    <p:sldId id="353" r:id="rId8"/>
    <p:sldId id="406" r:id="rId9"/>
    <p:sldId id="407" r:id="rId10"/>
    <p:sldId id="408" r:id="rId11"/>
    <p:sldId id="409" r:id="rId12"/>
    <p:sldId id="410" r:id="rId13"/>
    <p:sldId id="411" r:id="rId14"/>
    <p:sldId id="412" r:id="rId15"/>
    <p:sldId id="414" r:id="rId16"/>
    <p:sldId id="415" r:id="rId17"/>
    <p:sldId id="418" r:id="rId18"/>
    <p:sldId id="416" r:id="rId19"/>
    <p:sldId id="417" r:id="rId20"/>
    <p:sldId id="419" r:id="rId21"/>
    <p:sldId id="420" r:id="rId22"/>
    <p:sldId id="421" r:id="rId23"/>
    <p:sldId id="422" r:id="rId24"/>
    <p:sldId id="423" r:id="rId25"/>
    <p:sldId id="413" r:id="rId26"/>
    <p:sldId id="424" r:id="rId27"/>
    <p:sldId id="425" r:id="rId28"/>
    <p:sldId id="426" r:id="rId29"/>
    <p:sldId id="427" r:id="rId30"/>
    <p:sldId id="428" r:id="rId31"/>
    <p:sldId id="429" r:id="rId32"/>
    <p:sldId id="431" r:id="rId33"/>
    <p:sldId id="430" r:id="rId34"/>
    <p:sldId id="432" r:id="rId35"/>
    <p:sldId id="433" r:id="rId36"/>
    <p:sldId id="434" r:id="rId37"/>
    <p:sldId id="435" r:id="rId38"/>
    <p:sldId id="436" r:id="rId39"/>
    <p:sldId id="437" r:id="rId40"/>
    <p:sldId id="438" r:id="rId41"/>
    <p:sldId id="439" r:id="rId42"/>
    <p:sldId id="441" r:id="rId43"/>
    <p:sldId id="442" r:id="rId44"/>
    <p:sldId id="444" r:id="rId45"/>
    <p:sldId id="443" r:id="rId46"/>
    <p:sldId id="445" r:id="rId47"/>
    <p:sldId id="446" r:id="rId48"/>
    <p:sldId id="260"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fontScale="92500"/>
          </a:bodyPr>
          <a:lstStyle/>
          <a:p>
            <a:r>
              <a:rPr lang="zh-CN" altLang="en-US" dirty="0"/>
              <a:t>第三章 逻辑与故障模拟（</a:t>
            </a:r>
            <a:r>
              <a:rPr lang="en-US" altLang="zh-CN" dirty="0"/>
              <a:t>Logic &amp; Fault Simulation</a:t>
            </a:r>
            <a:r>
              <a:rPr lang="zh-CN" altLang="en-US" dirty="0"/>
              <a:t>）</a:t>
            </a:r>
          </a:p>
        </p:txBody>
      </p:sp>
      <p:sp>
        <p:nvSpPr>
          <p:cNvPr id="4" name="文本占位符 3"/>
          <p:cNvSpPr>
            <a:spLocks noGrp="1"/>
          </p:cNvSpPr>
          <p:nvPr>
            <p:ph type="body" sz="quarter" idx="12"/>
          </p:nvPr>
        </p:nvSpPr>
        <p:spPr/>
        <p:txBody>
          <a:bodyPr/>
          <a:lstStyle/>
          <a:p>
            <a:r>
              <a:rPr lang="zh-CN" altLang="en-US" dirty="0"/>
              <a:t>报告人：丁浩宸</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逻辑元素评估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逻辑元素评估：</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真值表：</a:t>
                </a:r>
                <a:endParaRPr lang="en-US" altLang="zh-CN" sz="3000" dirty="0"/>
              </a:p>
              <a:p>
                <a:pPr lvl="2" hangingPunct="1">
                  <a:lnSpc>
                    <a:spcPct val="150000"/>
                  </a:lnSpc>
                </a:pPr>
                <a:r>
                  <a:rPr lang="zh-CN" altLang="en-US" sz="2400" dirty="0"/>
                  <a:t>对于一个最简单的三输入与非门，真值表可以由三位二进制数表示</a:t>
                </a:r>
                <a:endParaRPr lang="en-US" altLang="zh-CN" sz="2400" dirty="0"/>
              </a:p>
              <a:p>
                <a:pPr lvl="2" hangingPunct="1">
                  <a:lnSpc>
                    <a:spcPct val="150000"/>
                  </a:lnSpc>
                </a:pPr>
                <a:r>
                  <a:rPr lang="en-US" altLang="zh-CN" sz="2400" dirty="0"/>
                  <a:t>k</a:t>
                </a:r>
                <a:r>
                  <a:rPr lang="zh-CN" altLang="en-US" sz="2400" dirty="0"/>
                  <a:t>个逻辑符号、</a:t>
                </a:r>
                <a:r>
                  <a:rPr lang="en-US" altLang="zh-CN" sz="2400" dirty="0"/>
                  <a:t>n</a:t>
                </a:r>
                <a:r>
                  <a:rPr lang="zh-CN" altLang="en-US" sz="2400" dirty="0"/>
                  <a:t>位字长的多值逻辑系统，共有</a:t>
                </a:r>
                <a14:m>
                  <m:oMath xmlns:m="http://schemas.openxmlformats.org/officeDocument/2006/math">
                    <m:sSup>
                      <m:sSupPr>
                        <m:ctrlPr>
                          <a:rPr lang="en-US" altLang="zh-CN" sz="2400" i="1">
                            <a:latin typeface="Cambria Math" panose="02040503050406030204" pitchFamily="18" charset="0"/>
                          </a:rPr>
                        </m:ctrlPr>
                      </m:sSupPr>
                      <m:e>
                        <m:r>
                          <m:rPr>
                            <m:sty m:val="p"/>
                          </m:rPr>
                          <a:rPr lang="en-US" altLang="zh-CN" sz="2400" i="1" smtClean="0">
                            <a:latin typeface="Cambria Math" panose="02040503050406030204" pitchFamily="18" charset="0"/>
                          </a:rPr>
                          <m:t>k</m:t>
                        </m:r>
                      </m:e>
                      <m:sup>
                        <m:r>
                          <m:rPr>
                            <m:sty m:val="p"/>
                          </m:rPr>
                          <a:rPr lang="en-US" altLang="zh-CN" sz="2400" i="1">
                            <a:latin typeface="Cambria Math" panose="02040503050406030204" pitchFamily="18" charset="0"/>
                          </a:rPr>
                          <m:t>n</m:t>
                        </m:r>
                      </m:sup>
                    </m:sSup>
                  </m:oMath>
                </a14:m>
                <a:r>
                  <a:rPr lang="zh-CN" altLang="en-US" sz="2400" dirty="0"/>
                  <a:t>需要表示的情况，但实际上需要</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m:rPr>
                            <m:sty m:val="p"/>
                          </m:rPr>
                          <a:rPr lang="en-US" altLang="zh-CN" sz="2400" i="1">
                            <a:latin typeface="Cambria Math" panose="02040503050406030204" pitchFamily="18" charset="0"/>
                          </a:rPr>
                          <m:t>n</m:t>
                        </m:r>
                        <m:d>
                          <m:dPr>
                            <m:begChr m:val="⌈"/>
                            <m:endChr m:val="⌉"/>
                            <m:ctrlPr>
                              <a:rPr lang="zh-CN" altLang="en-US" sz="2400" i="1">
                                <a:latin typeface="Cambria Math" panose="02040503050406030204" pitchFamily="18" charset="0"/>
                              </a:rPr>
                            </m:ctrlPr>
                          </m:dPr>
                          <m:e>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log</m:t>
                                    </m:r>
                                  </m:e>
                                  <m:sub>
                                    <m:r>
                                      <a:rPr lang="en-US" altLang="zh-CN" sz="2400" i="1">
                                        <a:latin typeface="Cambria Math" panose="02040503050406030204" pitchFamily="18" charset="0"/>
                                      </a:rPr>
                                      <m:t>2</m:t>
                                    </m:r>
                                  </m:sub>
                                </m:sSub>
                              </m:fName>
                              <m:e>
                                <m:r>
                                  <m:rPr>
                                    <m:sty m:val="p"/>
                                  </m:rPr>
                                  <a:rPr lang="en-US" altLang="zh-CN" sz="2400" i="1">
                                    <a:latin typeface="Cambria Math" panose="02040503050406030204" pitchFamily="18" charset="0"/>
                                  </a:rPr>
                                  <m:t>k</m:t>
                                </m:r>
                              </m:e>
                            </m:func>
                          </m:e>
                        </m:d>
                      </m:sup>
                    </m:sSup>
                  </m:oMath>
                </a14:m>
                <a:r>
                  <a:rPr lang="zh-CN" altLang="en-US" sz="2400" dirty="0"/>
                  <a:t>位进行表示，这会造成很大的资源浪费</a:t>
                </a:r>
                <a:endParaRPr lang="en-US" altLang="zh-CN" sz="2400" dirty="0"/>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8" y="2941212"/>
                <a:ext cx="21005800" cy="10168979"/>
              </a:xfrm>
              <a:prstGeom prst="rect">
                <a:avLst/>
              </a:prstGeom>
              <a:blipFill>
                <a:blip r:embed="rId2"/>
                <a:stretch>
                  <a:fillRect l="-1103" t="-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97592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逻辑元素评估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逻辑元素评估：</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输入扫描：</a:t>
                </a:r>
                <a:endParaRPr lang="en-US" altLang="zh-CN" sz="3000" dirty="0"/>
              </a:p>
              <a:p>
                <a:pPr lvl="2" hangingPunct="1">
                  <a:lnSpc>
                    <a:spcPct val="150000"/>
                  </a:lnSpc>
                </a:pPr>
                <a:r>
                  <a:rPr lang="zh-CN" altLang="en-US" sz="2400" dirty="0"/>
                  <a:t>注意到对于与门、或门、与非门、或非门，都存在一个“</a:t>
                </a:r>
                <a:r>
                  <a:rPr lang="zh-CN" altLang="en-US" sz="2400" dirty="0">
                    <a:solidFill>
                      <a:srgbClr val="68309F"/>
                    </a:solidFill>
                  </a:rPr>
                  <a:t>控制值</a:t>
                </a:r>
                <a:r>
                  <a:rPr lang="zh-CN" altLang="en-US" sz="2400" dirty="0"/>
                  <a:t>”（</a:t>
                </a:r>
                <a:r>
                  <a:rPr lang="en-US" altLang="zh-CN" sz="2400" dirty="0"/>
                  <a:t>controlling value</a:t>
                </a:r>
                <a:r>
                  <a:rPr lang="zh-CN" altLang="en-US" sz="2400" dirty="0"/>
                  <a:t>），只要某个输入是这个值，输出就一定能确定。</a:t>
                </a:r>
                <a:endParaRPr lang="en-US" altLang="zh-CN" sz="2400" dirty="0"/>
              </a:p>
              <a:p>
                <a:pPr lvl="3" hangingPunct="1">
                  <a:lnSpc>
                    <a:spcPct val="150000"/>
                  </a:lnSpc>
                </a:pPr>
                <a:r>
                  <a:rPr lang="zh-CN" altLang="en-US" sz="2400" dirty="0"/>
                  <a:t>例如：对于与门，只要有一个输入是</a:t>
                </a:r>
                <a:r>
                  <a:rPr lang="en-US" altLang="zh-CN" sz="2400" dirty="0"/>
                  <a:t>0</a:t>
                </a:r>
                <a:r>
                  <a:rPr lang="zh-CN" altLang="en-US" sz="2400" dirty="0"/>
                  <a:t>，输出就一定是</a:t>
                </a:r>
                <a:r>
                  <a:rPr lang="en-US" altLang="zh-CN" sz="2400" dirty="0"/>
                  <a:t>0</a:t>
                </a:r>
                <a:r>
                  <a:rPr lang="zh-CN" altLang="en-US" sz="2400" dirty="0"/>
                  <a:t>；对于或非门，只要有一个输入是</a:t>
                </a:r>
                <a:r>
                  <a:rPr lang="en-US" altLang="zh-CN" sz="2400" dirty="0"/>
                  <a:t>1</a:t>
                </a:r>
                <a:r>
                  <a:rPr lang="zh-CN" altLang="en-US" sz="2400" dirty="0"/>
                  <a:t>，输出也一定是</a:t>
                </a:r>
                <a:r>
                  <a:rPr lang="en-US" altLang="zh-CN" sz="2400" dirty="0"/>
                  <a:t>0</a:t>
                </a:r>
                <a:r>
                  <a:rPr lang="zh-CN" altLang="en-US" sz="2400" dirty="0"/>
                  <a:t>。</a:t>
                </a:r>
                <a:endParaRPr lang="en-US" altLang="zh-CN" sz="2400" dirty="0"/>
              </a:p>
              <a:p>
                <a:pPr lvl="3" hangingPunct="1">
                  <a:lnSpc>
                    <a:spcPct val="150000"/>
                  </a:lnSpc>
                </a:pPr>
                <a:r>
                  <a:rPr lang="zh-CN" altLang="en-US" sz="2400" dirty="0"/>
                  <a:t>换言之，只要任何输入都不是这个值，输出也一定能确定。</a:t>
                </a:r>
                <a:endParaRPr lang="en-US" altLang="zh-CN" sz="2400" dirty="0"/>
              </a:p>
              <a:p>
                <a:pPr lvl="2" hangingPunct="1">
                  <a:lnSpc>
                    <a:spcPct val="150000"/>
                  </a:lnSpc>
                </a:pPr>
                <a:r>
                  <a:rPr lang="zh-CN" altLang="en-US" sz="2400" dirty="0"/>
                  <a:t>定义这些门的</a:t>
                </a:r>
                <a:r>
                  <a:rPr lang="zh-CN" altLang="en-US" sz="2400" dirty="0">
                    <a:solidFill>
                      <a:srgbClr val="68309F"/>
                    </a:solidFill>
                  </a:rPr>
                  <a:t>补值</a:t>
                </a:r>
                <a:r>
                  <a:rPr lang="zh-CN" altLang="en-US" sz="2400" dirty="0"/>
                  <a:t>（</a:t>
                </a:r>
                <a:r>
                  <a:rPr lang="en-US" altLang="zh-CN" sz="2400" dirty="0"/>
                  <a:t>inversion value</a:t>
                </a:r>
                <a:r>
                  <a:rPr lang="zh-CN" altLang="en-US" sz="2400" dirty="0"/>
                  <a:t>）如右，并规定计算规则：</a:t>
                </a:r>
                <a:endParaRPr lang="en-US" altLang="zh-CN" sz="2400" dirty="0"/>
              </a:p>
              <a:p>
                <a:pPr lvl="3" hangingPunct="1">
                  <a:lnSpc>
                    <a:spcPct val="150000"/>
                  </a:lnSpc>
                </a:pPr>
                <a:r>
                  <a:rPr lang="zh-CN" altLang="en-US" sz="2400" dirty="0"/>
                  <a:t>如果任意输入包含了</a:t>
                </a:r>
                <a:r>
                  <a:rPr lang="en-US" altLang="zh-CN" sz="2400" dirty="0"/>
                  <a:t>u</a:t>
                </a:r>
                <a:r>
                  <a:rPr lang="zh-CN" altLang="en-US" sz="2400" dirty="0"/>
                  <a:t>，则直接输出</a:t>
                </a:r>
                <a:r>
                  <a:rPr lang="en-US" altLang="zh-CN" sz="2400" dirty="0"/>
                  <a:t>u</a:t>
                </a:r>
              </a:p>
              <a:p>
                <a:pPr lvl="3" hangingPunct="1">
                  <a:lnSpc>
                    <a:spcPct val="150000"/>
                  </a:lnSpc>
                </a:pPr>
                <a:r>
                  <a:rPr lang="zh-CN" altLang="en-US" sz="2400" dirty="0"/>
                  <a:t>否则，如果任意输入包含了控制值，则输出</a:t>
                </a:r>
                <a14:m>
                  <m:oMath xmlns:m="http://schemas.openxmlformats.org/officeDocument/2006/math">
                    <m:r>
                      <m:rPr>
                        <m:sty m:val="p"/>
                      </m:rPr>
                      <a:rPr lang="en-US" altLang="zh-CN" sz="2400" i="1" dirty="0" smtClean="0">
                        <a:latin typeface="Cambria Math" panose="02040503050406030204" pitchFamily="18" charset="0"/>
                      </a:rPr>
                      <m:t>c</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𝑖</m:t>
                    </m:r>
                  </m:oMath>
                </a14:m>
                <a:endParaRPr lang="en-US" altLang="zh-CN" sz="2400" dirty="0"/>
              </a:p>
              <a:p>
                <a:pPr lvl="3" hangingPunct="1">
                  <a:lnSpc>
                    <a:spcPct val="150000"/>
                  </a:lnSpc>
                </a:pPr>
                <a:r>
                  <a:rPr lang="zh-CN" altLang="en-US" sz="2400" dirty="0"/>
                  <a:t>否则，输出</a:t>
                </a:r>
                <a14:m>
                  <m:oMath xmlns:m="http://schemas.openxmlformats.org/officeDocument/2006/math">
                    <m:r>
                      <m:rPr>
                        <m:sty m:val="p"/>
                      </m:rPr>
                      <a:rPr lang="en-US" altLang="zh-CN" sz="2400" i="1" dirty="0">
                        <a:latin typeface="Cambria Math" panose="02040503050406030204" pitchFamily="18" charset="0"/>
                      </a:rPr>
                      <m:t>c</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𝑖</m:t>
                    </m:r>
                  </m:oMath>
                </a14:m>
                <a:endParaRPr lang="en-US" altLang="zh-CN" sz="2400" dirty="0"/>
              </a:p>
              <a:p>
                <a:pPr lvl="1" hangingPunct="1">
                  <a:lnSpc>
                    <a:spcPct val="150000"/>
                  </a:lnSpc>
                </a:pPr>
                <a:r>
                  <a:rPr lang="zh-CN" altLang="en-US" sz="3000" dirty="0"/>
                  <a:t>输入计数：对输入的控制值和</a:t>
                </a:r>
                <a:r>
                  <a:rPr lang="en-US" altLang="zh-CN" sz="3000" dirty="0"/>
                  <a:t>u</a:t>
                </a:r>
                <a:r>
                  <a:rPr lang="zh-CN" altLang="en-US" sz="3000" dirty="0"/>
                  <a:t>值进行计数，并随着输入改变进行更新</a:t>
                </a:r>
                <a:endParaRPr lang="en-US" altLang="zh-CN" sz="3000" dirty="0"/>
              </a:p>
              <a:p>
                <a:pPr lvl="1" hangingPunct="1">
                  <a:lnSpc>
                    <a:spcPct val="150000"/>
                  </a:lnSpc>
                </a:pPr>
                <a:r>
                  <a:rPr lang="zh-CN" altLang="en-US" sz="3000" dirty="0"/>
                  <a:t>并行门估计：利用计算机的</a:t>
                </a:r>
                <a:r>
                  <a:rPr lang="en-US" altLang="zh-CN" sz="3000" dirty="0"/>
                  <a:t>32/64</a:t>
                </a:r>
                <a:r>
                  <a:rPr lang="zh-CN" altLang="en-US" sz="3000" dirty="0"/>
                  <a:t>位字长，在每个字中存储多个信号，同时进行估计</a:t>
                </a:r>
                <a:endParaRPr lang="en-US" altLang="zh-CN" sz="3000" dirty="0"/>
              </a:p>
              <a:p>
                <a:pPr lvl="2" hangingPunct="1">
                  <a:lnSpc>
                    <a:spcPct val="150000"/>
                  </a:lnSpc>
                </a:pPr>
                <a:r>
                  <a:rPr lang="zh-CN" altLang="en-US" sz="2400" dirty="0"/>
                  <a:t>下图所举示例为只考虑</a:t>
                </a:r>
                <a:r>
                  <a:rPr lang="en-US" altLang="zh-CN" sz="2400" dirty="0"/>
                  <a:t>0</a:t>
                </a:r>
                <a:r>
                  <a:rPr lang="zh-CN" altLang="en-US" sz="2400" dirty="0"/>
                  <a:t>和</a:t>
                </a:r>
                <a:r>
                  <a:rPr lang="en-US" altLang="zh-CN" sz="2400" dirty="0"/>
                  <a:t>1</a:t>
                </a:r>
                <a:r>
                  <a:rPr lang="zh-CN" altLang="en-US" sz="2400" dirty="0"/>
                  <a:t>的情况。如需考虑</a:t>
                </a:r>
                <a:r>
                  <a:rPr lang="en-US" altLang="zh-CN" sz="2400" dirty="0"/>
                  <a:t>u</a:t>
                </a:r>
                <a:r>
                  <a:rPr lang="zh-CN" altLang="en-US" sz="2400" dirty="0"/>
                  <a:t>等其他符号，则每个信号需要用多位进行表示，如</a:t>
                </a:r>
                <a:r>
                  <a:rPr lang="en-US" altLang="zh-CN" sz="2400" dirty="0"/>
                  <a:t>0=00</a:t>
                </a:r>
                <a:r>
                  <a:rPr lang="zh-CN" altLang="en-US" sz="2400" dirty="0"/>
                  <a:t>、</a:t>
                </a:r>
                <a:r>
                  <a:rPr lang="en-US" altLang="zh-CN" sz="2400" dirty="0"/>
                  <a:t>1=11</a:t>
                </a:r>
                <a:r>
                  <a:rPr lang="zh-CN" altLang="en-US" sz="2400" dirty="0"/>
                  <a:t>、</a:t>
                </a:r>
                <a:r>
                  <a:rPr lang="en-US" altLang="zh-CN" sz="2400" dirty="0"/>
                  <a:t>u=01</a:t>
                </a:r>
                <a:r>
                  <a:rPr lang="zh-CN" altLang="en-US" sz="2400" dirty="0"/>
                  <a:t>等方案</a:t>
                </a:r>
                <a:endParaRPr lang="en-US" altLang="zh-CN" sz="2400" dirty="0"/>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8" y="2941212"/>
                <a:ext cx="21005800" cy="10168979"/>
              </a:xfrm>
              <a:prstGeom prst="rect">
                <a:avLst/>
              </a:prstGeom>
              <a:blipFill>
                <a:blip r:embed="rId2"/>
                <a:stretch>
                  <a:fillRect l="-1103" t="-18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E00888A-50D1-946E-F8F3-8059AA123326}"/>
              </a:ext>
            </a:extLst>
          </p:cNvPr>
          <p:cNvPicPr>
            <a:picLocks noChangeAspect="1"/>
          </p:cNvPicPr>
          <p:nvPr/>
        </p:nvPicPr>
        <p:blipFill>
          <a:blip r:embed="rId3"/>
          <a:stretch>
            <a:fillRect/>
          </a:stretch>
        </p:blipFill>
        <p:spPr>
          <a:xfrm>
            <a:off x="13308636" y="6533148"/>
            <a:ext cx="4048125" cy="1981200"/>
          </a:xfrm>
          <a:prstGeom prst="rect">
            <a:avLst/>
          </a:prstGeom>
        </p:spPr>
      </p:pic>
      <p:pic>
        <p:nvPicPr>
          <p:cNvPr id="7" name="图片 6">
            <a:extLst>
              <a:ext uri="{FF2B5EF4-FFF2-40B4-BE49-F238E27FC236}">
                <a16:creationId xmlns:a16="http://schemas.microsoft.com/office/drawing/2014/main" id="{59158046-DF74-D77C-8874-64F2CCC0F323}"/>
              </a:ext>
            </a:extLst>
          </p:cNvPr>
          <p:cNvPicPr>
            <a:picLocks noChangeAspect="1"/>
          </p:cNvPicPr>
          <p:nvPr/>
        </p:nvPicPr>
        <p:blipFill>
          <a:blip r:embed="rId4"/>
          <a:stretch>
            <a:fillRect/>
          </a:stretch>
        </p:blipFill>
        <p:spPr>
          <a:xfrm>
            <a:off x="3489408" y="11066828"/>
            <a:ext cx="7058025" cy="2476500"/>
          </a:xfrm>
          <a:prstGeom prst="rect">
            <a:avLst/>
          </a:prstGeom>
        </p:spPr>
      </p:pic>
    </p:spTree>
    <p:extLst>
      <p:ext uri="{BB962C8B-B14F-4D97-AF65-F5344CB8AC3E}">
        <p14:creationId xmlns:p14="http://schemas.microsoft.com/office/powerpoint/2010/main" val="28233179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时间模型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时间模型：</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传输延迟（如右上图）：</a:t>
            </a:r>
            <a:endParaRPr lang="en-US" altLang="zh-CN" sz="3000" dirty="0"/>
          </a:p>
          <a:p>
            <a:pPr lvl="2" hangingPunct="1">
              <a:lnSpc>
                <a:spcPct val="150000"/>
              </a:lnSpc>
            </a:pPr>
            <a:r>
              <a:rPr lang="zh-CN" altLang="en-US" sz="2400" dirty="0"/>
              <a:t>定义：门输入变化的影响体现在门输出上所需的持续时间</a:t>
            </a:r>
            <a:endParaRPr lang="en-US" altLang="zh-CN" sz="2400" dirty="0"/>
          </a:p>
          <a:p>
            <a:pPr lvl="2" hangingPunct="1">
              <a:lnSpc>
                <a:spcPct val="150000"/>
              </a:lnSpc>
            </a:pPr>
            <a:r>
              <a:rPr lang="zh-CN" altLang="en-US" sz="2400" dirty="0"/>
              <a:t>标准延迟模型：信号的正边沿、负边沿延迟时长相同</a:t>
            </a:r>
            <a:endParaRPr lang="en-US" altLang="zh-CN" sz="2400" dirty="0"/>
          </a:p>
          <a:p>
            <a:pPr lvl="2" hangingPunct="1">
              <a:lnSpc>
                <a:spcPct val="150000"/>
              </a:lnSpc>
            </a:pPr>
            <a:r>
              <a:rPr lang="zh-CN" altLang="en-US" sz="2400" dirty="0"/>
              <a:t>起落延迟模型：信号的正边沿、负边沿延迟不同</a:t>
            </a:r>
            <a:endParaRPr lang="en-US" altLang="zh-CN" sz="2400" dirty="0"/>
          </a:p>
          <a:p>
            <a:pPr lvl="2" hangingPunct="1">
              <a:lnSpc>
                <a:spcPct val="150000"/>
              </a:lnSpc>
            </a:pPr>
            <a:r>
              <a:rPr lang="zh-CN" altLang="en-US" sz="2400" dirty="0"/>
              <a:t>最小值</a:t>
            </a:r>
            <a:r>
              <a:rPr lang="en-US" altLang="zh-CN" sz="2400" dirty="0"/>
              <a:t>-</a:t>
            </a:r>
            <a:r>
              <a:rPr lang="zh-CN" altLang="en-US" sz="2400" dirty="0"/>
              <a:t>最大值模型：信号的正边沿、负边沿延迟在某个值域之内变化</a:t>
            </a:r>
            <a:endParaRPr lang="en-US" altLang="zh-CN" sz="2400" dirty="0"/>
          </a:p>
          <a:p>
            <a:pPr lvl="1" hangingPunct="1">
              <a:lnSpc>
                <a:spcPct val="150000"/>
              </a:lnSpc>
            </a:pPr>
            <a:r>
              <a:rPr lang="zh-CN" altLang="en-US" sz="3000" dirty="0"/>
              <a:t>惰性延迟（如右下图）：</a:t>
            </a:r>
            <a:endParaRPr lang="en-US" altLang="zh-CN" sz="3000" dirty="0"/>
          </a:p>
          <a:p>
            <a:pPr lvl="2" hangingPunct="1">
              <a:lnSpc>
                <a:spcPct val="150000"/>
              </a:lnSpc>
            </a:pPr>
            <a:r>
              <a:rPr lang="zh-CN" altLang="en-US" sz="2400" dirty="0"/>
              <a:t>定义：信号应当持续的最短时间（短于这个时间的信号不会被门检测到）</a:t>
            </a:r>
            <a:endParaRPr lang="en-US" altLang="zh-CN" sz="2400" dirty="0"/>
          </a:p>
          <a:p>
            <a:pPr lvl="2" hangingPunct="1">
              <a:lnSpc>
                <a:spcPct val="150000"/>
              </a:lnSpc>
            </a:pPr>
            <a:r>
              <a:rPr lang="zh-CN" altLang="en-US" sz="2400" dirty="0"/>
              <a:t>例：当惰性延迟为</a:t>
            </a:r>
            <a:r>
              <a:rPr lang="en-US" altLang="zh-CN" sz="2400" dirty="0"/>
              <a:t>1.5ns</a:t>
            </a:r>
            <a:r>
              <a:rPr lang="zh-CN" altLang="en-US" sz="2400" dirty="0"/>
              <a:t>时，</a:t>
            </a:r>
            <a:r>
              <a:rPr lang="en-US" altLang="zh-CN" sz="2400" dirty="0"/>
              <a:t>1ns</a:t>
            </a:r>
            <a:r>
              <a:rPr lang="zh-CN" altLang="en-US" sz="2400" dirty="0"/>
              <a:t>时长的信号不会被门</a:t>
            </a:r>
            <a:r>
              <a:rPr lang="en-US" altLang="zh-CN" sz="2400" dirty="0"/>
              <a:t>G</a:t>
            </a:r>
            <a:r>
              <a:rPr lang="zh-CN" altLang="en-US" sz="2400" dirty="0"/>
              <a:t>检测到</a:t>
            </a:r>
            <a:endParaRPr lang="en-US" altLang="zh-CN" sz="2400" dirty="0"/>
          </a:p>
          <a:p>
            <a:pPr lvl="2" hangingPunct="1">
              <a:lnSpc>
                <a:spcPct val="150000"/>
              </a:lnSpc>
            </a:pPr>
            <a:endParaRPr lang="en-US" altLang="zh-CN" sz="2400" dirty="0"/>
          </a:p>
        </p:txBody>
      </p:sp>
      <p:pic>
        <p:nvPicPr>
          <p:cNvPr id="6" name="图片 5">
            <a:extLst>
              <a:ext uri="{FF2B5EF4-FFF2-40B4-BE49-F238E27FC236}">
                <a16:creationId xmlns:a16="http://schemas.microsoft.com/office/drawing/2014/main" id="{6363FFCA-E559-0176-4F42-0A5CA32B1E6F}"/>
              </a:ext>
            </a:extLst>
          </p:cNvPr>
          <p:cNvPicPr>
            <a:picLocks noChangeAspect="1"/>
          </p:cNvPicPr>
          <p:nvPr/>
        </p:nvPicPr>
        <p:blipFill>
          <a:blip r:embed="rId2"/>
          <a:stretch>
            <a:fillRect/>
          </a:stretch>
        </p:blipFill>
        <p:spPr>
          <a:xfrm>
            <a:off x="14318079" y="3424625"/>
            <a:ext cx="6191250" cy="4324350"/>
          </a:xfrm>
          <a:prstGeom prst="rect">
            <a:avLst/>
          </a:prstGeom>
        </p:spPr>
      </p:pic>
      <p:pic>
        <p:nvPicPr>
          <p:cNvPr id="9" name="图片 8">
            <a:extLst>
              <a:ext uri="{FF2B5EF4-FFF2-40B4-BE49-F238E27FC236}">
                <a16:creationId xmlns:a16="http://schemas.microsoft.com/office/drawing/2014/main" id="{7B1C983F-7DBA-F57B-02D7-26C4AB8C7D64}"/>
              </a:ext>
            </a:extLst>
          </p:cNvPr>
          <p:cNvPicPr>
            <a:picLocks noChangeAspect="1"/>
          </p:cNvPicPr>
          <p:nvPr/>
        </p:nvPicPr>
        <p:blipFill>
          <a:blip r:embed="rId3"/>
          <a:stretch>
            <a:fillRect/>
          </a:stretch>
        </p:blipFill>
        <p:spPr>
          <a:xfrm>
            <a:off x="14318079" y="8368965"/>
            <a:ext cx="5572125" cy="3619500"/>
          </a:xfrm>
          <a:prstGeom prst="rect">
            <a:avLst/>
          </a:prstGeom>
        </p:spPr>
      </p:pic>
    </p:spTree>
    <p:extLst>
      <p:ext uri="{BB962C8B-B14F-4D97-AF65-F5344CB8AC3E}">
        <p14:creationId xmlns:p14="http://schemas.microsoft.com/office/powerpoint/2010/main" val="5616727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时间模型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时间模型：</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导线延迟（如右上图）：</a:t>
            </a:r>
            <a:endParaRPr lang="en-US" altLang="zh-CN" sz="3000" dirty="0"/>
          </a:p>
          <a:p>
            <a:pPr lvl="2" hangingPunct="1">
              <a:lnSpc>
                <a:spcPct val="150000"/>
              </a:lnSpc>
            </a:pPr>
            <a:r>
              <a:rPr lang="zh-CN" altLang="en-US" sz="2400" dirty="0"/>
              <a:t>定义：三相导线（具有电容、电阻、电感的导线）引起的传播延迟</a:t>
            </a:r>
            <a:endParaRPr lang="en-US" altLang="zh-CN" sz="2400" dirty="0"/>
          </a:p>
          <a:p>
            <a:pPr lvl="2" hangingPunct="1">
              <a:lnSpc>
                <a:spcPct val="150000"/>
              </a:lnSpc>
            </a:pPr>
            <a:r>
              <a:rPr lang="zh-CN" altLang="en-US" sz="2400" dirty="0"/>
              <a:t>在建模处理中，一般把导线上的延迟直接计入该线上的门延迟</a:t>
            </a:r>
            <a:endParaRPr lang="en-US" altLang="zh-CN" sz="2400" dirty="0"/>
          </a:p>
          <a:p>
            <a:pPr lvl="1" hangingPunct="1">
              <a:lnSpc>
                <a:spcPct val="150000"/>
              </a:lnSpc>
            </a:pPr>
            <a:r>
              <a:rPr lang="zh-CN" altLang="en-US" sz="3000" dirty="0"/>
              <a:t>逻辑元素延迟模型（如下图）：</a:t>
            </a:r>
            <a:endParaRPr lang="en-US" altLang="zh-CN" sz="3000" dirty="0"/>
          </a:p>
          <a:p>
            <a:pPr lvl="2" hangingPunct="1">
              <a:lnSpc>
                <a:spcPct val="150000"/>
              </a:lnSpc>
            </a:pPr>
            <a:r>
              <a:rPr lang="zh-CN" altLang="en-US" sz="2400" dirty="0"/>
              <a:t>定义：逻辑元素（例如</a:t>
            </a:r>
            <a:r>
              <a:rPr lang="en-US" altLang="zh-CN" sz="2400" dirty="0"/>
              <a:t>D</a:t>
            </a:r>
            <a:r>
              <a:rPr lang="zh-CN" altLang="en-US" sz="2400" dirty="0"/>
              <a:t>触发器）等功能部件中的延迟</a:t>
            </a:r>
            <a:endParaRPr lang="en-US" altLang="zh-CN" sz="2400" dirty="0"/>
          </a:p>
          <a:p>
            <a:pPr lvl="2" hangingPunct="1">
              <a:lnSpc>
                <a:spcPct val="150000"/>
              </a:lnSpc>
            </a:pPr>
            <a:r>
              <a:rPr lang="zh-CN" altLang="en-US" sz="2400" dirty="0"/>
              <a:t>这种延迟往往更为复杂</a:t>
            </a:r>
            <a:endParaRPr lang="en-US" altLang="zh-CN" sz="2400" dirty="0"/>
          </a:p>
          <a:p>
            <a:pPr lvl="2" hangingPunct="1">
              <a:lnSpc>
                <a:spcPct val="150000"/>
              </a:lnSpc>
            </a:pPr>
            <a:r>
              <a:rPr lang="zh-CN" altLang="en-US" sz="2400" dirty="0"/>
              <a:t>例：</a:t>
            </a:r>
            <a:r>
              <a:rPr lang="en-US" altLang="zh-CN" sz="2400" dirty="0"/>
              <a:t>D</a:t>
            </a:r>
            <a:r>
              <a:rPr lang="zh-CN" altLang="en-US" sz="2400" dirty="0"/>
              <a:t>触发器的延迟表</a:t>
            </a:r>
            <a:endParaRPr lang="en-US" altLang="zh-CN" sz="2400" dirty="0"/>
          </a:p>
        </p:txBody>
      </p:sp>
      <p:pic>
        <p:nvPicPr>
          <p:cNvPr id="5" name="图片 4">
            <a:extLst>
              <a:ext uri="{FF2B5EF4-FFF2-40B4-BE49-F238E27FC236}">
                <a16:creationId xmlns:a16="http://schemas.microsoft.com/office/drawing/2014/main" id="{5F3AB6DB-BAB6-4804-9F86-C938E86E59C1}"/>
              </a:ext>
            </a:extLst>
          </p:cNvPr>
          <p:cNvPicPr>
            <a:picLocks noChangeAspect="1"/>
          </p:cNvPicPr>
          <p:nvPr/>
        </p:nvPicPr>
        <p:blipFill>
          <a:blip r:embed="rId2"/>
          <a:stretch>
            <a:fillRect/>
          </a:stretch>
        </p:blipFill>
        <p:spPr>
          <a:xfrm>
            <a:off x="14014282" y="2918160"/>
            <a:ext cx="6991350" cy="4857750"/>
          </a:xfrm>
          <a:prstGeom prst="rect">
            <a:avLst/>
          </a:prstGeom>
        </p:spPr>
      </p:pic>
      <p:pic>
        <p:nvPicPr>
          <p:cNvPr id="8" name="图片 7">
            <a:extLst>
              <a:ext uri="{FF2B5EF4-FFF2-40B4-BE49-F238E27FC236}">
                <a16:creationId xmlns:a16="http://schemas.microsoft.com/office/drawing/2014/main" id="{5B2C0DBF-6AEA-5CA2-E779-7C2B0D2C204F}"/>
              </a:ext>
            </a:extLst>
          </p:cNvPr>
          <p:cNvPicPr>
            <a:picLocks noChangeAspect="1"/>
          </p:cNvPicPr>
          <p:nvPr/>
        </p:nvPicPr>
        <p:blipFill>
          <a:blip r:embed="rId3"/>
          <a:stretch>
            <a:fillRect/>
          </a:stretch>
        </p:blipFill>
        <p:spPr>
          <a:xfrm>
            <a:off x="11107153" y="9835815"/>
            <a:ext cx="8153400" cy="1924050"/>
          </a:xfrm>
          <a:prstGeom prst="rect">
            <a:avLst/>
          </a:prstGeom>
        </p:spPr>
      </p:pic>
      <p:pic>
        <p:nvPicPr>
          <p:cNvPr id="10" name="图片 9">
            <a:extLst>
              <a:ext uri="{FF2B5EF4-FFF2-40B4-BE49-F238E27FC236}">
                <a16:creationId xmlns:a16="http://schemas.microsoft.com/office/drawing/2014/main" id="{B6853600-A450-2BCA-81C4-4486A45825A0}"/>
              </a:ext>
            </a:extLst>
          </p:cNvPr>
          <p:cNvPicPr>
            <a:picLocks noChangeAspect="1"/>
          </p:cNvPicPr>
          <p:nvPr/>
        </p:nvPicPr>
        <p:blipFill>
          <a:blip r:embed="rId4"/>
          <a:stretch>
            <a:fillRect/>
          </a:stretch>
        </p:blipFill>
        <p:spPr>
          <a:xfrm>
            <a:off x="3719763" y="9352555"/>
            <a:ext cx="6629400" cy="3638550"/>
          </a:xfrm>
          <a:prstGeom prst="rect">
            <a:avLst/>
          </a:prstGeom>
        </p:spPr>
      </p:pic>
    </p:spTree>
    <p:extLst>
      <p:ext uri="{BB962C8B-B14F-4D97-AF65-F5344CB8AC3E}">
        <p14:creationId xmlns:p14="http://schemas.microsoft.com/office/powerpoint/2010/main" val="29511297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逻辑模拟</a:t>
            </a:r>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23379812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编译码模拟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编译码模拟：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模拟步骤：</a:t>
            </a:r>
            <a:r>
              <a:rPr lang="en-US" altLang="zh-CN" sz="3000" dirty="0" err="1"/>
              <a:t>hasNext</a:t>
            </a:r>
            <a:r>
              <a:rPr lang="zh-CN" altLang="en-US" sz="3000" dirty="0"/>
              <a:t>→给出向量→将向量输入编译码运行→输出模拟结果</a:t>
            </a:r>
            <a:endParaRPr lang="en-US" altLang="zh-CN" sz="3000" dirty="0"/>
          </a:p>
          <a:p>
            <a:pPr lvl="1" hangingPunct="1">
              <a:lnSpc>
                <a:spcPct val="150000"/>
              </a:lnSpc>
            </a:pPr>
            <a:r>
              <a:rPr lang="zh-CN" altLang="en-US" sz="3000" dirty="0"/>
              <a:t>编译码生成步骤：门层描述→逻辑优化→逻辑分层→编译码生成</a:t>
            </a:r>
          </a:p>
          <a:p>
            <a:pPr lvl="1" hangingPunct="1">
              <a:lnSpc>
                <a:spcPct val="150000"/>
              </a:lnSpc>
            </a:pPr>
            <a:endParaRPr lang="en-US" altLang="zh-CN" sz="2400" dirty="0"/>
          </a:p>
        </p:txBody>
      </p:sp>
      <p:pic>
        <p:nvPicPr>
          <p:cNvPr id="5" name="图片 4">
            <a:extLst>
              <a:ext uri="{FF2B5EF4-FFF2-40B4-BE49-F238E27FC236}">
                <a16:creationId xmlns:a16="http://schemas.microsoft.com/office/drawing/2014/main" id="{8AB111D3-D2E2-A5D2-0CBA-A9EB9A149A44}"/>
              </a:ext>
            </a:extLst>
          </p:cNvPr>
          <p:cNvPicPr>
            <a:picLocks noChangeAspect="1"/>
          </p:cNvPicPr>
          <p:nvPr/>
        </p:nvPicPr>
        <p:blipFill>
          <a:blip r:embed="rId2"/>
          <a:stretch>
            <a:fillRect/>
          </a:stretch>
        </p:blipFill>
        <p:spPr>
          <a:xfrm>
            <a:off x="8301937" y="7664116"/>
            <a:ext cx="6871821" cy="4731418"/>
          </a:xfrm>
          <a:prstGeom prst="rect">
            <a:avLst/>
          </a:prstGeom>
        </p:spPr>
      </p:pic>
    </p:spTree>
    <p:extLst>
      <p:ext uri="{BB962C8B-B14F-4D97-AF65-F5344CB8AC3E}">
        <p14:creationId xmlns:p14="http://schemas.microsoft.com/office/powerpoint/2010/main" val="40387843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编译码模拟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编译码模拟：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逻辑优化的部分思路：</a:t>
            </a:r>
            <a:endParaRPr lang="en-US" altLang="zh-CN" sz="3000" dirty="0"/>
          </a:p>
          <a:p>
            <a:pPr lvl="2" hangingPunct="1">
              <a:lnSpc>
                <a:spcPct val="150000"/>
              </a:lnSpc>
            </a:pPr>
            <a:r>
              <a:rPr lang="zh-CN" altLang="en-US" sz="2600" dirty="0"/>
              <a:t>删除不影响输出的输入</a:t>
            </a:r>
            <a:endParaRPr lang="en-US" altLang="zh-CN" sz="2600" dirty="0"/>
          </a:p>
          <a:p>
            <a:pPr lvl="2" hangingPunct="1">
              <a:lnSpc>
                <a:spcPct val="150000"/>
              </a:lnSpc>
            </a:pPr>
            <a:r>
              <a:rPr lang="zh-CN" altLang="en-US" sz="2600" dirty="0"/>
              <a:t>将单输入门转为导线或者非门</a:t>
            </a:r>
            <a:endParaRPr lang="en-US" altLang="zh-CN" sz="2600" dirty="0"/>
          </a:p>
          <a:p>
            <a:pPr lvl="2" hangingPunct="1">
              <a:lnSpc>
                <a:spcPct val="150000"/>
              </a:lnSpc>
            </a:pPr>
            <a:r>
              <a:rPr lang="zh-CN" altLang="en-US" sz="2600" dirty="0"/>
              <a:t>将只可能产生一种输出的门转换成固定信号</a:t>
            </a:r>
            <a:endParaRPr lang="en-US" altLang="zh-CN" sz="2600" dirty="0"/>
          </a:p>
          <a:p>
            <a:pPr lvl="2" hangingPunct="1">
              <a:lnSpc>
                <a:spcPct val="150000"/>
              </a:lnSpc>
            </a:pPr>
            <a:r>
              <a:rPr lang="zh-CN" altLang="en-US" sz="2600" dirty="0"/>
              <a:t>对冗余的门进行简化</a:t>
            </a:r>
            <a:endParaRPr lang="en-US" altLang="zh-CN" sz="2600" dirty="0"/>
          </a:p>
          <a:p>
            <a:pPr lvl="2" hangingPunct="1">
              <a:lnSpc>
                <a:spcPct val="150000"/>
              </a:lnSpc>
            </a:pPr>
            <a:r>
              <a:rPr lang="zh-CN" altLang="en-US" sz="2600" dirty="0"/>
              <a:t>删除可能导致浮动状态或无法观测的门</a:t>
            </a:r>
            <a:endParaRPr lang="en-US" altLang="zh-CN" sz="2600" dirty="0"/>
          </a:p>
          <a:p>
            <a:pPr lvl="1" hangingPunct="1">
              <a:lnSpc>
                <a:spcPct val="150000"/>
              </a:lnSpc>
            </a:pPr>
            <a:endParaRPr lang="en-US" altLang="zh-CN" sz="2400" dirty="0"/>
          </a:p>
        </p:txBody>
      </p:sp>
      <p:pic>
        <p:nvPicPr>
          <p:cNvPr id="6" name="图片 5">
            <a:extLst>
              <a:ext uri="{FF2B5EF4-FFF2-40B4-BE49-F238E27FC236}">
                <a16:creationId xmlns:a16="http://schemas.microsoft.com/office/drawing/2014/main" id="{EA4F6D38-E43C-5E95-2AF6-096E7DE28CA8}"/>
              </a:ext>
            </a:extLst>
          </p:cNvPr>
          <p:cNvPicPr>
            <a:picLocks noChangeAspect="1"/>
          </p:cNvPicPr>
          <p:nvPr/>
        </p:nvPicPr>
        <p:blipFill>
          <a:blip r:embed="rId2"/>
          <a:stretch>
            <a:fillRect/>
          </a:stretch>
        </p:blipFill>
        <p:spPr>
          <a:xfrm>
            <a:off x="12806864" y="6520112"/>
            <a:ext cx="7297905" cy="5094017"/>
          </a:xfrm>
          <a:prstGeom prst="rect">
            <a:avLst/>
          </a:prstGeom>
        </p:spPr>
      </p:pic>
    </p:spTree>
    <p:extLst>
      <p:ext uri="{BB962C8B-B14F-4D97-AF65-F5344CB8AC3E}">
        <p14:creationId xmlns:p14="http://schemas.microsoft.com/office/powerpoint/2010/main" val="33854404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编译码模拟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编译码模拟：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逻辑分层：将电路分出层次，每层包含若干门电路，前一层完成观测之后才能观测下一层。</a:t>
            </a:r>
            <a:endParaRPr lang="en-US" altLang="zh-CN" sz="3000" dirty="0"/>
          </a:p>
          <a:p>
            <a:pPr lvl="1" hangingPunct="1">
              <a:lnSpc>
                <a:spcPct val="150000"/>
              </a:lnSpc>
            </a:pPr>
            <a:r>
              <a:rPr lang="zh-CN" altLang="en-US" sz="3000" dirty="0"/>
              <a:t>逻辑分层算法：维护一个先入先出的队列</a:t>
            </a:r>
            <a:r>
              <a:rPr lang="en-US" altLang="zh-CN" sz="3000" dirty="0"/>
              <a:t>Q</a:t>
            </a:r>
            <a:r>
              <a:rPr lang="zh-CN" altLang="en-US" sz="3000" dirty="0"/>
              <a:t>，并将所有</a:t>
            </a:r>
            <a:r>
              <a:rPr lang="en-US" altLang="zh-CN" sz="3000" dirty="0"/>
              <a:t>PI</a:t>
            </a:r>
            <a:r>
              <a:rPr lang="zh-CN" altLang="en-US" sz="3000" dirty="0"/>
              <a:t>设置为</a:t>
            </a:r>
            <a:r>
              <a:rPr lang="en-US" altLang="zh-CN" sz="3000" dirty="0"/>
              <a:t>0</a:t>
            </a:r>
            <a:r>
              <a:rPr lang="zh-CN" altLang="en-US" sz="3000" dirty="0"/>
              <a:t>层，将</a:t>
            </a:r>
            <a:r>
              <a:rPr lang="en-US" altLang="zh-CN" sz="3000" dirty="0"/>
              <a:t>PI</a:t>
            </a:r>
            <a:r>
              <a:rPr lang="zh-CN" altLang="en-US" sz="3000" dirty="0"/>
              <a:t>所有扇出放入</a:t>
            </a:r>
            <a:r>
              <a:rPr lang="en-US" altLang="zh-CN" sz="3000" dirty="0"/>
              <a:t>Q</a:t>
            </a:r>
            <a:r>
              <a:rPr lang="zh-CN" altLang="en-US" sz="3000" dirty="0"/>
              <a:t>。</a:t>
            </a:r>
            <a:endParaRPr lang="en-US" altLang="zh-CN" sz="3000" dirty="0"/>
          </a:p>
          <a:p>
            <a:pPr lvl="2" hangingPunct="1">
              <a:lnSpc>
                <a:spcPct val="150000"/>
              </a:lnSpc>
            </a:pPr>
            <a:r>
              <a:rPr lang="zh-CN" altLang="en-US" sz="2400" dirty="0"/>
              <a:t>对</a:t>
            </a:r>
            <a:r>
              <a:rPr lang="en-US" altLang="zh-CN" sz="2400" dirty="0"/>
              <a:t>Q</a:t>
            </a:r>
            <a:r>
              <a:rPr lang="zh-CN" altLang="en-US" sz="2400" dirty="0"/>
              <a:t>中每个元素依次进行弹出，并按其是否就绪进行分类：</a:t>
            </a:r>
            <a:endParaRPr lang="en-US" altLang="zh-CN" sz="2400" dirty="0"/>
          </a:p>
          <a:p>
            <a:pPr lvl="3" hangingPunct="1">
              <a:lnSpc>
                <a:spcPct val="150000"/>
              </a:lnSpc>
            </a:pPr>
            <a:r>
              <a:rPr lang="zh-CN" altLang="en-US" sz="2400" dirty="0"/>
              <a:t>若未就绪，则取消弹出，将其放回</a:t>
            </a:r>
            <a:r>
              <a:rPr lang="en-US" altLang="zh-CN" sz="2400" dirty="0"/>
              <a:t>Q</a:t>
            </a:r>
            <a:r>
              <a:rPr lang="zh-CN" altLang="en-US" sz="2400" dirty="0"/>
              <a:t>中</a:t>
            </a:r>
            <a:endParaRPr lang="en-US" altLang="zh-CN" sz="2400" dirty="0"/>
          </a:p>
          <a:p>
            <a:pPr lvl="3" hangingPunct="1">
              <a:lnSpc>
                <a:spcPct val="150000"/>
              </a:lnSpc>
            </a:pPr>
            <a:r>
              <a:rPr lang="zh-CN" altLang="en-US" sz="2400" dirty="0"/>
              <a:t>若已经就绪，可以分层，则将其设置为（</a:t>
            </a:r>
            <a:r>
              <a:rPr lang="en-US" altLang="zh-CN" sz="2400" dirty="0"/>
              <a:t>l+1</a:t>
            </a:r>
            <a:r>
              <a:rPr lang="zh-CN" altLang="en-US" sz="2400" dirty="0"/>
              <a:t>）层，</a:t>
            </a:r>
            <a:r>
              <a:rPr lang="en-US" altLang="zh-CN" sz="2400" dirty="0"/>
              <a:t>l</a:t>
            </a:r>
            <a:r>
              <a:rPr lang="zh-CN" altLang="en-US" sz="2400" dirty="0"/>
              <a:t>为其所有驱动门的层级最大值。将其所有扇出放入</a:t>
            </a:r>
            <a:r>
              <a:rPr lang="en-US" altLang="zh-CN" sz="2400" dirty="0"/>
              <a:t>Q</a:t>
            </a:r>
            <a:r>
              <a:rPr lang="zh-CN" altLang="en-US" sz="2400" dirty="0"/>
              <a:t>。</a:t>
            </a:r>
            <a:endParaRPr lang="en-US" altLang="zh-CN" sz="2400" dirty="0"/>
          </a:p>
          <a:p>
            <a:pPr lvl="2" hangingPunct="1">
              <a:lnSpc>
                <a:spcPct val="150000"/>
              </a:lnSpc>
            </a:pPr>
            <a:r>
              <a:rPr lang="zh-CN" altLang="en-US" sz="2400" dirty="0"/>
              <a:t>重复以上过程直到</a:t>
            </a:r>
            <a:r>
              <a:rPr lang="en-US" altLang="zh-CN" sz="2400" dirty="0"/>
              <a:t>Q</a:t>
            </a:r>
            <a:r>
              <a:rPr lang="zh-CN" altLang="en-US" sz="2400" dirty="0"/>
              <a:t>为空。</a:t>
            </a:r>
            <a:endParaRPr lang="en-US" altLang="zh-CN" sz="2400" dirty="0"/>
          </a:p>
        </p:txBody>
      </p:sp>
      <p:pic>
        <p:nvPicPr>
          <p:cNvPr id="5" name="图片 4">
            <a:extLst>
              <a:ext uri="{FF2B5EF4-FFF2-40B4-BE49-F238E27FC236}">
                <a16:creationId xmlns:a16="http://schemas.microsoft.com/office/drawing/2014/main" id="{2DB798D1-AFAB-78ED-9867-C23FF3F86A3C}"/>
              </a:ext>
            </a:extLst>
          </p:cNvPr>
          <p:cNvPicPr>
            <a:picLocks noChangeAspect="1"/>
          </p:cNvPicPr>
          <p:nvPr/>
        </p:nvPicPr>
        <p:blipFill>
          <a:blip r:embed="rId2"/>
          <a:stretch>
            <a:fillRect/>
          </a:stretch>
        </p:blipFill>
        <p:spPr>
          <a:xfrm>
            <a:off x="8485060" y="8665000"/>
            <a:ext cx="6505575" cy="4219575"/>
          </a:xfrm>
          <a:prstGeom prst="rect">
            <a:avLst/>
          </a:prstGeom>
        </p:spPr>
      </p:pic>
    </p:spTree>
    <p:extLst>
      <p:ext uri="{BB962C8B-B14F-4D97-AF65-F5344CB8AC3E}">
        <p14:creationId xmlns:p14="http://schemas.microsoft.com/office/powerpoint/2010/main" val="289078967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编译码模拟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编译码模拟：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200" dirty="0"/>
              <a:t>编译码生成：</a:t>
            </a:r>
            <a:endParaRPr lang="en-US" altLang="zh-CN" sz="3200" dirty="0"/>
          </a:p>
          <a:p>
            <a:pPr lvl="2" hangingPunct="1">
              <a:lnSpc>
                <a:spcPct val="150000"/>
              </a:lnSpc>
            </a:pPr>
            <a:r>
              <a:rPr lang="zh-CN" altLang="en-US" sz="2600" dirty="0"/>
              <a:t>高层级编程语言源码（例如</a:t>
            </a:r>
            <a:r>
              <a:rPr lang="en-US" altLang="zh-CN" sz="2600" dirty="0"/>
              <a:t>C</a:t>
            </a:r>
            <a:r>
              <a:rPr lang="zh-CN" altLang="en-US" sz="2600" dirty="0"/>
              <a:t>）：容易</a:t>
            </a:r>
            <a:r>
              <a:rPr lang="en-US" altLang="zh-CN" sz="2600" dirty="0"/>
              <a:t>debug</a:t>
            </a:r>
            <a:r>
              <a:rPr lang="zh-CN" altLang="en-US" sz="2600" dirty="0"/>
              <a:t>，但由于需要编译，因此具有效率限制</a:t>
            </a:r>
            <a:endParaRPr lang="en-US" altLang="zh-CN" sz="2600" dirty="0"/>
          </a:p>
          <a:p>
            <a:pPr lvl="2" hangingPunct="1">
              <a:lnSpc>
                <a:spcPct val="150000"/>
              </a:lnSpc>
            </a:pPr>
            <a:r>
              <a:rPr lang="zh-CN" altLang="en-US" sz="2600" dirty="0"/>
              <a:t>原始机器码：不需要编译，模拟效率高</a:t>
            </a:r>
            <a:endParaRPr lang="en-US" altLang="zh-CN" sz="2600" dirty="0"/>
          </a:p>
          <a:p>
            <a:pPr lvl="2" hangingPunct="1">
              <a:lnSpc>
                <a:spcPct val="150000"/>
              </a:lnSpc>
            </a:pPr>
            <a:r>
              <a:rPr lang="zh-CN" altLang="en-US" sz="2600" dirty="0"/>
              <a:t>基于指令的翻译码（将指令翻译成代码，每次执行一条）：折中了以上两种</a:t>
            </a:r>
            <a:endParaRPr lang="en-US" altLang="zh-CN" sz="2600" dirty="0"/>
          </a:p>
        </p:txBody>
      </p:sp>
    </p:spTree>
    <p:extLst>
      <p:ext uri="{BB962C8B-B14F-4D97-AF65-F5344CB8AC3E}">
        <p14:creationId xmlns:p14="http://schemas.microsoft.com/office/powerpoint/2010/main" val="8380553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编译码模拟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编译码模拟：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200" dirty="0"/>
              <a:t>在只需要二进制逻辑模拟的情况下，编译码模拟是足够的。</a:t>
            </a:r>
            <a:endParaRPr lang="en-US" altLang="zh-CN" sz="3200" dirty="0"/>
          </a:p>
          <a:p>
            <a:pPr lvl="1" hangingPunct="1">
              <a:lnSpc>
                <a:spcPct val="150000"/>
              </a:lnSpc>
            </a:pPr>
            <a:r>
              <a:rPr lang="zh-CN" altLang="en-US" sz="3200" dirty="0"/>
              <a:t>编译码模拟不能解决门延迟和导线延迟问题，因此也不能解决毛刺等问题</a:t>
            </a:r>
            <a:endParaRPr lang="en-US" altLang="zh-CN" sz="3200" dirty="0"/>
          </a:p>
          <a:p>
            <a:pPr lvl="1" hangingPunct="1">
              <a:lnSpc>
                <a:spcPct val="150000"/>
              </a:lnSpc>
            </a:pPr>
            <a:r>
              <a:rPr lang="zh-CN" altLang="en-US" sz="3200" dirty="0"/>
              <a:t>编译码模拟的效率很低，因为对每个输入向量它都会评估整个电路，但事实上连续两个输入变量之间并没有太大区别（导致电路中的很多部分不需要重新评估）</a:t>
            </a:r>
            <a:endParaRPr lang="en-US" altLang="zh-CN" sz="3200" dirty="0"/>
          </a:p>
        </p:txBody>
      </p:sp>
    </p:spTree>
    <p:extLst>
      <p:ext uri="{BB962C8B-B14F-4D97-AF65-F5344CB8AC3E}">
        <p14:creationId xmlns:p14="http://schemas.microsoft.com/office/powerpoint/2010/main" val="20741975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介绍</a:t>
            </a:r>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事件驱动模拟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事件驱动模拟：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事件：指信号的切换</a:t>
            </a:r>
            <a:endParaRPr lang="en-US" altLang="zh-CN" sz="3000" dirty="0"/>
          </a:p>
          <a:p>
            <a:pPr lvl="1" hangingPunct="1">
              <a:lnSpc>
                <a:spcPct val="150000"/>
              </a:lnSpc>
            </a:pPr>
            <a:r>
              <a:rPr lang="zh-CN" altLang="en-US" sz="3000" dirty="0"/>
              <a:t>事件驱动：仅在事件发生时才进行模拟</a:t>
            </a:r>
            <a:endParaRPr lang="en-US" altLang="zh-CN" sz="3000" dirty="0"/>
          </a:p>
          <a:p>
            <a:pPr lvl="1" hangingPunct="1">
              <a:lnSpc>
                <a:spcPct val="150000"/>
              </a:lnSpc>
            </a:pPr>
            <a:r>
              <a:rPr lang="zh-CN" altLang="en-US" sz="3000" dirty="0"/>
              <a:t>不考虑延迟的事件驱动模拟如下图所示。类似于逻辑分层，事件驱动模拟也维护了一个先入先出的队列</a:t>
            </a:r>
            <a:r>
              <a:rPr lang="en-US" altLang="zh-CN" sz="3000" dirty="0"/>
              <a:t>Q</a:t>
            </a:r>
            <a:r>
              <a:rPr lang="zh-CN" altLang="en-US" sz="3000" dirty="0"/>
              <a:t>。</a:t>
            </a:r>
            <a:endParaRPr lang="en-US" altLang="zh-CN" sz="3000" dirty="0"/>
          </a:p>
          <a:p>
            <a:pPr lvl="2" hangingPunct="1">
              <a:lnSpc>
                <a:spcPct val="150000"/>
              </a:lnSpc>
            </a:pPr>
            <a:r>
              <a:rPr lang="zh-CN" altLang="en-US" sz="2400" dirty="0"/>
              <a:t>读入初始状态和</a:t>
            </a:r>
            <a:r>
              <a:rPr lang="en-US" altLang="zh-CN" sz="2400" dirty="0" err="1"/>
              <a:t>hasNext</a:t>
            </a:r>
            <a:r>
              <a:rPr lang="zh-CN" altLang="en-US" sz="2400" dirty="0"/>
              <a:t>情况</a:t>
            </a:r>
            <a:endParaRPr lang="en-US" altLang="zh-CN" sz="2400" dirty="0"/>
          </a:p>
          <a:p>
            <a:pPr lvl="2" hangingPunct="1">
              <a:lnSpc>
                <a:spcPct val="150000"/>
              </a:lnSpc>
            </a:pPr>
            <a:r>
              <a:rPr lang="zh-CN" altLang="en-US" sz="2400" dirty="0"/>
              <a:t>如果</a:t>
            </a:r>
            <a:r>
              <a:rPr lang="en-US" altLang="zh-CN" sz="2400" dirty="0" err="1"/>
              <a:t>hasNext</a:t>
            </a:r>
            <a:r>
              <a:rPr lang="zh-CN" altLang="en-US" sz="2400" dirty="0"/>
              <a:t>，则读入新的输入向量，并将当前</a:t>
            </a:r>
            <a:r>
              <a:rPr lang="en-US" altLang="zh-CN" sz="2400" dirty="0"/>
              <a:t>active</a:t>
            </a:r>
            <a:r>
              <a:rPr lang="zh-CN" altLang="en-US" sz="2400" dirty="0"/>
              <a:t>的门（输入有变的门）放进</a:t>
            </a:r>
            <a:r>
              <a:rPr lang="en-US" altLang="zh-CN" sz="2400" dirty="0"/>
              <a:t>Q</a:t>
            </a:r>
            <a:r>
              <a:rPr lang="zh-CN" altLang="en-US" sz="2400" dirty="0"/>
              <a:t>中，依次进行分析：</a:t>
            </a:r>
            <a:endParaRPr lang="en-US" altLang="zh-CN" sz="2400" dirty="0"/>
          </a:p>
          <a:p>
            <a:pPr lvl="3" hangingPunct="1">
              <a:lnSpc>
                <a:spcPct val="150000"/>
              </a:lnSpc>
            </a:pPr>
            <a:r>
              <a:rPr lang="zh-CN" altLang="en-US" sz="2400" dirty="0"/>
              <a:t>如果输入的变化导致了这个门输出变化，则把这个门的扇出放入</a:t>
            </a:r>
            <a:r>
              <a:rPr lang="en-US" altLang="zh-CN" sz="2400" dirty="0"/>
              <a:t>Q</a:t>
            </a:r>
          </a:p>
          <a:p>
            <a:pPr lvl="3" hangingPunct="1">
              <a:lnSpc>
                <a:spcPct val="150000"/>
              </a:lnSpc>
            </a:pPr>
            <a:r>
              <a:rPr lang="zh-CN" altLang="en-US" sz="2400" dirty="0"/>
              <a:t>否则，忽略</a:t>
            </a:r>
            <a:endParaRPr lang="en-US" altLang="zh-CN" sz="2400" dirty="0"/>
          </a:p>
          <a:p>
            <a:pPr lvl="2" hangingPunct="1">
              <a:lnSpc>
                <a:spcPct val="150000"/>
              </a:lnSpc>
            </a:pPr>
            <a:r>
              <a:rPr lang="zh-CN" altLang="en-US" sz="2400" dirty="0"/>
              <a:t>重复以上过程直到</a:t>
            </a:r>
            <a:r>
              <a:rPr lang="en-US" altLang="zh-CN" sz="2400" dirty="0"/>
              <a:t>Q</a:t>
            </a:r>
            <a:r>
              <a:rPr lang="zh-CN" altLang="en-US" sz="2400" dirty="0"/>
              <a:t>为空。</a:t>
            </a:r>
            <a:endParaRPr lang="en-US" altLang="zh-CN" sz="2400" dirty="0"/>
          </a:p>
          <a:p>
            <a:pPr lvl="1" hangingPunct="1">
              <a:lnSpc>
                <a:spcPct val="150000"/>
              </a:lnSpc>
            </a:pPr>
            <a:endParaRPr lang="en-US" altLang="zh-CN" sz="1800" dirty="0"/>
          </a:p>
          <a:p>
            <a:pPr lvl="1" hangingPunct="1">
              <a:lnSpc>
                <a:spcPct val="150000"/>
              </a:lnSpc>
            </a:pPr>
            <a:endParaRPr lang="en-US" altLang="zh-CN" sz="3000" dirty="0"/>
          </a:p>
        </p:txBody>
      </p:sp>
      <p:pic>
        <p:nvPicPr>
          <p:cNvPr id="5" name="图片 4">
            <a:extLst>
              <a:ext uri="{FF2B5EF4-FFF2-40B4-BE49-F238E27FC236}">
                <a16:creationId xmlns:a16="http://schemas.microsoft.com/office/drawing/2014/main" id="{1465F97A-5772-BC35-570D-A09144CE6925}"/>
              </a:ext>
            </a:extLst>
          </p:cNvPr>
          <p:cNvPicPr>
            <a:picLocks noChangeAspect="1"/>
          </p:cNvPicPr>
          <p:nvPr/>
        </p:nvPicPr>
        <p:blipFill>
          <a:blip r:embed="rId2"/>
          <a:stretch>
            <a:fillRect/>
          </a:stretch>
        </p:blipFill>
        <p:spPr>
          <a:xfrm>
            <a:off x="8561260" y="8407065"/>
            <a:ext cx="6353175" cy="4000500"/>
          </a:xfrm>
          <a:prstGeom prst="rect">
            <a:avLst/>
          </a:prstGeom>
        </p:spPr>
      </p:pic>
    </p:spTree>
    <p:extLst>
      <p:ext uri="{BB962C8B-B14F-4D97-AF65-F5344CB8AC3E}">
        <p14:creationId xmlns:p14="http://schemas.microsoft.com/office/powerpoint/2010/main" val="10827406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事件驱动模拟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事件驱动模拟：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考虑标准延迟的事件驱动模拟：调度器从普通队列转变为优先级队列</a:t>
            </a:r>
            <a:endParaRPr lang="en-US" altLang="zh-CN" sz="3000" dirty="0"/>
          </a:p>
          <a:p>
            <a:pPr lvl="1" hangingPunct="1">
              <a:lnSpc>
                <a:spcPct val="150000"/>
              </a:lnSpc>
            </a:pPr>
            <a:r>
              <a:rPr lang="zh-CN" altLang="en-US" sz="3000" dirty="0"/>
              <a:t>优先级队列的时间链表可以替换为固定时长的时间戳，或者计时轮（利用模除向列表中循环写入）</a:t>
            </a:r>
            <a:endParaRPr lang="en-US" altLang="zh-CN" sz="3000" dirty="0"/>
          </a:p>
          <a:p>
            <a:pPr lvl="1" hangingPunct="1">
              <a:lnSpc>
                <a:spcPct val="150000"/>
              </a:lnSpc>
            </a:pPr>
            <a:r>
              <a:rPr lang="zh-CN" altLang="en-US" sz="3000" dirty="0"/>
              <a:t>双路策略（</a:t>
            </a:r>
            <a:r>
              <a:rPr lang="en-US" altLang="zh-CN" sz="3000" dirty="0"/>
              <a:t>Two-Pass Strategy</a:t>
            </a:r>
            <a:r>
              <a:rPr lang="zh-CN" altLang="en-US" sz="3000" dirty="0"/>
              <a:t>，如下图，图中</a:t>
            </a:r>
            <a:r>
              <a:rPr lang="en-US" altLang="zh-CN" sz="3000" dirty="0"/>
              <a:t>+</a:t>
            </a:r>
            <a:r>
              <a:rPr lang="zh-CN" altLang="en-US" sz="3000" dirty="0"/>
              <a:t>表示该门预期的下次输出）</a:t>
            </a:r>
            <a:endParaRPr lang="en-US" altLang="zh-CN" sz="3000" dirty="0"/>
          </a:p>
          <a:p>
            <a:pPr lvl="2" hangingPunct="1">
              <a:lnSpc>
                <a:spcPct val="150000"/>
              </a:lnSpc>
            </a:pPr>
            <a:r>
              <a:rPr lang="zh-CN" altLang="en-US" sz="2400" dirty="0"/>
              <a:t>左路用于处理当前事件，右路用于对当前事件引发的扇出事件进行规划</a:t>
            </a:r>
            <a:endParaRPr lang="en-US" altLang="zh-CN" sz="1800" dirty="0"/>
          </a:p>
          <a:p>
            <a:pPr lvl="1" hangingPunct="1">
              <a:lnSpc>
                <a:spcPct val="150000"/>
              </a:lnSpc>
            </a:pPr>
            <a:endParaRPr lang="en-US" altLang="zh-CN" sz="3000" dirty="0"/>
          </a:p>
        </p:txBody>
      </p:sp>
      <p:pic>
        <p:nvPicPr>
          <p:cNvPr id="6" name="图片 5">
            <a:extLst>
              <a:ext uri="{FF2B5EF4-FFF2-40B4-BE49-F238E27FC236}">
                <a16:creationId xmlns:a16="http://schemas.microsoft.com/office/drawing/2014/main" id="{6162823F-BC20-4BD6-ADC2-DC04ACDEC17F}"/>
              </a:ext>
            </a:extLst>
          </p:cNvPr>
          <p:cNvPicPr>
            <a:picLocks noChangeAspect="1"/>
          </p:cNvPicPr>
          <p:nvPr/>
        </p:nvPicPr>
        <p:blipFill>
          <a:blip r:embed="rId2"/>
          <a:stretch>
            <a:fillRect/>
          </a:stretch>
        </p:blipFill>
        <p:spPr>
          <a:xfrm>
            <a:off x="3774456" y="8482262"/>
            <a:ext cx="6364655" cy="3206165"/>
          </a:xfrm>
          <a:prstGeom prst="rect">
            <a:avLst/>
          </a:prstGeom>
        </p:spPr>
      </p:pic>
      <p:pic>
        <p:nvPicPr>
          <p:cNvPr id="8" name="图片 7">
            <a:extLst>
              <a:ext uri="{FF2B5EF4-FFF2-40B4-BE49-F238E27FC236}">
                <a16:creationId xmlns:a16="http://schemas.microsoft.com/office/drawing/2014/main" id="{9E2E69B0-6BE3-18B4-CB49-9A6962564970}"/>
              </a:ext>
            </a:extLst>
          </p:cNvPr>
          <p:cNvPicPr>
            <a:picLocks noChangeAspect="1"/>
          </p:cNvPicPr>
          <p:nvPr/>
        </p:nvPicPr>
        <p:blipFill>
          <a:blip r:embed="rId3"/>
          <a:stretch>
            <a:fillRect/>
          </a:stretch>
        </p:blipFill>
        <p:spPr>
          <a:xfrm>
            <a:off x="10575757" y="7595044"/>
            <a:ext cx="7920790" cy="5192518"/>
          </a:xfrm>
          <a:prstGeom prst="rect">
            <a:avLst/>
          </a:prstGeom>
        </p:spPr>
      </p:pic>
    </p:spTree>
    <p:extLst>
      <p:ext uri="{BB962C8B-B14F-4D97-AF65-F5344CB8AC3E}">
        <p14:creationId xmlns:p14="http://schemas.microsoft.com/office/powerpoint/2010/main" val="2281164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两种模拟方式的对比</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两种模拟方式的对比：</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编译码模拟：适用于基于时钟周期的仿真、电路中活动更多时的仿真、按位仿真</a:t>
            </a:r>
            <a:endParaRPr lang="en-US" altLang="zh-CN" sz="3000" dirty="0"/>
          </a:p>
          <a:p>
            <a:pPr lvl="1" hangingPunct="1">
              <a:lnSpc>
                <a:spcPct val="150000"/>
              </a:lnSpc>
            </a:pPr>
            <a:r>
              <a:rPr lang="zh-CN" altLang="en-US" sz="3000" dirty="0"/>
              <a:t>事件驱动模拟：适用于考虑延迟的仿真、需要检测危险的仿真、电路中活动更少时的仿真、编辑</a:t>
            </a:r>
            <a:r>
              <a:rPr lang="en-US" altLang="zh-CN" sz="3000" dirty="0"/>
              <a:t>-</a:t>
            </a:r>
            <a:r>
              <a:rPr lang="zh-CN" altLang="en-US" sz="3000" dirty="0"/>
              <a:t>模拟</a:t>
            </a:r>
            <a:r>
              <a:rPr lang="en-US" altLang="zh-CN" sz="3000" dirty="0"/>
              <a:t>-</a:t>
            </a:r>
            <a:r>
              <a:rPr lang="zh-CN" altLang="en-US" sz="3000" dirty="0"/>
              <a:t>调试工作循环经常发生且模拟启动时间很重要时的仿真</a:t>
            </a:r>
            <a:endParaRPr lang="en-US" altLang="zh-CN" sz="3000" dirty="0"/>
          </a:p>
        </p:txBody>
      </p:sp>
    </p:spTree>
    <p:extLst>
      <p:ext uri="{BB962C8B-B14F-4D97-AF65-F5344CB8AC3E}">
        <p14:creationId xmlns:p14="http://schemas.microsoft.com/office/powerpoint/2010/main" val="3466540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危险</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危险（</a:t>
            </a:r>
            <a:r>
              <a:rPr lang="en-US" altLang="zh-CN" sz="3600" b="1" dirty="0">
                <a:solidFill>
                  <a:srgbClr val="7030A0"/>
                </a:solidFill>
                <a:ea typeface="思源黑体 CN" panose="020B0500000000000000" pitchFamily="34" charset="-122"/>
              </a:rPr>
              <a:t>hazard</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定义：输入信号变换时，内部信号或原始输出可能会出现不需要的瞬时脉冲或毛刺，它们称为危险</a:t>
            </a:r>
            <a:endParaRPr lang="en-US" altLang="zh-CN" sz="3000" dirty="0"/>
          </a:p>
          <a:p>
            <a:pPr lvl="1" hangingPunct="1">
              <a:lnSpc>
                <a:spcPct val="150000"/>
              </a:lnSpc>
            </a:pPr>
            <a:r>
              <a:rPr lang="zh-CN" altLang="en-US" sz="3000" dirty="0"/>
              <a:t>分类：</a:t>
            </a:r>
            <a:endParaRPr lang="en-US" altLang="zh-CN" sz="3000" dirty="0"/>
          </a:p>
          <a:p>
            <a:pPr lvl="2" hangingPunct="1">
              <a:lnSpc>
                <a:spcPct val="150000"/>
              </a:lnSpc>
            </a:pPr>
            <a:r>
              <a:rPr lang="zh-CN" altLang="en-US" sz="2400" dirty="0"/>
              <a:t>静态，即本应保持为定值的信号线上突然出现了其他值的瞬时脉冲。静态危险包括静态</a:t>
            </a:r>
            <a:r>
              <a:rPr lang="en-US" altLang="zh-CN" sz="2400" dirty="0"/>
              <a:t>-1</a:t>
            </a:r>
            <a:r>
              <a:rPr lang="zh-CN" altLang="en-US" sz="2400" dirty="0"/>
              <a:t>危险和静态</a:t>
            </a:r>
            <a:r>
              <a:rPr lang="en-US" altLang="zh-CN" sz="2400" dirty="0"/>
              <a:t>-0</a:t>
            </a:r>
            <a:r>
              <a:rPr lang="zh-CN" altLang="en-US" sz="2400" dirty="0"/>
              <a:t>危险</a:t>
            </a:r>
            <a:endParaRPr lang="en-US" altLang="zh-CN" sz="2400" dirty="0"/>
          </a:p>
          <a:p>
            <a:pPr lvl="2" hangingPunct="1">
              <a:lnSpc>
                <a:spcPct val="150000"/>
              </a:lnSpc>
            </a:pPr>
            <a:r>
              <a:rPr lang="zh-CN" altLang="en-US" sz="2400" dirty="0"/>
              <a:t>动态，即在</a:t>
            </a:r>
            <a:r>
              <a:rPr lang="en-US" altLang="zh-CN" sz="2400" dirty="0"/>
              <a:t>0-1</a:t>
            </a:r>
            <a:r>
              <a:rPr lang="zh-CN" altLang="en-US" sz="2400" dirty="0"/>
              <a:t>或</a:t>
            </a:r>
            <a:r>
              <a:rPr lang="en-US" altLang="zh-CN" sz="2400" dirty="0"/>
              <a:t>1-0</a:t>
            </a:r>
            <a:r>
              <a:rPr lang="zh-CN" altLang="en-US" sz="2400" dirty="0"/>
              <a:t>变化前后出现的瞬时脉冲。动态危险包括动态</a:t>
            </a:r>
            <a:r>
              <a:rPr lang="en-US" altLang="zh-CN" sz="2400" dirty="0"/>
              <a:t>-1</a:t>
            </a:r>
            <a:r>
              <a:rPr lang="zh-CN" altLang="en-US" sz="2400" dirty="0"/>
              <a:t>危险和动态</a:t>
            </a:r>
            <a:r>
              <a:rPr lang="en-US" altLang="zh-CN" sz="2400" dirty="0"/>
              <a:t>-0</a:t>
            </a:r>
            <a:r>
              <a:rPr lang="zh-CN" altLang="en-US" sz="2400" dirty="0"/>
              <a:t>危险</a:t>
            </a:r>
            <a:endParaRPr lang="en-US" altLang="zh-CN" sz="2400" dirty="0"/>
          </a:p>
        </p:txBody>
      </p:sp>
      <p:pic>
        <p:nvPicPr>
          <p:cNvPr id="5" name="图片 4">
            <a:extLst>
              <a:ext uri="{FF2B5EF4-FFF2-40B4-BE49-F238E27FC236}">
                <a16:creationId xmlns:a16="http://schemas.microsoft.com/office/drawing/2014/main" id="{DDFD22B3-9DF1-268A-9006-484D6059AD76}"/>
              </a:ext>
            </a:extLst>
          </p:cNvPr>
          <p:cNvPicPr>
            <a:picLocks noChangeAspect="1"/>
          </p:cNvPicPr>
          <p:nvPr/>
        </p:nvPicPr>
        <p:blipFill>
          <a:blip r:embed="rId2"/>
          <a:stretch>
            <a:fillRect/>
          </a:stretch>
        </p:blipFill>
        <p:spPr>
          <a:xfrm>
            <a:off x="5724045" y="9336505"/>
            <a:ext cx="12027606" cy="3059531"/>
          </a:xfrm>
          <a:prstGeom prst="rect">
            <a:avLst/>
          </a:prstGeom>
        </p:spPr>
      </p:pic>
    </p:spTree>
    <p:extLst>
      <p:ext uri="{BB962C8B-B14F-4D97-AF65-F5344CB8AC3E}">
        <p14:creationId xmlns:p14="http://schemas.microsoft.com/office/powerpoint/2010/main" val="28416184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逻辑模拟 </a:t>
            </a:r>
            <a:r>
              <a:rPr lang="en-US" altLang="zh-CN" dirty="0"/>
              <a:t>– </a:t>
            </a:r>
            <a:r>
              <a:rPr lang="zh-CN" altLang="en-US" dirty="0"/>
              <a:t>危险</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静态危险：</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检测静态危险的方法：</a:t>
            </a:r>
            <a:endParaRPr lang="en-US" altLang="zh-CN" sz="3000" dirty="0"/>
          </a:p>
          <a:p>
            <a:pPr lvl="1" hangingPunct="1">
              <a:lnSpc>
                <a:spcPct val="150000"/>
              </a:lnSpc>
            </a:pPr>
            <a:r>
              <a:rPr lang="zh-CN" altLang="en-US" sz="3000" dirty="0"/>
              <a:t>对所有</a:t>
            </a:r>
            <a:r>
              <a:rPr lang="en-US" altLang="zh-CN" sz="3000" dirty="0"/>
              <a:t>0-1</a:t>
            </a:r>
            <a:r>
              <a:rPr lang="zh-CN" altLang="en-US" sz="3000" dirty="0"/>
              <a:t>和</a:t>
            </a:r>
            <a:r>
              <a:rPr lang="en-US" altLang="zh-CN" sz="3000" dirty="0"/>
              <a:t>1-0</a:t>
            </a:r>
            <a:r>
              <a:rPr lang="zh-CN" altLang="en-US" sz="3000" dirty="0"/>
              <a:t>变换，插入</a:t>
            </a:r>
            <a:r>
              <a:rPr lang="en-US" altLang="zh-CN" sz="3000" dirty="0"/>
              <a:t>u</a:t>
            </a:r>
            <a:r>
              <a:rPr lang="zh-CN" altLang="en-US" sz="3000" dirty="0"/>
              <a:t>表示无法确知其延迟，因而不知道转变何时发生</a:t>
            </a:r>
            <a:endParaRPr lang="en-US" altLang="zh-CN" sz="3000" dirty="0"/>
          </a:p>
          <a:p>
            <a:pPr lvl="1" hangingPunct="1">
              <a:lnSpc>
                <a:spcPct val="150000"/>
              </a:lnSpc>
            </a:pPr>
            <a:r>
              <a:rPr lang="zh-CN" altLang="en-US" sz="3000" dirty="0"/>
              <a:t>对于连续两个输入向量</a:t>
            </a:r>
            <a:r>
              <a:rPr lang="en-US" altLang="zh-CN" sz="3000" dirty="0"/>
              <a:t>V1</a:t>
            </a:r>
            <a:r>
              <a:rPr lang="zh-CN" altLang="en-US" sz="3000" dirty="0"/>
              <a:t>和</a:t>
            </a:r>
            <a:r>
              <a:rPr lang="en-US" altLang="zh-CN" sz="3000" dirty="0"/>
              <a:t>V2</a:t>
            </a:r>
            <a:r>
              <a:rPr lang="zh-CN" altLang="en-US" sz="3000" dirty="0"/>
              <a:t>，插入一个</a:t>
            </a:r>
            <a:r>
              <a:rPr lang="en-US" altLang="zh-CN" sz="3000" dirty="0"/>
              <a:t>V+</a:t>
            </a:r>
            <a:r>
              <a:rPr lang="zh-CN" altLang="en-US" sz="3000" dirty="0"/>
              <a:t>向量，其定义为：</a:t>
            </a:r>
            <a:r>
              <a:rPr lang="en-US" altLang="zh-CN" sz="3000" dirty="0"/>
              <a:t>V1</a:t>
            </a:r>
            <a:r>
              <a:rPr lang="zh-CN" altLang="en-US" sz="3000" dirty="0"/>
              <a:t>和</a:t>
            </a:r>
            <a:r>
              <a:rPr lang="en-US" altLang="zh-CN" sz="3000" dirty="0"/>
              <a:t>V2</a:t>
            </a:r>
            <a:r>
              <a:rPr lang="zh-CN" altLang="en-US" sz="3000" dirty="0"/>
              <a:t>相同的位不变，其余位置</a:t>
            </a:r>
            <a:r>
              <a:rPr lang="en-US" altLang="zh-CN" sz="3000" dirty="0"/>
              <a:t>u</a:t>
            </a:r>
            <a:r>
              <a:rPr lang="zh-CN" altLang="en-US" sz="3000" dirty="0"/>
              <a:t>。此时，如果输出信号观测到了</a:t>
            </a:r>
            <a:r>
              <a:rPr lang="en-US" altLang="zh-CN" sz="3000" dirty="0"/>
              <a:t>1u1</a:t>
            </a:r>
            <a:r>
              <a:rPr lang="zh-CN" altLang="en-US" sz="3000" dirty="0"/>
              <a:t>或</a:t>
            </a:r>
            <a:r>
              <a:rPr lang="en-US" altLang="zh-CN" sz="3000" dirty="0"/>
              <a:t>0u0</a:t>
            </a:r>
            <a:r>
              <a:rPr lang="zh-CN" altLang="en-US" sz="3000" dirty="0"/>
              <a:t>，则说明发生了静态危险。</a:t>
            </a:r>
            <a:endParaRPr lang="en-US" altLang="zh-CN" sz="3000" dirty="0"/>
          </a:p>
          <a:p>
            <a:pPr lvl="1" hangingPunct="1">
              <a:lnSpc>
                <a:spcPct val="150000"/>
              </a:lnSpc>
            </a:pPr>
            <a:r>
              <a:rPr lang="zh-CN" altLang="en-US" sz="3000" dirty="0"/>
              <a:t>如上，我们可以总结出解决静态危险可用的</a:t>
            </a:r>
            <a:r>
              <a:rPr lang="zh-CN" altLang="en-US" sz="3000" dirty="0">
                <a:solidFill>
                  <a:srgbClr val="68309F"/>
                </a:solidFill>
              </a:rPr>
              <a:t>六值逻辑（</a:t>
            </a:r>
            <a:r>
              <a:rPr lang="en-US" altLang="zh-CN" sz="3000" dirty="0">
                <a:solidFill>
                  <a:srgbClr val="68309F"/>
                </a:solidFill>
              </a:rPr>
              <a:t>six-valued logic</a:t>
            </a:r>
            <a:r>
              <a:rPr lang="zh-CN" altLang="en-US" sz="3000" dirty="0">
                <a:solidFill>
                  <a:srgbClr val="68309F"/>
                </a:solidFill>
              </a:rPr>
              <a:t>）</a:t>
            </a:r>
            <a:endParaRPr lang="en-US" altLang="zh-CN" sz="3000" dirty="0">
              <a:solidFill>
                <a:srgbClr val="68309F"/>
              </a:solidFill>
            </a:endParaRPr>
          </a:p>
          <a:p>
            <a:pPr hangingPunct="1">
              <a:lnSpc>
                <a:spcPct val="150000"/>
              </a:lnSpc>
            </a:pPr>
            <a:r>
              <a:rPr lang="zh-CN" altLang="en-US" sz="3600" b="1" dirty="0">
                <a:solidFill>
                  <a:srgbClr val="68309F"/>
                </a:solidFill>
              </a:rPr>
              <a:t>动态危险：</a:t>
            </a:r>
            <a:r>
              <a:rPr lang="zh-CN" altLang="en-US" sz="3600" dirty="0"/>
              <a:t>可以使用类似的</a:t>
            </a:r>
            <a:r>
              <a:rPr lang="zh-CN" altLang="en-US" sz="3600" dirty="0">
                <a:solidFill>
                  <a:srgbClr val="68309F"/>
                </a:solidFill>
              </a:rPr>
              <a:t>八值逻辑（</a:t>
            </a:r>
            <a:r>
              <a:rPr lang="en-US" altLang="zh-CN" sz="3600" dirty="0">
                <a:solidFill>
                  <a:srgbClr val="68309F"/>
                </a:solidFill>
              </a:rPr>
              <a:t>eight-valued logic</a:t>
            </a:r>
            <a:r>
              <a:rPr lang="zh-CN" altLang="en-US" sz="3600">
                <a:solidFill>
                  <a:srgbClr val="68309F"/>
                </a:solidFill>
              </a:rPr>
              <a:t>）</a:t>
            </a:r>
            <a:r>
              <a:rPr lang="zh-CN" altLang="en-US" sz="3600"/>
              <a:t>进行检测</a:t>
            </a:r>
            <a:endParaRPr lang="en-US" altLang="zh-CN" sz="3600" dirty="0"/>
          </a:p>
        </p:txBody>
      </p:sp>
      <p:pic>
        <p:nvPicPr>
          <p:cNvPr id="6" name="图片 5">
            <a:extLst>
              <a:ext uri="{FF2B5EF4-FFF2-40B4-BE49-F238E27FC236}">
                <a16:creationId xmlns:a16="http://schemas.microsoft.com/office/drawing/2014/main" id="{3E01F4C4-2083-8E81-F220-B619998620B8}"/>
              </a:ext>
            </a:extLst>
          </p:cNvPr>
          <p:cNvPicPr>
            <a:picLocks noChangeAspect="1"/>
          </p:cNvPicPr>
          <p:nvPr/>
        </p:nvPicPr>
        <p:blipFill>
          <a:blip r:embed="rId2"/>
          <a:stretch>
            <a:fillRect/>
          </a:stretch>
        </p:blipFill>
        <p:spPr>
          <a:xfrm>
            <a:off x="8734425" y="8917413"/>
            <a:ext cx="6915150" cy="3714750"/>
          </a:xfrm>
          <a:prstGeom prst="rect">
            <a:avLst/>
          </a:prstGeom>
        </p:spPr>
      </p:pic>
    </p:spTree>
    <p:extLst>
      <p:ext uri="{BB962C8B-B14F-4D97-AF65-F5344CB8AC3E}">
        <p14:creationId xmlns:p14="http://schemas.microsoft.com/office/powerpoint/2010/main" val="399622151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故障模拟</a:t>
            </a:r>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80972083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故障模拟的复杂度：</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一次只模拟一个故障的情况下，用时正比于电路规模、测试用例数目和被模拟的故障数目（后者又与电路规模接近正比），因此总的复杂度为</a:t>
                </a:r>
                <a14:m>
                  <m:oMath xmlns:m="http://schemas.openxmlformats.org/officeDocument/2006/math">
                    <m:r>
                      <a:rPr lang="en-US" altLang="zh-CN" sz="3000" b="0" i="1" smtClean="0">
                        <a:latin typeface="Cambria Math" panose="02040503050406030204" pitchFamily="18" charset="0"/>
                      </a:rPr>
                      <m:t>𝑂</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𝑝</m:t>
                    </m:r>
                    <m:sSup>
                      <m:sSupPr>
                        <m:ctrlPr>
                          <a:rPr lang="en-US" altLang="zh-CN" sz="3000" b="0" i="1" smtClean="0">
                            <a:latin typeface="Cambria Math" panose="02040503050406030204" pitchFamily="18" charset="0"/>
                          </a:rPr>
                        </m:ctrlPr>
                      </m:sSupPr>
                      <m:e>
                        <m:r>
                          <a:rPr lang="en-US" altLang="zh-CN" sz="3000" b="0" i="1" smtClean="0">
                            <a:latin typeface="Cambria Math" panose="02040503050406030204" pitchFamily="18" charset="0"/>
                          </a:rPr>
                          <m:t>𝑛</m:t>
                        </m:r>
                      </m:e>
                      <m:sup>
                        <m:r>
                          <a:rPr lang="en-US" altLang="zh-CN" sz="3000" b="0" i="1" smtClean="0">
                            <a:latin typeface="Cambria Math" panose="02040503050406030204" pitchFamily="18" charset="0"/>
                          </a:rPr>
                          <m:t>2</m:t>
                        </m:r>
                      </m:sup>
                    </m:sSup>
                    <m:r>
                      <a:rPr lang="en-US" altLang="zh-CN" sz="3000" b="0" i="1" smtClean="0">
                        <a:latin typeface="Cambria Math" panose="02040503050406030204" pitchFamily="18" charset="0"/>
                      </a:rPr>
                      <m:t>)</m:t>
                    </m:r>
                  </m:oMath>
                </a14:m>
                <a:r>
                  <a:rPr lang="zh-CN" altLang="en-US" sz="3000" dirty="0"/>
                  <a:t>，很难在大型电路中使用。（</a:t>
                </a:r>
                <a:r>
                  <a:rPr lang="en-US" altLang="zh-CN" sz="3000" dirty="0"/>
                  <a:t>p</a:t>
                </a:r>
                <a:r>
                  <a:rPr lang="zh-CN" altLang="en-US" sz="3000" dirty="0"/>
                  <a:t>为测试用例数目，</a:t>
                </a:r>
                <a:r>
                  <a:rPr lang="en-US" altLang="zh-CN" sz="3000" dirty="0"/>
                  <a:t>n</a:t>
                </a:r>
                <a:r>
                  <a:rPr lang="zh-CN" altLang="en-US" sz="3000" dirty="0"/>
                  <a:t>为逻辑门数目）</a:t>
                </a:r>
                <a:endParaRPr lang="en-US" altLang="zh-CN" sz="3000" dirty="0"/>
              </a:p>
              <a:p>
                <a:pPr lvl="1" hangingPunct="1">
                  <a:lnSpc>
                    <a:spcPct val="150000"/>
                  </a:lnSpc>
                </a:pPr>
                <a:r>
                  <a:rPr lang="zh-CN" altLang="en-US" sz="3000" dirty="0"/>
                  <a:t>接下来的讨论中，“故障”仅指单点</a:t>
                </a:r>
                <a:r>
                  <a:rPr lang="en-US" altLang="zh-CN" sz="3000" dirty="0"/>
                  <a:t>stuck-at</a:t>
                </a:r>
                <a:r>
                  <a:rPr lang="zh-CN" altLang="en-US" sz="3000" dirty="0"/>
                  <a:t>故障，借此讨论降低故障模拟复杂度的方法</a:t>
                </a:r>
                <a:endParaRPr lang="en-US" altLang="zh-CN" sz="3000" dirty="0"/>
              </a:p>
              <a:p>
                <a:pPr lvl="1" hangingPunct="1">
                  <a:lnSpc>
                    <a:spcPct val="150000"/>
                  </a:lnSpc>
                </a:pPr>
                <a:r>
                  <a:rPr lang="zh-CN" altLang="en-US" sz="3000" dirty="0"/>
                  <a:t>测试向量（</a:t>
                </a:r>
                <a:r>
                  <a:rPr lang="en-US" altLang="zh-CN" sz="3000" dirty="0"/>
                  <a:t>Test Vectors &amp; Test Patterns</a:t>
                </a:r>
                <a:r>
                  <a:rPr lang="zh-CN" altLang="en-US" sz="3000" dirty="0"/>
                  <a:t>）：两个词虽然在绝大多数情况下可以互相替换，但在逻辑模拟中常用前者，在故障模拟中常用后者，因为逻辑模拟中一般是设计师手算出的（</a:t>
                </a:r>
                <a:r>
                  <a:rPr lang="en-US" altLang="zh-CN" sz="3000" dirty="0"/>
                  <a:t>Test Vectors</a:t>
                </a:r>
                <a:r>
                  <a:rPr lang="zh-CN" altLang="en-US" sz="3000" dirty="0"/>
                  <a:t>），但故障模拟中是</a:t>
                </a:r>
                <a:r>
                  <a:rPr lang="en-US" altLang="zh-CN" sz="3000" dirty="0"/>
                  <a:t>ATPG</a:t>
                </a:r>
                <a:r>
                  <a:rPr lang="zh-CN" altLang="en-US" sz="3000" dirty="0"/>
                  <a:t>自己生成的（</a:t>
                </a:r>
                <a:r>
                  <a:rPr lang="en-US" altLang="zh-CN" sz="3000" dirty="0"/>
                  <a:t>Test Patterns</a:t>
                </a:r>
                <a:r>
                  <a:rPr lang="zh-CN" altLang="en-US" sz="3000" dirty="0"/>
                  <a:t>）。</a:t>
                </a:r>
                <a:endParaRPr lang="en-US" altLang="zh-CN" sz="3000" dirty="0"/>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8" y="2941212"/>
                <a:ext cx="21005800" cy="10168979"/>
              </a:xfrm>
              <a:prstGeom prst="rect">
                <a:avLst/>
              </a:prstGeom>
              <a:blipFill>
                <a:blip r:embed="rId2"/>
                <a:stretch>
                  <a:fillRect l="-1103" t="-180" r="-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711055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串行故障模拟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串行故障模拟（</a:t>
            </a:r>
            <a:r>
              <a:rPr lang="en-US" altLang="zh-CN" sz="3600" b="1" dirty="0">
                <a:solidFill>
                  <a:srgbClr val="7030A0"/>
                </a:solidFill>
                <a:ea typeface="思源黑体 CN" panose="020B0500000000000000" pitchFamily="34" charset="-122"/>
              </a:rPr>
              <a:t>Serial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先进行无故障的逻辑模拟，并存储其输出结果作为对照</a:t>
            </a:r>
            <a:endParaRPr lang="en-US" altLang="zh-CN" sz="3000" dirty="0"/>
          </a:p>
          <a:p>
            <a:pPr lvl="1" hangingPunct="1">
              <a:lnSpc>
                <a:spcPct val="150000"/>
              </a:lnSpc>
            </a:pPr>
            <a:r>
              <a:rPr lang="zh-CN" altLang="en-US" sz="3000" dirty="0"/>
              <a:t>然后对每种故障进行故障写入，修改原始电路并模拟电路的故障状态</a:t>
            </a:r>
            <a:endParaRPr lang="en-US" altLang="zh-CN" sz="3000" dirty="0"/>
          </a:p>
          <a:p>
            <a:pPr lvl="1" hangingPunct="1">
              <a:lnSpc>
                <a:spcPct val="150000"/>
              </a:lnSpc>
            </a:pPr>
            <a:r>
              <a:rPr lang="zh-CN" altLang="en-US" sz="3000" dirty="0"/>
              <a:t>重新进行仿真，得到故障状态下的故障输出，直到所有故障都被模拟过为止</a:t>
            </a:r>
            <a:endParaRPr lang="en-US" altLang="zh-CN" sz="3000" dirty="0"/>
          </a:p>
          <a:p>
            <a:pPr lvl="1" hangingPunct="1">
              <a:lnSpc>
                <a:spcPct val="150000"/>
              </a:lnSpc>
            </a:pPr>
            <a:r>
              <a:rPr lang="zh-CN" altLang="en-US" sz="3000" dirty="0"/>
              <a:t>以下示例共进行了</a:t>
            </a:r>
            <a:r>
              <a:rPr lang="en-US" altLang="zh-CN" sz="3000" dirty="0"/>
              <a:t>9</a:t>
            </a:r>
            <a:r>
              <a:rPr lang="zh-CN" altLang="en-US" sz="3000" dirty="0"/>
              <a:t>次仿真（</a:t>
            </a:r>
            <a:r>
              <a:rPr lang="en-US" altLang="zh-CN" sz="3000" dirty="0"/>
              <a:t>3</a:t>
            </a:r>
            <a:r>
              <a:rPr lang="zh-CN" altLang="en-US" sz="3000" dirty="0"/>
              <a:t>次无故障的、</a:t>
            </a:r>
            <a:r>
              <a:rPr lang="en-US" altLang="zh-CN" sz="3000" dirty="0"/>
              <a:t>6</a:t>
            </a:r>
            <a:r>
              <a:rPr lang="zh-CN" altLang="en-US" sz="3000" dirty="0"/>
              <a:t>次有故障的）</a:t>
            </a:r>
            <a:endParaRPr lang="en-US" altLang="zh-CN" sz="3000" dirty="0"/>
          </a:p>
          <a:p>
            <a:pPr lvl="1" hangingPunct="1">
              <a:lnSpc>
                <a:spcPct val="150000"/>
              </a:lnSpc>
            </a:pPr>
            <a:r>
              <a:rPr lang="zh-CN" altLang="en-US" sz="3000" dirty="0"/>
              <a:t>故障放弃（</a:t>
            </a:r>
            <a:r>
              <a:rPr lang="en-US" altLang="zh-CN" sz="3000" dirty="0"/>
              <a:t>fault-dropping</a:t>
            </a:r>
            <a:r>
              <a:rPr lang="zh-CN" altLang="en-US" sz="3000" dirty="0"/>
              <a:t>）：对已经检测到的故障停止仿真（例如，只检测故障</a:t>
            </a:r>
            <a:r>
              <a:rPr lang="en-US" altLang="zh-CN" sz="3000" dirty="0"/>
              <a:t>f</a:t>
            </a:r>
            <a:r>
              <a:rPr lang="zh-CN" altLang="en-US" sz="3000" dirty="0"/>
              <a:t>时，只需要仿真</a:t>
            </a:r>
            <a:r>
              <a:rPr lang="en-US" altLang="zh-CN" sz="3000" dirty="0"/>
              <a:t>P1</a:t>
            </a:r>
            <a:r>
              <a:rPr lang="zh-CN" altLang="en-US" sz="3000" dirty="0"/>
              <a:t>，可以停止</a:t>
            </a:r>
            <a:r>
              <a:rPr lang="en-US" altLang="zh-CN" sz="3000" dirty="0"/>
              <a:t>P2</a:t>
            </a:r>
            <a:r>
              <a:rPr lang="zh-CN" altLang="en-US" sz="3000" dirty="0"/>
              <a:t>、</a:t>
            </a:r>
            <a:r>
              <a:rPr lang="en-US" altLang="zh-CN" sz="3000" dirty="0"/>
              <a:t>P3</a:t>
            </a:r>
            <a:r>
              <a:rPr lang="zh-CN" altLang="en-US" sz="3000" dirty="0"/>
              <a:t>）；这在故障模拟应用中一般不考虑，因为应用中需要全面的故障相关信息（类型、位置等）。</a:t>
            </a:r>
            <a:endParaRPr lang="en-US" altLang="zh-CN" sz="3000" dirty="0"/>
          </a:p>
        </p:txBody>
      </p:sp>
      <p:pic>
        <p:nvPicPr>
          <p:cNvPr id="5" name="图片 4">
            <a:extLst>
              <a:ext uri="{FF2B5EF4-FFF2-40B4-BE49-F238E27FC236}">
                <a16:creationId xmlns:a16="http://schemas.microsoft.com/office/drawing/2014/main" id="{B0C1AB87-39CE-9D1B-B8A4-78CC6D100EB2}"/>
              </a:ext>
            </a:extLst>
          </p:cNvPr>
          <p:cNvPicPr>
            <a:picLocks noChangeAspect="1"/>
          </p:cNvPicPr>
          <p:nvPr/>
        </p:nvPicPr>
        <p:blipFill>
          <a:blip r:embed="rId2"/>
          <a:stretch>
            <a:fillRect/>
          </a:stretch>
        </p:blipFill>
        <p:spPr>
          <a:xfrm>
            <a:off x="3798720" y="9669629"/>
            <a:ext cx="6848475" cy="2486025"/>
          </a:xfrm>
          <a:prstGeom prst="rect">
            <a:avLst/>
          </a:prstGeom>
        </p:spPr>
      </p:pic>
      <p:pic>
        <p:nvPicPr>
          <p:cNvPr id="7" name="图片 6">
            <a:extLst>
              <a:ext uri="{FF2B5EF4-FFF2-40B4-BE49-F238E27FC236}">
                <a16:creationId xmlns:a16="http://schemas.microsoft.com/office/drawing/2014/main" id="{29F586C3-6AFD-71EB-06D0-BFB47F34DF7F}"/>
              </a:ext>
            </a:extLst>
          </p:cNvPr>
          <p:cNvPicPr>
            <a:picLocks noChangeAspect="1"/>
          </p:cNvPicPr>
          <p:nvPr/>
        </p:nvPicPr>
        <p:blipFill>
          <a:blip r:embed="rId3"/>
          <a:stretch>
            <a:fillRect/>
          </a:stretch>
        </p:blipFill>
        <p:spPr>
          <a:xfrm>
            <a:off x="11042232" y="9364828"/>
            <a:ext cx="8315325" cy="3095625"/>
          </a:xfrm>
          <a:prstGeom prst="rect">
            <a:avLst/>
          </a:prstGeom>
        </p:spPr>
      </p:pic>
    </p:spTree>
    <p:extLst>
      <p:ext uri="{BB962C8B-B14F-4D97-AF65-F5344CB8AC3E}">
        <p14:creationId xmlns:p14="http://schemas.microsoft.com/office/powerpoint/2010/main" val="264288753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串行故障模拟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简化的串行故障模拟：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如右图，首先进行故障压缩，并对每个</a:t>
            </a:r>
            <a:r>
              <a:rPr lang="en-US" altLang="zh-CN" sz="3000" dirty="0"/>
              <a:t>pattern</a:t>
            </a:r>
            <a:r>
              <a:rPr lang="zh-CN" altLang="en-US" sz="3000" dirty="0"/>
              <a:t>进行无故障仿真，得到预期输出</a:t>
            </a:r>
            <a:endParaRPr lang="en-US" altLang="zh-CN" sz="3000" dirty="0"/>
          </a:p>
          <a:p>
            <a:pPr lvl="1" hangingPunct="1">
              <a:lnSpc>
                <a:spcPct val="150000"/>
              </a:lnSpc>
            </a:pPr>
            <a:r>
              <a:rPr lang="zh-CN" altLang="en-US" sz="3000" dirty="0"/>
              <a:t>对每种故障，遍历其每个</a:t>
            </a:r>
            <a:r>
              <a:rPr lang="en-US" altLang="zh-CN" sz="3000" dirty="0"/>
              <a:t>pattern</a:t>
            </a:r>
            <a:r>
              <a:rPr lang="zh-CN" altLang="en-US" sz="3000" dirty="0"/>
              <a:t>，直到某种</a:t>
            </a:r>
            <a:r>
              <a:rPr lang="en-US" altLang="zh-CN" sz="3000" dirty="0"/>
              <a:t>pattern</a:t>
            </a:r>
            <a:r>
              <a:rPr lang="zh-CN" altLang="en-US" sz="3000" dirty="0"/>
              <a:t>能够测出与预期不同的结果</a:t>
            </a:r>
            <a:endParaRPr lang="en-US" altLang="zh-CN" sz="3000" dirty="0"/>
          </a:p>
          <a:p>
            <a:pPr lvl="1" hangingPunct="1">
              <a:lnSpc>
                <a:spcPct val="150000"/>
              </a:lnSpc>
            </a:pPr>
            <a:r>
              <a:rPr lang="zh-CN" altLang="en-US" sz="3000" dirty="0"/>
              <a:t>跳出</a:t>
            </a:r>
            <a:r>
              <a:rPr lang="en-US" altLang="zh-CN" sz="3000" dirty="0"/>
              <a:t>pattern</a:t>
            </a:r>
            <a:r>
              <a:rPr lang="zh-CN" altLang="en-US" sz="3000" dirty="0"/>
              <a:t>循环，将故障移出故障列表，并考虑下一个故障。</a:t>
            </a:r>
            <a:endParaRPr lang="en-US" altLang="zh-CN" sz="3000" dirty="0"/>
          </a:p>
          <a:p>
            <a:pPr lvl="1" hangingPunct="1">
              <a:lnSpc>
                <a:spcPct val="150000"/>
              </a:lnSpc>
            </a:pPr>
            <a:r>
              <a:rPr lang="zh-CN" altLang="en-US" sz="3000" dirty="0"/>
              <a:t>直到所有故障都被考虑过为止。</a:t>
            </a:r>
            <a:endParaRPr lang="en-US" altLang="zh-CN" sz="3000" dirty="0"/>
          </a:p>
          <a:p>
            <a:pPr hangingPunct="1">
              <a:lnSpc>
                <a:spcPct val="150000"/>
              </a:lnSpc>
            </a:pPr>
            <a:r>
              <a:rPr lang="zh-CN" altLang="en-US" sz="3600" b="1" dirty="0">
                <a:solidFill>
                  <a:srgbClr val="7030A0"/>
                </a:solidFill>
                <a:ea typeface="思源黑体 CN" panose="020B0500000000000000" pitchFamily="34" charset="-122"/>
              </a:rPr>
              <a:t>串行故障模拟的</a:t>
            </a:r>
            <a:r>
              <a:rPr lang="zh-CN" altLang="en-US" sz="3600" b="1" dirty="0">
                <a:solidFill>
                  <a:srgbClr val="68309F"/>
                </a:solidFill>
              </a:rPr>
              <a:t>优缺点：</a:t>
            </a:r>
            <a:endParaRPr lang="en-US" altLang="zh-CN" sz="3600" b="1" dirty="0">
              <a:solidFill>
                <a:srgbClr val="68309F"/>
              </a:solidFill>
            </a:endParaRPr>
          </a:p>
          <a:p>
            <a:pPr lvl="1" hangingPunct="1">
              <a:lnSpc>
                <a:spcPct val="150000"/>
              </a:lnSpc>
            </a:pPr>
            <a:r>
              <a:rPr lang="zh-CN" altLang="en-US" sz="3000" dirty="0"/>
              <a:t>优点：简易方便，对各种故障都适用（正确写入电路即可）</a:t>
            </a:r>
            <a:endParaRPr lang="en-US" altLang="zh-CN" sz="3000" dirty="0"/>
          </a:p>
          <a:p>
            <a:pPr lvl="1" hangingPunct="1">
              <a:lnSpc>
                <a:spcPct val="150000"/>
              </a:lnSpc>
            </a:pPr>
            <a:r>
              <a:rPr lang="zh-CN" altLang="en-US" sz="3000" dirty="0"/>
              <a:t>缺点：效率低下</a:t>
            </a:r>
            <a:endParaRPr lang="en-US" altLang="zh-CN" sz="3000" dirty="0"/>
          </a:p>
        </p:txBody>
      </p:sp>
      <p:pic>
        <p:nvPicPr>
          <p:cNvPr id="6" name="图片 5">
            <a:extLst>
              <a:ext uri="{FF2B5EF4-FFF2-40B4-BE49-F238E27FC236}">
                <a16:creationId xmlns:a16="http://schemas.microsoft.com/office/drawing/2014/main" id="{41D0EB12-9AA7-D36E-E202-5E80BBA0AE5C}"/>
              </a:ext>
            </a:extLst>
          </p:cNvPr>
          <p:cNvPicPr>
            <a:picLocks noChangeAspect="1"/>
          </p:cNvPicPr>
          <p:nvPr/>
        </p:nvPicPr>
        <p:blipFill>
          <a:blip r:embed="rId2"/>
          <a:stretch>
            <a:fillRect/>
          </a:stretch>
        </p:blipFill>
        <p:spPr>
          <a:xfrm>
            <a:off x="16211423" y="3456069"/>
            <a:ext cx="6029325" cy="8801100"/>
          </a:xfrm>
          <a:prstGeom prst="rect">
            <a:avLst/>
          </a:prstGeom>
        </p:spPr>
      </p:pic>
    </p:spTree>
    <p:extLst>
      <p:ext uri="{BB962C8B-B14F-4D97-AF65-F5344CB8AC3E}">
        <p14:creationId xmlns:p14="http://schemas.microsoft.com/office/powerpoint/2010/main" val="149215212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并行故障模拟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并行故障模拟：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如果计算机字长为</a:t>
            </a:r>
            <a:r>
              <a:rPr lang="en-US" altLang="zh-CN" sz="3000" dirty="0"/>
              <a:t>w</a:t>
            </a:r>
            <a:r>
              <a:rPr lang="zh-CN" altLang="en-US" sz="3000" dirty="0"/>
              <a:t>，则可并行地考虑</a:t>
            </a:r>
            <a:r>
              <a:rPr lang="en-US" altLang="zh-CN" sz="3000" dirty="0"/>
              <a:t>w-1</a:t>
            </a:r>
            <a:r>
              <a:rPr lang="zh-CN" altLang="en-US" sz="3000" dirty="0"/>
              <a:t>个</a:t>
            </a:r>
            <a:r>
              <a:rPr lang="en-US" altLang="zh-CN" sz="3000" dirty="0"/>
              <a:t>pattern</a:t>
            </a:r>
            <a:r>
              <a:rPr lang="zh-CN" altLang="en-US" sz="3000" dirty="0"/>
              <a:t>（留出</a:t>
            </a:r>
            <a:r>
              <a:rPr lang="en-US" altLang="zh-CN" sz="3000" dirty="0"/>
              <a:t>1</a:t>
            </a:r>
            <a:r>
              <a:rPr lang="zh-CN" altLang="en-US" sz="3000" dirty="0"/>
              <a:t>位给无故障仿真的预期输出）</a:t>
            </a:r>
            <a:endParaRPr lang="en-US" altLang="zh-CN" sz="3000" dirty="0"/>
          </a:p>
          <a:p>
            <a:pPr lvl="1" hangingPunct="1">
              <a:lnSpc>
                <a:spcPct val="150000"/>
              </a:lnSpc>
            </a:pPr>
            <a:r>
              <a:rPr lang="zh-CN" altLang="en-US" sz="3000" dirty="0"/>
              <a:t>如下图，</a:t>
            </a:r>
            <a:r>
              <a:rPr lang="en-US" altLang="zh-CN" sz="3000" dirty="0" err="1"/>
              <a:t>Kgood</a:t>
            </a:r>
            <a:r>
              <a:rPr lang="zh-CN" altLang="en-US" sz="3000" dirty="0"/>
              <a:t>（</a:t>
            </a:r>
            <a:r>
              <a:rPr lang="en-US" altLang="zh-CN" sz="3000" dirty="0"/>
              <a:t>FF</a:t>
            </a:r>
            <a:r>
              <a:rPr lang="zh-CN" altLang="en-US" sz="3000" dirty="0"/>
              <a:t>）、</a:t>
            </a:r>
            <a:r>
              <a:rPr lang="en-US" altLang="zh-CN" sz="3000" dirty="0" err="1"/>
              <a:t>Kf</a:t>
            </a:r>
            <a:r>
              <a:rPr lang="zh-CN" altLang="en-US" sz="3000" dirty="0"/>
              <a:t>和</a:t>
            </a:r>
            <a:r>
              <a:rPr lang="en-US" altLang="zh-CN" sz="3000" dirty="0"/>
              <a:t>Kg</a:t>
            </a:r>
            <a:r>
              <a:rPr lang="zh-CN" altLang="en-US" sz="3000" dirty="0"/>
              <a:t>被同时模拟了（输入中的</a:t>
            </a:r>
            <a:r>
              <a:rPr lang="en-US" altLang="zh-CN" sz="3000" dirty="0" err="1"/>
              <a:t>Af</a:t>
            </a:r>
            <a:r>
              <a:rPr lang="zh-CN" altLang="en-US" sz="3000" dirty="0"/>
              <a:t>位表示</a:t>
            </a:r>
            <a:r>
              <a:rPr lang="en-US" altLang="zh-CN" sz="3000" dirty="0"/>
              <a:t>A</a:t>
            </a:r>
            <a:r>
              <a:rPr lang="zh-CN" altLang="en-US" sz="3000" dirty="0"/>
              <a:t>发生故障后的结果，并非原始输入）</a:t>
            </a:r>
            <a:endParaRPr lang="en-US" altLang="zh-CN" sz="3000" dirty="0"/>
          </a:p>
          <a:p>
            <a:pPr lvl="1" hangingPunct="1">
              <a:lnSpc>
                <a:spcPct val="150000"/>
              </a:lnSpc>
            </a:pPr>
            <a:r>
              <a:rPr lang="zh-CN" altLang="en-US" sz="3000" dirty="0"/>
              <a:t>并行故障模拟的问题：</a:t>
            </a:r>
            <a:endParaRPr lang="en-US" altLang="zh-CN" sz="3000" dirty="0"/>
          </a:p>
          <a:p>
            <a:pPr lvl="2" hangingPunct="1">
              <a:lnSpc>
                <a:spcPct val="150000"/>
              </a:lnSpc>
            </a:pPr>
            <a:r>
              <a:rPr lang="zh-CN" altLang="en-US" sz="2400" dirty="0"/>
              <a:t>不能进行故障放弃</a:t>
            </a:r>
            <a:endParaRPr lang="en-US" altLang="zh-CN" sz="2400" dirty="0"/>
          </a:p>
          <a:p>
            <a:pPr lvl="2" hangingPunct="1">
              <a:lnSpc>
                <a:spcPct val="150000"/>
              </a:lnSpc>
            </a:pPr>
            <a:r>
              <a:rPr lang="zh-CN" altLang="en-US" sz="2400" dirty="0"/>
              <a:t>只能考虑无延迟或有标准延迟的情况，无法考虑有其他延迟的情况</a:t>
            </a:r>
            <a:endParaRPr lang="en-US" altLang="zh-CN" sz="2400" dirty="0"/>
          </a:p>
        </p:txBody>
      </p:sp>
      <p:pic>
        <p:nvPicPr>
          <p:cNvPr id="5" name="图片 4">
            <a:extLst>
              <a:ext uri="{FF2B5EF4-FFF2-40B4-BE49-F238E27FC236}">
                <a16:creationId xmlns:a16="http://schemas.microsoft.com/office/drawing/2014/main" id="{D23B221F-EDB3-2496-2219-A56F29990DD5}"/>
              </a:ext>
            </a:extLst>
          </p:cNvPr>
          <p:cNvPicPr>
            <a:picLocks noChangeAspect="1"/>
          </p:cNvPicPr>
          <p:nvPr/>
        </p:nvPicPr>
        <p:blipFill>
          <a:blip r:embed="rId2"/>
          <a:stretch>
            <a:fillRect/>
          </a:stretch>
        </p:blipFill>
        <p:spPr>
          <a:xfrm>
            <a:off x="11291637" y="7892711"/>
            <a:ext cx="7696200" cy="5743575"/>
          </a:xfrm>
          <a:prstGeom prst="rect">
            <a:avLst/>
          </a:prstGeom>
        </p:spPr>
      </p:pic>
      <p:pic>
        <p:nvPicPr>
          <p:cNvPr id="7" name="图片 6">
            <a:extLst>
              <a:ext uri="{FF2B5EF4-FFF2-40B4-BE49-F238E27FC236}">
                <a16:creationId xmlns:a16="http://schemas.microsoft.com/office/drawing/2014/main" id="{EBCFDFCA-6984-B05D-6BDB-525789315095}"/>
              </a:ext>
            </a:extLst>
          </p:cNvPr>
          <p:cNvPicPr>
            <a:picLocks noChangeAspect="1"/>
          </p:cNvPicPr>
          <p:nvPr/>
        </p:nvPicPr>
        <p:blipFill>
          <a:blip r:embed="rId3"/>
          <a:stretch>
            <a:fillRect/>
          </a:stretch>
        </p:blipFill>
        <p:spPr>
          <a:xfrm>
            <a:off x="4069054" y="7892711"/>
            <a:ext cx="6848475" cy="2486025"/>
          </a:xfrm>
          <a:prstGeom prst="rect">
            <a:avLst/>
          </a:prstGeom>
        </p:spPr>
      </p:pic>
      <p:pic>
        <p:nvPicPr>
          <p:cNvPr id="8" name="图片 7">
            <a:extLst>
              <a:ext uri="{FF2B5EF4-FFF2-40B4-BE49-F238E27FC236}">
                <a16:creationId xmlns:a16="http://schemas.microsoft.com/office/drawing/2014/main" id="{687B4179-1F83-BF67-4393-64FB46FB2F32}"/>
              </a:ext>
            </a:extLst>
          </p:cNvPr>
          <p:cNvPicPr>
            <a:picLocks noChangeAspect="1"/>
          </p:cNvPicPr>
          <p:nvPr/>
        </p:nvPicPr>
        <p:blipFill>
          <a:blip r:embed="rId4"/>
          <a:stretch>
            <a:fillRect/>
          </a:stretch>
        </p:blipFill>
        <p:spPr>
          <a:xfrm>
            <a:off x="2976312" y="10618263"/>
            <a:ext cx="8315325" cy="3095625"/>
          </a:xfrm>
          <a:prstGeom prst="rect">
            <a:avLst/>
          </a:prstGeom>
        </p:spPr>
      </p:pic>
    </p:spTree>
    <p:extLst>
      <p:ext uri="{BB962C8B-B14F-4D97-AF65-F5344CB8AC3E}">
        <p14:creationId xmlns:p14="http://schemas.microsoft.com/office/powerpoint/2010/main" val="39581937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zh-CN" altLang="en-US" sz="3600" b="1" dirty="0">
                <a:solidFill>
                  <a:srgbClr val="68309F"/>
                </a:solidFill>
              </a:rPr>
              <a:t>（用于设计验证的）逻辑模拟</a:t>
            </a:r>
            <a:endParaRPr lang="en-US" altLang="zh-CN" sz="3600" b="1" dirty="0">
              <a:solidFill>
                <a:srgbClr val="68309F"/>
              </a:solidFill>
            </a:endParaRPr>
          </a:p>
          <a:p>
            <a:pPr hangingPunct="1">
              <a:lnSpc>
                <a:spcPct val="150000"/>
              </a:lnSpc>
            </a:pPr>
            <a:r>
              <a:rPr lang="zh-CN" altLang="en-US" sz="3600" dirty="0"/>
              <a:t>行为层</a:t>
            </a:r>
            <a:endParaRPr lang="en-US" altLang="zh-CN" sz="3600" dirty="0"/>
          </a:p>
          <a:p>
            <a:pPr hangingPunct="1">
              <a:lnSpc>
                <a:spcPct val="150000"/>
              </a:lnSpc>
            </a:pPr>
            <a:r>
              <a:rPr lang="en-US" altLang="zh-CN" sz="3600" dirty="0"/>
              <a:t>RTL</a:t>
            </a:r>
            <a:r>
              <a:rPr lang="zh-CN" altLang="en-US" sz="3600" dirty="0"/>
              <a:t>层（功能验证）</a:t>
            </a:r>
            <a:endParaRPr lang="en-US" altLang="zh-CN" sz="3600" dirty="0"/>
          </a:p>
          <a:p>
            <a:pPr hangingPunct="1">
              <a:lnSpc>
                <a:spcPct val="150000"/>
              </a:lnSpc>
            </a:pPr>
            <a:r>
              <a:rPr lang="zh-CN" altLang="en-US" sz="3600" dirty="0"/>
              <a:t>门层、开关层、晶体管层（逻辑</a:t>
            </a:r>
            <a:r>
              <a:rPr lang="en-US" altLang="zh-CN" sz="3600" dirty="0"/>
              <a:t>/</a:t>
            </a:r>
            <a:r>
              <a:rPr lang="zh-CN" altLang="en-US" sz="3600" dirty="0"/>
              <a:t>扫描合成）</a:t>
            </a:r>
            <a:endParaRPr lang="en-US" altLang="zh-CN" sz="3600" dirty="0"/>
          </a:p>
          <a:p>
            <a:pPr hangingPunct="1">
              <a:lnSpc>
                <a:spcPct val="150000"/>
              </a:lnSpc>
            </a:pPr>
            <a:r>
              <a:rPr lang="zh-CN" altLang="en-US" sz="3600" dirty="0"/>
              <a:t>模拟响应与预期响应之间的任何差异，都表明设计中有</a:t>
            </a:r>
            <a:r>
              <a:rPr lang="en-US" altLang="zh-CN" sz="3600" dirty="0"/>
              <a:t>bug</a:t>
            </a:r>
            <a:r>
              <a:rPr lang="zh-CN" altLang="en-US" sz="3600" dirty="0"/>
              <a:t>。这时就需要重新设计或修改电路。</a:t>
            </a:r>
            <a:endParaRPr lang="en-US" altLang="zh-CN" sz="3600" dirty="0"/>
          </a:p>
        </p:txBody>
      </p:sp>
      <p:pic>
        <p:nvPicPr>
          <p:cNvPr id="5" name="图片 4">
            <a:extLst>
              <a:ext uri="{FF2B5EF4-FFF2-40B4-BE49-F238E27FC236}">
                <a16:creationId xmlns:a16="http://schemas.microsoft.com/office/drawing/2014/main" id="{22D154A7-6F96-66DF-CFED-0C8BDA9C264E}"/>
              </a:ext>
            </a:extLst>
          </p:cNvPr>
          <p:cNvPicPr>
            <a:picLocks noChangeAspect="1"/>
          </p:cNvPicPr>
          <p:nvPr/>
        </p:nvPicPr>
        <p:blipFill>
          <a:blip r:embed="rId2"/>
          <a:stretch>
            <a:fillRect/>
          </a:stretch>
        </p:blipFill>
        <p:spPr>
          <a:xfrm>
            <a:off x="13399008" y="3079350"/>
            <a:ext cx="5168218" cy="3778650"/>
          </a:xfrm>
          <a:prstGeom prst="rect">
            <a:avLst/>
          </a:prstGeom>
        </p:spPr>
      </p:pic>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并行向量故障模拟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并行向量故障模拟（</a:t>
            </a:r>
            <a:r>
              <a:rPr lang="en-US" altLang="zh-CN" sz="3600" b="1" dirty="0">
                <a:solidFill>
                  <a:srgbClr val="7030A0"/>
                </a:solidFill>
                <a:ea typeface="思源黑体 CN" panose="020B0500000000000000" pitchFamily="34" charset="-122"/>
              </a:rPr>
              <a:t>Parallel-Pattern Fault Simulation</a:t>
            </a:r>
            <a:r>
              <a:rPr lang="zh-CN" altLang="en-US" sz="3600" b="1" dirty="0">
                <a:solidFill>
                  <a:srgbClr val="7030A0"/>
                </a:solidFill>
                <a:ea typeface="思源黑体 CN" panose="020B0500000000000000" pitchFamily="34" charset="-122"/>
              </a:rPr>
              <a:t>，或称并行向量单点故障传播，</a:t>
            </a:r>
            <a:r>
              <a:rPr lang="en-US" altLang="zh-CN" sz="3600" b="1" dirty="0">
                <a:solidFill>
                  <a:srgbClr val="7030A0"/>
                </a:solidFill>
                <a:ea typeface="思源黑体 CN" panose="020B0500000000000000" pitchFamily="34" charset="-122"/>
              </a:rPr>
              <a:t>Parallel-Pattern Single Fault Propagation, PPSFP</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如果计算机字长为</a:t>
            </a:r>
            <a:r>
              <a:rPr lang="en-US" altLang="zh-CN" sz="3000" dirty="0"/>
              <a:t>w</a:t>
            </a:r>
            <a:r>
              <a:rPr lang="zh-CN" altLang="en-US" sz="3000" dirty="0"/>
              <a:t>，则直接并行地考虑</a:t>
            </a:r>
            <a:r>
              <a:rPr lang="en-US" altLang="zh-CN" sz="3000" dirty="0"/>
              <a:t>w</a:t>
            </a:r>
            <a:r>
              <a:rPr lang="zh-CN" altLang="en-US" sz="3000" dirty="0"/>
              <a:t>个测试向量</a:t>
            </a:r>
            <a:endParaRPr lang="en-US" altLang="zh-CN" sz="3000" dirty="0"/>
          </a:p>
          <a:p>
            <a:pPr lvl="1" hangingPunct="1">
              <a:lnSpc>
                <a:spcPct val="150000"/>
              </a:lnSpc>
            </a:pPr>
            <a:r>
              <a:rPr lang="zh-CN" altLang="en-US" sz="3000" dirty="0"/>
              <a:t>先对</a:t>
            </a:r>
            <a:r>
              <a:rPr lang="en-US" altLang="zh-CN" sz="3000" dirty="0"/>
              <a:t>w</a:t>
            </a:r>
            <a:r>
              <a:rPr lang="zh-CN" altLang="en-US" sz="3000" dirty="0"/>
              <a:t>个向量做无故障仿真，再做</a:t>
            </a:r>
            <a:r>
              <a:rPr lang="en-US" altLang="zh-CN" sz="3000" dirty="0"/>
              <a:t>w</a:t>
            </a:r>
            <a:r>
              <a:rPr lang="zh-CN" altLang="en-US" sz="3000" dirty="0"/>
              <a:t>个向量的第一个故障仿真、再做第二个</a:t>
            </a:r>
            <a:r>
              <a:rPr lang="en-US" altLang="zh-CN" sz="3000" dirty="0"/>
              <a:t>……</a:t>
            </a:r>
          </a:p>
          <a:p>
            <a:pPr lvl="1" hangingPunct="1">
              <a:lnSpc>
                <a:spcPct val="150000"/>
              </a:lnSpc>
            </a:pPr>
            <a:r>
              <a:rPr lang="zh-CN" altLang="en-US" sz="3000" dirty="0"/>
              <a:t>用</a:t>
            </a:r>
            <a:r>
              <a:rPr lang="en-US" altLang="zh-CN" sz="3000" dirty="0"/>
              <a:t>FF</a:t>
            </a:r>
            <a:r>
              <a:rPr lang="zh-CN" altLang="en-US" sz="3000" dirty="0"/>
              <a:t>的结果和故障的结果按位比较即可</a:t>
            </a:r>
            <a:endParaRPr lang="en-US" altLang="zh-CN" sz="3000" dirty="0"/>
          </a:p>
        </p:txBody>
      </p:sp>
      <p:pic>
        <p:nvPicPr>
          <p:cNvPr id="7" name="图片 6">
            <a:extLst>
              <a:ext uri="{FF2B5EF4-FFF2-40B4-BE49-F238E27FC236}">
                <a16:creationId xmlns:a16="http://schemas.microsoft.com/office/drawing/2014/main" id="{EBCFDFCA-6984-B05D-6BDB-525789315095}"/>
              </a:ext>
            </a:extLst>
          </p:cNvPr>
          <p:cNvPicPr>
            <a:picLocks noChangeAspect="1"/>
          </p:cNvPicPr>
          <p:nvPr/>
        </p:nvPicPr>
        <p:blipFill>
          <a:blip r:embed="rId2"/>
          <a:stretch>
            <a:fillRect/>
          </a:stretch>
        </p:blipFill>
        <p:spPr>
          <a:xfrm>
            <a:off x="4069054" y="7892711"/>
            <a:ext cx="6848475" cy="2486025"/>
          </a:xfrm>
          <a:prstGeom prst="rect">
            <a:avLst/>
          </a:prstGeom>
        </p:spPr>
      </p:pic>
      <p:pic>
        <p:nvPicPr>
          <p:cNvPr id="8" name="图片 7">
            <a:extLst>
              <a:ext uri="{FF2B5EF4-FFF2-40B4-BE49-F238E27FC236}">
                <a16:creationId xmlns:a16="http://schemas.microsoft.com/office/drawing/2014/main" id="{687B4179-1F83-BF67-4393-64FB46FB2F32}"/>
              </a:ext>
            </a:extLst>
          </p:cNvPr>
          <p:cNvPicPr>
            <a:picLocks noChangeAspect="1"/>
          </p:cNvPicPr>
          <p:nvPr/>
        </p:nvPicPr>
        <p:blipFill>
          <a:blip r:embed="rId3"/>
          <a:stretch>
            <a:fillRect/>
          </a:stretch>
        </p:blipFill>
        <p:spPr>
          <a:xfrm>
            <a:off x="2976312" y="10618263"/>
            <a:ext cx="8315325" cy="3095625"/>
          </a:xfrm>
          <a:prstGeom prst="rect">
            <a:avLst/>
          </a:prstGeom>
        </p:spPr>
      </p:pic>
      <p:pic>
        <p:nvPicPr>
          <p:cNvPr id="6" name="图片 5">
            <a:extLst>
              <a:ext uri="{FF2B5EF4-FFF2-40B4-BE49-F238E27FC236}">
                <a16:creationId xmlns:a16="http://schemas.microsoft.com/office/drawing/2014/main" id="{FC4D9C5F-A93C-AA26-788A-5A58F6F765DD}"/>
              </a:ext>
            </a:extLst>
          </p:cNvPr>
          <p:cNvPicPr>
            <a:picLocks noChangeAspect="1"/>
          </p:cNvPicPr>
          <p:nvPr/>
        </p:nvPicPr>
        <p:blipFill>
          <a:blip r:embed="rId4"/>
          <a:stretch>
            <a:fillRect/>
          </a:stretch>
        </p:blipFill>
        <p:spPr>
          <a:xfrm>
            <a:off x="11275049" y="8334375"/>
            <a:ext cx="8115300" cy="5381625"/>
          </a:xfrm>
          <a:prstGeom prst="rect">
            <a:avLst/>
          </a:prstGeom>
        </p:spPr>
      </p:pic>
    </p:spTree>
    <p:extLst>
      <p:ext uri="{BB962C8B-B14F-4D97-AF65-F5344CB8AC3E}">
        <p14:creationId xmlns:p14="http://schemas.microsoft.com/office/powerpoint/2010/main" val="28768076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12531A5-39B7-7E47-6DFD-355CF8D1C8EC}"/>
              </a:ext>
            </a:extLst>
          </p:cNvPr>
          <p:cNvPicPr>
            <a:picLocks noChangeAspect="1"/>
          </p:cNvPicPr>
          <p:nvPr/>
        </p:nvPicPr>
        <p:blipFill>
          <a:blip r:embed="rId2"/>
          <a:stretch>
            <a:fillRect/>
          </a:stretch>
        </p:blipFill>
        <p:spPr>
          <a:xfrm>
            <a:off x="16246892" y="3724023"/>
            <a:ext cx="7820025" cy="8963025"/>
          </a:xfrm>
          <a:prstGeom prst="rect">
            <a:avLst/>
          </a:prstGeom>
        </p:spPr>
      </p:pic>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并行向量故障模拟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简化的并行向量故障模拟：</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如右图，首先进行故障压缩，并对每个</a:t>
            </a:r>
            <a:r>
              <a:rPr lang="en-US" altLang="zh-CN" sz="3000" dirty="0"/>
              <a:t>pattern</a:t>
            </a:r>
            <a:r>
              <a:rPr lang="zh-CN" altLang="en-US" sz="3000" dirty="0"/>
              <a:t>进行无故障仿真，得到预期输出</a:t>
            </a:r>
            <a:endParaRPr lang="en-US" altLang="zh-CN" sz="3000" dirty="0"/>
          </a:p>
          <a:p>
            <a:pPr lvl="1" hangingPunct="1">
              <a:lnSpc>
                <a:spcPct val="150000"/>
              </a:lnSpc>
            </a:pPr>
            <a:r>
              <a:rPr lang="zh-CN" altLang="en-US" sz="3000" dirty="0"/>
              <a:t>对每种故障，直接遍历其</a:t>
            </a:r>
            <a:r>
              <a:rPr lang="en-US" altLang="zh-CN" sz="3000" dirty="0"/>
              <a:t>w</a:t>
            </a:r>
            <a:r>
              <a:rPr lang="zh-CN" altLang="en-US" sz="3000" dirty="0"/>
              <a:t>个</a:t>
            </a:r>
            <a:r>
              <a:rPr lang="en-US" altLang="zh-CN" sz="3000" dirty="0"/>
              <a:t>pattern</a:t>
            </a:r>
          </a:p>
          <a:p>
            <a:pPr lvl="2" hangingPunct="1">
              <a:lnSpc>
                <a:spcPct val="150000"/>
              </a:lnSpc>
            </a:pPr>
            <a:r>
              <a:rPr lang="zh-CN" altLang="en-US" sz="2400" dirty="0"/>
              <a:t>如果发现当前</a:t>
            </a:r>
            <a:r>
              <a:rPr lang="en-US" altLang="zh-CN" sz="2400" dirty="0"/>
              <a:t>w</a:t>
            </a:r>
            <a:r>
              <a:rPr lang="zh-CN" altLang="en-US" sz="2400" dirty="0"/>
              <a:t>个</a:t>
            </a:r>
            <a:r>
              <a:rPr lang="en-US" altLang="zh-CN" sz="2400" dirty="0"/>
              <a:t>pattern</a:t>
            </a:r>
            <a:r>
              <a:rPr lang="zh-CN" altLang="en-US" sz="2400" dirty="0"/>
              <a:t>中有能检测出故障的，则把故障从列表中清除，并考虑下一个故障</a:t>
            </a:r>
            <a:endParaRPr lang="en-US" altLang="zh-CN" sz="2400" dirty="0"/>
          </a:p>
          <a:p>
            <a:pPr lvl="2" hangingPunct="1">
              <a:lnSpc>
                <a:spcPct val="150000"/>
              </a:lnSpc>
            </a:pPr>
            <a:r>
              <a:rPr lang="zh-CN" altLang="en-US" sz="2400" dirty="0"/>
              <a:t>否则，不清除，直接考虑下一个故障</a:t>
            </a:r>
            <a:endParaRPr lang="en-US" altLang="zh-CN" sz="2400" dirty="0"/>
          </a:p>
          <a:p>
            <a:pPr lvl="2" hangingPunct="1">
              <a:lnSpc>
                <a:spcPct val="150000"/>
              </a:lnSpc>
            </a:pPr>
            <a:r>
              <a:rPr lang="zh-CN" altLang="en-US" sz="2400" dirty="0"/>
              <a:t>（重点：两层循环的外层是</a:t>
            </a:r>
            <a:r>
              <a:rPr lang="en-US" altLang="zh-CN" sz="2400" dirty="0"/>
              <a:t>w</a:t>
            </a:r>
            <a:r>
              <a:rPr lang="zh-CN" altLang="en-US" sz="2400" dirty="0"/>
              <a:t>个</a:t>
            </a:r>
            <a:r>
              <a:rPr lang="en-US" altLang="zh-CN" sz="2400" dirty="0"/>
              <a:t>pattern</a:t>
            </a:r>
            <a:r>
              <a:rPr lang="zh-CN" altLang="en-US" sz="2400" dirty="0"/>
              <a:t>，内层是每个故障）</a:t>
            </a:r>
            <a:endParaRPr lang="en-US" altLang="zh-CN" sz="2400" dirty="0"/>
          </a:p>
          <a:p>
            <a:pPr lvl="1" hangingPunct="1">
              <a:lnSpc>
                <a:spcPct val="150000"/>
              </a:lnSpc>
            </a:pPr>
            <a:r>
              <a:rPr lang="zh-CN" altLang="en-US" sz="3000" dirty="0"/>
              <a:t>直到所有故障都被清除出列表、所有</a:t>
            </a:r>
            <a:r>
              <a:rPr lang="en-US" altLang="zh-CN" sz="3000" dirty="0"/>
              <a:t>pattern</a:t>
            </a:r>
            <a:r>
              <a:rPr lang="zh-CN" altLang="en-US" sz="3000" dirty="0"/>
              <a:t>都被模拟完为止。</a:t>
            </a:r>
            <a:endParaRPr lang="en-US" altLang="zh-CN" sz="3000" dirty="0"/>
          </a:p>
          <a:p>
            <a:pPr hangingPunct="1">
              <a:lnSpc>
                <a:spcPct val="150000"/>
              </a:lnSpc>
            </a:pPr>
            <a:r>
              <a:rPr lang="zh-CN" altLang="en-US" sz="3600" b="1" dirty="0">
                <a:solidFill>
                  <a:srgbClr val="7030A0"/>
                </a:solidFill>
                <a:ea typeface="思源黑体 CN" panose="020B0500000000000000" pitchFamily="34" charset="-122"/>
              </a:rPr>
              <a:t>串行故障模拟的</a:t>
            </a:r>
            <a:r>
              <a:rPr lang="zh-CN" altLang="en-US" sz="3600" b="1" dirty="0">
                <a:solidFill>
                  <a:srgbClr val="68309F"/>
                </a:solidFill>
              </a:rPr>
              <a:t>缺点：</a:t>
            </a:r>
            <a:endParaRPr lang="en-US" altLang="zh-CN" sz="3600" b="1" dirty="0">
              <a:solidFill>
                <a:srgbClr val="68309F"/>
              </a:solidFill>
            </a:endParaRPr>
          </a:p>
          <a:p>
            <a:pPr lvl="1" hangingPunct="1">
              <a:lnSpc>
                <a:spcPct val="150000"/>
              </a:lnSpc>
            </a:pPr>
            <a:r>
              <a:rPr lang="zh-CN" altLang="en-US" sz="3000" dirty="0"/>
              <a:t>不便执行故障放弃</a:t>
            </a:r>
            <a:endParaRPr lang="en-US" altLang="zh-CN" sz="3000" dirty="0"/>
          </a:p>
          <a:p>
            <a:pPr lvl="1" hangingPunct="1">
              <a:lnSpc>
                <a:spcPct val="150000"/>
              </a:lnSpc>
            </a:pPr>
            <a:r>
              <a:rPr lang="zh-CN" altLang="en-US" sz="3000" dirty="0"/>
              <a:t>不适用于时序电路</a:t>
            </a:r>
            <a:endParaRPr lang="en-US" altLang="zh-CN" sz="3000" dirty="0"/>
          </a:p>
        </p:txBody>
      </p:sp>
    </p:spTree>
    <p:extLst>
      <p:ext uri="{BB962C8B-B14F-4D97-AF65-F5344CB8AC3E}">
        <p14:creationId xmlns:p14="http://schemas.microsoft.com/office/powerpoint/2010/main" val="4824164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演绎故障模拟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1526034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演绎故障模拟（</a:t>
            </a:r>
            <a:r>
              <a:rPr lang="en-US" altLang="zh-CN" sz="3600" b="1" dirty="0">
                <a:solidFill>
                  <a:srgbClr val="7030A0"/>
                </a:solidFill>
                <a:ea typeface="思源黑体 CN" panose="020B0500000000000000" pitchFamily="34" charset="-122"/>
              </a:rPr>
              <a:t>deductive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基于逻辑推理而非实际模拟，因此可以一次性识别出所有可检测的故障</a:t>
            </a:r>
            <a:endParaRPr lang="en-US" altLang="zh-CN" sz="3000" dirty="0"/>
          </a:p>
          <a:p>
            <a:pPr lvl="1" hangingPunct="1">
              <a:lnSpc>
                <a:spcPct val="150000"/>
              </a:lnSpc>
            </a:pPr>
            <a:r>
              <a:rPr lang="zh-CN" altLang="en-US" sz="3000" dirty="0"/>
              <a:t>对于任何的输入向量，在每个位置都维护一个集合</a:t>
            </a:r>
            <a:r>
              <a:rPr lang="en-US" altLang="zh-CN" sz="3000" dirty="0"/>
              <a:t>L</a:t>
            </a:r>
            <a:r>
              <a:rPr lang="zh-CN" altLang="en-US" sz="3000" dirty="0"/>
              <a:t>，集合中的元素表示当它们出现时电路中存在故障</a:t>
            </a:r>
            <a:endParaRPr lang="en-US" altLang="zh-CN" sz="3000" dirty="0"/>
          </a:p>
          <a:p>
            <a:pPr lvl="1" hangingPunct="1">
              <a:lnSpc>
                <a:spcPct val="150000"/>
              </a:lnSpc>
            </a:pPr>
            <a:r>
              <a:rPr lang="zh-CN" altLang="en-US" sz="3000" dirty="0"/>
              <a:t>例如按照定义，左下图所示的输入向量</a:t>
            </a:r>
            <a:r>
              <a:rPr lang="en-US" altLang="zh-CN" sz="3000" dirty="0"/>
              <a:t>010</a:t>
            </a:r>
            <a:r>
              <a:rPr lang="zh-CN" altLang="en-US" sz="3000" dirty="0"/>
              <a:t>，就可以检测出</a:t>
            </a:r>
            <a:r>
              <a:rPr lang="en-US" altLang="zh-CN" sz="3000" dirty="0"/>
              <a:t>7</a:t>
            </a:r>
            <a:r>
              <a:rPr lang="zh-CN" altLang="en-US" sz="3000" dirty="0"/>
              <a:t>种单点</a:t>
            </a:r>
            <a:r>
              <a:rPr lang="en-US" altLang="zh-CN" sz="3000" dirty="0"/>
              <a:t>stuck-at</a:t>
            </a:r>
            <a:r>
              <a:rPr lang="zh-CN" altLang="en-US" sz="3000" dirty="0"/>
              <a:t>集合（</a:t>
            </a:r>
            <a:r>
              <a:rPr lang="en-US" altLang="zh-CN" sz="3000" dirty="0"/>
              <a:t>A stuck-at 1</a:t>
            </a:r>
            <a:r>
              <a:rPr lang="zh-CN" altLang="en-US" sz="3000" dirty="0"/>
              <a:t>、</a:t>
            </a:r>
            <a:r>
              <a:rPr lang="en-US" altLang="zh-CN" sz="3000" dirty="0"/>
              <a:t>B stuck-at 0</a:t>
            </a:r>
            <a:r>
              <a:rPr lang="zh-CN" altLang="en-US" sz="3000" dirty="0"/>
              <a:t>、</a:t>
            </a:r>
            <a:r>
              <a:rPr lang="en-US" altLang="zh-CN" sz="3000" dirty="0"/>
              <a:t>E stuck-at 0</a:t>
            </a:r>
            <a:r>
              <a:rPr lang="zh-CN" altLang="en-US" sz="3000" dirty="0"/>
              <a:t>、</a:t>
            </a:r>
            <a:r>
              <a:rPr lang="en-US" altLang="zh-CN" sz="3000" dirty="0"/>
              <a:t>F stuck-at 0</a:t>
            </a:r>
            <a:r>
              <a:rPr lang="zh-CN" altLang="en-US" sz="3000" dirty="0"/>
              <a:t>、</a:t>
            </a:r>
            <a:r>
              <a:rPr lang="en-US" altLang="zh-CN" sz="3000" dirty="0"/>
              <a:t>H stuck-at 1</a:t>
            </a:r>
            <a:r>
              <a:rPr lang="zh-CN" altLang="en-US" sz="3000" dirty="0"/>
              <a:t>、</a:t>
            </a:r>
            <a:r>
              <a:rPr lang="en-US" altLang="zh-CN" sz="3000" dirty="0"/>
              <a:t>J stuck-at 1</a:t>
            </a:r>
            <a:r>
              <a:rPr lang="zh-CN" altLang="en-US" sz="3000" dirty="0"/>
              <a:t>、</a:t>
            </a:r>
            <a:r>
              <a:rPr lang="en-US" altLang="zh-CN" sz="3000" dirty="0"/>
              <a:t>K stuck-at 0</a:t>
            </a:r>
            <a:r>
              <a:rPr lang="zh-CN" altLang="en-US" sz="3000" dirty="0"/>
              <a:t>）</a:t>
            </a:r>
            <a:endParaRPr lang="en-US" altLang="zh-CN" sz="3000" dirty="0"/>
          </a:p>
          <a:p>
            <a:pPr lvl="1" hangingPunct="1">
              <a:lnSpc>
                <a:spcPct val="150000"/>
              </a:lnSpc>
            </a:pPr>
            <a:r>
              <a:rPr lang="zh-CN" altLang="en-US" sz="3000" dirty="0"/>
              <a:t>进一步的，后续输入其他向量时，此前已经检测出的故障就可以不罗列在集合</a:t>
            </a:r>
            <a:r>
              <a:rPr lang="en-US" altLang="zh-CN" sz="3000" dirty="0"/>
              <a:t>L</a:t>
            </a:r>
            <a:r>
              <a:rPr lang="zh-CN" altLang="en-US" sz="3000" dirty="0"/>
              <a:t>里了（如右下图）</a:t>
            </a:r>
            <a:endParaRPr lang="en-US" altLang="zh-CN" sz="3000" dirty="0"/>
          </a:p>
          <a:p>
            <a:pPr lvl="1" hangingPunct="1">
              <a:lnSpc>
                <a:spcPct val="150000"/>
              </a:lnSpc>
            </a:pPr>
            <a:endParaRPr lang="en-US" altLang="zh-CN" sz="3000" dirty="0"/>
          </a:p>
          <a:p>
            <a:pPr lvl="1" hangingPunct="1">
              <a:lnSpc>
                <a:spcPct val="150000"/>
              </a:lnSpc>
            </a:pPr>
            <a:endParaRPr lang="en-US" altLang="zh-CN" sz="3000" dirty="0"/>
          </a:p>
        </p:txBody>
      </p:sp>
      <p:pic>
        <p:nvPicPr>
          <p:cNvPr id="6" name="图片 5">
            <a:extLst>
              <a:ext uri="{FF2B5EF4-FFF2-40B4-BE49-F238E27FC236}">
                <a16:creationId xmlns:a16="http://schemas.microsoft.com/office/drawing/2014/main" id="{812CD8B5-2C14-976A-ED5E-1583E86D627A}"/>
              </a:ext>
            </a:extLst>
          </p:cNvPr>
          <p:cNvPicPr>
            <a:picLocks noChangeAspect="1"/>
          </p:cNvPicPr>
          <p:nvPr/>
        </p:nvPicPr>
        <p:blipFill>
          <a:blip r:embed="rId2"/>
          <a:stretch>
            <a:fillRect/>
          </a:stretch>
        </p:blipFill>
        <p:spPr>
          <a:xfrm>
            <a:off x="2761371" y="10024091"/>
            <a:ext cx="8677275" cy="3086100"/>
          </a:xfrm>
          <a:prstGeom prst="rect">
            <a:avLst/>
          </a:prstGeom>
        </p:spPr>
      </p:pic>
      <p:pic>
        <p:nvPicPr>
          <p:cNvPr id="8" name="图片 7">
            <a:extLst>
              <a:ext uri="{FF2B5EF4-FFF2-40B4-BE49-F238E27FC236}">
                <a16:creationId xmlns:a16="http://schemas.microsoft.com/office/drawing/2014/main" id="{2E4645B7-71DE-D05D-9241-58D84CE18CA1}"/>
              </a:ext>
            </a:extLst>
          </p:cNvPr>
          <p:cNvPicPr>
            <a:picLocks noChangeAspect="1"/>
          </p:cNvPicPr>
          <p:nvPr/>
        </p:nvPicPr>
        <p:blipFill>
          <a:blip r:embed="rId3"/>
          <a:stretch>
            <a:fillRect/>
          </a:stretch>
        </p:blipFill>
        <p:spPr>
          <a:xfrm>
            <a:off x="12772563" y="10024091"/>
            <a:ext cx="7600950" cy="2857500"/>
          </a:xfrm>
          <a:prstGeom prst="rect">
            <a:avLst/>
          </a:prstGeom>
        </p:spPr>
      </p:pic>
      <p:pic>
        <p:nvPicPr>
          <p:cNvPr id="4" name="图片 3">
            <a:extLst>
              <a:ext uri="{FF2B5EF4-FFF2-40B4-BE49-F238E27FC236}">
                <a16:creationId xmlns:a16="http://schemas.microsoft.com/office/drawing/2014/main" id="{64E54ECE-DABB-C1D0-E4D6-8DE981B305AE}"/>
              </a:ext>
            </a:extLst>
          </p:cNvPr>
          <p:cNvPicPr>
            <a:picLocks noChangeAspect="1"/>
          </p:cNvPicPr>
          <p:nvPr/>
        </p:nvPicPr>
        <p:blipFill>
          <a:blip r:embed="rId4"/>
          <a:stretch>
            <a:fillRect/>
          </a:stretch>
        </p:blipFill>
        <p:spPr>
          <a:xfrm>
            <a:off x="17359697" y="3691909"/>
            <a:ext cx="4690443" cy="5597480"/>
          </a:xfrm>
          <a:prstGeom prst="rect">
            <a:avLst/>
          </a:prstGeom>
        </p:spPr>
      </p:pic>
    </p:spTree>
    <p:extLst>
      <p:ext uri="{BB962C8B-B14F-4D97-AF65-F5344CB8AC3E}">
        <p14:creationId xmlns:p14="http://schemas.microsoft.com/office/powerpoint/2010/main" val="26890517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演绎故障模拟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演绎故障模拟（</a:t>
            </a:r>
            <a:r>
              <a:rPr lang="en-US" altLang="zh-CN" sz="3600" b="1" dirty="0">
                <a:solidFill>
                  <a:srgbClr val="7030A0"/>
                </a:solidFill>
                <a:ea typeface="思源黑体 CN" panose="020B0500000000000000" pitchFamily="34" charset="-122"/>
              </a:rPr>
              <a:t>deductive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在输入不包括控制值时，输出处的集合</a:t>
            </a:r>
            <a:r>
              <a:rPr lang="en-US" altLang="zh-CN" sz="3000" dirty="0"/>
              <a:t>L</a:t>
            </a:r>
            <a:r>
              <a:rPr lang="zh-CN" altLang="en-US" sz="3000" dirty="0"/>
              <a:t>（记为</a:t>
            </a:r>
            <a:r>
              <a:rPr lang="en-US" altLang="zh-CN" sz="3000" dirty="0" err="1"/>
              <a:t>Lz</a:t>
            </a:r>
            <a:r>
              <a:rPr lang="zh-CN" altLang="en-US" sz="3000" dirty="0"/>
              <a:t>）的计算公式为：</a:t>
            </a:r>
            <a:endParaRPr lang="en-US" altLang="zh-CN" sz="3000" dirty="0"/>
          </a:p>
          <a:p>
            <a:pPr lvl="2" hangingPunct="1">
              <a:lnSpc>
                <a:spcPct val="150000"/>
              </a:lnSpc>
            </a:pPr>
            <a:r>
              <a:rPr lang="zh-CN" altLang="en-US" sz="2400" dirty="0"/>
              <a:t>（即对电路中每个</a:t>
            </a:r>
            <a:r>
              <a:rPr lang="en-US" altLang="zh-CN" sz="2400" dirty="0"/>
              <a:t>L</a:t>
            </a:r>
            <a:r>
              <a:rPr lang="zh-CN" altLang="en-US" sz="2400" dirty="0"/>
              <a:t>求并集，再与电路非预期输出求并集）</a:t>
            </a:r>
            <a:endParaRPr lang="en-US" altLang="zh-CN" sz="2400" dirty="0"/>
          </a:p>
          <a:p>
            <a:pPr lvl="1" hangingPunct="1">
              <a:lnSpc>
                <a:spcPct val="150000"/>
              </a:lnSpc>
            </a:pPr>
            <a:r>
              <a:rPr lang="zh-CN" altLang="en-US" sz="3000" dirty="0"/>
              <a:t>扩展：在输入既包括控制值也包括非控制值时，输出处的集合</a:t>
            </a:r>
            <a:r>
              <a:rPr lang="en-US" altLang="zh-CN" sz="3000" dirty="0"/>
              <a:t>L</a:t>
            </a:r>
            <a:r>
              <a:rPr lang="zh-CN" altLang="en-US" sz="3000" dirty="0"/>
              <a:t>（记为</a:t>
            </a:r>
            <a:r>
              <a:rPr lang="en-US" altLang="zh-CN" sz="3000" dirty="0" err="1"/>
              <a:t>Lz</a:t>
            </a:r>
            <a:r>
              <a:rPr lang="zh-CN" altLang="en-US" sz="3000" dirty="0"/>
              <a:t>）的计算公式为</a:t>
            </a:r>
            <a:endParaRPr lang="en-US" altLang="zh-CN" sz="3000" dirty="0"/>
          </a:p>
          <a:p>
            <a:pPr lvl="2" hangingPunct="1">
              <a:lnSpc>
                <a:spcPct val="150000"/>
              </a:lnSpc>
            </a:pPr>
            <a:r>
              <a:rPr lang="zh-CN" altLang="en-US" sz="2400" dirty="0"/>
              <a:t>解释：</a:t>
            </a:r>
            <a:r>
              <a:rPr lang="en-US" altLang="zh-CN" sz="2400" dirty="0"/>
              <a:t>S</a:t>
            </a:r>
            <a:r>
              <a:rPr lang="zh-CN" altLang="en-US" sz="2400" dirty="0"/>
              <a:t>为输入包括控制值的门的集合；对于这个集合中的任何一个门，如果故障不能传播过去，那么就会因为控制值的存在而导致输出值仍然如常，所以这些门的集合</a:t>
            </a:r>
            <a:r>
              <a:rPr lang="en-US" altLang="zh-CN" sz="2400" dirty="0"/>
              <a:t>L</a:t>
            </a:r>
            <a:r>
              <a:rPr lang="zh-CN" altLang="en-US" sz="2400" dirty="0"/>
              <a:t>应当取交集</a:t>
            </a:r>
            <a:endParaRPr lang="en-US" altLang="zh-CN" sz="2400" dirty="0"/>
          </a:p>
          <a:p>
            <a:pPr lvl="2" hangingPunct="1">
              <a:lnSpc>
                <a:spcPct val="150000"/>
              </a:lnSpc>
            </a:pPr>
            <a:r>
              <a:rPr lang="zh-CN" altLang="en-US" sz="2400" dirty="0"/>
              <a:t>对于输入只包括非控制值的门的集合，仍然取并集</a:t>
            </a:r>
            <a:endParaRPr lang="en-US" altLang="zh-CN" sz="2400" dirty="0"/>
          </a:p>
          <a:p>
            <a:pPr lvl="2" hangingPunct="1">
              <a:lnSpc>
                <a:spcPct val="150000"/>
              </a:lnSpc>
            </a:pPr>
            <a:r>
              <a:rPr lang="zh-CN" altLang="en-US" sz="2400" dirty="0"/>
              <a:t>两项运算之间取差集，因为如果某个故障在两边都出现了，则输出仍然不改变（例如下图</a:t>
            </a:r>
            <a:r>
              <a:rPr lang="en-US" altLang="zh-CN" sz="2400" dirty="0" err="1"/>
              <a:t>Lz</a:t>
            </a:r>
            <a:r>
              <a:rPr lang="zh-CN" altLang="en-US" sz="2400" dirty="0"/>
              <a:t>的结果只包括</a:t>
            </a:r>
            <a:r>
              <a:rPr lang="en-US" altLang="zh-CN" sz="2400" dirty="0"/>
              <a:t>LJ</a:t>
            </a:r>
            <a:r>
              <a:rPr lang="zh-CN" altLang="en-US" sz="2400" dirty="0"/>
              <a:t>和</a:t>
            </a:r>
            <a:r>
              <a:rPr lang="en-US" altLang="zh-CN" sz="2400" dirty="0"/>
              <a:t>LH</a:t>
            </a:r>
            <a:r>
              <a:rPr lang="zh-CN" altLang="en-US" sz="2400" dirty="0"/>
              <a:t>的差集）</a:t>
            </a:r>
            <a:endParaRPr lang="en-US" altLang="zh-CN" sz="2400" dirty="0"/>
          </a:p>
          <a:p>
            <a:pPr lvl="1" hangingPunct="1">
              <a:lnSpc>
                <a:spcPct val="150000"/>
              </a:lnSpc>
            </a:pPr>
            <a:endParaRPr lang="en-US" altLang="zh-CN" sz="3000" dirty="0"/>
          </a:p>
          <a:p>
            <a:pPr lvl="1" hangingPunct="1">
              <a:lnSpc>
                <a:spcPct val="150000"/>
              </a:lnSpc>
            </a:pPr>
            <a:endParaRPr lang="en-US" altLang="zh-CN" sz="3000" dirty="0"/>
          </a:p>
          <a:p>
            <a:pPr marL="841375" lvl="1" indent="0" hangingPunct="1">
              <a:lnSpc>
                <a:spcPct val="150000"/>
              </a:lnSpc>
              <a:buNone/>
            </a:pPr>
            <a:endParaRPr lang="en-US" altLang="zh-CN" sz="3000" dirty="0"/>
          </a:p>
        </p:txBody>
      </p:sp>
      <p:pic>
        <p:nvPicPr>
          <p:cNvPr id="10" name="图片 9">
            <a:extLst>
              <a:ext uri="{FF2B5EF4-FFF2-40B4-BE49-F238E27FC236}">
                <a16:creationId xmlns:a16="http://schemas.microsoft.com/office/drawing/2014/main" id="{2120558A-3087-DE1C-3531-F6F30FC343CD}"/>
              </a:ext>
            </a:extLst>
          </p:cNvPr>
          <p:cNvPicPr>
            <a:picLocks noChangeAspect="1"/>
          </p:cNvPicPr>
          <p:nvPr/>
        </p:nvPicPr>
        <p:blipFill>
          <a:blip r:embed="rId2"/>
          <a:stretch>
            <a:fillRect/>
          </a:stretch>
        </p:blipFill>
        <p:spPr>
          <a:xfrm>
            <a:off x="14176750" y="3861386"/>
            <a:ext cx="4889750" cy="1023436"/>
          </a:xfrm>
          <a:prstGeom prst="rect">
            <a:avLst/>
          </a:prstGeom>
        </p:spPr>
      </p:pic>
      <p:pic>
        <p:nvPicPr>
          <p:cNvPr id="14" name="图片 13">
            <a:extLst>
              <a:ext uri="{FF2B5EF4-FFF2-40B4-BE49-F238E27FC236}">
                <a16:creationId xmlns:a16="http://schemas.microsoft.com/office/drawing/2014/main" id="{E24FB49B-CD4B-CDF6-E41E-0D6DC349CE2E}"/>
              </a:ext>
            </a:extLst>
          </p:cNvPr>
          <p:cNvPicPr>
            <a:picLocks noChangeAspect="1"/>
          </p:cNvPicPr>
          <p:nvPr/>
        </p:nvPicPr>
        <p:blipFill>
          <a:blip r:embed="rId3"/>
          <a:stretch>
            <a:fillRect/>
          </a:stretch>
        </p:blipFill>
        <p:spPr>
          <a:xfrm>
            <a:off x="17580422" y="5305925"/>
            <a:ext cx="6509056" cy="897365"/>
          </a:xfrm>
          <a:prstGeom prst="rect">
            <a:avLst/>
          </a:prstGeom>
        </p:spPr>
      </p:pic>
      <p:pic>
        <p:nvPicPr>
          <p:cNvPr id="16" name="图片 15">
            <a:extLst>
              <a:ext uri="{FF2B5EF4-FFF2-40B4-BE49-F238E27FC236}">
                <a16:creationId xmlns:a16="http://schemas.microsoft.com/office/drawing/2014/main" id="{297E493B-EE93-0570-A6CB-013A995D3677}"/>
              </a:ext>
            </a:extLst>
          </p:cNvPr>
          <p:cNvPicPr>
            <a:picLocks noChangeAspect="1"/>
          </p:cNvPicPr>
          <p:nvPr/>
        </p:nvPicPr>
        <p:blipFill>
          <a:blip r:embed="rId4"/>
          <a:stretch>
            <a:fillRect/>
          </a:stretch>
        </p:blipFill>
        <p:spPr>
          <a:xfrm>
            <a:off x="7839075" y="9375107"/>
            <a:ext cx="8705850" cy="3219450"/>
          </a:xfrm>
          <a:prstGeom prst="rect">
            <a:avLst/>
          </a:prstGeom>
        </p:spPr>
      </p:pic>
    </p:spTree>
    <p:extLst>
      <p:ext uri="{BB962C8B-B14F-4D97-AF65-F5344CB8AC3E}">
        <p14:creationId xmlns:p14="http://schemas.microsoft.com/office/powerpoint/2010/main" val="251964652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演绎故障模拟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演绎故障模拟（</a:t>
            </a:r>
            <a:r>
              <a:rPr lang="en-US" altLang="zh-CN" sz="3600" b="1" dirty="0">
                <a:solidFill>
                  <a:srgbClr val="7030A0"/>
                </a:solidFill>
                <a:ea typeface="思源黑体 CN" panose="020B0500000000000000" pitchFamily="34" charset="-122"/>
              </a:rPr>
              <a:t>deductive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局限性：</a:t>
            </a:r>
            <a:endParaRPr lang="en-US" altLang="zh-CN" sz="3000" dirty="0"/>
          </a:p>
          <a:p>
            <a:pPr lvl="2" hangingPunct="1">
              <a:lnSpc>
                <a:spcPct val="150000"/>
              </a:lnSpc>
            </a:pPr>
            <a:r>
              <a:rPr lang="zh-CN" altLang="en-US" sz="2400" dirty="0"/>
              <a:t>不容易处理未知值</a:t>
            </a:r>
            <a:endParaRPr lang="en-US" altLang="zh-CN" sz="2400" dirty="0"/>
          </a:p>
          <a:p>
            <a:pPr lvl="2" hangingPunct="1">
              <a:lnSpc>
                <a:spcPct val="150000"/>
              </a:lnSpc>
            </a:pPr>
            <a:r>
              <a:rPr lang="zh-CN" altLang="en-US" sz="2400" dirty="0"/>
              <a:t>不容易处理延迟问题，因为在讨论传播时不考虑时序信息</a:t>
            </a:r>
            <a:endParaRPr lang="en-US" altLang="zh-CN" sz="2400" dirty="0"/>
          </a:p>
          <a:p>
            <a:pPr lvl="2" hangingPunct="1">
              <a:lnSpc>
                <a:spcPct val="150000"/>
              </a:lnSpc>
            </a:pPr>
            <a:r>
              <a:rPr lang="zh-CN" altLang="en-US" sz="2400" dirty="0"/>
              <a:t>存在内存管理问题，因为故障列表</a:t>
            </a:r>
            <a:r>
              <a:rPr lang="en-US" altLang="zh-CN" sz="2400" dirty="0"/>
              <a:t>L</a:t>
            </a:r>
            <a:r>
              <a:rPr lang="zh-CN" altLang="en-US" sz="2400" dirty="0"/>
              <a:t>的所占空间不容易控制</a:t>
            </a:r>
            <a:endParaRPr lang="en-US" altLang="zh-CN" sz="3000" dirty="0"/>
          </a:p>
        </p:txBody>
      </p:sp>
    </p:spTree>
    <p:extLst>
      <p:ext uri="{BB962C8B-B14F-4D97-AF65-F5344CB8AC3E}">
        <p14:creationId xmlns:p14="http://schemas.microsoft.com/office/powerpoint/2010/main" val="248310238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并发故障模拟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1563332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并发故障模拟（</a:t>
            </a:r>
            <a:r>
              <a:rPr lang="en-US" altLang="zh-CN" sz="3600" b="1" dirty="0">
                <a:solidFill>
                  <a:srgbClr val="7030A0"/>
                </a:solidFill>
                <a:ea typeface="思源黑体 CN" panose="020B0500000000000000" pitchFamily="34" charset="-122"/>
              </a:rPr>
              <a:t>concurrent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基本思想：只模拟无故障仿真和故障仿真之间的差别，且只在事件发生时进行模拟</a:t>
            </a:r>
            <a:endParaRPr lang="en-US" altLang="zh-CN" sz="3000" dirty="0"/>
          </a:p>
          <a:p>
            <a:pPr lvl="1" hangingPunct="1">
              <a:lnSpc>
                <a:spcPct val="150000"/>
              </a:lnSpc>
            </a:pPr>
            <a:r>
              <a:rPr lang="zh-CN" altLang="en-US" sz="3000" b="1" dirty="0">
                <a:solidFill>
                  <a:srgbClr val="68309F"/>
                </a:solidFill>
              </a:rPr>
              <a:t>好事件</a:t>
            </a:r>
            <a:r>
              <a:rPr lang="zh-CN" altLang="en-US" sz="3000" dirty="0"/>
              <a:t>（</a:t>
            </a:r>
            <a:r>
              <a:rPr lang="en-US" altLang="zh-CN" sz="3000" dirty="0"/>
              <a:t>good events</a:t>
            </a:r>
            <a:r>
              <a:rPr lang="zh-CN" altLang="en-US" sz="3000" dirty="0"/>
              <a:t>）：虽然出现了故障，但还是保持了与预期输出一致的事件。这会导致故障</a:t>
            </a:r>
            <a:r>
              <a:rPr lang="zh-CN" altLang="en-US" sz="3000" b="1" dirty="0">
                <a:solidFill>
                  <a:srgbClr val="68309F"/>
                </a:solidFill>
              </a:rPr>
              <a:t>不可见</a:t>
            </a:r>
            <a:r>
              <a:rPr lang="zh-CN" altLang="en-US" sz="3000" dirty="0"/>
              <a:t>（</a:t>
            </a:r>
            <a:r>
              <a:rPr lang="en-US" altLang="zh-CN" sz="3000" dirty="0"/>
              <a:t>invisible</a:t>
            </a:r>
            <a:r>
              <a:rPr lang="zh-CN" altLang="en-US" sz="3000" dirty="0"/>
              <a:t>）</a:t>
            </a:r>
            <a:endParaRPr lang="en-US" altLang="zh-CN" sz="3000" dirty="0"/>
          </a:p>
          <a:p>
            <a:pPr lvl="1" hangingPunct="1">
              <a:lnSpc>
                <a:spcPct val="150000"/>
              </a:lnSpc>
            </a:pPr>
            <a:r>
              <a:rPr lang="zh-CN" altLang="en-US" sz="3000" dirty="0"/>
              <a:t>维护一个</a:t>
            </a:r>
            <a:r>
              <a:rPr lang="zh-CN" altLang="en-US" sz="3000" b="1" dirty="0">
                <a:solidFill>
                  <a:srgbClr val="68309F"/>
                </a:solidFill>
              </a:rPr>
              <a:t>并发故障列表</a:t>
            </a:r>
            <a:r>
              <a:rPr lang="zh-CN" altLang="en-US" sz="3000" dirty="0"/>
              <a:t>，其元素称为</a:t>
            </a:r>
            <a:r>
              <a:rPr lang="zh-CN" altLang="en-US" sz="3000" b="1" dirty="0">
                <a:solidFill>
                  <a:srgbClr val="68309F"/>
                </a:solidFill>
              </a:rPr>
              <a:t>坏门</a:t>
            </a:r>
            <a:r>
              <a:rPr lang="zh-CN" altLang="en-US" sz="3000" dirty="0"/>
              <a:t>（</a:t>
            </a:r>
            <a:r>
              <a:rPr lang="en-US" altLang="zh-CN" sz="3000" dirty="0"/>
              <a:t>bad gates</a:t>
            </a:r>
            <a:r>
              <a:rPr lang="zh-CN" altLang="en-US" sz="3000" dirty="0"/>
              <a:t>），即每个门可能出现的故障。与之相反的</a:t>
            </a:r>
            <a:r>
              <a:rPr lang="zh-CN" altLang="en-US" sz="3000" b="1" dirty="0">
                <a:solidFill>
                  <a:srgbClr val="68309F"/>
                </a:solidFill>
              </a:rPr>
              <a:t>好门</a:t>
            </a:r>
            <a:r>
              <a:rPr lang="zh-CN" altLang="en-US" sz="3000" dirty="0"/>
              <a:t>（</a:t>
            </a:r>
            <a:r>
              <a:rPr lang="en-US" altLang="zh-CN" sz="3000" dirty="0"/>
              <a:t>good gate</a:t>
            </a:r>
            <a:r>
              <a:rPr lang="zh-CN" altLang="en-US" sz="3000" dirty="0"/>
              <a:t>）定义为：自身并没有发生局部故障，且最终输出与预期输出一致。确定坏门是否发散或收敛取决于三个因素：可见性、事件和并发故障列表。</a:t>
            </a:r>
            <a:endParaRPr lang="en-US" altLang="zh-CN" sz="3000" dirty="0"/>
          </a:p>
          <a:p>
            <a:pPr lvl="1" hangingPunct="1">
              <a:lnSpc>
                <a:spcPct val="150000"/>
              </a:lnSpc>
            </a:pPr>
            <a:r>
              <a:rPr lang="zh-CN" altLang="en-US" sz="3000" dirty="0"/>
              <a:t>列表最开始只包括</a:t>
            </a:r>
            <a:r>
              <a:rPr lang="zh-CN" altLang="en-US" sz="3000" b="1" dirty="0">
                <a:solidFill>
                  <a:srgbClr val="68309F"/>
                </a:solidFill>
              </a:rPr>
              <a:t>局部故障</a:t>
            </a:r>
            <a:r>
              <a:rPr lang="zh-CN" altLang="en-US" sz="3000" dirty="0"/>
              <a:t>（</a:t>
            </a:r>
            <a:r>
              <a:rPr lang="en-US" altLang="zh-CN" sz="3000" dirty="0"/>
              <a:t>local faults</a:t>
            </a:r>
            <a:r>
              <a:rPr lang="zh-CN" altLang="en-US" sz="3000" dirty="0"/>
              <a:t>，即每个门自身输入输出出现的故障），但在模拟过程中可能也会发现上游传播下来的故障。</a:t>
            </a:r>
            <a:endParaRPr lang="en-US" altLang="zh-CN" sz="3000" dirty="0"/>
          </a:p>
          <a:p>
            <a:pPr lvl="1" hangingPunct="1">
              <a:lnSpc>
                <a:spcPct val="150000"/>
              </a:lnSpc>
            </a:pPr>
            <a:r>
              <a:rPr lang="zh-CN" altLang="en-US" sz="3000" dirty="0"/>
              <a:t>如果事件到达主输出，则可以从所有门的并发故障列表中删除检测到的故障。 重复此过程，直到不再有测试向量或没有未检测到的故障。</a:t>
            </a:r>
            <a:endParaRPr lang="en-US" altLang="zh-CN" sz="3000" dirty="0"/>
          </a:p>
        </p:txBody>
      </p:sp>
      <p:pic>
        <p:nvPicPr>
          <p:cNvPr id="11" name="图片 10">
            <a:extLst>
              <a:ext uri="{FF2B5EF4-FFF2-40B4-BE49-F238E27FC236}">
                <a16:creationId xmlns:a16="http://schemas.microsoft.com/office/drawing/2014/main" id="{986C1888-96E2-CF34-7790-28924A1F9C51}"/>
              </a:ext>
            </a:extLst>
          </p:cNvPr>
          <p:cNvPicPr>
            <a:picLocks noChangeAspect="1"/>
          </p:cNvPicPr>
          <p:nvPr/>
        </p:nvPicPr>
        <p:blipFill>
          <a:blip r:embed="rId2"/>
          <a:stretch>
            <a:fillRect/>
          </a:stretch>
        </p:blipFill>
        <p:spPr>
          <a:xfrm>
            <a:off x="17463837" y="3834814"/>
            <a:ext cx="4953000" cy="8067675"/>
          </a:xfrm>
          <a:prstGeom prst="rect">
            <a:avLst/>
          </a:prstGeom>
        </p:spPr>
      </p:pic>
    </p:spTree>
    <p:extLst>
      <p:ext uri="{BB962C8B-B14F-4D97-AF65-F5344CB8AC3E}">
        <p14:creationId xmlns:p14="http://schemas.microsoft.com/office/powerpoint/2010/main" val="27053890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2F3E34-F7A4-34F1-42B1-E8519EF36F05}"/>
              </a:ext>
            </a:extLst>
          </p:cNvPr>
          <p:cNvPicPr>
            <a:picLocks noChangeAspect="1"/>
          </p:cNvPicPr>
          <p:nvPr/>
        </p:nvPicPr>
        <p:blipFill>
          <a:blip r:embed="rId2"/>
          <a:stretch>
            <a:fillRect/>
          </a:stretch>
        </p:blipFill>
        <p:spPr>
          <a:xfrm>
            <a:off x="8190342" y="7947609"/>
            <a:ext cx="6632657" cy="4819900"/>
          </a:xfrm>
          <a:prstGeom prst="rect">
            <a:avLst/>
          </a:prstGeom>
        </p:spPr>
      </p:pic>
      <p:pic>
        <p:nvPicPr>
          <p:cNvPr id="5" name="图片 4">
            <a:extLst>
              <a:ext uri="{FF2B5EF4-FFF2-40B4-BE49-F238E27FC236}">
                <a16:creationId xmlns:a16="http://schemas.microsoft.com/office/drawing/2014/main" id="{121D3BB8-4ABE-1390-53EF-12A54BF8D6D6}"/>
              </a:ext>
            </a:extLst>
          </p:cNvPr>
          <p:cNvPicPr>
            <a:picLocks noChangeAspect="1"/>
          </p:cNvPicPr>
          <p:nvPr/>
        </p:nvPicPr>
        <p:blipFill>
          <a:blip r:embed="rId3"/>
          <a:stretch>
            <a:fillRect/>
          </a:stretch>
        </p:blipFill>
        <p:spPr>
          <a:xfrm>
            <a:off x="1877611" y="8833562"/>
            <a:ext cx="5608142" cy="3933947"/>
          </a:xfrm>
          <a:prstGeom prst="rect">
            <a:avLst/>
          </a:prstGeom>
        </p:spPr>
      </p:pic>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并发故障模拟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并发故障模拟（</a:t>
            </a:r>
            <a:r>
              <a:rPr lang="en-US" altLang="zh-CN" sz="3600" b="1" dirty="0">
                <a:solidFill>
                  <a:srgbClr val="7030A0"/>
                </a:solidFill>
                <a:ea typeface="思源黑体 CN" panose="020B0500000000000000" pitchFamily="34" charset="-122"/>
              </a:rPr>
              <a:t>concurrent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以下示例假定</a:t>
            </a:r>
            <a:r>
              <a:rPr lang="en-US" altLang="zh-CN" sz="3000" dirty="0"/>
              <a:t>A stuck-at 1</a:t>
            </a:r>
            <a:r>
              <a:rPr lang="zh-CN" altLang="en-US" sz="3000" dirty="0"/>
              <a:t>、</a:t>
            </a:r>
            <a:r>
              <a:rPr lang="en-US" altLang="zh-CN" sz="3000" dirty="0"/>
              <a:t>C</a:t>
            </a:r>
            <a:r>
              <a:rPr lang="zh-CN" altLang="en-US" sz="3000" dirty="0"/>
              <a:t>和</a:t>
            </a:r>
            <a:r>
              <a:rPr lang="en-US" altLang="zh-CN" sz="3000" dirty="0"/>
              <a:t>J stuck-at 0</a:t>
            </a:r>
            <a:r>
              <a:rPr lang="zh-CN" altLang="en-US" sz="3000" dirty="0"/>
              <a:t>，分别输入</a:t>
            </a:r>
            <a:r>
              <a:rPr lang="en-US" altLang="zh-CN" sz="3000" dirty="0"/>
              <a:t>010</a:t>
            </a:r>
            <a:r>
              <a:rPr lang="zh-CN" altLang="en-US" sz="3000" dirty="0"/>
              <a:t>、</a:t>
            </a:r>
            <a:r>
              <a:rPr lang="en-US" altLang="zh-CN" sz="3000" dirty="0"/>
              <a:t>001</a:t>
            </a:r>
            <a:r>
              <a:rPr lang="zh-CN" altLang="en-US" sz="3000" dirty="0"/>
              <a:t>和</a:t>
            </a:r>
            <a:r>
              <a:rPr lang="en-US" altLang="zh-CN" sz="3000" dirty="0"/>
              <a:t>100</a:t>
            </a:r>
            <a:r>
              <a:rPr lang="zh-CN" altLang="en-US" sz="3000" dirty="0"/>
              <a:t>。</a:t>
            </a:r>
            <a:endParaRPr lang="en-US" altLang="zh-CN" sz="3000" dirty="0"/>
          </a:p>
          <a:p>
            <a:pPr lvl="1" hangingPunct="1">
              <a:lnSpc>
                <a:spcPct val="150000"/>
              </a:lnSpc>
            </a:pPr>
            <a:r>
              <a:rPr lang="zh-CN" altLang="en-US" sz="3000" dirty="0"/>
              <a:t>示例</a:t>
            </a:r>
            <a:r>
              <a:rPr lang="en-US" altLang="zh-CN" sz="3000" dirty="0"/>
              <a:t>1</a:t>
            </a:r>
            <a:r>
              <a:rPr lang="zh-CN" altLang="en-US" sz="3000" dirty="0"/>
              <a:t>由于</a:t>
            </a:r>
            <a:r>
              <a:rPr lang="en-US" altLang="zh-CN" sz="3000" dirty="0"/>
              <a:t>C</a:t>
            </a:r>
            <a:r>
              <a:rPr lang="zh-CN" altLang="en-US" sz="3000" dirty="0"/>
              <a:t>的输入不构成事件，因此只能检测出</a:t>
            </a:r>
            <a:r>
              <a:rPr lang="en-US" altLang="zh-CN" sz="3000" dirty="0"/>
              <a:t>A</a:t>
            </a:r>
            <a:r>
              <a:rPr lang="zh-CN" altLang="en-US" sz="3000" dirty="0"/>
              <a:t>的故障；</a:t>
            </a:r>
            <a:endParaRPr lang="en-US" altLang="zh-CN" sz="3000" dirty="0"/>
          </a:p>
          <a:p>
            <a:pPr lvl="1" hangingPunct="1">
              <a:lnSpc>
                <a:spcPct val="150000"/>
              </a:lnSpc>
            </a:pPr>
            <a:r>
              <a:rPr lang="zh-CN" altLang="en-US" sz="3000" dirty="0"/>
              <a:t>示例</a:t>
            </a:r>
            <a:r>
              <a:rPr lang="en-US" altLang="zh-CN" sz="3000" dirty="0"/>
              <a:t>2</a:t>
            </a:r>
            <a:r>
              <a:rPr lang="zh-CN" altLang="en-US" sz="3000" dirty="0"/>
              <a:t>由于</a:t>
            </a:r>
            <a:r>
              <a:rPr lang="en-US" altLang="zh-CN" sz="3000" dirty="0"/>
              <a:t>J</a:t>
            </a:r>
            <a:r>
              <a:rPr lang="zh-CN" altLang="en-US" sz="3000" dirty="0"/>
              <a:t>最后的计算结果为</a:t>
            </a:r>
            <a:r>
              <a:rPr lang="en-US" altLang="zh-CN" sz="3000" dirty="0"/>
              <a:t>0</a:t>
            </a:r>
            <a:r>
              <a:rPr lang="zh-CN" altLang="en-US" sz="3000" dirty="0"/>
              <a:t>，且</a:t>
            </a:r>
            <a:r>
              <a:rPr lang="en-US" altLang="zh-CN" sz="3000" dirty="0"/>
              <a:t>A</a:t>
            </a:r>
            <a:r>
              <a:rPr lang="zh-CN" altLang="en-US" sz="3000" dirty="0"/>
              <a:t>和</a:t>
            </a:r>
            <a:r>
              <a:rPr lang="en-US" altLang="zh-CN" sz="3000" dirty="0"/>
              <a:t>C</a:t>
            </a:r>
            <a:r>
              <a:rPr lang="zh-CN" altLang="en-US" sz="3000" dirty="0"/>
              <a:t>同时出现的故障导致</a:t>
            </a:r>
            <a:r>
              <a:rPr lang="en-US" altLang="zh-CN" sz="3000" dirty="0"/>
              <a:t>G2</a:t>
            </a:r>
            <a:r>
              <a:rPr lang="zh-CN" altLang="en-US" sz="3000" dirty="0"/>
              <a:t>输出不变，因此只能检测出</a:t>
            </a:r>
            <a:r>
              <a:rPr lang="en-US" altLang="zh-CN" sz="3000" dirty="0"/>
              <a:t>C</a:t>
            </a:r>
            <a:r>
              <a:rPr lang="zh-CN" altLang="en-US" sz="3000" dirty="0"/>
              <a:t>的故障</a:t>
            </a:r>
            <a:endParaRPr lang="en-US" altLang="zh-CN" sz="3000" dirty="0"/>
          </a:p>
          <a:p>
            <a:pPr lvl="1" hangingPunct="1">
              <a:lnSpc>
                <a:spcPct val="150000"/>
              </a:lnSpc>
            </a:pPr>
            <a:r>
              <a:rPr lang="zh-CN" altLang="en-US" sz="3000" dirty="0"/>
              <a:t>示例</a:t>
            </a:r>
            <a:r>
              <a:rPr lang="en-US" altLang="zh-CN" sz="3000" dirty="0"/>
              <a:t>3</a:t>
            </a:r>
            <a:r>
              <a:rPr lang="zh-CN" altLang="en-US" sz="3000" dirty="0"/>
              <a:t>由于</a:t>
            </a:r>
            <a:r>
              <a:rPr lang="en-US" altLang="zh-CN" sz="3000" dirty="0"/>
              <a:t>A</a:t>
            </a:r>
            <a:r>
              <a:rPr lang="zh-CN" altLang="en-US" sz="3000" dirty="0"/>
              <a:t>和</a:t>
            </a:r>
            <a:r>
              <a:rPr lang="en-US" altLang="zh-CN" sz="3000" dirty="0"/>
              <a:t>C</a:t>
            </a:r>
            <a:r>
              <a:rPr lang="zh-CN" altLang="en-US" sz="3000" dirty="0"/>
              <a:t>的输入都不构成事件，因此只能检测出</a:t>
            </a:r>
            <a:r>
              <a:rPr lang="en-US" altLang="zh-CN" sz="3000" dirty="0"/>
              <a:t>J</a:t>
            </a:r>
            <a:r>
              <a:rPr lang="zh-CN" altLang="en-US" sz="3000" dirty="0"/>
              <a:t>的故障</a:t>
            </a:r>
            <a:endParaRPr lang="en-US" altLang="zh-CN" sz="3000" dirty="0"/>
          </a:p>
        </p:txBody>
      </p:sp>
      <p:pic>
        <p:nvPicPr>
          <p:cNvPr id="6" name="图片 5">
            <a:extLst>
              <a:ext uri="{FF2B5EF4-FFF2-40B4-BE49-F238E27FC236}">
                <a16:creationId xmlns:a16="http://schemas.microsoft.com/office/drawing/2014/main" id="{E509F4FC-662B-90DC-E54A-FCE4CC044241}"/>
              </a:ext>
            </a:extLst>
          </p:cNvPr>
          <p:cNvPicPr>
            <a:picLocks noChangeAspect="1"/>
          </p:cNvPicPr>
          <p:nvPr/>
        </p:nvPicPr>
        <p:blipFill>
          <a:blip r:embed="rId4"/>
          <a:stretch>
            <a:fillRect/>
          </a:stretch>
        </p:blipFill>
        <p:spPr>
          <a:xfrm>
            <a:off x="14953862" y="6747709"/>
            <a:ext cx="7991475" cy="6019800"/>
          </a:xfrm>
          <a:prstGeom prst="rect">
            <a:avLst/>
          </a:prstGeom>
        </p:spPr>
      </p:pic>
    </p:spTree>
    <p:extLst>
      <p:ext uri="{BB962C8B-B14F-4D97-AF65-F5344CB8AC3E}">
        <p14:creationId xmlns:p14="http://schemas.microsoft.com/office/powerpoint/2010/main" val="30833065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差异故障模拟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1574161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差异故障模拟（</a:t>
            </a:r>
            <a:r>
              <a:rPr lang="en-US" altLang="zh-CN" sz="3600" b="1" dirty="0">
                <a:solidFill>
                  <a:srgbClr val="7030A0"/>
                </a:solidFill>
                <a:ea typeface="思源黑体 CN" panose="020B0500000000000000" pitchFamily="34" charset="-122"/>
              </a:rPr>
              <a:t>differential fault simulation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只跟踪故障电路与上一次模拟的电路之间的差异。如下图，即只追踪</a:t>
            </a:r>
            <a:r>
              <a:rPr lang="en-US" altLang="zh-CN" sz="3000" dirty="0"/>
              <a:t>F(1,1)-G1</a:t>
            </a:r>
            <a:r>
              <a:rPr lang="zh-CN" altLang="en-US" sz="3000" dirty="0"/>
              <a:t>、</a:t>
            </a:r>
            <a:r>
              <a:rPr lang="en-US" altLang="zh-CN" sz="3000" dirty="0"/>
              <a:t>……</a:t>
            </a:r>
            <a:r>
              <a:rPr lang="zh-CN" altLang="en-US" sz="3000" dirty="0"/>
              <a:t>、</a:t>
            </a:r>
            <a:r>
              <a:rPr lang="en-US" altLang="zh-CN" sz="3000" dirty="0"/>
              <a:t>F(m,1)-G1</a:t>
            </a:r>
            <a:r>
              <a:rPr lang="zh-CN" altLang="en-US" sz="3000" dirty="0"/>
              <a:t>、</a:t>
            </a:r>
            <a:r>
              <a:rPr lang="en-US" altLang="zh-CN" sz="3000" dirty="0"/>
              <a:t>F(1,2)-G2</a:t>
            </a:r>
            <a:r>
              <a:rPr lang="zh-CN" altLang="en-US" sz="3000" dirty="0"/>
              <a:t>、</a:t>
            </a:r>
            <a:r>
              <a:rPr lang="en-US" altLang="zh-CN" sz="3000" dirty="0"/>
              <a:t>……</a:t>
            </a:r>
            <a:r>
              <a:rPr lang="zh-CN" altLang="en-US" sz="3000" dirty="0"/>
              <a:t>、</a:t>
            </a:r>
            <a:r>
              <a:rPr lang="en-US" altLang="zh-CN" sz="3000" dirty="0"/>
              <a:t>F(m,2)-G2</a:t>
            </a:r>
            <a:r>
              <a:rPr lang="zh-CN" altLang="en-US" sz="3000" dirty="0"/>
              <a:t>、</a:t>
            </a:r>
            <a:r>
              <a:rPr lang="en-US" altLang="zh-CN" sz="3000" dirty="0"/>
              <a:t>……F(</a:t>
            </a:r>
            <a:r>
              <a:rPr lang="en-US" altLang="zh-CN" sz="3000" dirty="0" err="1"/>
              <a:t>m,n</a:t>
            </a:r>
            <a:r>
              <a:rPr lang="en-US" altLang="zh-CN" sz="3000" dirty="0"/>
              <a:t>)-</a:t>
            </a:r>
            <a:r>
              <a:rPr lang="en-US" altLang="zh-CN" sz="3000" dirty="0" err="1"/>
              <a:t>Gn</a:t>
            </a:r>
            <a:r>
              <a:rPr lang="zh-CN" altLang="en-US" sz="3000" dirty="0"/>
              <a:t>。</a:t>
            </a:r>
            <a:endParaRPr lang="en-US" altLang="zh-CN" sz="3000" dirty="0"/>
          </a:p>
          <a:p>
            <a:pPr lvl="1" hangingPunct="1">
              <a:lnSpc>
                <a:spcPct val="150000"/>
              </a:lnSpc>
            </a:pPr>
            <a:r>
              <a:rPr lang="zh-CN" altLang="en-US" sz="3000" dirty="0"/>
              <a:t>这样能够保证所用存储空间较小，不需要像演绎</a:t>
            </a:r>
            <a:r>
              <a:rPr lang="en-US" altLang="zh-CN" sz="3000" dirty="0"/>
              <a:t>/</a:t>
            </a:r>
            <a:r>
              <a:rPr lang="zh-CN" altLang="en-US" sz="3000" dirty="0"/>
              <a:t>并发故障模拟一样维护规模未知的故障列表。</a:t>
            </a:r>
            <a:endParaRPr lang="en-US" altLang="zh-CN" sz="3000" dirty="0"/>
          </a:p>
          <a:p>
            <a:pPr lvl="1" hangingPunct="1">
              <a:lnSpc>
                <a:spcPct val="150000"/>
              </a:lnSpc>
            </a:pPr>
            <a:r>
              <a:rPr lang="zh-CN" altLang="en-US" sz="3000" dirty="0"/>
              <a:t>问题：不能解决延迟问题，且如果强行加入时序信息以解决延迟问题则可能导致大量内存消耗。</a:t>
            </a:r>
            <a:endParaRPr lang="en-US" altLang="zh-CN" sz="3000" dirty="0"/>
          </a:p>
        </p:txBody>
      </p:sp>
      <p:pic>
        <p:nvPicPr>
          <p:cNvPr id="8" name="图片 7">
            <a:extLst>
              <a:ext uri="{FF2B5EF4-FFF2-40B4-BE49-F238E27FC236}">
                <a16:creationId xmlns:a16="http://schemas.microsoft.com/office/drawing/2014/main" id="{7DBD4F25-0E8B-4BC4-9AE1-D55AF11CDB44}"/>
              </a:ext>
            </a:extLst>
          </p:cNvPr>
          <p:cNvPicPr>
            <a:picLocks noChangeAspect="1"/>
          </p:cNvPicPr>
          <p:nvPr/>
        </p:nvPicPr>
        <p:blipFill>
          <a:blip r:embed="rId2"/>
          <a:stretch>
            <a:fillRect/>
          </a:stretch>
        </p:blipFill>
        <p:spPr>
          <a:xfrm>
            <a:off x="6158770" y="9026950"/>
            <a:ext cx="6486525" cy="3495675"/>
          </a:xfrm>
          <a:prstGeom prst="rect">
            <a:avLst/>
          </a:prstGeom>
        </p:spPr>
      </p:pic>
      <p:pic>
        <p:nvPicPr>
          <p:cNvPr id="10" name="图片 9">
            <a:extLst>
              <a:ext uri="{FF2B5EF4-FFF2-40B4-BE49-F238E27FC236}">
                <a16:creationId xmlns:a16="http://schemas.microsoft.com/office/drawing/2014/main" id="{774FDF4B-CCA6-844C-09C6-A053A3CBD0A1}"/>
              </a:ext>
            </a:extLst>
          </p:cNvPr>
          <p:cNvPicPr>
            <a:picLocks noChangeAspect="1"/>
          </p:cNvPicPr>
          <p:nvPr/>
        </p:nvPicPr>
        <p:blipFill>
          <a:blip r:embed="rId3"/>
          <a:stretch>
            <a:fillRect/>
          </a:stretch>
        </p:blipFill>
        <p:spPr>
          <a:xfrm>
            <a:off x="16722641" y="3415966"/>
            <a:ext cx="7400925" cy="9410700"/>
          </a:xfrm>
          <a:prstGeom prst="rect">
            <a:avLst/>
          </a:prstGeom>
        </p:spPr>
      </p:pic>
    </p:spTree>
    <p:extLst>
      <p:ext uri="{BB962C8B-B14F-4D97-AF65-F5344CB8AC3E}">
        <p14:creationId xmlns:p14="http://schemas.microsoft.com/office/powerpoint/2010/main" val="152785695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故障检测遇到的困难</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06023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故障检测（</a:t>
            </a:r>
            <a:r>
              <a:rPr lang="en-US" altLang="zh-CN" sz="3600" b="1" dirty="0">
                <a:solidFill>
                  <a:srgbClr val="7030A0"/>
                </a:solidFill>
                <a:ea typeface="思源黑体 CN" panose="020B0500000000000000" pitchFamily="34" charset="-122"/>
              </a:rPr>
              <a:t>fault detection</a:t>
            </a:r>
            <a:r>
              <a:rPr lang="zh-CN" altLang="en-US" sz="3600" b="1" dirty="0">
                <a:solidFill>
                  <a:srgbClr val="7030A0"/>
                </a:solidFill>
                <a:ea typeface="思源黑体 CN" panose="020B0500000000000000" pitchFamily="34" charset="-122"/>
              </a:rPr>
              <a:t>）：</a:t>
            </a:r>
            <a:r>
              <a:rPr lang="zh-CN" altLang="en-US" sz="3600" dirty="0"/>
              <a:t>实际生活中，电路并非非</a:t>
            </a:r>
            <a:r>
              <a:rPr lang="en-US" altLang="zh-CN" sz="3600" dirty="0"/>
              <a:t>1</a:t>
            </a:r>
            <a:r>
              <a:rPr lang="zh-CN" altLang="en-US" sz="3600" dirty="0"/>
              <a:t>即</a:t>
            </a:r>
            <a:r>
              <a:rPr lang="en-US" altLang="zh-CN" sz="3600" dirty="0"/>
              <a:t>0</a:t>
            </a:r>
            <a:r>
              <a:rPr lang="zh-CN" altLang="en-US" sz="3600" dirty="0"/>
              <a:t>的，因此故障检测可能遇到很多困难。例如：</a:t>
            </a:r>
            <a:endParaRPr lang="en-US" altLang="zh-CN" sz="3600" dirty="0"/>
          </a:p>
          <a:p>
            <a:pPr lvl="1" hangingPunct="1">
              <a:lnSpc>
                <a:spcPct val="150000"/>
              </a:lnSpc>
            </a:pPr>
            <a:r>
              <a:rPr lang="zh-CN" altLang="en-US" sz="3000" dirty="0"/>
              <a:t>三态缓冲器的使能</a:t>
            </a:r>
            <a:r>
              <a:rPr lang="en-US" altLang="zh-CN" sz="3000" dirty="0"/>
              <a:t>stuck-at 0</a:t>
            </a:r>
            <a:r>
              <a:rPr lang="zh-CN" altLang="en-US" sz="3000" dirty="0"/>
              <a:t>故障，这会导致缓冲器输出一直处于浮动状态（</a:t>
            </a:r>
            <a:r>
              <a:rPr lang="en-US" altLang="zh-CN" sz="3000" dirty="0"/>
              <a:t>floating state</a:t>
            </a:r>
            <a:r>
              <a:rPr lang="zh-CN" altLang="en-US" sz="3000" dirty="0"/>
              <a:t>），因此无法确定是否检测到了故障（浮动信号的逻辑值有可能恰好和预期相同）。这种故障需要大量测试向量进行测试，才能测试出来。</a:t>
            </a:r>
            <a:endParaRPr lang="en-US" altLang="zh-CN" sz="3000" dirty="0"/>
          </a:p>
          <a:p>
            <a:pPr lvl="1" hangingPunct="1">
              <a:lnSpc>
                <a:spcPct val="150000"/>
              </a:lnSpc>
            </a:pPr>
            <a:r>
              <a:rPr lang="zh-CN" altLang="en-US" sz="3000" dirty="0"/>
              <a:t>振荡故障（</a:t>
            </a:r>
            <a:r>
              <a:rPr lang="en-US" altLang="zh-CN" sz="3000" dirty="0"/>
              <a:t>oscillation fault</a:t>
            </a:r>
            <a:r>
              <a:rPr lang="zh-CN" altLang="en-US" sz="3000" dirty="0"/>
              <a:t>）：导致电路振荡因而无法预测输出的故障</a:t>
            </a:r>
            <a:endParaRPr lang="en-US" altLang="zh-CN" sz="3000" dirty="0"/>
          </a:p>
          <a:p>
            <a:pPr lvl="1" hangingPunct="1">
              <a:lnSpc>
                <a:spcPct val="150000"/>
              </a:lnSpc>
            </a:pPr>
            <a:r>
              <a:rPr lang="zh-CN" altLang="en-US" sz="3000" dirty="0"/>
              <a:t>过度活跃故障（</a:t>
            </a:r>
            <a:r>
              <a:rPr lang="en-US" altLang="zh-CN" sz="3000" dirty="0"/>
              <a:t>hyperactive fault</a:t>
            </a:r>
            <a:r>
              <a:rPr lang="zh-CN" altLang="en-US" sz="3000" dirty="0"/>
              <a:t>）：导致电路行为严重偏离正常情况的故障，例如时钟信号</a:t>
            </a:r>
            <a:r>
              <a:rPr lang="en-US" altLang="zh-CN" sz="3000" dirty="0"/>
              <a:t>stuck-at</a:t>
            </a:r>
            <a:r>
              <a:rPr lang="zh-CN" altLang="en-US" sz="3000" dirty="0"/>
              <a:t>故障等。这种故障事实上不通过故障模拟就可以检测出来，且一旦使用故障模拟反而可能导致大规模内存消耗等问题。</a:t>
            </a:r>
            <a:endParaRPr lang="en-US" altLang="zh-CN" sz="3000" dirty="0"/>
          </a:p>
          <a:p>
            <a:pPr lvl="2" hangingPunct="1">
              <a:lnSpc>
                <a:spcPct val="150000"/>
              </a:lnSpc>
            </a:pPr>
            <a:endParaRPr lang="en-US" altLang="zh-CN" sz="2400" dirty="0"/>
          </a:p>
        </p:txBody>
      </p:sp>
    </p:spTree>
    <p:extLst>
      <p:ext uri="{BB962C8B-B14F-4D97-AF65-F5344CB8AC3E}">
        <p14:creationId xmlns:p14="http://schemas.microsoft.com/office/powerpoint/2010/main" val="395168591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故障模拟技术之间的比较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06023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故障模拟技术之间的比较：</a:t>
                </a:r>
                <a:r>
                  <a:rPr lang="zh-CN" altLang="en-US" sz="3600" dirty="0"/>
                  <a:t>故障模拟技术的主要关注点：模拟速度、所需内存。此外还应考虑的部分：多值逻辑仿真能力、延迟模型仿真能力与功能模拟兼容性、时序故障仿真能力等因素。 以下按照这五个的顺序进行讨论。</a:t>
                </a:r>
                <a:endParaRPr lang="en-US" altLang="zh-CN" sz="3600" dirty="0"/>
              </a:p>
              <a:p>
                <a:pPr hangingPunct="1">
                  <a:lnSpc>
                    <a:spcPct val="150000"/>
                  </a:lnSpc>
                </a:pPr>
                <a:r>
                  <a:rPr lang="zh-CN" altLang="en-US" sz="3600" b="1" dirty="0">
                    <a:solidFill>
                      <a:srgbClr val="7030A0"/>
                    </a:solidFill>
                    <a:ea typeface="思源黑体 CN" panose="020B0500000000000000" pitchFamily="34" charset="-122"/>
                  </a:rPr>
                  <a:t>故障模拟技术之间的比较（时间）：</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串行故障模拟：最慢（</a:t>
                </a:r>
                <a:r>
                  <a:rPr lang="en-US" altLang="zh-CN" sz="3000" b="0" dirty="0"/>
                  <a:t> </a:t>
                </a:r>
                <a14:m>
                  <m:oMath xmlns:m="http://schemas.openxmlformats.org/officeDocument/2006/math">
                    <m:r>
                      <a:rPr lang="en-US" altLang="zh-CN" sz="3000" b="0" i="1" smtClean="0">
                        <a:latin typeface="Cambria Math" panose="02040503050406030204" pitchFamily="18" charset="0"/>
                      </a:rPr>
                      <m:t>𝑂</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𝑝</m:t>
                    </m:r>
                    <m:sSup>
                      <m:sSupPr>
                        <m:ctrlPr>
                          <a:rPr lang="en-US" altLang="zh-CN" sz="3000" b="0" i="1" smtClean="0">
                            <a:latin typeface="Cambria Math" panose="02040503050406030204" pitchFamily="18" charset="0"/>
                          </a:rPr>
                        </m:ctrlPr>
                      </m:sSupPr>
                      <m:e>
                        <m:r>
                          <a:rPr lang="en-US" altLang="zh-CN" sz="3000" b="0" i="1" smtClean="0">
                            <a:latin typeface="Cambria Math" panose="02040503050406030204" pitchFamily="18" charset="0"/>
                          </a:rPr>
                          <m:t>𝑛</m:t>
                        </m:r>
                      </m:e>
                      <m:sup>
                        <m:r>
                          <a:rPr lang="en-US" altLang="zh-CN" sz="3000" b="0" i="1" smtClean="0">
                            <a:latin typeface="Cambria Math" panose="02040503050406030204" pitchFamily="18" charset="0"/>
                          </a:rPr>
                          <m:t>2</m:t>
                        </m:r>
                      </m:sup>
                    </m:sSup>
                    <m:r>
                      <a:rPr lang="en-US" altLang="zh-CN" sz="3000" b="0" i="1" smtClean="0">
                        <a:latin typeface="Cambria Math" panose="02040503050406030204" pitchFamily="18" charset="0"/>
                      </a:rPr>
                      <m:t>) </m:t>
                    </m:r>
                  </m:oMath>
                </a14:m>
                <a:r>
                  <a:rPr lang="zh-CN" altLang="en-US" sz="3000" dirty="0"/>
                  <a:t>）</a:t>
                </a:r>
                <a:endParaRPr lang="en-US" altLang="zh-CN" sz="3000" dirty="0"/>
              </a:p>
              <a:p>
                <a:pPr lvl="1" hangingPunct="1">
                  <a:lnSpc>
                    <a:spcPct val="150000"/>
                  </a:lnSpc>
                </a:pPr>
                <a:r>
                  <a:rPr lang="zh-CN" altLang="en-US" sz="3000" dirty="0"/>
                  <a:t>并行故障模拟、并行向量故障模拟：稍快（</a:t>
                </a:r>
                <a:r>
                  <a:rPr lang="en-US" altLang="zh-CN" sz="3000" dirty="0"/>
                  <a:t> </a:t>
                </a:r>
                <a14:m>
                  <m:oMath xmlns:m="http://schemas.openxmlformats.org/officeDocument/2006/math">
                    <m:r>
                      <a:rPr lang="en-US" altLang="zh-CN" sz="3000" i="1">
                        <a:latin typeface="Cambria Math" panose="02040503050406030204" pitchFamily="18" charset="0"/>
                      </a:rPr>
                      <m:t>𝑂</m:t>
                    </m:r>
                    <m:r>
                      <a:rPr lang="en-US" altLang="zh-CN" sz="3000" i="1">
                        <a:latin typeface="Cambria Math" panose="02040503050406030204" pitchFamily="18" charset="0"/>
                      </a:rPr>
                      <m:t>(</m:t>
                    </m:r>
                    <m:sSup>
                      <m:sSupPr>
                        <m:ctrlPr>
                          <a:rPr lang="en-US" altLang="zh-CN" sz="3000" i="1">
                            <a:latin typeface="Cambria Math" panose="02040503050406030204" pitchFamily="18" charset="0"/>
                          </a:rPr>
                        </m:ctrlPr>
                      </m:sSupPr>
                      <m:e>
                        <m:r>
                          <a:rPr lang="en-US" altLang="zh-CN" sz="3000" i="1">
                            <a:latin typeface="Cambria Math" panose="02040503050406030204" pitchFamily="18" charset="0"/>
                          </a:rPr>
                          <m:t>𝑛</m:t>
                        </m:r>
                      </m:e>
                      <m:sup>
                        <m:r>
                          <a:rPr lang="en-US" altLang="zh-CN" sz="3000" b="0" i="1" smtClean="0">
                            <a:latin typeface="Cambria Math" panose="02040503050406030204" pitchFamily="18" charset="0"/>
                          </a:rPr>
                          <m:t>3</m:t>
                        </m:r>
                      </m:sup>
                    </m:sSup>
                    <m:r>
                      <a:rPr lang="en-US" altLang="zh-CN" sz="3000" i="1">
                        <a:latin typeface="Cambria Math" panose="02040503050406030204" pitchFamily="18" charset="0"/>
                      </a:rPr>
                      <m:t>) </m:t>
                    </m:r>
                  </m:oMath>
                </a14:m>
                <a:r>
                  <a:rPr lang="zh-CN" altLang="en-US" sz="3000" dirty="0"/>
                  <a:t>）；</a:t>
                </a:r>
                <a:endParaRPr lang="en-US" altLang="zh-CN" sz="3000" dirty="0"/>
              </a:p>
              <a:p>
                <a:pPr lvl="1" hangingPunct="1">
                  <a:lnSpc>
                    <a:spcPct val="150000"/>
                  </a:lnSpc>
                </a:pPr>
                <a:r>
                  <a:rPr lang="zh-CN" altLang="en-US" sz="3000" dirty="0"/>
                  <a:t>演绎故障模拟：更快（</a:t>
                </a:r>
                <a:r>
                  <a:rPr lang="en-US" altLang="zh-CN" sz="3000" dirty="0"/>
                  <a:t> </a:t>
                </a:r>
                <a14:m>
                  <m:oMath xmlns:m="http://schemas.openxmlformats.org/officeDocument/2006/math">
                    <m:r>
                      <a:rPr lang="en-US" altLang="zh-CN" sz="3000" i="1">
                        <a:latin typeface="Cambria Math" panose="02040503050406030204" pitchFamily="18" charset="0"/>
                      </a:rPr>
                      <m:t>𝑂</m:t>
                    </m:r>
                    <m:r>
                      <a:rPr lang="en-US" altLang="zh-CN" sz="3000" i="1">
                        <a:latin typeface="Cambria Math" panose="02040503050406030204" pitchFamily="18" charset="0"/>
                      </a:rPr>
                      <m:t>(</m:t>
                    </m:r>
                    <m:sSup>
                      <m:sSupPr>
                        <m:ctrlPr>
                          <a:rPr lang="en-US" altLang="zh-CN" sz="3000" i="1">
                            <a:latin typeface="Cambria Math" panose="02040503050406030204" pitchFamily="18" charset="0"/>
                          </a:rPr>
                        </m:ctrlPr>
                      </m:sSupPr>
                      <m:e>
                        <m:r>
                          <a:rPr lang="en-US" altLang="zh-CN" sz="3000" i="1">
                            <a:latin typeface="Cambria Math" panose="02040503050406030204" pitchFamily="18" charset="0"/>
                          </a:rPr>
                          <m:t>𝑛</m:t>
                        </m:r>
                      </m:e>
                      <m:sup>
                        <m:r>
                          <a:rPr lang="en-US" altLang="zh-CN" sz="3000" i="1">
                            <a:latin typeface="Cambria Math" panose="02040503050406030204" pitchFamily="18" charset="0"/>
                          </a:rPr>
                          <m:t>2</m:t>
                        </m:r>
                      </m:sup>
                    </m:sSup>
                    <m:r>
                      <a:rPr lang="en-US" altLang="zh-CN" sz="3000" i="1">
                        <a:latin typeface="Cambria Math" panose="02040503050406030204" pitchFamily="18" charset="0"/>
                      </a:rPr>
                      <m:t>) </m:t>
                    </m:r>
                  </m:oMath>
                </a14:m>
                <a:r>
                  <a:rPr lang="zh-CN" altLang="en-US" sz="3000" dirty="0"/>
                  <a:t>）</a:t>
                </a:r>
                <a:endParaRPr lang="en-US" altLang="zh-CN" sz="3000" dirty="0"/>
              </a:p>
              <a:p>
                <a:pPr lvl="1" hangingPunct="1">
                  <a:lnSpc>
                    <a:spcPct val="150000"/>
                  </a:lnSpc>
                </a:pPr>
                <a:r>
                  <a:rPr lang="zh-CN" altLang="en-US" sz="3000" dirty="0"/>
                  <a:t>并发故障模拟：和演绎故障模拟之间的速度高低没有确切测试，但一般认为前者更快。</a:t>
                </a:r>
                <a:endParaRPr lang="en-US" altLang="zh-CN" sz="3000" dirty="0"/>
              </a:p>
              <a:p>
                <a:pPr lvl="1" hangingPunct="1">
                  <a:lnSpc>
                    <a:spcPct val="150000"/>
                  </a:lnSpc>
                </a:pPr>
                <a:r>
                  <a:rPr lang="zh-CN" altLang="en-US" sz="3000" dirty="0"/>
                  <a:t>差异故障模拟：被认为比并行向量故障模拟快</a:t>
                </a:r>
                <a:r>
                  <a:rPr lang="en-US" altLang="zh-CN" sz="3000" dirty="0"/>
                  <a:t>12</a:t>
                </a:r>
                <a:r>
                  <a:rPr lang="zh-CN" altLang="en-US" sz="3000" dirty="0"/>
                  <a:t>倍</a:t>
                </a:r>
                <a:endParaRPr lang="en-US" altLang="zh-CN" sz="3000" dirty="0"/>
              </a:p>
              <a:p>
                <a:pPr hangingPunct="1">
                  <a:lnSpc>
                    <a:spcPct val="150000"/>
                  </a:lnSpc>
                </a:pPr>
                <a:endParaRPr lang="en-US" altLang="zh-CN" sz="3600" dirty="0"/>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8" y="2941212"/>
                <a:ext cx="20602368" cy="10168979"/>
              </a:xfrm>
              <a:prstGeom prst="rect">
                <a:avLst/>
              </a:prstGeom>
              <a:blipFill>
                <a:blip r:embed="rId2"/>
                <a:stretch>
                  <a:fillRect l="-1125" t="-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91904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zh-CN" altLang="en-US" sz="3600" b="1" dirty="0">
                <a:solidFill>
                  <a:srgbClr val="68309F"/>
                </a:solidFill>
              </a:rPr>
              <a:t>故障模拟</a:t>
            </a:r>
            <a:endParaRPr lang="en-US" altLang="zh-CN" sz="3600" b="1" dirty="0">
              <a:solidFill>
                <a:srgbClr val="68309F"/>
              </a:solidFill>
            </a:endParaRPr>
          </a:p>
          <a:p>
            <a:pPr hangingPunct="1">
              <a:lnSpc>
                <a:spcPct val="150000"/>
              </a:lnSpc>
            </a:pPr>
            <a:r>
              <a:rPr lang="zh-CN" altLang="en-US" sz="3600" dirty="0"/>
              <a:t>与逻辑模拟的区别：对非理想情况的处理方式不同。</a:t>
            </a:r>
            <a:endParaRPr lang="en-US" altLang="zh-CN" sz="3600" dirty="0"/>
          </a:p>
          <a:p>
            <a:pPr hangingPunct="1">
              <a:lnSpc>
                <a:spcPct val="150000"/>
              </a:lnSpc>
            </a:pPr>
            <a:r>
              <a:rPr lang="zh-CN" altLang="en-US" sz="3600" dirty="0"/>
              <a:t>通常假设电路在功能上是正确的，而检测“由于不可避免的制造工艺缺陷”产生的问题。</a:t>
            </a:r>
            <a:endParaRPr lang="en-US" altLang="zh-CN" sz="3600" dirty="0"/>
          </a:p>
          <a:p>
            <a:pPr hangingPunct="1">
              <a:lnSpc>
                <a:spcPct val="150000"/>
              </a:lnSpc>
            </a:pPr>
            <a:r>
              <a:rPr lang="zh-CN" altLang="en-US" sz="3600" dirty="0"/>
              <a:t>故障模拟是</a:t>
            </a:r>
            <a:r>
              <a:rPr lang="en-US" altLang="zh-CN" sz="3600" dirty="0"/>
              <a:t>ATPG</a:t>
            </a:r>
            <a:r>
              <a:rPr lang="zh-CN" altLang="en-US" sz="3600" dirty="0"/>
              <a:t>的关键组成部分之一。其功用包括：</a:t>
            </a:r>
            <a:endParaRPr lang="en-US" altLang="zh-CN" sz="3600" dirty="0"/>
          </a:p>
          <a:p>
            <a:pPr lvl="1" hangingPunct="1">
              <a:lnSpc>
                <a:spcPct val="150000"/>
              </a:lnSpc>
            </a:pPr>
            <a:r>
              <a:rPr lang="zh-CN" altLang="en-US" sz="3000" dirty="0"/>
              <a:t>能够用故障覆盖率来表征测试集在故障测试中的有效性</a:t>
            </a:r>
            <a:endParaRPr lang="en-US" altLang="zh-CN" sz="3000" dirty="0"/>
          </a:p>
          <a:p>
            <a:pPr lvl="2" hangingPunct="1">
              <a:lnSpc>
                <a:spcPct val="150000"/>
              </a:lnSpc>
            </a:pPr>
            <a:r>
              <a:rPr lang="zh-CN" altLang="en-US" sz="2400" dirty="0"/>
              <a:t>由于只关心故障覆盖率，不关心检测设计相关的</a:t>
            </a:r>
            <a:r>
              <a:rPr lang="en-US" altLang="zh-CN" sz="2400" dirty="0"/>
              <a:t>bug</a:t>
            </a:r>
            <a:r>
              <a:rPr lang="zh-CN" altLang="en-US" sz="2400" dirty="0"/>
              <a:t>，因此这个过程又叫作“故障分级”</a:t>
            </a:r>
            <a:endParaRPr lang="en-US" altLang="zh-CN" sz="2400" dirty="0"/>
          </a:p>
          <a:p>
            <a:pPr lvl="1" hangingPunct="1">
              <a:lnSpc>
                <a:spcPct val="150000"/>
              </a:lnSpc>
            </a:pPr>
            <a:r>
              <a:rPr lang="zh-CN" altLang="en-US" sz="3000" dirty="0"/>
              <a:t>有助于识别未检测到的故障</a:t>
            </a:r>
            <a:endParaRPr lang="en-US" altLang="zh-CN" sz="3000" dirty="0"/>
          </a:p>
          <a:p>
            <a:pPr lvl="1" hangingPunct="1">
              <a:lnSpc>
                <a:spcPct val="150000"/>
              </a:lnSpc>
            </a:pPr>
            <a:r>
              <a:rPr lang="zh-CN" altLang="en-US" sz="3000" dirty="0"/>
              <a:t>允许在不牺牲故障覆盖率的情况下进行测试集压缩</a:t>
            </a:r>
            <a:endParaRPr lang="en-US" altLang="zh-CN" sz="3000" dirty="0"/>
          </a:p>
          <a:p>
            <a:pPr lvl="1" hangingPunct="1">
              <a:lnSpc>
                <a:spcPct val="150000"/>
              </a:lnSpc>
            </a:pPr>
            <a:r>
              <a:rPr lang="zh-CN" altLang="en-US" sz="3000" dirty="0"/>
              <a:t>有助于故障诊断，确定故障类型和位置（即在哪个设备发生了什么类型的故障）</a:t>
            </a:r>
            <a:endParaRPr lang="en-US" altLang="zh-CN" sz="3000" dirty="0"/>
          </a:p>
          <a:p>
            <a:pPr hangingPunct="1">
              <a:lnSpc>
                <a:spcPct val="150000"/>
              </a:lnSpc>
            </a:pPr>
            <a:endParaRPr lang="en-US" altLang="zh-CN" sz="3600" dirty="0"/>
          </a:p>
        </p:txBody>
      </p:sp>
    </p:spTree>
    <p:extLst>
      <p:ext uri="{BB962C8B-B14F-4D97-AF65-F5344CB8AC3E}">
        <p14:creationId xmlns:p14="http://schemas.microsoft.com/office/powerpoint/2010/main" val="300025302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故障模拟技术之间的比较</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06023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故障模拟技术之间的比较（内存）：</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串行故障模拟：每次只处理一个故障，内存消耗可以不计</a:t>
            </a:r>
            <a:endParaRPr lang="en-US" altLang="zh-CN" sz="3000" dirty="0"/>
          </a:p>
          <a:p>
            <a:pPr lvl="1" hangingPunct="1">
              <a:lnSpc>
                <a:spcPct val="150000"/>
              </a:lnSpc>
            </a:pPr>
            <a:r>
              <a:rPr lang="zh-CN" altLang="en-US" sz="3000" dirty="0"/>
              <a:t>并行故障模拟、并行向量故障模拟、差异故障模拟：内存消耗也可以不计</a:t>
            </a:r>
            <a:endParaRPr lang="en-US" altLang="zh-CN" sz="3000" dirty="0"/>
          </a:p>
          <a:p>
            <a:pPr lvl="1" hangingPunct="1">
              <a:lnSpc>
                <a:spcPct val="150000"/>
              </a:lnSpc>
            </a:pPr>
            <a:r>
              <a:rPr lang="zh-CN" altLang="en-US" sz="3000" dirty="0"/>
              <a:t>演绎故障模拟、并发故障模拟：内存消耗是动态的，很难预测且经常很大（后者甚至因为要存储每个坏门的所有</a:t>
            </a:r>
            <a:r>
              <a:rPr lang="en-US" altLang="zh-CN" sz="3000" dirty="0"/>
              <a:t>IO</a:t>
            </a:r>
            <a:r>
              <a:rPr lang="zh-CN" altLang="en-US" sz="3000" dirty="0"/>
              <a:t>值而更大）</a:t>
            </a:r>
            <a:endParaRPr lang="en-US" altLang="zh-CN" sz="3000" dirty="0"/>
          </a:p>
          <a:p>
            <a:pPr hangingPunct="1">
              <a:lnSpc>
                <a:spcPct val="150000"/>
              </a:lnSpc>
            </a:pPr>
            <a:r>
              <a:rPr lang="zh-CN" altLang="en-US" sz="3600" b="1" dirty="0">
                <a:solidFill>
                  <a:srgbClr val="7030A0"/>
                </a:solidFill>
                <a:ea typeface="思源黑体 CN" panose="020B0500000000000000" pitchFamily="34" charset="-122"/>
              </a:rPr>
              <a:t>故障模拟技术之间的比较（多值故障模拟）（例如考虑</a:t>
            </a:r>
            <a:r>
              <a:rPr lang="en-US" altLang="zh-CN" sz="3600" b="1" dirty="0">
                <a:solidFill>
                  <a:srgbClr val="7030A0"/>
                </a:solidFill>
                <a:ea typeface="思源黑体 CN" panose="020B0500000000000000" pitchFamily="34" charset="-122"/>
              </a:rPr>
              <a:t>u</a:t>
            </a:r>
            <a:r>
              <a:rPr lang="zh-CN" altLang="en-US" sz="3600" b="1" dirty="0">
                <a:solidFill>
                  <a:srgbClr val="7030A0"/>
                </a:solidFill>
                <a:ea typeface="思源黑体 CN" panose="020B0500000000000000" pitchFamily="34" charset="-122"/>
              </a:rPr>
              <a:t>或</a:t>
            </a:r>
            <a:r>
              <a:rPr lang="en-US" altLang="zh-CN" sz="3600" b="1" dirty="0">
                <a:solidFill>
                  <a:srgbClr val="7030A0"/>
                </a:solidFill>
                <a:ea typeface="思源黑体 CN" panose="020B0500000000000000" pitchFamily="34" charset="-122"/>
              </a:rPr>
              <a:t>Z</a:t>
            </a:r>
            <a:r>
              <a:rPr lang="zh-CN" altLang="en-US" sz="3600" b="1" dirty="0">
                <a:solidFill>
                  <a:srgbClr val="7030A0"/>
                </a:solidFill>
                <a:ea typeface="思源黑体 CN" panose="020B0500000000000000" pitchFamily="34" charset="-122"/>
              </a:rPr>
              <a:t>的情况）：</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串行故障模拟：没有问题</a:t>
            </a:r>
            <a:endParaRPr lang="en-US" altLang="zh-CN" sz="3000" dirty="0"/>
          </a:p>
          <a:p>
            <a:pPr lvl="1" hangingPunct="1">
              <a:lnSpc>
                <a:spcPct val="150000"/>
              </a:lnSpc>
            </a:pPr>
            <a:r>
              <a:rPr lang="zh-CN" altLang="en-US" sz="3000" dirty="0"/>
              <a:t>并行故障模拟、并行向量故障模拟：由于涉及每个信号所占位数的增加，因此在每个字能分配多少信号上会出问题</a:t>
            </a:r>
            <a:endParaRPr lang="en-US" altLang="zh-CN" sz="3000" dirty="0"/>
          </a:p>
          <a:p>
            <a:pPr lvl="1" hangingPunct="1">
              <a:lnSpc>
                <a:spcPct val="150000"/>
              </a:lnSpc>
            </a:pPr>
            <a:r>
              <a:rPr lang="zh-CN" altLang="en-US" sz="3000" dirty="0"/>
              <a:t>演绎故障模拟：无法解决</a:t>
            </a:r>
            <a:endParaRPr lang="en-US" altLang="zh-CN" sz="3000" dirty="0"/>
          </a:p>
          <a:p>
            <a:pPr lvl="1" hangingPunct="1">
              <a:lnSpc>
                <a:spcPct val="150000"/>
              </a:lnSpc>
            </a:pPr>
            <a:r>
              <a:rPr lang="zh-CN" altLang="en-US" sz="3000" dirty="0"/>
              <a:t>并发故障模拟：没有问题（每个坏门的处理方式与无故障模拟相同）</a:t>
            </a:r>
            <a:endParaRPr lang="en-US" altLang="zh-CN" sz="3000" dirty="0"/>
          </a:p>
          <a:p>
            <a:pPr lvl="1" hangingPunct="1">
              <a:lnSpc>
                <a:spcPct val="150000"/>
              </a:lnSpc>
            </a:pPr>
            <a:r>
              <a:rPr lang="zh-CN" altLang="en-US" sz="3000" dirty="0"/>
              <a:t>差异故障模拟：基于事件驱动模拟，因此没有问题</a:t>
            </a:r>
            <a:endParaRPr lang="en-US" altLang="zh-CN" sz="3000" dirty="0"/>
          </a:p>
          <a:p>
            <a:pPr hangingPunct="1">
              <a:lnSpc>
                <a:spcPct val="150000"/>
              </a:lnSpc>
            </a:pPr>
            <a:endParaRPr lang="en-US" altLang="zh-CN" sz="3600" dirty="0"/>
          </a:p>
        </p:txBody>
      </p:sp>
    </p:spTree>
    <p:extLst>
      <p:ext uri="{BB962C8B-B14F-4D97-AF65-F5344CB8AC3E}">
        <p14:creationId xmlns:p14="http://schemas.microsoft.com/office/powerpoint/2010/main" val="178224908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故障模拟技术之间的比较</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故障模拟技术之间的比较（延迟模型处理和功能模拟能力）：</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串行故障模拟：没有问题</a:t>
            </a:r>
            <a:endParaRPr lang="en-US" altLang="zh-CN" sz="3000" dirty="0"/>
          </a:p>
          <a:p>
            <a:pPr lvl="1" hangingPunct="1">
              <a:lnSpc>
                <a:spcPct val="150000"/>
              </a:lnSpc>
            </a:pPr>
            <a:r>
              <a:rPr lang="zh-CN" altLang="en-US" sz="3000" dirty="0"/>
              <a:t>并行故障模拟、并行向量故障模拟：无法处理，因为两种信息无法打包到信号上</a:t>
            </a:r>
            <a:endParaRPr lang="en-US" altLang="zh-CN" sz="3000" dirty="0"/>
          </a:p>
          <a:p>
            <a:pPr lvl="1" hangingPunct="1">
              <a:lnSpc>
                <a:spcPct val="150000"/>
              </a:lnSpc>
            </a:pPr>
            <a:r>
              <a:rPr lang="zh-CN" altLang="en-US" sz="3000" dirty="0"/>
              <a:t>演绎故障模拟：无法解决</a:t>
            </a:r>
            <a:endParaRPr lang="en-US" altLang="zh-CN" sz="3000" dirty="0"/>
          </a:p>
          <a:p>
            <a:pPr lvl="1" hangingPunct="1">
              <a:lnSpc>
                <a:spcPct val="150000"/>
              </a:lnSpc>
            </a:pPr>
            <a:r>
              <a:rPr lang="zh-CN" altLang="en-US" sz="3000" dirty="0"/>
              <a:t>并发故障模拟：基于事件驱动因此在功能模拟能力上没有问题，同时也可以处理延迟模型</a:t>
            </a:r>
            <a:endParaRPr lang="en-US" altLang="zh-CN" sz="3000" dirty="0"/>
          </a:p>
          <a:p>
            <a:pPr lvl="1" hangingPunct="1">
              <a:lnSpc>
                <a:spcPct val="150000"/>
              </a:lnSpc>
            </a:pPr>
            <a:r>
              <a:rPr lang="zh-CN" altLang="en-US" sz="3000" dirty="0"/>
              <a:t>差异故障模拟：基于事件驱动因此在功能模拟能力上没有问题，但不可以处理延迟模型</a:t>
            </a:r>
            <a:endParaRPr lang="en-US" altLang="zh-CN" sz="3000" dirty="0"/>
          </a:p>
          <a:p>
            <a:pPr hangingPunct="1">
              <a:lnSpc>
                <a:spcPct val="150000"/>
              </a:lnSpc>
            </a:pPr>
            <a:r>
              <a:rPr lang="zh-CN" altLang="en-US" sz="3600" b="1" dirty="0">
                <a:solidFill>
                  <a:srgbClr val="7030A0"/>
                </a:solidFill>
                <a:ea typeface="思源黑体 CN" panose="020B0500000000000000" pitchFamily="34" charset="-122"/>
              </a:rPr>
              <a:t>故障模拟技术之间的比较（时序电路相关）：</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串行故障模拟、并行故障模拟：没有问题</a:t>
            </a:r>
            <a:endParaRPr lang="en-US" altLang="zh-CN" sz="3000" dirty="0"/>
          </a:p>
          <a:p>
            <a:pPr lvl="1" hangingPunct="1">
              <a:lnSpc>
                <a:spcPct val="150000"/>
              </a:lnSpc>
            </a:pPr>
            <a:r>
              <a:rPr lang="zh-CN" altLang="en-US" sz="3000" dirty="0"/>
              <a:t>并行向量故障模拟：无法解决，因为需要相当大的内存资源存储无故障模拟结果</a:t>
            </a:r>
            <a:endParaRPr lang="en-US" altLang="zh-CN" sz="3000" dirty="0"/>
          </a:p>
          <a:p>
            <a:pPr lvl="1" hangingPunct="1">
              <a:lnSpc>
                <a:spcPct val="150000"/>
              </a:lnSpc>
            </a:pPr>
            <a:r>
              <a:rPr lang="zh-CN" altLang="en-US" sz="3000" dirty="0"/>
              <a:t>演绎故障模拟：无法解决，因为未知状态过多</a:t>
            </a:r>
            <a:endParaRPr lang="en-US" altLang="zh-CN" sz="3000" dirty="0"/>
          </a:p>
          <a:p>
            <a:pPr lvl="1" hangingPunct="1">
              <a:lnSpc>
                <a:spcPct val="150000"/>
              </a:lnSpc>
            </a:pPr>
            <a:r>
              <a:rPr lang="zh-CN" altLang="en-US" sz="3000" dirty="0"/>
              <a:t>并发故障模拟、差异故障模拟：没有问题</a:t>
            </a:r>
            <a:endParaRPr lang="en-US" altLang="zh-CN" sz="3000" dirty="0"/>
          </a:p>
          <a:p>
            <a:pPr hangingPunct="1">
              <a:lnSpc>
                <a:spcPct val="150000"/>
              </a:lnSpc>
            </a:pPr>
            <a:endParaRPr lang="en-US" altLang="zh-CN" sz="3600" dirty="0"/>
          </a:p>
        </p:txBody>
      </p:sp>
    </p:spTree>
    <p:extLst>
      <p:ext uri="{BB962C8B-B14F-4D97-AF65-F5344CB8AC3E}">
        <p14:creationId xmlns:p14="http://schemas.microsoft.com/office/powerpoint/2010/main" val="54261424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故障模拟技术之间的比较</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结论：</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目前最常用的是并发故障模拟和并行向量故障模拟</a:t>
            </a:r>
            <a:endParaRPr lang="en-US" altLang="zh-CN" sz="3000" dirty="0"/>
          </a:p>
          <a:p>
            <a:pPr lvl="1" hangingPunct="1">
              <a:lnSpc>
                <a:spcPct val="150000"/>
              </a:lnSpc>
            </a:pPr>
            <a:r>
              <a:rPr lang="zh-CN" altLang="en-US" sz="3000" dirty="0"/>
              <a:t>在时序电路上，最常用的是差分和并发故障模拟</a:t>
            </a:r>
            <a:endParaRPr lang="en-US" altLang="zh-CN" sz="3000" dirty="0"/>
          </a:p>
          <a:p>
            <a:pPr lvl="1" hangingPunct="1">
              <a:lnSpc>
                <a:spcPct val="150000"/>
              </a:lnSpc>
            </a:pPr>
            <a:r>
              <a:rPr lang="zh-CN" altLang="en-US" sz="3000" dirty="0"/>
              <a:t>测试向量的放弃率很高时，可以使用并行故障模拟</a:t>
            </a:r>
            <a:endParaRPr lang="en-US" altLang="zh-CN" sz="3000" dirty="0"/>
          </a:p>
          <a:p>
            <a:pPr lvl="1" hangingPunct="1">
              <a:lnSpc>
                <a:spcPct val="150000"/>
              </a:lnSpc>
            </a:pPr>
            <a:r>
              <a:rPr lang="zh-CN" altLang="en-US" sz="3000" dirty="0"/>
              <a:t>需要更多测试向量来进行故障放弃时，大多使用并行向量故障模拟</a:t>
            </a:r>
            <a:endParaRPr lang="en-US" altLang="zh-CN" sz="3000" dirty="0"/>
          </a:p>
          <a:p>
            <a:pPr lvl="1" hangingPunct="1">
              <a:lnSpc>
                <a:spcPct val="150000"/>
              </a:lnSpc>
            </a:pPr>
            <a:r>
              <a:rPr lang="zh-CN" altLang="en-US" sz="3000" dirty="0"/>
              <a:t>随着集成电路复杂性的不断增加，多道故障模拟（把故障分成小组然后逐组模拟）和分布式故障模拟（把故障模拟放在多服务器构成的分布式架构上运行）也经常被采用。</a:t>
            </a:r>
            <a:endParaRPr lang="en-US" altLang="zh-CN" sz="3000" dirty="0"/>
          </a:p>
        </p:txBody>
      </p:sp>
    </p:spTree>
    <p:extLst>
      <p:ext uri="{BB962C8B-B14F-4D97-AF65-F5344CB8AC3E}">
        <p14:creationId xmlns:p14="http://schemas.microsoft.com/office/powerpoint/2010/main" val="190548119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故障模拟的替代品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故障模拟的替代品：</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由于故障模拟对于大型电路来说非常耗时且困难，因此已经开发了仅需要一次无故障模拟或很少的故障模拟的替代方案。 这些替代方案的因此运行时间显着缩短，同时也能保证故障分级，但在诊断上可能无法提供足够的故障信息。</a:t>
            </a:r>
            <a:endParaRPr lang="en-US" altLang="zh-CN" sz="3000" dirty="0"/>
          </a:p>
        </p:txBody>
      </p:sp>
    </p:spTree>
    <p:extLst>
      <p:ext uri="{BB962C8B-B14F-4D97-AF65-F5344CB8AC3E}">
        <p14:creationId xmlns:p14="http://schemas.microsoft.com/office/powerpoint/2010/main" val="103065411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故障模拟的替代品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故障模拟的替代品 </a:t>
            </a:r>
            <a:r>
              <a:rPr lang="en-US" altLang="zh-CN" sz="3600" b="1" dirty="0">
                <a:solidFill>
                  <a:srgbClr val="7030A0"/>
                </a:solidFill>
                <a:ea typeface="思源黑体 CN" panose="020B0500000000000000" pitchFamily="34" charset="-122"/>
              </a:rPr>
              <a:t>– </a:t>
            </a:r>
            <a:r>
              <a:rPr lang="zh-CN" altLang="en-US" sz="3600" b="1" dirty="0">
                <a:solidFill>
                  <a:srgbClr val="7030A0"/>
                </a:solidFill>
                <a:ea typeface="思源黑体 CN" panose="020B0500000000000000" pitchFamily="34" charset="-122"/>
              </a:rPr>
              <a:t>切换覆盖率（</a:t>
            </a:r>
            <a:r>
              <a:rPr lang="en-US" altLang="zh-CN" sz="3600" b="1" dirty="0">
                <a:solidFill>
                  <a:srgbClr val="7030A0"/>
                </a:solidFill>
                <a:ea typeface="思源黑体 CN" panose="020B0500000000000000" pitchFamily="34" charset="-122"/>
              </a:rPr>
              <a:t>toggle coverage</a:t>
            </a:r>
            <a:r>
              <a:rPr lang="zh-CN" altLang="en-US" sz="3600" b="1" dirty="0">
                <a:solidFill>
                  <a:srgbClr val="7030A0"/>
                </a:solidFill>
                <a:ea typeface="思源黑体 CN" panose="020B0500000000000000" pitchFamily="34" charset="-122"/>
              </a:rPr>
              <a:t>）：</a:t>
            </a:r>
          </a:p>
          <a:p>
            <a:pPr lvl="1" hangingPunct="1">
              <a:lnSpc>
                <a:spcPct val="150000"/>
              </a:lnSpc>
            </a:pPr>
            <a:r>
              <a:rPr lang="zh-CN" altLang="en-US" sz="3000" dirty="0"/>
              <a:t>宽松定义：在无故障仿真时，如果一个网络的值被设置成了</a:t>
            </a:r>
            <a:r>
              <a:rPr lang="en-US" altLang="zh-CN" sz="3000" dirty="0"/>
              <a:t>0</a:t>
            </a:r>
            <a:r>
              <a:rPr lang="zh-CN" altLang="en-US" sz="3000" dirty="0"/>
              <a:t>和</a:t>
            </a:r>
            <a:r>
              <a:rPr lang="en-US" altLang="zh-CN" sz="3000" dirty="0"/>
              <a:t>1</a:t>
            </a:r>
            <a:r>
              <a:rPr lang="zh-CN" altLang="en-US" sz="3000" dirty="0"/>
              <a:t>，且顺序无关紧要，则这个网络视为被切换了的。</a:t>
            </a:r>
            <a:endParaRPr lang="en-US" altLang="zh-CN" sz="3000" dirty="0"/>
          </a:p>
          <a:p>
            <a:pPr lvl="1" hangingPunct="1">
              <a:lnSpc>
                <a:spcPct val="150000"/>
              </a:lnSpc>
            </a:pPr>
            <a:r>
              <a:rPr lang="zh-CN" altLang="en-US" sz="3000" dirty="0"/>
              <a:t>严格定义：在无故障仿真时，如果一个网络的值既出现过</a:t>
            </a:r>
            <a:r>
              <a:rPr lang="en-US" altLang="zh-CN" sz="3000" dirty="0"/>
              <a:t>0-1</a:t>
            </a:r>
            <a:r>
              <a:rPr lang="zh-CN" altLang="en-US" sz="3000" dirty="0"/>
              <a:t>转换，也出现过</a:t>
            </a:r>
            <a:r>
              <a:rPr lang="en-US" altLang="zh-CN" sz="3000" dirty="0"/>
              <a:t>1-0</a:t>
            </a:r>
            <a:r>
              <a:rPr lang="zh-CN" altLang="en-US" sz="3000" dirty="0"/>
              <a:t>转换，且转换的顺序无关紧要，则这个网络视为被切换了的。</a:t>
            </a:r>
            <a:endParaRPr lang="en-US" altLang="zh-CN" sz="3000" dirty="0"/>
          </a:p>
          <a:p>
            <a:pPr lvl="1" hangingPunct="1">
              <a:lnSpc>
                <a:spcPct val="150000"/>
              </a:lnSpc>
            </a:pPr>
            <a:r>
              <a:rPr lang="zh-CN" altLang="en-US" sz="3000" dirty="0"/>
              <a:t>切换覆盖率：切换了的网络占总网络的比值</a:t>
            </a:r>
            <a:endParaRPr lang="en-US" altLang="zh-CN" sz="3000" dirty="0"/>
          </a:p>
          <a:p>
            <a:pPr lvl="1" hangingPunct="1">
              <a:lnSpc>
                <a:spcPct val="150000"/>
              </a:lnSpc>
            </a:pPr>
            <a:endParaRPr lang="en-US" altLang="zh-CN" sz="3000" dirty="0"/>
          </a:p>
        </p:txBody>
      </p:sp>
    </p:spTree>
    <p:extLst>
      <p:ext uri="{BB962C8B-B14F-4D97-AF65-F5344CB8AC3E}">
        <p14:creationId xmlns:p14="http://schemas.microsoft.com/office/powerpoint/2010/main" val="314374202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故障模拟的替代品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故障模拟的替代品 </a:t>
            </a:r>
            <a:r>
              <a:rPr lang="en-US" altLang="zh-CN" sz="3600" b="1" dirty="0">
                <a:solidFill>
                  <a:srgbClr val="7030A0"/>
                </a:solidFill>
                <a:ea typeface="思源黑体 CN" panose="020B0500000000000000" pitchFamily="34" charset="-122"/>
              </a:rPr>
              <a:t>– </a:t>
            </a:r>
            <a:r>
              <a:rPr lang="zh-CN" altLang="en-US" sz="3600" b="1" dirty="0">
                <a:solidFill>
                  <a:srgbClr val="7030A0"/>
                </a:solidFill>
                <a:ea typeface="思源黑体 CN" panose="020B0500000000000000" pitchFamily="34" charset="-122"/>
              </a:rPr>
              <a:t>故障采样（</a:t>
            </a:r>
            <a:r>
              <a:rPr lang="en-US" altLang="zh-CN" sz="3600" b="1" dirty="0">
                <a:solidFill>
                  <a:srgbClr val="7030A0"/>
                </a:solidFill>
                <a:ea typeface="思源黑体 CN" panose="020B0500000000000000" pitchFamily="34" charset="-122"/>
              </a:rPr>
              <a:t>fault sampling</a:t>
            </a:r>
            <a:r>
              <a:rPr lang="zh-CN" altLang="en-US" sz="3600" b="1" dirty="0">
                <a:solidFill>
                  <a:srgbClr val="7030A0"/>
                </a:solidFill>
                <a:ea typeface="思源黑体 CN" panose="020B0500000000000000" pitchFamily="34" charset="-122"/>
              </a:rPr>
              <a:t>）：</a:t>
            </a:r>
          </a:p>
          <a:p>
            <a:pPr lvl="1" hangingPunct="1">
              <a:lnSpc>
                <a:spcPct val="150000"/>
              </a:lnSpc>
            </a:pPr>
            <a:r>
              <a:rPr lang="zh-CN" altLang="en-US" sz="3000" dirty="0"/>
              <a:t>只考虑一组采样输入向量所出现的故障。</a:t>
            </a:r>
            <a:endParaRPr lang="en-US" altLang="zh-CN" sz="3000" dirty="0"/>
          </a:p>
          <a:p>
            <a:pPr lvl="1" hangingPunct="1">
              <a:lnSpc>
                <a:spcPct val="150000"/>
              </a:lnSpc>
            </a:pPr>
            <a:r>
              <a:rPr lang="zh-CN" altLang="en-US" sz="3000" dirty="0"/>
              <a:t>误差因素：采样的样本量、采样自身是否有偏差</a:t>
            </a:r>
            <a:endParaRPr lang="en-US" altLang="zh-CN" sz="3000" dirty="0"/>
          </a:p>
          <a:p>
            <a:pPr lvl="1" hangingPunct="1">
              <a:lnSpc>
                <a:spcPct val="150000"/>
              </a:lnSpc>
            </a:pPr>
            <a:r>
              <a:rPr lang="zh-CN" altLang="en-US" sz="3000" dirty="0"/>
              <a:t>合理性推导：</a:t>
            </a:r>
            <a:endParaRPr lang="en-US" altLang="zh-CN" sz="3000" dirty="0"/>
          </a:p>
          <a:p>
            <a:pPr lvl="2" hangingPunct="1">
              <a:lnSpc>
                <a:spcPct val="150000"/>
              </a:lnSpc>
            </a:pPr>
            <a:r>
              <a:rPr lang="zh-CN" altLang="en-US" sz="2400" dirty="0"/>
              <a:t>设</a:t>
            </a:r>
            <a:r>
              <a:rPr lang="en-US" altLang="zh-CN" sz="2400" dirty="0"/>
              <a:t>M</a:t>
            </a:r>
            <a:r>
              <a:rPr lang="zh-CN" altLang="en-US" sz="2400" dirty="0"/>
              <a:t>为电路中的故障总数、</a:t>
            </a:r>
            <a:r>
              <a:rPr lang="en-US" altLang="zh-CN" sz="2400" dirty="0"/>
              <a:t>K</a:t>
            </a:r>
            <a:r>
              <a:rPr lang="zh-CN" altLang="en-US" sz="2400" dirty="0"/>
              <a:t>为测试检测到的故障总数，则真实的故障覆盖率为</a:t>
            </a:r>
            <a:r>
              <a:rPr lang="en-US" altLang="zh-CN" sz="2400" dirty="0"/>
              <a:t>FC=K/M</a:t>
            </a:r>
          </a:p>
          <a:p>
            <a:pPr lvl="2" hangingPunct="1">
              <a:lnSpc>
                <a:spcPct val="150000"/>
              </a:lnSpc>
            </a:pPr>
            <a:r>
              <a:rPr lang="zh-CN" altLang="en-US" sz="2400" dirty="0"/>
              <a:t>设</a:t>
            </a:r>
            <a:r>
              <a:rPr lang="en-US" altLang="zh-CN" sz="2400" dirty="0"/>
              <a:t>m</a:t>
            </a:r>
            <a:r>
              <a:rPr lang="zh-CN" altLang="en-US" sz="2400" dirty="0"/>
              <a:t>为采样中的故障总数、</a:t>
            </a:r>
            <a:r>
              <a:rPr lang="en-US" altLang="zh-CN" sz="2400" dirty="0"/>
              <a:t>k</a:t>
            </a:r>
            <a:r>
              <a:rPr lang="zh-CN" altLang="en-US" sz="2400" dirty="0"/>
              <a:t>为采样中检测到的故障总数，则采样的故障覆盖率为</a:t>
            </a:r>
            <a:r>
              <a:rPr lang="en-US" altLang="zh-CN" sz="2400" dirty="0"/>
              <a:t>fc=k/m</a:t>
            </a:r>
          </a:p>
          <a:p>
            <a:pPr lvl="2" hangingPunct="1">
              <a:lnSpc>
                <a:spcPct val="150000"/>
              </a:lnSpc>
            </a:pPr>
            <a:r>
              <a:rPr lang="zh-CN" altLang="en-US" sz="2400" dirty="0"/>
              <a:t>由概率论知，</a:t>
            </a:r>
            <a:r>
              <a:rPr lang="en-US" altLang="zh-CN" sz="2400" dirty="0"/>
              <a:t>k</a:t>
            </a:r>
            <a:r>
              <a:rPr lang="zh-CN" altLang="en-US" sz="2400" dirty="0"/>
              <a:t>服从超几何分布，且当</a:t>
            </a:r>
            <a:r>
              <a:rPr lang="en-US" altLang="zh-CN" sz="2400" dirty="0"/>
              <a:t>M</a:t>
            </a:r>
            <a:r>
              <a:rPr lang="zh-CN" altLang="en-US" sz="2400" dirty="0"/>
              <a:t>远大于</a:t>
            </a:r>
            <a:r>
              <a:rPr lang="en-US" altLang="zh-CN" sz="2400" dirty="0"/>
              <a:t>m</a:t>
            </a:r>
            <a:r>
              <a:rPr lang="zh-CN" altLang="en-US" sz="2400" dirty="0"/>
              <a:t>时，</a:t>
            </a:r>
            <a:r>
              <a:rPr lang="en-US" altLang="zh-CN" sz="2400" dirty="0"/>
              <a:t>k</a:t>
            </a:r>
            <a:r>
              <a:rPr lang="zh-CN" altLang="en-US" sz="2400" dirty="0"/>
              <a:t>可以近似为一个正态随机变量，由此知：</a:t>
            </a:r>
            <a:endParaRPr lang="en-US" altLang="zh-CN" sz="2400" dirty="0"/>
          </a:p>
          <a:p>
            <a:pPr lvl="3" hangingPunct="1">
              <a:lnSpc>
                <a:spcPct val="150000"/>
              </a:lnSpc>
            </a:pPr>
            <a:r>
              <a:rPr lang="zh-CN" altLang="en-US" sz="2400" dirty="0"/>
              <a:t>均值</a:t>
            </a:r>
            <a:r>
              <a:rPr lang="en-US" altLang="zh-CN" sz="2400" dirty="0" err="1"/>
              <a:t>μk</a:t>
            </a:r>
            <a:r>
              <a:rPr lang="en-US" altLang="zh-CN" sz="2400" dirty="0"/>
              <a:t>=</a:t>
            </a:r>
            <a:r>
              <a:rPr lang="en-US" altLang="zh-CN" sz="2400" dirty="0" err="1"/>
              <a:t>mK</a:t>
            </a:r>
            <a:r>
              <a:rPr lang="en-US" altLang="zh-CN" sz="2400" dirty="0"/>
              <a:t>/M=</a:t>
            </a:r>
            <a:r>
              <a:rPr lang="en-US" altLang="zh-CN" sz="2400" dirty="0" err="1"/>
              <a:t>mFC</a:t>
            </a:r>
            <a:r>
              <a:rPr lang="zh-CN" altLang="en-US" sz="2400" dirty="0"/>
              <a:t>（这意味着</a:t>
            </a:r>
            <a:r>
              <a:rPr lang="en-US" altLang="zh-CN" sz="2400" dirty="0" err="1"/>
              <a:t>μfc</a:t>
            </a:r>
            <a:r>
              <a:rPr lang="en-US" altLang="zh-CN" sz="2400" dirty="0"/>
              <a:t>=</a:t>
            </a:r>
            <a:r>
              <a:rPr lang="en-US" altLang="zh-CN" sz="2400" dirty="0" err="1"/>
              <a:t>μk</a:t>
            </a:r>
            <a:r>
              <a:rPr lang="en-US" altLang="zh-CN" sz="2400" dirty="0"/>
              <a:t>/m=</a:t>
            </a:r>
            <a:r>
              <a:rPr lang="en-US" altLang="zh-CN" sz="2400" dirty="0" err="1"/>
              <a:t>mFC</a:t>
            </a:r>
            <a:r>
              <a:rPr lang="en-US" altLang="zh-CN" sz="2400" dirty="0"/>
              <a:t>/m=FC</a:t>
            </a:r>
            <a:r>
              <a:rPr lang="zh-CN" altLang="en-US" sz="2400" dirty="0"/>
              <a:t>）</a:t>
            </a:r>
            <a:endParaRPr lang="en-US" altLang="zh-CN" sz="2400" dirty="0"/>
          </a:p>
          <a:p>
            <a:pPr lvl="3" hangingPunct="1">
              <a:lnSpc>
                <a:spcPct val="150000"/>
              </a:lnSpc>
            </a:pPr>
            <a:r>
              <a:rPr lang="zh-CN" altLang="en-US" sz="2400" dirty="0"/>
              <a:t>方差</a:t>
            </a:r>
            <a:r>
              <a:rPr lang="en-US" altLang="zh-CN" sz="2400" dirty="0"/>
              <a:t>=FC(1-FC)/m</a:t>
            </a:r>
          </a:p>
          <a:p>
            <a:pPr lvl="3" hangingPunct="1">
              <a:lnSpc>
                <a:spcPct val="150000"/>
              </a:lnSpc>
            </a:pPr>
            <a:r>
              <a:rPr lang="zh-CN" altLang="en-US" sz="2400" dirty="0"/>
              <a:t>根据正态分布假设，</a:t>
            </a:r>
            <a:r>
              <a:rPr lang="en-US" altLang="zh-CN" sz="2400" dirty="0"/>
              <a:t> </a:t>
            </a:r>
            <a:r>
              <a:rPr lang="en-US" altLang="zh-CN" sz="2400" dirty="0" err="1"/>
              <a:t>μfc</a:t>
            </a:r>
            <a:r>
              <a:rPr lang="zh-CN" altLang="en-US" sz="2400" dirty="0"/>
              <a:t>落在</a:t>
            </a:r>
            <a:r>
              <a:rPr lang="en-US" altLang="zh-CN" sz="2400" dirty="0"/>
              <a:t>±3σ</a:t>
            </a:r>
            <a:r>
              <a:rPr lang="zh-CN" altLang="en-US" sz="2400" dirty="0"/>
              <a:t>区间范围内的概率为</a:t>
            </a:r>
            <a:r>
              <a:rPr lang="en-US" altLang="zh-CN" sz="2400" dirty="0"/>
              <a:t>99.7%</a:t>
            </a:r>
            <a:r>
              <a:rPr lang="zh-CN" altLang="en-US" sz="2400" dirty="0"/>
              <a:t>，因此本方案的置信度也为</a:t>
            </a:r>
            <a:r>
              <a:rPr lang="en-US" altLang="zh-CN" sz="2400" dirty="0"/>
              <a:t>99.7%</a:t>
            </a:r>
            <a:endParaRPr lang="en-US" altLang="zh-CN" sz="3000" dirty="0"/>
          </a:p>
        </p:txBody>
      </p:sp>
    </p:spTree>
    <p:extLst>
      <p:ext uri="{BB962C8B-B14F-4D97-AF65-F5344CB8AC3E}">
        <p14:creationId xmlns:p14="http://schemas.microsoft.com/office/powerpoint/2010/main" val="277023882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故障模拟的替代品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故障模拟的替代品 </a:t>
            </a:r>
            <a:r>
              <a:rPr lang="en-US" altLang="zh-CN" sz="3600" b="1" dirty="0">
                <a:solidFill>
                  <a:srgbClr val="7030A0"/>
                </a:solidFill>
                <a:ea typeface="思源黑体 CN" panose="020B0500000000000000" pitchFamily="34" charset="-122"/>
              </a:rPr>
              <a:t>– </a:t>
            </a:r>
            <a:r>
              <a:rPr lang="zh-CN" altLang="en-US" sz="3600" b="1" dirty="0">
                <a:solidFill>
                  <a:srgbClr val="7030A0"/>
                </a:solidFill>
                <a:ea typeface="思源黑体 CN" panose="020B0500000000000000" pitchFamily="34" charset="-122"/>
              </a:rPr>
              <a:t>关键路径追踪（</a:t>
            </a:r>
            <a:r>
              <a:rPr lang="en-US" altLang="zh-CN" sz="3600" b="1" dirty="0">
                <a:solidFill>
                  <a:srgbClr val="7030A0"/>
                </a:solidFill>
                <a:ea typeface="思源黑体 CN" panose="020B0500000000000000" pitchFamily="34" charset="-122"/>
              </a:rPr>
              <a:t>critical path tracing</a:t>
            </a:r>
            <a:r>
              <a:rPr lang="zh-CN" altLang="en-US" sz="3600" b="1" dirty="0">
                <a:solidFill>
                  <a:srgbClr val="7030A0"/>
                </a:solidFill>
                <a:ea typeface="思源黑体 CN" panose="020B0500000000000000" pitchFamily="34" charset="-122"/>
              </a:rPr>
              <a:t>）：</a:t>
            </a:r>
          </a:p>
          <a:p>
            <a:pPr lvl="1" hangingPunct="1">
              <a:lnSpc>
                <a:spcPct val="150000"/>
              </a:lnSpc>
            </a:pPr>
            <a:r>
              <a:rPr lang="zh-CN" altLang="en-US" sz="3000" dirty="0"/>
              <a:t>定义：给定测试向量</a:t>
            </a:r>
            <a:r>
              <a:rPr lang="en-US" altLang="zh-CN" sz="3000" dirty="0"/>
              <a:t>t</a:t>
            </a:r>
            <a:r>
              <a:rPr lang="zh-CN" altLang="en-US" sz="3000" dirty="0"/>
              <a:t>、网络</a:t>
            </a:r>
            <a:r>
              <a:rPr lang="en-US" altLang="zh-CN" sz="3000" dirty="0"/>
              <a:t>x</a:t>
            </a:r>
            <a:r>
              <a:rPr lang="zh-CN" altLang="en-US" sz="3000" dirty="0"/>
              <a:t>，则：</a:t>
            </a:r>
            <a:endParaRPr lang="en-US" altLang="zh-CN" sz="3000" dirty="0"/>
          </a:p>
          <a:p>
            <a:pPr lvl="2" hangingPunct="1">
              <a:lnSpc>
                <a:spcPct val="150000"/>
              </a:lnSpc>
            </a:pPr>
            <a:r>
              <a:rPr lang="zh-CN" altLang="en-US" sz="2400" dirty="0"/>
              <a:t>网络</a:t>
            </a:r>
            <a:r>
              <a:rPr lang="en-US" altLang="zh-CN" sz="2400" dirty="0"/>
              <a:t>x</a:t>
            </a:r>
            <a:r>
              <a:rPr lang="zh-CN" altLang="en-US" sz="2400" dirty="0"/>
              <a:t>具有临界值</a:t>
            </a:r>
            <a:r>
              <a:rPr lang="en-US" altLang="zh-CN" sz="2400" dirty="0"/>
              <a:t>v</a:t>
            </a:r>
            <a:r>
              <a:rPr lang="zh-CN" altLang="en-US" sz="2400" dirty="0"/>
              <a:t>，当且仅当</a:t>
            </a:r>
            <a:r>
              <a:rPr lang="en-US" altLang="zh-CN" sz="2400" dirty="0"/>
              <a:t>t</a:t>
            </a:r>
            <a:r>
              <a:rPr lang="zh-CN" altLang="en-US" sz="2400" dirty="0"/>
              <a:t>检测到</a:t>
            </a:r>
            <a:r>
              <a:rPr lang="en-US" altLang="zh-CN" sz="2400" dirty="0"/>
              <a:t>x</a:t>
            </a:r>
            <a:r>
              <a:rPr lang="zh-CN" altLang="en-US" sz="2400" dirty="0"/>
              <a:t>出现</a:t>
            </a:r>
            <a:r>
              <a:rPr lang="en-US" altLang="zh-CN" sz="2400" dirty="0"/>
              <a:t>stuck-at</a:t>
            </a:r>
            <a:r>
              <a:rPr lang="zh-CN" altLang="en-US" sz="2400" dirty="0"/>
              <a:t> </a:t>
            </a:r>
            <a:r>
              <a:rPr lang="en-US" altLang="zh-CN" sz="2400" dirty="0"/>
              <a:t>v</a:t>
            </a:r>
            <a:r>
              <a:rPr lang="zh-CN" altLang="en-US" sz="2400" dirty="0"/>
              <a:t>故障</a:t>
            </a:r>
            <a:endParaRPr lang="en-US" altLang="zh-CN" sz="2400" dirty="0"/>
          </a:p>
          <a:p>
            <a:pPr lvl="2" hangingPunct="1">
              <a:lnSpc>
                <a:spcPct val="150000"/>
              </a:lnSpc>
            </a:pPr>
            <a:r>
              <a:rPr lang="zh-CN" altLang="en-US" sz="2400" dirty="0"/>
              <a:t>具有临界值的网络是临界网络。 关键路径是由临界网络组成的路径。</a:t>
            </a:r>
            <a:endParaRPr lang="en-US" altLang="zh-CN" sz="2400" dirty="0"/>
          </a:p>
          <a:p>
            <a:pPr lvl="2" hangingPunct="1">
              <a:lnSpc>
                <a:spcPct val="150000"/>
              </a:lnSpc>
            </a:pPr>
            <a:r>
              <a:rPr lang="zh-CN" altLang="en-US" sz="2400" dirty="0"/>
              <a:t>关键路径追踪是跟踪从</a:t>
            </a:r>
            <a:r>
              <a:rPr lang="en-US" altLang="zh-CN" sz="2400" dirty="0"/>
              <a:t>PO</a:t>
            </a:r>
            <a:r>
              <a:rPr lang="zh-CN" altLang="en-US" sz="2400" dirty="0"/>
              <a:t>到</a:t>
            </a:r>
            <a:r>
              <a:rPr lang="en-US" altLang="zh-CN" sz="2400" dirty="0"/>
              <a:t>PI</a:t>
            </a:r>
            <a:r>
              <a:rPr lang="zh-CN" altLang="en-US" sz="2400" dirty="0"/>
              <a:t>的关键路径，给出关键网络列表，从而给出检测到的故障列表。</a:t>
            </a:r>
            <a:endParaRPr lang="en-US" altLang="zh-CN" sz="2400" dirty="0"/>
          </a:p>
          <a:p>
            <a:pPr lvl="1" hangingPunct="1">
              <a:lnSpc>
                <a:spcPct val="150000"/>
              </a:lnSpc>
            </a:pPr>
            <a:r>
              <a:rPr lang="zh-CN" altLang="en-US" sz="3000" dirty="0"/>
              <a:t>示例：对于测试向量</a:t>
            </a:r>
            <a:r>
              <a:rPr lang="en-US" altLang="zh-CN" sz="3000" dirty="0"/>
              <a:t>010</a:t>
            </a:r>
            <a:r>
              <a:rPr lang="zh-CN" altLang="en-US" sz="3000" dirty="0"/>
              <a:t>和以下网络，</a:t>
            </a:r>
            <a:r>
              <a:rPr lang="en-US" altLang="zh-CN" sz="3000" dirty="0"/>
              <a:t>ABEFHJK</a:t>
            </a:r>
            <a:r>
              <a:rPr lang="zh-CN" altLang="en-US" sz="3000" dirty="0"/>
              <a:t>都是关键路径（它们一旦出现</a:t>
            </a:r>
            <a:r>
              <a:rPr lang="en-US" altLang="zh-CN" sz="3000" dirty="0"/>
              <a:t>stuck-at</a:t>
            </a:r>
            <a:r>
              <a:rPr lang="zh-CN" altLang="en-US" sz="3000" dirty="0"/>
              <a:t>故障，一定能导致输出有误而被观测到）；如果把测试向量改为</a:t>
            </a:r>
            <a:r>
              <a:rPr lang="en-US" altLang="zh-CN" sz="3000" dirty="0"/>
              <a:t>100</a:t>
            </a:r>
            <a:r>
              <a:rPr lang="zh-CN" altLang="en-US" sz="3000" dirty="0"/>
              <a:t>，则只有</a:t>
            </a:r>
            <a:r>
              <a:rPr lang="en-US" altLang="zh-CN" sz="3000" dirty="0"/>
              <a:t>FJK</a:t>
            </a:r>
            <a:r>
              <a:rPr lang="zh-CN" altLang="en-US" sz="3000" dirty="0"/>
              <a:t>为关键路径。</a:t>
            </a:r>
            <a:endParaRPr lang="en-US" altLang="zh-CN" sz="3000" dirty="0"/>
          </a:p>
          <a:p>
            <a:pPr lvl="1" hangingPunct="1">
              <a:lnSpc>
                <a:spcPct val="150000"/>
              </a:lnSpc>
            </a:pPr>
            <a:r>
              <a:rPr lang="zh-CN" altLang="en-US" sz="3000" dirty="0"/>
              <a:t>扇出电路重新扇入时，需要着重注意，它们可能导致关键路径追踪停止。因此，如果打算使用关键路径追踪，则设计时就需要考虑把电路拆分为无扇出的子电路。</a:t>
            </a:r>
            <a:endParaRPr lang="en-US" altLang="zh-CN" sz="3000" dirty="0"/>
          </a:p>
        </p:txBody>
      </p:sp>
      <p:pic>
        <p:nvPicPr>
          <p:cNvPr id="5" name="图片 4">
            <a:extLst>
              <a:ext uri="{FF2B5EF4-FFF2-40B4-BE49-F238E27FC236}">
                <a16:creationId xmlns:a16="http://schemas.microsoft.com/office/drawing/2014/main" id="{FF6E438F-BA49-B847-5C7D-80C0033EFF17}"/>
              </a:ext>
            </a:extLst>
          </p:cNvPr>
          <p:cNvPicPr>
            <a:picLocks noChangeAspect="1"/>
          </p:cNvPicPr>
          <p:nvPr/>
        </p:nvPicPr>
        <p:blipFill>
          <a:blip r:embed="rId2"/>
          <a:stretch>
            <a:fillRect/>
          </a:stretch>
        </p:blipFill>
        <p:spPr>
          <a:xfrm>
            <a:off x="3156034" y="9878428"/>
            <a:ext cx="8181975" cy="2914650"/>
          </a:xfrm>
          <a:prstGeom prst="rect">
            <a:avLst/>
          </a:prstGeom>
        </p:spPr>
      </p:pic>
      <p:pic>
        <p:nvPicPr>
          <p:cNvPr id="7" name="图片 6">
            <a:extLst>
              <a:ext uri="{FF2B5EF4-FFF2-40B4-BE49-F238E27FC236}">
                <a16:creationId xmlns:a16="http://schemas.microsoft.com/office/drawing/2014/main" id="{E415EB86-697B-F81D-3C28-2CB9929FC41C}"/>
              </a:ext>
            </a:extLst>
          </p:cNvPr>
          <p:cNvPicPr>
            <a:picLocks noChangeAspect="1"/>
          </p:cNvPicPr>
          <p:nvPr/>
        </p:nvPicPr>
        <p:blipFill>
          <a:blip r:embed="rId3"/>
          <a:stretch>
            <a:fillRect/>
          </a:stretch>
        </p:blipFill>
        <p:spPr>
          <a:xfrm>
            <a:off x="11716604" y="10068928"/>
            <a:ext cx="7534275" cy="2533650"/>
          </a:xfrm>
          <a:prstGeom prst="rect">
            <a:avLst/>
          </a:prstGeom>
        </p:spPr>
      </p:pic>
    </p:spTree>
    <p:extLst>
      <p:ext uri="{BB962C8B-B14F-4D97-AF65-F5344CB8AC3E}">
        <p14:creationId xmlns:p14="http://schemas.microsoft.com/office/powerpoint/2010/main" val="209144060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故障模拟 </a:t>
            </a:r>
            <a:r>
              <a:rPr lang="en-US" altLang="zh-CN" dirty="0"/>
              <a:t>– </a:t>
            </a:r>
            <a:r>
              <a:rPr lang="zh-CN" altLang="en-US" dirty="0"/>
              <a:t>故障模拟的替代品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09633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故障模拟的替代品 </a:t>
                </a:r>
                <a:r>
                  <a:rPr lang="en-US" altLang="zh-CN" sz="3600" b="1" dirty="0">
                    <a:solidFill>
                      <a:srgbClr val="7030A0"/>
                    </a:solidFill>
                    <a:ea typeface="思源黑体 CN" panose="020B0500000000000000" pitchFamily="34" charset="-122"/>
                  </a:rPr>
                  <a:t>– </a:t>
                </a:r>
                <a:r>
                  <a:rPr lang="zh-CN" altLang="en-US" sz="3600" b="1" dirty="0">
                    <a:solidFill>
                      <a:srgbClr val="7030A0"/>
                    </a:solidFill>
                    <a:ea typeface="思源黑体 CN" panose="020B0500000000000000" pitchFamily="34" charset="-122"/>
                  </a:rPr>
                  <a:t>数据相关的故障分析（</a:t>
                </a:r>
                <a:r>
                  <a:rPr lang="en-US" altLang="zh-CN" sz="3600" b="1" dirty="0">
                    <a:solidFill>
                      <a:srgbClr val="7030A0"/>
                    </a:solidFill>
                    <a:ea typeface="思源黑体 CN" panose="020B0500000000000000" pitchFamily="34" charset="-122"/>
                  </a:rPr>
                  <a:t>statistical fault analysis</a:t>
                </a:r>
                <a:r>
                  <a:rPr lang="zh-CN" altLang="en-US" sz="3600" b="1" dirty="0">
                    <a:solidFill>
                      <a:srgbClr val="7030A0"/>
                    </a:solidFill>
                    <a:ea typeface="思源黑体 CN" panose="020B0500000000000000" pitchFamily="34" charset="-122"/>
                  </a:rPr>
                  <a:t>，</a:t>
                </a:r>
                <a:r>
                  <a:rPr lang="en-US" altLang="zh-CN" sz="3600" b="1" dirty="0">
                    <a:solidFill>
                      <a:srgbClr val="7030A0"/>
                    </a:solidFill>
                    <a:ea typeface="思源黑体 CN" panose="020B0500000000000000" pitchFamily="34" charset="-122"/>
                  </a:rPr>
                  <a:t>STAFAN</a:t>
                </a:r>
                <a:r>
                  <a:rPr lang="zh-CN" altLang="en-US" sz="3600" b="1" dirty="0">
                    <a:solidFill>
                      <a:srgbClr val="7030A0"/>
                    </a:solidFill>
                    <a:ea typeface="思源黑体 CN" panose="020B0500000000000000" pitchFamily="34" charset="-122"/>
                  </a:rPr>
                  <a:t>）：</a:t>
                </a:r>
              </a:p>
              <a:p>
                <a:pPr lvl="1" hangingPunct="1">
                  <a:lnSpc>
                    <a:spcPct val="150000"/>
                  </a:lnSpc>
                </a:pPr>
                <a:r>
                  <a:rPr lang="zh-CN" altLang="en-US" sz="3000" dirty="0"/>
                  <a:t>使用可控性（</a:t>
                </a:r>
                <a:r>
                  <a:rPr lang="en-US" altLang="zh-CN" sz="3000" dirty="0"/>
                  <a:t>Controllability</a:t>
                </a:r>
                <a:r>
                  <a:rPr lang="zh-CN" altLang="en-US" sz="3000" dirty="0"/>
                  <a:t>）和可观察性（</a:t>
                </a:r>
                <a:r>
                  <a:rPr lang="en-US" altLang="zh-CN" sz="3000"/>
                  <a:t>Observability</a:t>
                </a:r>
                <a:r>
                  <a:rPr lang="zh-CN" altLang="en-US" sz="3000"/>
                  <a:t>）来</a:t>
                </a:r>
                <a:r>
                  <a:rPr lang="zh-CN" altLang="en-US" sz="3000" dirty="0"/>
                  <a:t>描述一个网络（假设为网络</a:t>
                </a:r>
                <a:r>
                  <a:rPr lang="en-US" altLang="zh-CN" sz="3000" dirty="0"/>
                  <a:t>x</a:t>
                </a:r>
                <a:r>
                  <a:rPr lang="zh-CN" altLang="en-US" sz="3000" dirty="0"/>
                  <a:t>）</a:t>
                </a:r>
                <a:endParaRPr lang="en-US" altLang="zh-CN" sz="3000" dirty="0"/>
              </a:p>
              <a:p>
                <a:pPr lvl="2" hangingPunct="1">
                  <a:lnSpc>
                    <a:spcPct val="150000"/>
                  </a:lnSpc>
                </a:pPr>
                <a:r>
                  <a:rPr lang="en-US" altLang="zh-CN" sz="2400" dirty="0"/>
                  <a:t>1-</a:t>
                </a:r>
                <a:r>
                  <a:rPr lang="zh-CN" altLang="en-US" sz="2400" dirty="0"/>
                  <a:t>可控性（</a:t>
                </a:r>
                <a:r>
                  <a:rPr lang="en-US" altLang="zh-CN" sz="2400" dirty="0"/>
                  <a:t>C1x</a:t>
                </a:r>
                <a:r>
                  <a:rPr lang="zh-CN" altLang="en-US" sz="2400" dirty="0"/>
                  <a:t>）：通过随机的某个向量，让网络输出</a:t>
                </a:r>
                <a:r>
                  <a:rPr lang="en-US" altLang="zh-CN" sz="2400" dirty="0"/>
                  <a:t>1</a:t>
                </a:r>
                <a:r>
                  <a:rPr lang="zh-CN" altLang="en-US" sz="2400" dirty="0"/>
                  <a:t>的概率</a:t>
                </a:r>
                <a:endParaRPr lang="en-US" altLang="zh-CN" sz="2400" dirty="0"/>
              </a:p>
              <a:p>
                <a:pPr lvl="2" hangingPunct="1">
                  <a:lnSpc>
                    <a:spcPct val="150000"/>
                  </a:lnSpc>
                </a:pPr>
                <a:r>
                  <a:rPr lang="en-US" altLang="zh-CN" sz="2400" dirty="0"/>
                  <a:t>0-</a:t>
                </a:r>
                <a:r>
                  <a:rPr lang="zh-CN" altLang="en-US" sz="2400" dirty="0"/>
                  <a:t>可控性（</a:t>
                </a:r>
                <a:r>
                  <a:rPr lang="en-US" altLang="zh-CN" sz="2400" dirty="0"/>
                  <a:t>C0x</a:t>
                </a:r>
                <a:r>
                  <a:rPr lang="zh-CN" altLang="en-US" sz="2400" dirty="0"/>
                  <a:t>）：通过随机的某个向量，让网络输出</a:t>
                </a:r>
                <a:r>
                  <a:rPr lang="en-US" altLang="zh-CN" sz="2400" dirty="0"/>
                  <a:t>0</a:t>
                </a:r>
                <a:r>
                  <a:rPr lang="zh-CN" altLang="en-US" sz="2400" dirty="0"/>
                  <a:t>的概率</a:t>
                </a:r>
                <a:endParaRPr lang="en-US" altLang="zh-CN" sz="2400" dirty="0"/>
              </a:p>
              <a:p>
                <a:pPr lvl="2" hangingPunct="1">
                  <a:lnSpc>
                    <a:spcPct val="150000"/>
                  </a:lnSpc>
                </a:pPr>
                <a:r>
                  <a:rPr lang="zh-CN" altLang="en-US" sz="2400" dirty="0"/>
                  <a:t>可观测性（</a:t>
                </a:r>
                <a:r>
                  <a:rPr lang="en-US" altLang="zh-CN" sz="2400" dirty="0"/>
                  <a:t>Ox</a:t>
                </a:r>
                <a:r>
                  <a:rPr lang="zh-CN" altLang="en-US" sz="2400" dirty="0"/>
                  <a:t>）：给定向量将网络</a:t>
                </a:r>
                <a:r>
                  <a:rPr lang="en-US" altLang="zh-CN" sz="2400" dirty="0"/>
                  <a:t>x</a:t>
                </a:r>
                <a:r>
                  <a:rPr lang="zh-CN" altLang="en-US" sz="2400" dirty="0"/>
                  <a:t>上的故障影响传播到</a:t>
                </a:r>
                <a:r>
                  <a:rPr lang="en-US" altLang="zh-CN" sz="2400" dirty="0"/>
                  <a:t>PO</a:t>
                </a:r>
                <a:r>
                  <a:rPr lang="zh-CN" altLang="en-US" sz="2400" dirty="0"/>
                  <a:t>的概率</a:t>
                </a:r>
                <a:endParaRPr lang="en-US" altLang="zh-CN" sz="2400" dirty="0"/>
              </a:p>
              <a:p>
                <a:pPr lvl="3" hangingPunct="1">
                  <a:lnSpc>
                    <a:spcPct val="150000"/>
                  </a:lnSpc>
                </a:pPr>
                <a:r>
                  <a:rPr lang="zh-CN" altLang="en-US" sz="2400" dirty="0"/>
                  <a:t>敏化计数：批量进行测试向量模拟时，对每个门输入对其门输出敏感的次数进行计数</a:t>
                </a:r>
                <a:endParaRPr lang="en-US" altLang="zh-CN" sz="2400" dirty="0"/>
              </a:p>
              <a:p>
                <a:pPr lvl="3" hangingPunct="1">
                  <a:lnSpc>
                    <a:spcPct val="150000"/>
                  </a:lnSpc>
                </a:pPr>
                <a:r>
                  <a:rPr lang="zh-CN" altLang="en-US" sz="2400" dirty="0"/>
                  <a:t>（门的）敏化概率：该门的敏化计数和测试向量数目的比值</a:t>
                </a:r>
                <a:endParaRPr lang="en-US" altLang="zh-CN" sz="2400" dirty="0"/>
              </a:p>
              <a:p>
                <a:pPr lvl="3" hangingPunct="1">
                  <a:lnSpc>
                    <a:spcPct val="150000"/>
                  </a:lnSpc>
                </a:pPr>
                <a:r>
                  <a:rPr lang="zh-CN" altLang="en-US" sz="2400" dirty="0"/>
                  <a:t>门输入的可观测性与门输出的可观测性比值，等同于门的敏化概率；</a:t>
                </a:r>
                <a:r>
                  <a:rPr lang="en-US" altLang="zh-CN" sz="2400" dirty="0"/>
                  <a:t>PO</a:t>
                </a:r>
                <a:r>
                  <a:rPr lang="zh-CN" altLang="en-US" sz="2400" dirty="0"/>
                  <a:t>的可观测性置</a:t>
                </a:r>
                <a:r>
                  <a:rPr lang="en-US" altLang="zh-CN" sz="2400" dirty="0"/>
                  <a:t>1</a:t>
                </a:r>
                <a:r>
                  <a:rPr lang="zh-CN" altLang="en-US" sz="2400" dirty="0"/>
                  <a:t>。</a:t>
                </a:r>
                <a:endParaRPr lang="en-US" altLang="zh-CN" sz="2400" dirty="0"/>
              </a:p>
              <a:p>
                <a:pPr lvl="2" hangingPunct="1">
                  <a:lnSpc>
                    <a:spcPct val="150000"/>
                  </a:lnSpc>
                </a:pPr>
                <a:r>
                  <a:rPr lang="zh-CN" altLang="en-US" sz="2400" dirty="0"/>
                  <a:t>扇出的可观测性：主干的可观测性下限是扇出分支的可观测性的最大值，上限是其扇出分支的可观察性的“并集”，确切值是其上限和下限的线性组合。（例如具有两个扇出分支的主干，可观测性</a:t>
                </a:r>
                <a:r>
                  <a:rPr lang="en-US" altLang="zh-CN" sz="2400" dirty="0"/>
                  <a:t>Ox=Ox1+Ox2-Ox1Ox2</a:t>
                </a:r>
                <a:r>
                  <a:rPr lang="zh-CN" altLang="en-US" sz="2400" dirty="0"/>
                  <a:t>）。</a:t>
                </a:r>
                <a:endParaRPr lang="en-US" altLang="zh-CN" sz="2400" dirty="0"/>
              </a:p>
              <a:p>
                <a:pPr lvl="3" hangingPunct="1">
                  <a:lnSpc>
                    <a:spcPct val="150000"/>
                  </a:lnSpc>
                </a:pPr>
                <a:r>
                  <a:rPr lang="zh-CN" altLang="en-US" sz="2400" dirty="0"/>
                  <a:t>上限的推导中，假设了通过每个扇出分支观察故障影响都是独立的。但当扇出能够重新收敛时，假设不成立。</a:t>
                </a:r>
                <a:endParaRPr lang="en-US" altLang="zh-CN" sz="2400" dirty="0"/>
              </a:p>
              <a:p>
                <a:pPr lvl="2" hangingPunct="1">
                  <a:lnSpc>
                    <a:spcPct val="150000"/>
                  </a:lnSpc>
                </a:pPr>
                <a:r>
                  <a:rPr lang="zh-CN" altLang="en-US" sz="2400" dirty="0"/>
                  <a:t>对故障</a:t>
                </a:r>
                <a:r>
                  <a:rPr lang="en-US" altLang="zh-CN" sz="2400" dirty="0"/>
                  <a:t>f</a:t>
                </a:r>
                <a:r>
                  <a:rPr lang="zh-CN" altLang="en-US" sz="2400" dirty="0"/>
                  <a:t>的可检测性（</a:t>
                </a:r>
                <a:r>
                  <a:rPr lang="en-US" altLang="zh-CN" sz="2400" dirty="0"/>
                  <a:t>detectability of 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 </m:t>
                    </m:r>
                  </m:oMath>
                </a14:m>
                <a:r>
                  <a:rPr lang="zh-CN" altLang="en-US" sz="2400" dirty="0"/>
                  <a:t>）：通过随机向量检测到故障</a:t>
                </a:r>
                <a:r>
                  <a:rPr lang="en-US" altLang="zh-CN" sz="2400" dirty="0"/>
                  <a:t>f</a:t>
                </a:r>
                <a:r>
                  <a:rPr lang="zh-CN" altLang="en-US" sz="2400" dirty="0"/>
                  <a:t>的概率</a:t>
                </a:r>
                <a:endParaRPr lang="en-US" altLang="zh-CN" sz="2400" dirty="0"/>
              </a:p>
              <a:p>
                <a:pPr lvl="3" hangingPunct="1">
                  <a:lnSpc>
                    <a:spcPct val="150000"/>
                  </a:lnSpc>
                </a:pPr>
                <a:r>
                  <a:rPr lang="en-US" altLang="zh-CN" sz="2400" dirty="0"/>
                  <a:t>stuck-at 0</a:t>
                </a:r>
                <a:r>
                  <a:rPr lang="zh-CN" altLang="en-US" sz="2400" dirty="0"/>
                  <a:t>可检测性：</a:t>
                </a:r>
                <a:r>
                  <a:rPr lang="en-US" altLang="zh-CN" sz="2400" dirty="0"/>
                  <a:t>C1x*Ox</a:t>
                </a:r>
              </a:p>
              <a:p>
                <a:pPr lvl="3" hangingPunct="1">
                  <a:lnSpc>
                    <a:spcPct val="150000"/>
                  </a:lnSpc>
                </a:pPr>
                <a:r>
                  <a:rPr lang="en-US" altLang="zh-CN" sz="2400" dirty="0"/>
                  <a:t>stuck-at 1</a:t>
                </a:r>
                <a:r>
                  <a:rPr lang="zh-CN" altLang="en-US" sz="2400" dirty="0"/>
                  <a:t>可检测性：</a:t>
                </a:r>
                <a:r>
                  <a:rPr lang="en-US" altLang="zh-CN" sz="2400" dirty="0"/>
                  <a:t>C0x*Ox</a:t>
                </a:r>
              </a:p>
              <a:p>
                <a:pPr lvl="3" hangingPunct="1">
                  <a:lnSpc>
                    <a:spcPct val="150000"/>
                  </a:lnSpc>
                </a:pPr>
                <a:r>
                  <a:rPr lang="en-US" altLang="zh-CN" sz="2400" dirty="0"/>
                  <a:t>n</a:t>
                </a:r>
                <a:r>
                  <a:rPr lang="zh-CN" altLang="en-US" sz="2400" dirty="0"/>
                  <a:t>个独立的测试向量的总</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 </m:t>
                    </m:r>
                  </m:oMath>
                </a14:m>
                <a:r>
                  <a:rPr lang="zh-CN" altLang="en-US" sz="2400" dirty="0"/>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𝑓</m:t>
                        </m:r>
                      </m:sub>
                      <m:sup>
                        <m:r>
                          <a:rPr lang="en-US" altLang="zh-CN" sz="2400" b="0" i="1" smtClean="0">
                            <a:latin typeface="Cambria Math" panose="02040503050406030204" pitchFamily="18" charset="0"/>
                          </a:rPr>
                          <m:t>𝑛</m:t>
                        </m:r>
                      </m:sup>
                    </m:sSubSup>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e>
                        </m:d>
                      </m:e>
                      <m:sup>
                        <m:r>
                          <a:rPr lang="en-US" altLang="zh-CN" sz="2400" b="0" i="1" smtClean="0">
                            <a:latin typeface="Cambria Math" panose="02040503050406030204" pitchFamily="18" charset="0"/>
                          </a:rPr>
                          <m:t>𝑛</m:t>
                        </m:r>
                      </m:sup>
                    </m:sSup>
                  </m:oMath>
                </a14:m>
                <a:endParaRPr lang="en-US" altLang="zh-CN" sz="2400" dirty="0"/>
              </a:p>
              <a:p>
                <a:pPr lvl="3" hangingPunct="1">
                  <a:lnSpc>
                    <a:spcPct val="150000"/>
                  </a:lnSpc>
                </a:pPr>
                <a:r>
                  <a:rPr lang="zh-CN" altLang="en-US" sz="2400" dirty="0"/>
                  <a:t>一般来说，</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oMath>
                </a14:m>
                <a:r>
                  <a:rPr lang="zh-CN" altLang="en-US" sz="2400" dirty="0"/>
                  <a:t>超过</a:t>
                </a:r>
                <a:r>
                  <a:rPr lang="en-US" altLang="zh-CN" sz="2400" dirty="0"/>
                  <a:t>0.9</a:t>
                </a:r>
                <a:r>
                  <a:rPr lang="zh-CN" altLang="en-US" sz="2400" dirty="0"/>
                  <a:t>的，实际上能达到</a:t>
                </a:r>
                <a:r>
                  <a:rPr lang="en-US" altLang="zh-CN" sz="2400" dirty="0"/>
                  <a:t>91%</a:t>
                </a:r>
                <a:r>
                  <a:rPr lang="zh-CN" altLang="en-US" sz="2400" dirty="0"/>
                  <a:t>左右的故障覆盖率；而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r>
                      <a:rPr lang="zh-CN" altLang="en-US" sz="2400" i="1">
                        <a:latin typeface="Cambria Math" panose="02040503050406030204" pitchFamily="18" charset="0"/>
                      </a:rPr>
                      <m:t>不足</m:t>
                    </m:r>
                  </m:oMath>
                </a14:m>
                <a:r>
                  <a:rPr lang="en-US" altLang="zh-CN" sz="2400" dirty="0"/>
                  <a:t>0.1</a:t>
                </a:r>
                <a:r>
                  <a:rPr lang="zh-CN" altLang="en-US" sz="2400" dirty="0"/>
                  <a:t>的，实际上的故障覆盖率一般也不会超过</a:t>
                </a:r>
                <a:r>
                  <a:rPr lang="en-US" altLang="zh-CN" sz="2400" dirty="0"/>
                  <a:t>25%</a:t>
                </a:r>
              </a:p>
              <a:p>
                <a:pPr lvl="3" hangingPunct="1">
                  <a:lnSpc>
                    <a:spcPct val="150000"/>
                  </a:lnSpc>
                </a:pPr>
                <a:endParaRPr lang="en-US" altLang="zh-CN" sz="2400" dirty="0"/>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7" y="2941212"/>
                <a:ext cx="20963315" cy="10168979"/>
              </a:xfrm>
              <a:prstGeom prst="rect">
                <a:avLst/>
              </a:prstGeom>
              <a:blipFill>
                <a:blip r:embed="rId2"/>
                <a:stretch>
                  <a:fillRect l="-1105" t="-180"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43174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感谢聆听！</a:t>
            </a:r>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zh-CN" altLang="en-US" sz="3000" dirty="0">
                <a:solidFill>
                  <a:schemeClr val="bg1"/>
                </a:solidFill>
              </a:rPr>
              <a:t>报告人：丁浩宸</a:t>
            </a:r>
          </a:p>
        </p:txBody>
      </p:sp>
    </p:spTree>
    <p:extLst>
      <p:ext uri="{BB962C8B-B14F-4D97-AF65-F5344CB8AC3E}">
        <p14:creationId xmlns:p14="http://schemas.microsoft.com/office/powerpoint/2010/main" val="4029283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a:t>
            </a:r>
            <a:r>
              <a:rPr lang="zh-CN" altLang="en-US" dirty="0"/>
              <a:t>介绍 </a:t>
            </a:r>
            <a:r>
              <a:rPr lang="en-US" altLang="zh-CN" dirty="0"/>
              <a:t>– </a:t>
            </a:r>
            <a:r>
              <a:rPr lang="zh-CN" altLang="en-US" dirty="0"/>
              <a:t>本章主要内容</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zh-CN" altLang="en-US" dirty="0">
                <a:ea typeface="思源黑体 CN" panose="020B0500000000000000" pitchFamily="34" charset="-122"/>
              </a:rPr>
              <a:t>模拟模型</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02 </a:t>
            </a:r>
            <a:r>
              <a:rPr lang="zh-CN" altLang="en-US" dirty="0">
                <a:ea typeface="思源黑体 CN" panose="020B0500000000000000" pitchFamily="34" charset="-122"/>
              </a:rPr>
              <a:t>逻辑模拟</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03 </a:t>
            </a:r>
            <a:r>
              <a:rPr lang="zh-CN" altLang="en-US" dirty="0">
                <a:ea typeface="思源黑体 CN" panose="020B0500000000000000" pitchFamily="34" charset="-122"/>
              </a:rPr>
              <a:t>故障模拟</a:t>
            </a:r>
            <a:endParaRPr lang="en-US" altLang="zh-CN" dirty="0">
              <a:ea typeface="思源黑体 CN" panose="020B0500000000000000" pitchFamily="34" charset="-122"/>
            </a:endParaRPr>
          </a:p>
        </p:txBody>
      </p:sp>
    </p:spTree>
    <p:extLst>
      <p:ext uri="{BB962C8B-B14F-4D97-AF65-F5344CB8AC3E}">
        <p14:creationId xmlns:p14="http://schemas.microsoft.com/office/powerpoint/2010/main" val="685339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模拟模型</a:t>
            </a:r>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门层网络</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门层网络：</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可以用布尔表达式表示门层网络的结构，例如下图可表达为</a:t>
            </a:r>
            <a:r>
              <a:rPr lang="en-US" altLang="zh-CN" sz="3000" dirty="0"/>
              <a:t>K=(A·E+E’)’=(A+E’)’=A’·(B+C)</a:t>
            </a:r>
          </a:p>
          <a:p>
            <a:pPr lvl="1" hangingPunct="1">
              <a:lnSpc>
                <a:spcPct val="150000"/>
              </a:lnSpc>
            </a:pPr>
            <a:r>
              <a:rPr lang="zh-CN" altLang="en-US" sz="3000" dirty="0"/>
              <a:t>时序电路：</a:t>
            </a:r>
            <a:endParaRPr lang="en-US" altLang="zh-CN" sz="3000" dirty="0"/>
          </a:p>
          <a:p>
            <a:pPr lvl="2" hangingPunct="1">
              <a:lnSpc>
                <a:spcPct val="150000"/>
              </a:lnSpc>
            </a:pPr>
            <a:r>
              <a:rPr lang="en-US" altLang="zh-CN" sz="2400" dirty="0"/>
              <a:t>x</a:t>
            </a:r>
            <a:r>
              <a:rPr lang="zh-CN" altLang="en-US" sz="2400" dirty="0"/>
              <a:t>称为原始输入（</a:t>
            </a:r>
            <a:r>
              <a:rPr lang="en-US" altLang="zh-CN" sz="2400" dirty="0"/>
              <a:t>PI</a:t>
            </a:r>
            <a:r>
              <a:rPr lang="zh-CN" altLang="en-US" sz="2400" dirty="0"/>
              <a:t>）</a:t>
            </a:r>
            <a:endParaRPr lang="en-US" altLang="zh-CN" sz="2400" dirty="0"/>
          </a:p>
          <a:p>
            <a:pPr lvl="2" hangingPunct="1">
              <a:lnSpc>
                <a:spcPct val="150000"/>
              </a:lnSpc>
            </a:pPr>
            <a:r>
              <a:rPr lang="en-US" altLang="zh-CN" sz="2400" dirty="0"/>
              <a:t>y</a:t>
            </a:r>
            <a:r>
              <a:rPr lang="zh-CN" altLang="en-US" sz="2400" dirty="0"/>
              <a:t>称为伪原始输入（</a:t>
            </a:r>
            <a:r>
              <a:rPr lang="en-US" altLang="zh-CN" sz="2400" dirty="0"/>
              <a:t>PPI</a:t>
            </a:r>
            <a:r>
              <a:rPr lang="zh-CN" altLang="en-US" sz="2400" dirty="0"/>
              <a:t>，由触发器输出输入进组合逻辑）</a:t>
            </a:r>
            <a:endParaRPr lang="en-US" altLang="zh-CN" sz="2400" dirty="0"/>
          </a:p>
          <a:p>
            <a:pPr lvl="2" hangingPunct="1">
              <a:lnSpc>
                <a:spcPct val="150000"/>
              </a:lnSpc>
            </a:pPr>
            <a:r>
              <a:rPr lang="en-US" altLang="zh-CN" sz="2400" dirty="0"/>
              <a:t>z</a:t>
            </a:r>
            <a:r>
              <a:rPr lang="zh-CN" altLang="en-US" sz="2400" dirty="0"/>
              <a:t>称为原始输出（</a:t>
            </a:r>
            <a:r>
              <a:rPr lang="en-US" altLang="zh-CN" sz="2400" dirty="0"/>
              <a:t>PO</a:t>
            </a:r>
            <a:r>
              <a:rPr lang="zh-CN" altLang="en-US" sz="2400" dirty="0"/>
              <a:t>）</a:t>
            </a:r>
            <a:endParaRPr lang="en-US" altLang="zh-CN" sz="2400" dirty="0"/>
          </a:p>
          <a:p>
            <a:pPr lvl="2" hangingPunct="1">
              <a:lnSpc>
                <a:spcPct val="150000"/>
              </a:lnSpc>
            </a:pPr>
            <a:r>
              <a:rPr lang="en-US" altLang="zh-CN" sz="2400" dirty="0"/>
              <a:t>Y</a:t>
            </a:r>
            <a:r>
              <a:rPr lang="zh-CN" altLang="en-US" sz="2400" dirty="0"/>
              <a:t>称为伪原始输出（</a:t>
            </a:r>
            <a:r>
              <a:rPr lang="en-US" altLang="zh-CN" sz="2400" dirty="0"/>
              <a:t>PPO</a:t>
            </a:r>
            <a:r>
              <a:rPr lang="zh-CN" altLang="en-US" sz="2400" dirty="0"/>
              <a:t>，输出进触发器）</a:t>
            </a:r>
            <a:endParaRPr lang="en-US" altLang="zh-CN" sz="2400" dirty="0"/>
          </a:p>
          <a:p>
            <a:pPr lvl="2" hangingPunct="1">
              <a:lnSpc>
                <a:spcPct val="150000"/>
              </a:lnSpc>
            </a:pPr>
            <a:r>
              <a:rPr lang="zh-CN" altLang="en-US" sz="2400" dirty="0"/>
              <a:t>右下图为正边沿</a:t>
            </a:r>
            <a:r>
              <a:rPr lang="en-US" altLang="zh-CN" sz="2400" dirty="0"/>
              <a:t>D</a:t>
            </a:r>
            <a:r>
              <a:rPr lang="zh-CN" altLang="en-US" sz="2400" dirty="0"/>
              <a:t>触发器的结构</a:t>
            </a:r>
            <a:endParaRPr lang="en-US" altLang="zh-CN" sz="2400" dirty="0"/>
          </a:p>
          <a:p>
            <a:pPr lvl="2" hangingPunct="1">
              <a:lnSpc>
                <a:spcPct val="150000"/>
              </a:lnSpc>
            </a:pPr>
            <a:endParaRPr lang="en-US" altLang="zh-CN" sz="2400" dirty="0"/>
          </a:p>
        </p:txBody>
      </p:sp>
      <p:pic>
        <p:nvPicPr>
          <p:cNvPr id="5" name="图片 4">
            <a:extLst>
              <a:ext uri="{FF2B5EF4-FFF2-40B4-BE49-F238E27FC236}">
                <a16:creationId xmlns:a16="http://schemas.microsoft.com/office/drawing/2014/main" id="{774689A4-AF32-2DE2-D725-86A47A16F23F}"/>
              </a:ext>
            </a:extLst>
          </p:cNvPr>
          <p:cNvPicPr>
            <a:picLocks noChangeAspect="1"/>
          </p:cNvPicPr>
          <p:nvPr/>
        </p:nvPicPr>
        <p:blipFill>
          <a:blip r:embed="rId2"/>
          <a:stretch>
            <a:fillRect/>
          </a:stretch>
        </p:blipFill>
        <p:spPr>
          <a:xfrm>
            <a:off x="12113249" y="4991481"/>
            <a:ext cx="6438900" cy="2085975"/>
          </a:xfrm>
          <a:prstGeom prst="rect">
            <a:avLst/>
          </a:prstGeom>
        </p:spPr>
      </p:pic>
      <p:pic>
        <p:nvPicPr>
          <p:cNvPr id="7" name="图片 6">
            <a:extLst>
              <a:ext uri="{FF2B5EF4-FFF2-40B4-BE49-F238E27FC236}">
                <a16:creationId xmlns:a16="http://schemas.microsoft.com/office/drawing/2014/main" id="{5C09914D-7BF0-1908-1EB1-00ADF4533A36}"/>
              </a:ext>
            </a:extLst>
          </p:cNvPr>
          <p:cNvPicPr>
            <a:picLocks noChangeAspect="1"/>
          </p:cNvPicPr>
          <p:nvPr/>
        </p:nvPicPr>
        <p:blipFill>
          <a:blip r:embed="rId3"/>
          <a:stretch>
            <a:fillRect/>
          </a:stretch>
        </p:blipFill>
        <p:spPr>
          <a:xfrm>
            <a:off x="4254923" y="8975565"/>
            <a:ext cx="5686425" cy="4248150"/>
          </a:xfrm>
          <a:prstGeom prst="rect">
            <a:avLst/>
          </a:prstGeom>
        </p:spPr>
      </p:pic>
      <p:pic>
        <p:nvPicPr>
          <p:cNvPr id="9" name="图片 8">
            <a:extLst>
              <a:ext uri="{FF2B5EF4-FFF2-40B4-BE49-F238E27FC236}">
                <a16:creationId xmlns:a16="http://schemas.microsoft.com/office/drawing/2014/main" id="{F7B8D5B1-E4E7-4870-5D06-B50F158817B2}"/>
              </a:ext>
            </a:extLst>
          </p:cNvPr>
          <p:cNvPicPr>
            <a:picLocks noChangeAspect="1"/>
          </p:cNvPicPr>
          <p:nvPr/>
        </p:nvPicPr>
        <p:blipFill>
          <a:blip r:embed="rId4"/>
          <a:stretch>
            <a:fillRect/>
          </a:stretch>
        </p:blipFill>
        <p:spPr>
          <a:xfrm>
            <a:off x="12488885" y="8955513"/>
            <a:ext cx="6629400" cy="3638550"/>
          </a:xfrm>
          <a:prstGeom prst="rect">
            <a:avLst/>
          </a:prstGeom>
        </p:spPr>
      </p:pic>
    </p:spTree>
    <p:extLst>
      <p:ext uri="{BB962C8B-B14F-4D97-AF65-F5344CB8AC3E}">
        <p14:creationId xmlns:p14="http://schemas.microsoft.com/office/powerpoint/2010/main" val="7649275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逻辑符号</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逻辑符号：</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未知态（</a:t>
            </a:r>
            <a:r>
              <a:rPr lang="en-US" altLang="zh-CN" sz="3000" dirty="0"/>
              <a:t>u</a:t>
            </a:r>
            <a:r>
              <a:rPr lang="zh-CN" altLang="en-US" sz="3000" dirty="0"/>
              <a:t>）：不确定是</a:t>
            </a:r>
            <a:r>
              <a:rPr lang="en-US" altLang="zh-CN" sz="3000" dirty="0"/>
              <a:t>0</a:t>
            </a:r>
            <a:r>
              <a:rPr lang="zh-CN" altLang="en-US" sz="3000" dirty="0"/>
              <a:t>还是</a:t>
            </a:r>
            <a:r>
              <a:rPr lang="en-US" altLang="zh-CN" sz="3000" dirty="0"/>
              <a:t>1</a:t>
            </a:r>
            <a:r>
              <a:rPr lang="zh-CN" altLang="en-US" sz="3000" dirty="0"/>
              <a:t>的状态；它可以和</a:t>
            </a:r>
            <a:r>
              <a:rPr lang="en-US" altLang="zh-CN" sz="3000" dirty="0"/>
              <a:t>0</a:t>
            </a:r>
            <a:r>
              <a:rPr lang="zh-CN" altLang="en-US" sz="3000" dirty="0"/>
              <a:t>、</a:t>
            </a:r>
            <a:r>
              <a:rPr lang="en-US" altLang="zh-CN" sz="3000" dirty="0"/>
              <a:t>1</a:t>
            </a:r>
            <a:r>
              <a:rPr lang="zh-CN" altLang="en-US" sz="3000" dirty="0"/>
              <a:t>构成“三元逻辑”</a:t>
            </a:r>
            <a:endParaRPr lang="en-US" altLang="zh-CN" sz="3000" dirty="0"/>
          </a:p>
          <a:p>
            <a:pPr lvl="1" hangingPunct="1">
              <a:lnSpc>
                <a:spcPct val="150000"/>
              </a:lnSpc>
            </a:pPr>
            <a:r>
              <a:rPr lang="zh-CN" altLang="en-US" sz="3000" dirty="0"/>
              <a:t>显然的一些结论：</a:t>
            </a:r>
            <a:r>
              <a:rPr lang="en-US" altLang="zh-CN" sz="3000" dirty="0"/>
              <a:t>0·u=0</a:t>
            </a:r>
            <a:r>
              <a:rPr lang="zh-CN" altLang="en-US" sz="3000" dirty="0"/>
              <a:t>，</a:t>
            </a:r>
            <a:r>
              <a:rPr lang="en-US" altLang="zh-CN" sz="3000" dirty="0" err="1"/>
              <a:t>u·u</a:t>
            </a:r>
            <a:r>
              <a:rPr lang="en-US" altLang="zh-CN" sz="3000" dirty="0"/>
              <a:t>’=0</a:t>
            </a:r>
            <a:r>
              <a:rPr lang="zh-CN" altLang="en-US" sz="3000" dirty="0"/>
              <a:t>，</a:t>
            </a:r>
            <a:r>
              <a:rPr lang="en-US" altLang="zh-CN" sz="3000" dirty="0" err="1"/>
              <a:t>u+u</a:t>
            </a:r>
            <a:r>
              <a:rPr lang="en-US" altLang="zh-CN" sz="3000" dirty="0"/>
              <a:t>’=1,</a:t>
            </a:r>
          </a:p>
          <a:p>
            <a:pPr lvl="1" hangingPunct="1">
              <a:lnSpc>
                <a:spcPct val="150000"/>
              </a:lnSpc>
            </a:pPr>
            <a:r>
              <a:rPr lang="en-US" altLang="zh-CN" sz="3000" dirty="0"/>
              <a:t>u</a:t>
            </a:r>
            <a:r>
              <a:rPr lang="zh-CN" altLang="en-US" sz="3000" dirty="0"/>
              <a:t>状态是可能导致信息丢失的，例如右下图中本可以推导出确切输出的结果最终却只能输出为</a:t>
            </a:r>
            <a:r>
              <a:rPr lang="en-US" altLang="zh-CN" sz="3000" dirty="0"/>
              <a:t>u</a:t>
            </a:r>
          </a:p>
        </p:txBody>
      </p:sp>
      <p:pic>
        <p:nvPicPr>
          <p:cNvPr id="6" name="图片 5">
            <a:extLst>
              <a:ext uri="{FF2B5EF4-FFF2-40B4-BE49-F238E27FC236}">
                <a16:creationId xmlns:a16="http://schemas.microsoft.com/office/drawing/2014/main" id="{03A35B7E-3B43-4D9C-85AA-05CE5B6E213B}"/>
              </a:ext>
            </a:extLst>
          </p:cNvPr>
          <p:cNvPicPr>
            <a:picLocks noChangeAspect="1"/>
          </p:cNvPicPr>
          <p:nvPr/>
        </p:nvPicPr>
        <p:blipFill>
          <a:blip r:embed="rId2"/>
          <a:stretch>
            <a:fillRect/>
          </a:stretch>
        </p:blipFill>
        <p:spPr>
          <a:xfrm>
            <a:off x="5047226" y="7461834"/>
            <a:ext cx="5962650" cy="1809750"/>
          </a:xfrm>
          <a:prstGeom prst="rect">
            <a:avLst/>
          </a:prstGeom>
        </p:spPr>
      </p:pic>
      <p:pic>
        <p:nvPicPr>
          <p:cNvPr id="10" name="图片 9">
            <a:extLst>
              <a:ext uri="{FF2B5EF4-FFF2-40B4-BE49-F238E27FC236}">
                <a16:creationId xmlns:a16="http://schemas.microsoft.com/office/drawing/2014/main" id="{47C00C29-7D66-BF4E-9A32-1D1CEF9AA82F}"/>
              </a:ext>
            </a:extLst>
          </p:cNvPr>
          <p:cNvPicPr>
            <a:picLocks noChangeAspect="1"/>
          </p:cNvPicPr>
          <p:nvPr/>
        </p:nvPicPr>
        <p:blipFill>
          <a:blip r:embed="rId3"/>
          <a:stretch>
            <a:fillRect/>
          </a:stretch>
        </p:blipFill>
        <p:spPr>
          <a:xfrm>
            <a:off x="13558836" y="7233234"/>
            <a:ext cx="5934075" cy="4543425"/>
          </a:xfrm>
          <a:prstGeom prst="rect">
            <a:avLst/>
          </a:prstGeom>
        </p:spPr>
      </p:pic>
    </p:spTree>
    <p:extLst>
      <p:ext uri="{BB962C8B-B14F-4D97-AF65-F5344CB8AC3E}">
        <p14:creationId xmlns:p14="http://schemas.microsoft.com/office/powerpoint/2010/main" val="40634841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模拟模型 </a:t>
            </a:r>
            <a:r>
              <a:rPr lang="en-US" altLang="zh-CN" dirty="0"/>
              <a:t>- </a:t>
            </a:r>
            <a:r>
              <a:rPr lang="zh-CN" altLang="en-US" dirty="0"/>
              <a:t>逻辑符号</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逻辑符号：</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高阻态（</a:t>
            </a:r>
            <a:r>
              <a:rPr lang="en-US" altLang="zh-CN" sz="3000" dirty="0"/>
              <a:t>Z</a:t>
            </a:r>
            <a:r>
              <a:rPr lang="zh-CN" altLang="en-US" sz="3000" dirty="0"/>
              <a:t>）：既没有接</a:t>
            </a:r>
            <a:r>
              <a:rPr lang="en-US" altLang="zh-CN" sz="3000" dirty="0" err="1"/>
              <a:t>Vdd</a:t>
            </a:r>
            <a:r>
              <a:rPr lang="en-US" altLang="zh-CN" sz="3000" dirty="0"/>
              <a:t> </a:t>
            </a:r>
            <a:r>
              <a:rPr lang="zh-CN" altLang="en-US" sz="3000" dirty="0"/>
              <a:t>，也没有接地的状态</a:t>
            </a:r>
            <a:endParaRPr lang="en-US" altLang="zh-CN" sz="3000" dirty="0"/>
          </a:p>
          <a:p>
            <a:pPr lvl="1" hangingPunct="1">
              <a:lnSpc>
                <a:spcPct val="150000"/>
              </a:lnSpc>
            </a:pPr>
            <a:r>
              <a:rPr lang="zh-CN" altLang="en-US" sz="3000" dirty="0"/>
              <a:t>总线（</a:t>
            </a:r>
            <a:r>
              <a:rPr lang="en-US" altLang="zh-CN" sz="3000" dirty="0"/>
              <a:t>bus</a:t>
            </a:r>
            <a:r>
              <a:rPr lang="zh-CN" altLang="en-US" sz="3000" dirty="0"/>
              <a:t>）：如下图是一个经典的三驱动总线模型</a:t>
            </a:r>
            <a:endParaRPr lang="en-US" altLang="zh-CN" sz="3000" dirty="0"/>
          </a:p>
          <a:p>
            <a:pPr lvl="2" hangingPunct="1">
              <a:lnSpc>
                <a:spcPct val="150000"/>
              </a:lnSpc>
            </a:pPr>
            <a:r>
              <a:rPr lang="zh-CN" altLang="en-US" sz="2400" dirty="0"/>
              <a:t>为了保证总线的正常运行，至多有一个三态门驱动可以获得总线的控制</a:t>
            </a:r>
            <a:endParaRPr lang="en-US" altLang="zh-CN" sz="2400" dirty="0"/>
          </a:p>
          <a:p>
            <a:pPr lvl="2" hangingPunct="1">
              <a:lnSpc>
                <a:spcPct val="150000"/>
              </a:lnSpc>
            </a:pPr>
            <a:r>
              <a:rPr lang="zh-CN" altLang="en-US" sz="2400" dirty="0"/>
              <a:t>否则，会出现总线冲突，可能导致总线的永久损坏</a:t>
            </a:r>
            <a:endParaRPr lang="en-US" altLang="zh-CN" sz="2400" dirty="0"/>
          </a:p>
          <a:p>
            <a:pPr lvl="2" hangingPunct="1">
              <a:lnSpc>
                <a:spcPct val="150000"/>
              </a:lnSpc>
            </a:pPr>
            <a:r>
              <a:rPr lang="zh-CN" altLang="en-US" sz="2400" dirty="0"/>
              <a:t>在没有任何驱动进行控制时，总线处于浮动状态（</a:t>
            </a:r>
            <a:r>
              <a:rPr lang="en-US" altLang="zh-CN" sz="2400" dirty="0"/>
              <a:t>floating state</a:t>
            </a:r>
            <a:r>
              <a:rPr lang="zh-CN" altLang="en-US" sz="2400" dirty="0"/>
              <a:t>），这时需要</a:t>
            </a:r>
            <a:r>
              <a:rPr lang="en-US" altLang="zh-CN" sz="2400" dirty="0"/>
              <a:t>pull-up</a:t>
            </a:r>
            <a:r>
              <a:rPr lang="zh-CN" altLang="en-US" sz="2400" dirty="0"/>
              <a:t>或</a:t>
            </a:r>
            <a:r>
              <a:rPr lang="en-US" altLang="zh-CN" sz="2400" dirty="0"/>
              <a:t>pull-down</a:t>
            </a:r>
            <a:r>
              <a:rPr lang="zh-CN" altLang="en-US" sz="2400" dirty="0"/>
              <a:t>电路将其接</a:t>
            </a:r>
            <a:r>
              <a:rPr lang="en-US" altLang="zh-CN" sz="2400" dirty="0" err="1"/>
              <a:t>Vdd</a:t>
            </a:r>
            <a:r>
              <a:rPr lang="zh-CN" altLang="en-US" sz="2400" dirty="0"/>
              <a:t>或接地，否则总线将会一直保留浮动前的输出值。</a:t>
            </a:r>
            <a:endParaRPr lang="en-US" altLang="zh-CN" sz="2400" dirty="0"/>
          </a:p>
          <a:p>
            <a:pPr lvl="1" hangingPunct="1">
              <a:lnSpc>
                <a:spcPct val="150000"/>
              </a:lnSpc>
            </a:pPr>
            <a:r>
              <a:rPr lang="zh-CN" altLang="en-US" sz="3000" dirty="0"/>
              <a:t>此外，逻辑符号还包括各种中间态</a:t>
            </a:r>
            <a:endParaRPr lang="en-US" altLang="zh-CN" sz="3000" dirty="0"/>
          </a:p>
        </p:txBody>
      </p:sp>
      <p:pic>
        <p:nvPicPr>
          <p:cNvPr id="5" name="图片 4">
            <a:extLst>
              <a:ext uri="{FF2B5EF4-FFF2-40B4-BE49-F238E27FC236}">
                <a16:creationId xmlns:a16="http://schemas.microsoft.com/office/drawing/2014/main" id="{DEC82BA5-59C9-960A-460C-D11C03C2D291}"/>
              </a:ext>
            </a:extLst>
          </p:cNvPr>
          <p:cNvPicPr>
            <a:picLocks noChangeAspect="1"/>
          </p:cNvPicPr>
          <p:nvPr/>
        </p:nvPicPr>
        <p:blipFill>
          <a:blip r:embed="rId2"/>
          <a:stretch>
            <a:fillRect/>
          </a:stretch>
        </p:blipFill>
        <p:spPr>
          <a:xfrm>
            <a:off x="14746455" y="2941212"/>
            <a:ext cx="5827546" cy="3768188"/>
          </a:xfrm>
          <a:prstGeom prst="rect">
            <a:avLst/>
          </a:prstGeom>
        </p:spPr>
      </p:pic>
    </p:spTree>
    <p:extLst>
      <p:ext uri="{BB962C8B-B14F-4D97-AF65-F5344CB8AC3E}">
        <p14:creationId xmlns:p14="http://schemas.microsoft.com/office/powerpoint/2010/main" val="143047939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16843</TotalTime>
  <Words>5046</Words>
  <Application>Microsoft Office PowerPoint</Application>
  <PresentationFormat>自定义</PresentationFormat>
  <Paragraphs>325</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介绍</vt:lpstr>
      <vt:lpstr>00 介绍</vt:lpstr>
      <vt:lpstr>00 介绍</vt:lpstr>
      <vt:lpstr>00 介绍 – 本章主要内容</vt:lpstr>
      <vt:lpstr>模拟模型</vt:lpstr>
      <vt:lpstr>01 模拟模型 – 门层网络</vt:lpstr>
      <vt:lpstr>01 模拟模型 - 逻辑符号</vt:lpstr>
      <vt:lpstr>01 模拟模型 - 逻辑符号</vt:lpstr>
      <vt:lpstr>01 模拟模型 – 逻辑元素评估</vt:lpstr>
      <vt:lpstr>01 模拟模型 – 逻辑元素评估</vt:lpstr>
      <vt:lpstr>01 模拟模型 – 时间模型</vt:lpstr>
      <vt:lpstr>01 模拟模型 – 时间模型</vt:lpstr>
      <vt:lpstr>逻辑模拟</vt:lpstr>
      <vt:lpstr>02 逻辑模拟 – 编译码模拟</vt:lpstr>
      <vt:lpstr>02 逻辑模拟 – 编译码模拟</vt:lpstr>
      <vt:lpstr>02 逻辑模拟 – 编译码模拟</vt:lpstr>
      <vt:lpstr>02 逻辑模拟 – 编译码模拟</vt:lpstr>
      <vt:lpstr>02 逻辑模拟 – 编译码模拟</vt:lpstr>
      <vt:lpstr>02 逻辑模拟 – 事件驱动模拟</vt:lpstr>
      <vt:lpstr>02 逻辑模拟 – 事件驱动模拟</vt:lpstr>
      <vt:lpstr>02 逻辑模拟 – 两种模拟方式的对比</vt:lpstr>
      <vt:lpstr>02 逻辑模拟 – 危险</vt:lpstr>
      <vt:lpstr>02 逻辑模拟 – 危险</vt:lpstr>
      <vt:lpstr>故障模拟</vt:lpstr>
      <vt:lpstr>03 故障模拟</vt:lpstr>
      <vt:lpstr>03 故障模拟 – 串行故障模拟</vt:lpstr>
      <vt:lpstr>03 故障模拟 – 串行故障模拟</vt:lpstr>
      <vt:lpstr>03 故障模拟 – 并行故障模拟</vt:lpstr>
      <vt:lpstr>03 故障模拟 – 并行向量故障模拟</vt:lpstr>
      <vt:lpstr>03 故障模拟 – 并行向量故障模拟</vt:lpstr>
      <vt:lpstr>03 故障模拟 – 演绎故障模拟</vt:lpstr>
      <vt:lpstr>03 故障模拟 – 演绎故障模拟</vt:lpstr>
      <vt:lpstr>03 故障模拟 – 演绎故障模拟</vt:lpstr>
      <vt:lpstr>03 故障模拟 – 并发故障模拟</vt:lpstr>
      <vt:lpstr>03 故障模拟 – 并发故障模拟</vt:lpstr>
      <vt:lpstr>03 故障模拟 – 差异故障模拟</vt:lpstr>
      <vt:lpstr>03 故障模拟 – 故障检测遇到的困难</vt:lpstr>
      <vt:lpstr>03 故障模拟 – 故障模拟技术之间的比较</vt:lpstr>
      <vt:lpstr>03 故障模拟 – 故障模拟技术之间的比较</vt:lpstr>
      <vt:lpstr>03 故障模拟 – 故障模拟技术之间的比较</vt:lpstr>
      <vt:lpstr>03 故障模拟 – 故障模拟技术之间的比较</vt:lpstr>
      <vt:lpstr>03 故障模拟 – 故障模拟的替代品</vt:lpstr>
      <vt:lpstr>03 故障模拟 – 故障模拟的替代品</vt:lpstr>
      <vt:lpstr>03 故障模拟 – 故障模拟的替代品</vt:lpstr>
      <vt:lpstr>03 故障模拟 – 故障模拟的替代品</vt:lpstr>
      <vt:lpstr>03 故障模拟 – 故障模拟的替代品</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丁 浩宸</cp:lastModifiedBy>
  <cp:revision>66</cp:revision>
  <dcterms:modified xsi:type="dcterms:W3CDTF">2023-08-29T12:04:30Z</dcterms:modified>
</cp:coreProperties>
</file>