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1" r:id="rId3"/>
    <p:sldId id="296" r:id="rId4"/>
    <p:sldId id="404" r:id="rId5"/>
    <p:sldId id="295" r:id="rId6"/>
    <p:sldId id="405" r:id="rId7"/>
    <p:sldId id="353" r:id="rId8"/>
    <p:sldId id="522" r:id="rId9"/>
    <p:sldId id="523" r:id="rId10"/>
    <p:sldId id="524" r:id="rId11"/>
    <p:sldId id="525" r:id="rId12"/>
    <p:sldId id="527" r:id="rId13"/>
    <p:sldId id="526" r:id="rId14"/>
    <p:sldId id="529" r:id="rId15"/>
    <p:sldId id="528" r:id="rId16"/>
    <p:sldId id="530" r:id="rId17"/>
    <p:sldId id="531" r:id="rId18"/>
    <p:sldId id="533" r:id="rId19"/>
    <p:sldId id="534" r:id="rId20"/>
    <p:sldId id="535" r:id="rId21"/>
    <p:sldId id="536" r:id="rId22"/>
    <p:sldId id="537" r:id="rId23"/>
    <p:sldId id="539" r:id="rId24"/>
    <p:sldId id="538" r:id="rId25"/>
    <p:sldId id="540" r:id="rId26"/>
    <p:sldId id="541" r:id="rId27"/>
    <p:sldId id="542" r:id="rId28"/>
    <p:sldId id="543" r:id="rId29"/>
    <p:sldId id="544" r:id="rId30"/>
    <p:sldId id="545" r:id="rId31"/>
    <p:sldId id="546" r:id="rId32"/>
    <p:sldId id="547" r:id="rId33"/>
    <p:sldId id="548" r:id="rId34"/>
    <p:sldId id="549" r:id="rId35"/>
    <p:sldId id="550" r:id="rId36"/>
    <p:sldId id="551" r:id="rId37"/>
    <p:sldId id="552" r:id="rId38"/>
    <p:sldId id="553" r:id="rId39"/>
    <p:sldId id="554" r:id="rId40"/>
    <p:sldId id="555" r:id="rId41"/>
    <p:sldId id="558" r:id="rId42"/>
    <p:sldId id="557" r:id="rId43"/>
    <p:sldId id="559" r:id="rId44"/>
    <p:sldId id="556" r:id="rId45"/>
    <p:sldId id="560" r:id="rId46"/>
    <p:sldId id="561" r:id="rId47"/>
    <p:sldId id="565" r:id="rId48"/>
    <p:sldId id="564" r:id="rId49"/>
    <p:sldId id="260"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830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autoAdjust="0"/>
    <p:restoredTop sz="94669"/>
  </p:normalViewPr>
  <p:slideViewPr>
    <p:cSldViewPr snapToGrid="0" snapToObjects="1">
      <p:cViewPr varScale="1">
        <p:scale>
          <a:sx n="80" d="100"/>
          <a:sy n="80" d="100"/>
        </p:scale>
        <p:origin x="3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61054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7650" b="7650"/>
          <a:stretch>
            <a:fillRect/>
          </a:stretch>
        </p:blipFill>
        <p:spPr>
          <a:xfrm>
            <a:off x="-1" y="9372"/>
            <a:ext cx="24384001" cy="13697257"/>
          </a:xfrm>
          <a:prstGeom prst="rect">
            <a:avLst/>
          </a:prstGeom>
          <a:ln w="12700">
            <a:miter lim="400000"/>
          </a:ln>
        </p:spPr>
      </p:pic>
      <p:sp>
        <p:nvSpPr>
          <p:cNvPr id="7" name="线条"/>
          <p:cNvSpPr/>
          <p:nvPr userDrawn="1"/>
        </p:nvSpPr>
        <p:spPr>
          <a:xfrm>
            <a:off x="2031999" y="6229349"/>
            <a:ext cx="104140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图像" descr="图像">
            <a:extLst>
              <a:ext uri="{FF2B5EF4-FFF2-40B4-BE49-F238E27FC236}">
                <a16:creationId xmlns:a16="http://schemas.microsoft.com/office/drawing/2014/main" id="{830B25EB-4485-4B97-9FFF-23430CF73289}"/>
              </a:ext>
            </a:extLst>
          </p:cNvPr>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hasCustomPrompt="1"/>
          </p:nvPr>
        </p:nvSpPr>
        <p:spPr>
          <a:xfrm>
            <a:off x="1847850" y="3974835"/>
            <a:ext cx="13775721" cy="2067150"/>
          </a:xfrm>
        </p:spPr>
        <p:txBody>
          <a:bodyPr anchor="b"/>
          <a:lstStyle>
            <a:lvl1pPr algn="l">
              <a:defRPr>
                <a:solidFill>
                  <a:schemeClr val="bg1"/>
                </a:solidFill>
                <a:latin typeface="思源宋体 CN" panose="02020400000000000000" pitchFamily="18" charset="-122"/>
                <a:ea typeface="思源宋体 CN" panose="02020400000000000000" pitchFamily="18" charset="-122"/>
              </a:defRPr>
            </a:lvl1pPr>
          </a:lstStyle>
          <a:p>
            <a:r>
              <a:rPr lang="zh-CN" altLang="en-US" dirty="0"/>
              <a:t>请输入标题文字</a:t>
            </a:r>
          </a:p>
        </p:txBody>
      </p:sp>
      <p:sp>
        <p:nvSpPr>
          <p:cNvPr id="11" name="文本占位符 10"/>
          <p:cNvSpPr>
            <a:spLocks noGrp="1"/>
          </p:cNvSpPr>
          <p:nvPr>
            <p:ph type="body" sz="quarter" idx="11" hasCustomPrompt="1"/>
          </p:nvPr>
        </p:nvSpPr>
        <p:spPr>
          <a:xfrm>
            <a:off x="1847849" y="6526856"/>
            <a:ext cx="13775721" cy="832794"/>
          </a:xfrm>
        </p:spPr>
        <p:txBody>
          <a:bodyPr>
            <a:normAutofit/>
          </a:bodyPr>
          <a:lstStyle>
            <a:lvl1pPr marL="0" indent="0">
              <a:buNone/>
              <a:defRPr sz="48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请输入副标题文字</a:t>
            </a:r>
          </a:p>
        </p:txBody>
      </p:sp>
      <p:sp>
        <p:nvSpPr>
          <p:cNvPr id="12" name="文本占位符 10"/>
          <p:cNvSpPr>
            <a:spLocks noGrp="1"/>
          </p:cNvSpPr>
          <p:nvPr>
            <p:ph type="body" sz="quarter" idx="12" hasCustomPrompt="1"/>
          </p:nvPr>
        </p:nvSpPr>
        <p:spPr>
          <a:xfrm>
            <a:off x="19529706" y="11645356"/>
            <a:ext cx="3983862" cy="832794"/>
          </a:xfrm>
        </p:spPr>
        <p:txBody>
          <a:bodyPr anchor="ctr">
            <a:noAutofit/>
          </a:bodyPr>
          <a:lstStyle>
            <a:lvl1pPr marL="0" indent="0">
              <a:buNone/>
              <a:defRPr sz="36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主讲人：某某某</a:t>
            </a:r>
          </a:p>
        </p:txBody>
      </p:sp>
    </p:spTree>
    <p:extLst>
      <p:ext uri="{BB962C8B-B14F-4D97-AF65-F5344CB8AC3E}">
        <p14:creationId xmlns:p14="http://schemas.microsoft.com/office/powerpoint/2010/main" val="42001102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946559" y="8452599"/>
            <a:ext cx="10367862" cy="1689532"/>
          </a:xfrm>
        </p:spPr>
        <p:txBody>
          <a:bodyPr>
            <a:normAutofit/>
          </a:bodyPr>
          <a:lstStyle>
            <a:lvl1pPr algn="r">
              <a:defRPr sz="10000">
                <a:solidFill>
                  <a:srgbClr val="68309F"/>
                </a:solidFill>
              </a:defRPr>
            </a:lvl1pPr>
          </a:lstStyle>
          <a:p>
            <a:r>
              <a:rPr lang="zh-CN" altLang="en-US" dirty="0"/>
              <a:t>请输入章隔页标题</a:t>
            </a:r>
          </a:p>
        </p:txBody>
      </p:sp>
      <p:pic>
        <p:nvPicPr>
          <p:cNvPr id="4" name="WechatIMG69.jpg" descr="WechatIMG69.jpg"/>
          <p:cNvPicPr>
            <a:picLocks noChangeAspect="1"/>
          </p:cNvPicPr>
          <p:nvPr userDrawn="1"/>
        </p:nvPicPr>
        <p:blipFill>
          <a:blip r:embed="rId2"/>
          <a:srcRect l="1541" t="46798" r="680" b="14957"/>
          <a:stretch>
            <a:fillRect/>
          </a:stretch>
        </p:blipFill>
        <p:spPr>
          <a:xfrm>
            <a:off x="8258031" y="3212788"/>
            <a:ext cx="16190195" cy="4199817"/>
          </a:xfrm>
          <a:prstGeom prst="rect">
            <a:avLst/>
          </a:prstGeom>
          <a:ln w="12700">
            <a:miter lim="400000"/>
          </a:ln>
        </p:spPr>
      </p:pic>
      <p:sp>
        <p:nvSpPr>
          <p:cNvPr id="7" name="线条"/>
          <p:cNvSpPr/>
          <p:nvPr userDrawn="1"/>
        </p:nvSpPr>
        <p:spPr>
          <a:xfrm>
            <a:off x="13094940" y="7958406"/>
            <a:ext cx="10071101" cy="1"/>
          </a:xfrm>
          <a:prstGeom prst="line">
            <a:avLst/>
          </a:prstGeom>
          <a:ln w="38100">
            <a:solidFill>
              <a:srgbClr val="652E99"/>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userDrawn="1"/>
        </p:nvPicPr>
        <p:blipFill>
          <a:blip r:embed="rId3"/>
          <a:srcRect/>
          <a:stretch>
            <a:fillRect/>
          </a:stretch>
        </p:blipFill>
        <p:spPr>
          <a:xfrm>
            <a:off x="20620493" y="6004757"/>
            <a:ext cx="3343982" cy="1114661"/>
          </a:xfrm>
          <a:prstGeom prst="rect">
            <a:avLst/>
          </a:prstGeom>
          <a:ln w="12700">
            <a:miter lim="400000"/>
          </a:ln>
        </p:spPr>
      </p:pic>
      <p:sp>
        <p:nvSpPr>
          <p:cNvPr id="10" name="文本占位符 10"/>
          <p:cNvSpPr>
            <a:spLocks noGrp="1"/>
          </p:cNvSpPr>
          <p:nvPr>
            <p:ph type="body" sz="quarter" idx="11" hasCustomPrompt="1"/>
          </p:nvPr>
        </p:nvSpPr>
        <p:spPr>
          <a:xfrm>
            <a:off x="12946559" y="10204932"/>
            <a:ext cx="10367862" cy="739780"/>
          </a:xfrm>
        </p:spPr>
        <p:txBody>
          <a:bodyPr>
            <a:normAutofit/>
          </a:bodyPr>
          <a:lstStyle>
            <a:lvl1pPr marL="0" indent="0" algn="r">
              <a:buNone/>
              <a:defRPr sz="4800">
                <a:solidFill>
                  <a:srgbClr val="68309F"/>
                </a:solidFill>
                <a:latin typeface="思源宋体 CN" panose="02020400000000000000" pitchFamily="18" charset="-122"/>
                <a:ea typeface="思源宋体 CN" panose="02020400000000000000" pitchFamily="18" charset="-122"/>
              </a:defRPr>
            </a:lvl1pPr>
          </a:lstStyle>
          <a:p>
            <a:pPr lvl="0"/>
            <a:r>
              <a:rPr lang="zh-CN" altLang="en-US" dirty="0"/>
              <a:t>请输入小标题</a:t>
            </a:r>
          </a:p>
        </p:txBody>
      </p:sp>
      <p:sp>
        <p:nvSpPr>
          <p:cNvPr id="11" name="文本占位符 10"/>
          <p:cNvSpPr>
            <a:spLocks noGrp="1"/>
          </p:cNvSpPr>
          <p:nvPr>
            <p:ph type="body" sz="quarter" idx="12" hasCustomPrompt="1"/>
          </p:nvPr>
        </p:nvSpPr>
        <p:spPr>
          <a:xfrm>
            <a:off x="1498095" y="2592728"/>
            <a:ext cx="6098541" cy="5703857"/>
          </a:xfrm>
        </p:spPr>
        <p:txBody>
          <a:bodyPr anchor="ctr">
            <a:noAutofit/>
          </a:bodyPr>
          <a:lstStyle>
            <a:lvl1pPr marL="0" indent="0" algn="l">
              <a:buNone/>
              <a:defRPr sz="40000">
                <a:solidFill>
                  <a:srgbClr val="68309F"/>
                </a:solidFill>
                <a:latin typeface="思源宋体 CN" panose="02020400000000000000" pitchFamily="18" charset="-122"/>
                <a:ea typeface="思源宋体 CN" panose="02020400000000000000" pitchFamily="18" charset="-122"/>
              </a:defRPr>
            </a:lvl1pPr>
          </a:lstStyle>
          <a:p>
            <a:pPr lvl="0"/>
            <a:r>
              <a:rPr lang="en-US" altLang="zh-CN" dirty="0"/>
              <a:t>01</a:t>
            </a:r>
            <a:endParaRPr lang="zh-CN" altLang="en-US" dirty="0"/>
          </a:p>
        </p:txBody>
      </p:sp>
    </p:spTree>
    <p:extLst>
      <p:ext uri="{BB962C8B-B14F-4D97-AF65-F5344CB8AC3E}">
        <p14:creationId xmlns:p14="http://schemas.microsoft.com/office/powerpoint/2010/main" val="29528987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加文字">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
        <p:nvSpPr>
          <p:cNvPr id="6" name="正文级别 1…"/>
          <p:cNvSpPr txBox="1">
            <a:spLocks noGrp="1"/>
          </p:cNvSpPr>
          <p:nvPr>
            <p:ph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extLst>
      <p:ext uri="{BB962C8B-B14F-4D97-AF65-F5344CB8AC3E}">
        <p14:creationId xmlns:p14="http://schemas.microsoft.com/office/powerpoint/2010/main" val="205355242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Tree>
    <p:extLst>
      <p:ext uri="{BB962C8B-B14F-4D97-AF65-F5344CB8AC3E}">
        <p14:creationId xmlns:p14="http://schemas.microsoft.com/office/powerpoint/2010/main" val="10402479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13421" b="1879"/>
          <a:stretch>
            <a:fillRect/>
          </a:stretch>
        </p:blipFill>
        <p:spPr>
          <a:xfrm>
            <a:off x="-1" y="9372"/>
            <a:ext cx="24384001" cy="13697258"/>
          </a:xfrm>
          <a:prstGeom prst="rect">
            <a:avLst/>
          </a:prstGeom>
          <a:ln w="12700">
            <a:miter lim="400000"/>
          </a:ln>
        </p:spPr>
      </p:pic>
      <p:sp>
        <p:nvSpPr>
          <p:cNvPr id="6" name="线条"/>
          <p:cNvSpPr/>
          <p:nvPr userDrawn="1"/>
        </p:nvSpPr>
        <p:spPr>
          <a:xfrm>
            <a:off x="13102585" y="10669115"/>
            <a:ext cx="10414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片 6">
            <a:extLst>
              <a:ext uri="{FF2B5EF4-FFF2-40B4-BE49-F238E27FC236}">
                <a16:creationId xmlns:a16="http://schemas.microsoft.com/office/drawing/2014/main" id="{645B414E-CC0E-4680-AC58-2884896C30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47466" y="11135892"/>
            <a:ext cx="4660134" cy="1459358"/>
          </a:xfrm>
          <a:prstGeom prst="rect">
            <a:avLst/>
          </a:prstGeom>
        </p:spPr>
      </p:pic>
      <p:sp>
        <p:nvSpPr>
          <p:cNvPr id="2" name="标题 1"/>
          <p:cNvSpPr>
            <a:spLocks noGrp="1"/>
          </p:cNvSpPr>
          <p:nvPr>
            <p:ph type="title" hasCustomPrompt="1"/>
          </p:nvPr>
        </p:nvSpPr>
        <p:spPr>
          <a:xfrm>
            <a:off x="13102585" y="8368325"/>
            <a:ext cx="10414001" cy="2286000"/>
          </a:xfrm>
        </p:spPr>
        <p:txBody>
          <a:bodyPr/>
          <a:lstStyle>
            <a:lvl1pPr>
              <a:defRPr>
                <a:solidFill>
                  <a:schemeClr val="bg1"/>
                </a:solidFill>
              </a:defRPr>
            </a:lvl1pPr>
          </a:lstStyle>
          <a:p>
            <a:r>
              <a:rPr lang="zh-CN" altLang="en-US" dirty="0"/>
              <a:t>谢谢 </a:t>
            </a:r>
            <a:r>
              <a:rPr lang="en-US" altLang="zh-CN" dirty="0"/>
              <a:t>THANKS</a:t>
            </a:r>
            <a:endParaRPr lang="zh-CN" altLang="en-US" dirty="0"/>
          </a:p>
        </p:txBody>
      </p:sp>
    </p:spTree>
    <p:extLst>
      <p:ext uri="{BB962C8B-B14F-4D97-AF65-F5344CB8AC3E}">
        <p14:creationId xmlns:p14="http://schemas.microsoft.com/office/powerpoint/2010/main" val="29264897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dirty="0" err="1"/>
              <a:t>标题文本</a:t>
            </a:r>
            <a:endParaRPr dirty="0"/>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6"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 id="2147483665" r:id="rId5"/>
  </p:sldLayoutIdLst>
  <p:transition spd="med"/>
  <p:txStyles>
    <p:titleStyle>
      <a:lvl1pPr marL="0" marR="0" indent="0" algn="ctr" defTabSz="825500" rtl="0" latinLnBrk="0">
        <a:lnSpc>
          <a:spcPct val="100000"/>
        </a:lnSpc>
        <a:spcBef>
          <a:spcPts val="0"/>
        </a:spcBef>
        <a:spcAft>
          <a:spcPts val="0"/>
        </a:spcAft>
        <a:buClrTx/>
        <a:buSzTx/>
        <a:buFontTx/>
        <a:buNone/>
        <a:tabLst/>
        <a:defRPr sz="12000" b="0" i="0" u="none" strike="noStrike" cap="none" spc="0" baseline="0">
          <a:ln>
            <a:noFill/>
          </a:ln>
          <a:solidFill>
            <a:srgbClr val="000000"/>
          </a:solidFill>
          <a:uFillTx/>
          <a:latin typeface="思源宋体 CN" panose="02020400000000000000" pitchFamily="18" charset="-122"/>
          <a:ea typeface="思源宋体 CN" panose="02020400000000000000" pitchFamily="18" charset="-122"/>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3974835"/>
            <a:ext cx="22048470" cy="2067150"/>
          </a:xfrm>
        </p:spPr>
        <p:txBody>
          <a:bodyPr>
            <a:noAutofit/>
          </a:bodyPr>
          <a:lstStyle/>
          <a:p>
            <a:r>
              <a:rPr lang="en-US" altLang="zh-CN" sz="7200" dirty="0"/>
              <a:t>VLSI Test Principles and Architectures</a:t>
            </a:r>
            <a:endParaRPr lang="zh-CN" altLang="en-US" sz="7200" dirty="0"/>
          </a:p>
        </p:txBody>
      </p:sp>
      <p:sp>
        <p:nvSpPr>
          <p:cNvPr id="3" name="文本占位符 2"/>
          <p:cNvSpPr>
            <a:spLocks noGrp="1"/>
          </p:cNvSpPr>
          <p:nvPr>
            <p:ph type="body" sz="quarter" idx="11"/>
          </p:nvPr>
        </p:nvSpPr>
        <p:spPr/>
        <p:txBody>
          <a:bodyPr>
            <a:normAutofit lnSpcReduction="10000"/>
          </a:bodyPr>
          <a:lstStyle/>
          <a:p>
            <a:r>
              <a:rPr lang="en-US" altLang="zh-CN" dirty="0"/>
              <a:t>Chapter 5, Logic BIST</a:t>
            </a:r>
            <a:endParaRPr lang="zh-CN" altLang="en-US" dirty="0"/>
          </a:p>
        </p:txBody>
      </p:sp>
      <p:sp>
        <p:nvSpPr>
          <p:cNvPr id="4" name="文本占位符 3"/>
          <p:cNvSpPr>
            <a:spLocks noGrp="1"/>
          </p:cNvSpPr>
          <p:nvPr>
            <p:ph type="body" sz="quarter" idx="12"/>
          </p:nvPr>
        </p:nvSpPr>
        <p:spPr/>
        <p:txBody>
          <a:bodyPr/>
          <a:lstStyle/>
          <a:p>
            <a:r>
              <a:rPr lang="en-US" altLang="zh-CN" dirty="0"/>
              <a:t>Haochen Ding</a:t>
            </a:r>
            <a:endParaRPr lang="es-ES" altLang="zh-CN" dirty="0"/>
          </a:p>
        </p:txBody>
      </p:sp>
    </p:spTree>
    <p:extLst>
      <p:ext uri="{BB962C8B-B14F-4D97-AF65-F5344CB8AC3E}">
        <p14:creationId xmlns:p14="http://schemas.microsoft.com/office/powerpoint/2010/main" val="27350943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01 BIST Design Rules – Unknown Source Blocking</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BIST Design Rules: Unknown Source Blocking</a:t>
            </a:r>
          </a:p>
          <a:p>
            <a:pPr hangingPunct="1">
              <a:lnSpc>
                <a:spcPct val="150000"/>
              </a:lnSpc>
            </a:pPr>
            <a:r>
              <a:rPr lang="en-GB" altLang="zh-CN" sz="3600" b="1" dirty="0">
                <a:solidFill>
                  <a:srgbClr val="68309F"/>
                </a:solidFill>
              </a:rPr>
              <a:t>Combinational Feedback Loops</a:t>
            </a:r>
          </a:p>
          <a:p>
            <a:pPr lvl="1" hangingPunct="1">
              <a:lnSpc>
                <a:spcPct val="150000"/>
              </a:lnSpc>
            </a:pPr>
            <a:r>
              <a:rPr lang="en-US" altLang="zh-CN" sz="3000" dirty="0"/>
              <a:t>Avoid</a:t>
            </a:r>
          </a:p>
          <a:p>
            <a:pPr lvl="1" hangingPunct="1">
              <a:lnSpc>
                <a:spcPct val="150000"/>
              </a:lnSpc>
            </a:pPr>
            <a:r>
              <a:rPr lang="en-US" altLang="zh-CN" sz="3000" dirty="0"/>
              <a:t>Use a </a:t>
            </a:r>
            <a:r>
              <a:rPr lang="en-GB" altLang="zh-CN" sz="3000" dirty="0"/>
              <a:t>0-control point, a 1-control point, or a scan point</a:t>
            </a:r>
            <a:r>
              <a:rPr lang="en-US" altLang="zh-CN" sz="3000" dirty="0"/>
              <a:t> to break the loops</a:t>
            </a:r>
            <a:endParaRPr lang="en-GB" altLang="zh-CN" sz="3600" dirty="0"/>
          </a:p>
        </p:txBody>
      </p:sp>
    </p:spTree>
    <p:extLst>
      <p:ext uri="{BB962C8B-B14F-4D97-AF65-F5344CB8AC3E}">
        <p14:creationId xmlns:p14="http://schemas.microsoft.com/office/powerpoint/2010/main" val="167669374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01 BIST Design Rules – Unknown Source Blocking</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BIST Design Rules: Unknown Source Blocking</a:t>
            </a:r>
          </a:p>
          <a:p>
            <a:pPr hangingPunct="1">
              <a:lnSpc>
                <a:spcPct val="150000"/>
              </a:lnSpc>
            </a:pPr>
            <a:r>
              <a:rPr lang="en-GB" altLang="zh-CN" sz="3600" b="1" dirty="0">
                <a:solidFill>
                  <a:srgbClr val="68309F"/>
                </a:solidFill>
              </a:rPr>
              <a:t>Asynchronous Set/Reset Signals</a:t>
            </a:r>
          </a:p>
          <a:p>
            <a:pPr lvl="1" hangingPunct="1">
              <a:lnSpc>
                <a:spcPct val="150000"/>
              </a:lnSpc>
            </a:pPr>
            <a:r>
              <a:rPr lang="en-US" altLang="zh-CN" sz="3000" dirty="0"/>
              <a:t>They </a:t>
            </a:r>
            <a:r>
              <a:rPr lang="en-GB" altLang="zh-CN" sz="3000" dirty="0"/>
              <a:t>can destroy the data during shift operation if a pattern causes them to become active.</a:t>
            </a:r>
          </a:p>
          <a:p>
            <a:pPr lvl="2" hangingPunct="1">
              <a:lnSpc>
                <a:spcPct val="150000"/>
              </a:lnSpc>
            </a:pPr>
            <a:r>
              <a:rPr lang="en-GB" altLang="zh-CN" sz="2400" dirty="0"/>
              <a:t>The asynchronous set or reset can be disabled using an external set/reset disable (RE) pin.</a:t>
            </a:r>
          </a:p>
          <a:p>
            <a:pPr lvl="2" hangingPunct="1">
              <a:lnSpc>
                <a:spcPct val="150000"/>
              </a:lnSpc>
            </a:pPr>
            <a:r>
              <a:rPr lang="en-GB" altLang="zh-CN" sz="2400" dirty="0"/>
              <a:t>The methods of using the existing scan enable (SE) signal to protect each shift operation and adding a set/reset clock point (SRCK) on each set/reset signal to test the set/reset circuitry are both recommended. (bottom-left pic)</a:t>
            </a:r>
          </a:p>
          <a:p>
            <a:pPr lvl="2" hangingPunct="1">
              <a:lnSpc>
                <a:spcPct val="150000"/>
              </a:lnSpc>
            </a:pPr>
            <a:r>
              <a:rPr lang="en-GB" altLang="zh-CN" sz="2400" dirty="0"/>
              <a:t>In addition, testing all data and set/reset faults using two separate BIST sessions is also recommended. (bottom-right pic)</a:t>
            </a:r>
          </a:p>
          <a:p>
            <a:pPr lvl="2" hangingPunct="1">
              <a:lnSpc>
                <a:spcPct val="150000"/>
              </a:lnSpc>
            </a:pPr>
            <a:endParaRPr lang="en-GB" altLang="zh-CN" sz="2400" dirty="0"/>
          </a:p>
        </p:txBody>
      </p:sp>
      <p:pic>
        <p:nvPicPr>
          <p:cNvPr id="5" name="图片 4">
            <a:extLst>
              <a:ext uri="{FF2B5EF4-FFF2-40B4-BE49-F238E27FC236}">
                <a16:creationId xmlns:a16="http://schemas.microsoft.com/office/drawing/2014/main" id="{AE932597-F443-5D93-71FF-81ABB8843D1D}"/>
              </a:ext>
            </a:extLst>
          </p:cNvPr>
          <p:cNvPicPr>
            <a:picLocks noChangeAspect="1"/>
          </p:cNvPicPr>
          <p:nvPr/>
        </p:nvPicPr>
        <p:blipFill>
          <a:blip r:embed="rId2"/>
          <a:stretch>
            <a:fillRect/>
          </a:stretch>
        </p:blipFill>
        <p:spPr>
          <a:xfrm>
            <a:off x="4797843" y="9284125"/>
            <a:ext cx="6029325" cy="2676525"/>
          </a:xfrm>
          <a:prstGeom prst="rect">
            <a:avLst/>
          </a:prstGeom>
        </p:spPr>
      </p:pic>
      <p:pic>
        <p:nvPicPr>
          <p:cNvPr id="7" name="图片 6">
            <a:extLst>
              <a:ext uri="{FF2B5EF4-FFF2-40B4-BE49-F238E27FC236}">
                <a16:creationId xmlns:a16="http://schemas.microsoft.com/office/drawing/2014/main" id="{86E54C6C-7766-3A93-B04E-A0C64B6054A8}"/>
              </a:ext>
            </a:extLst>
          </p:cNvPr>
          <p:cNvPicPr>
            <a:picLocks noChangeAspect="1"/>
          </p:cNvPicPr>
          <p:nvPr/>
        </p:nvPicPr>
        <p:blipFill>
          <a:blip r:embed="rId3"/>
          <a:stretch>
            <a:fillRect/>
          </a:stretch>
        </p:blipFill>
        <p:spPr>
          <a:xfrm>
            <a:off x="11588453" y="9350799"/>
            <a:ext cx="8362950" cy="2543175"/>
          </a:xfrm>
          <a:prstGeom prst="rect">
            <a:avLst/>
          </a:prstGeom>
        </p:spPr>
      </p:pic>
    </p:spTree>
    <p:extLst>
      <p:ext uri="{BB962C8B-B14F-4D97-AF65-F5344CB8AC3E}">
        <p14:creationId xmlns:p14="http://schemas.microsoft.com/office/powerpoint/2010/main" val="21831290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01 BIST Design Rules – Unknown Source Blocking</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BIST Design Rules: Unknown Source Blocking</a:t>
            </a:r>
          </a:p>
          <a:p>
            <a:pPr hangingPunct="1">
              <a:lnSpc>
                <a:spcPct val="150000"/>
              </a:lnSpc>
            </a:pPr>
            <a:r>
              <a:rPr lang="en-GB" altLang="zh-CN" sz="3600" b="1" dirty="0">
                <a:solidFill>
                  <a:srgbClr val="68309F"/>
                </a:solidFill>
              </a:rPr>
              <a:t>Tristate Buses</a:t>
            </a:r>
          </a:p>
          <a:p>
            <a:pPr lvl="1" hangingPunct="1">
              <a:lnSpc>
                <a:spcPct val="150000"/>
              </a:lnSpc>
            </a:pPr>
            <a:r>
              <a:rPr lang="en-GB" altLang="zh-CN" sz="3000" dirty="0"/>
              <a:t>To avoid potential bus contention, it is best to </a:t>
            </a:r>
            <a:r>
              <a:rPr lang="en-GB" altLang="zh-CN" sz="3000" u="sng" dirty="0"/>
              <a:t>resynthesize each bus with multiplexers</a:t>
            </a:r>
            <a:r>
              <a:rPr lang="en-GB" altLang="zh-CN" sz="3000" dirty="0"/>
              <a:t>.</a:t>
            </a:r>
          </a:p>
          <a:p>
            <a:pPr lvl="1" hangingPunct="1">
              <a:lnSpc>
                <a:spcPct val="150000"/>
              </a:lnSpc>
            </a:pPr>
            <a:r>
              <a:rPr lang="en-GB" altLang="zh-CN" sz="3000" dirty="0"/>
              <a:t>If this is impractical, make sure </a:t>
            </a:r>
            <a:r>
              <a:rPr lang="en-GB" altLang="zh-CN" sz="3000" u="sng" dirty="0"/>
              <a:t>only one tristate driver is enabled at any given time</a:t>
            </a:r>
            <a:r>
              <a:rPr lang="en-GB" altLang="zh-CN" sz="3000" dirty="0"/>
              <a:t>.</a:t>
            </a:r>
            <a:endParaRPr lang="en-GB" altLang="zh-CN" sz="2400" dirty="0"/>
          </a:p>
        </p:txBody>
      </p:sp>
      <p:pic>
        <p:nvPicPr>
          <p:cNvPr id="5" name="图片 4">
            <a:extLst>
              <a:ext uri="{FF2B5EF4-FFF2-40B4-BE49-F238E27FC236}">
                <a16:creationId xmlns:a16="http://schemas.microsoft.com/office/drawing/2014/main" id="{6001826A-59F1-B40E-DD7A-D79921549D50}"/>
              </a:ext>
            </a:extLst>
          </p:cNvPr>
          <p:cNvPicPr>
            <a:picLocks noChangeAspect="1"/>
          </p:cNvPicPr>
          <p:nvPr/>
        </p:nvPicPr>
        <p:blipFill>
          <a:blip r:embed="rId2"/>
          <a:stretch>
            <a:fillRect/>
          </a:stretch>
        </p:blipFill>
        <p:spPr>
          <a:xfrm>
            <a:off x="6776529" y="8521115"/>
            <a:ext cx="10791825" cy="3724275"/>
          </a:xfrm>
          <a:prstGeom prst="rect">
            <a:avLst/>
          </a:prstGeom>
        </p:spPr>
      </p:pic>
    </p:spTree>
    <p:extLst>
      <p:ext uri="{BB962C8B-B14F-4D97-AF65-F5344CB8AC3E}">
        <p14:creationId xmlns:p14="http://schemas.microsoft.com/office/powerpoint/2010/main" val="27021208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01 BIST Design Rules – Unknown Source Blocking</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BIST Design Rules: Unknown Source Blocking</a:t>
            </a:r>
          </a:p>
          <a:p>
            <a:pPr hangingPunct="1">
              <a:lnSpc>
                <a:spcPct val="150000"/>
              </a:lnSpc>
            </a:pPr>
            <a:r>
              <a:rPr lang="en-GB" altLang="zh-CN" sz="3600" b="1" dirty="0">
                <a:solidFill>
                  <a:srgbClr val="68309F"/>
                </a:solidFill>
              </a:rPr>
              <a:t>Paths</a:t>
            </a:r>
          </a:p>
          <a:p>
            <a:pPr lvl="1" hangingPunct="1">
              <a:lnSpc>
                <a:spcPct val="150000"/>
              </a:lnSpc>
            </a:pPr>
            <a:r>
              <a:rPr lang="en-GB" altLang="zh-CN" sz="3000" b="1" dirty="0">
                <a:solidFill>
                  <a:srgbClr val="68309F"/>
                </a:solidFill>
              </a:rPr>
              <a:t>False Paths</a:t>
            </a:r>
            <a:r>
              <a:rPr lang="en-GB" altLang="zh-CN" sz="3000" dirty="0"/>
              <a:t>: they typically do not meet timing specifications, which can result in a mismatch during logic BIST delay fault testing. </a:t>
            </a:r>
          </a:p>
          <a:p>
            <a:pPr lvl="2" hangingPunct="1">
              <a:lnSpc>
                <a:spcPct val="150000"/>
              </a:lnSpc>
            </a:pPr>
            <a:r>
              <a:rPr lang="en-GB" altLang="zh-CN" sz="2400" dirty="0"/>
              <a:t>To avoid this potential problem, it is recommended to </a:t>
            </a:r>
            <a:r>
              <a:rPr lang="en-GB" altLang="zh-CN" sz="2400" u="sng" dirty="0"/>
              <a:t>add a 0-control point or 1-control point to each false path</a:t>
            </a:r>
            <a:r>
              <a:rPr lang="en-GB" altLang="zh-CN" sz="2400" dirty="0"/>
              <a:t>.</a:t>
            </a:r>
          </a:p>
          <a:p>
            <a:pPr lvl="1" hangingPunct="1">
              <a:lnSpc>
                <a:spcPct val="150000"/>
              </a:lnSpc>
            </a:pPr>
            <a:r>
              <a:rPr lang="en-GB" altLang="zh-CN" sz="3000" b="1" dirty="0">
                <a:solidFill>
                  <a:srgbClr val="68309F"/>
                </a:solidFill>
              </a:rPr>
              <a:t>Multiple-cycle paths</a:t>
            </a:r>
            <a:r>
              <a:rPr lang="en-GB" altLang="zh-CN" sz="3000" dirty="0"/>
              <a:t> (normal functional paths but data are expected to arrive after two or more cycles): they can cause mismatches if exercised during delay fault testing, as they are intended to be tested in one cycle. </a:t>
            </a:r>
          </a:p>
          <a:p>
            <a:pPr lvl="2" hangingPunct="1">
              <a:lnSpc>
                <a:spcPct val="150000"/>
              </a:lnSpc>
            </a:pPr>
            <a:r>
              <a:rPr lang="en-GB" altLang="zh-CN" sz="2400" dirty="0"/>
              <a:t>To avoid this potential problem, it is recommended to </a:t>
            </a:r>
            <a:r>
              <a:rPr lang="en-GB" altLang="zh-CN" sz="2400" u="sng" dirty="0"/>
              <a:t>add a 0-control point or 1-control point to each multiple-cycle path</a:t>
            </a:r>
            <a:r>
              <a:rPr lang="en-GB" altLang="zh-CN" sz="2400" dirty="0"/>
              <a:t> or to </a:t>
            </a:r>
            <a:r>
              <a:rPr lang="en-GB" altLang="zh-CN" sz="2400" u="sng" dirty="0"/>
              <a:t>hold certain scan cell output states to avoid those multiple-cycle paths</a:t>
            </a:r>
            <a:r>
              <a:rPr lang="en-GB" altLang="zh-CN" sz="2400" dirty="0"/>
              <a:t>.</a:t>
            </a:r>
          </a:p>
        </p:txBody>
      </p:sp>
    </p:spTree>
    <p:extLst>
      <p:ext uri="{BB962C8B-B14F-4D97-AF65-F5344CB8AC3E}">
        <p14:creationId xmlns:p14="http://schemas.microsoft.com/office/powerpoint/2010/main" val="9456382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01 BIST Design Rules – Unknown Source Blocking</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BIST Design Rules: Unknown Source Blocking</a:t>
            </a:r>
          </a:p>
          <a:p>
            <a:pPr hangingPunct="1">
              <a:lnSpc>
                <a:spcPct val="150000"/>
              </a:lnSpc>
            </a:pPr>
            <a:r>
              <a:rPr lang="en-GB" altLang="zh-CN" sz="3600" b="1" dirty="0">
                <a:solidFill>
                  <a:srgbClr val="68309F"/>
                </a:solidFill>
              </a:rPr>
              <a:t>Paths</a:t>
            </a:r>
            <a:endParaRPr lang="en-GB" altLang="zh-CN" sz="2400" b="1" dirty="0">
              <a:solidFill>
                <a:srgbClr val="68309F"/>
              </a:solidFill>
            </a:endParaRPr>
          </a:p>
          <a:p>
            <a:pPr lvl="1" hangingPunct="1">
              <a:lnSpc>
                <a:spcPct val="150000"/>
              </a:lnSpc>
            </a:pPr>
            <a:r>
              <a:rPr lang="en-GB" altLang="zh-CN" sz="3000" b="1" dirty="0">
                <a:solidFill>
                  <a:srgbClr val="68309F"/>
                </a:solidFill>
              </a:rPr>
              <a:t>Critical Paths</a:t>
            </a:r>
            <a:r>
              <a:rPr lang="en-GB" altLang="zh-CN" sz="3000" dirty="0"/>
              <a:t>:</a:t>
            </a:r>
            <a:r>
              <a:rPr lang="en-GB" altLang="zh-CN" sz="3200" dirty="0"/>
              <a:t> no additional gates are in fact allowed to be added to the path due to timing reasons</a:t>
            </a:r>
          </a:p>
          <a:p>
            <a:pPr lvl="2" hangingPunct="1">
              <a:lnSpc>
                <a:spcPct val="150000"/>
              </a:lnSpc>
            </a:pPr>
            <a:r>
              <a:rPr lang="en-GB" altLang="zh-CN" sz="2400" dirty="0"/>
              <a:t>To remove an unknown (X) value from a critical path, it is recommended to </a:t>
            </a:r>
            <a:r>
              <a:rPr lang="en-GB" altLang="zh-CN" sz="2400" u="sng" dirty="0"/>
              <a:t>add an extra input pin to a selected combinational gate</a:t>
            </a:r>
            <a:r>
              <a:rPr lang="en-GB" altLang="zh-CN" sz="2400" dirty="0"/>
              <a:t>, such as an inverter, NAND gate, or NOR gate, on the critical path to minimize the added delay. </a:t>
            </a:r>
          </a:p>
        </p:txBody>
      </p:sp>
      <p:pic>
        <p:nvPicPr>
          <p:cNvPr id="6" name="图片 5">
            <a:extLst>
              <a:ext uri="{FF2B5EF4-FFF2-40B4-BE49-F238E27FC236}">
                <a16:creationId xmlns:a16="http://schemas.microsoft.com/office/drawing/2014/main" id="{F8C64F15-1557-3DCA-4FEF-CB6608BF3814}"/>
              </a:ext>
            </a:extLst>
          </p:cNvPr>
          <p:cNvPicPr>
            <a:picLocks noChangeAspect="1"/>
          </p:cNvPicPr>
          <p:nvPr/>
        </p:nvPicPr>
        <p:blipFill>
          <a:blip r:embed="rId2"/>
          <a:stretch>
            <a:fillRect/>
          </a:stretch>
        </p:blipFill>
        <p:spPr>
          <a:xfrm>
            <a:off x="7181342" y="8427377"/>
            <a:ext cx="9982200" cy="3114675"/>
          </a:xfrm>
          <a:prstGeom prst="rect">
            <a:avLst/>
          </a:prstGeom>
        </p:spPr>
      </p:pic>
    </p:spTree>
    <p:extLst>
      <p:ext uri="{BB962C8B-B14F-4D97-AF65-F5344CB8AC3E}">
        <p14:creationId xmlns:p14="http://schemas.microsoft.com/office/powerpoint/2010/main" val="249367373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01 BIST Design Rules – Unknown Source Blocking</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BIST Design Rules: Unknown Source Blocking</a:t>
            </a:r>
          </a:p>
          <a:p>
            <a:pPr hangingPunct="1">
              <a:lnSpc>
                <a:spcPct val="150000"/>
              </a:lnSpc>
            </a:pPr>
            <a:r>
              <a:rPr lang="en-GB" altLang="zh-CN" sz="3600" b="1" dirty="0">
                <a:solidFill>
                  <a:srgbClr val="68309F"/>
                </a:solidFill>
              </a:rPr>
              <a:t>Ports</a:t>
            </a:r>
          </a:p>
          <a:p>
            <a:pPr lvl="1" hangingPunct="1">
              <a:lnSpc>
                <a:spcPct val="150000"/>
              </a:lnSpc>
            </a:pPr>
            <a:r>
              <a:rPr lang="en-GB" altLang="zh-CN" sz="3000" dirty="0"/>
              <a:t>Neither primary inputs (PIs) nor primary outputs (POs) can be floating. These ports must have a proper connection to power (VDD) or ground (VSS). </a:t>
            </a:r>
          </a:p>
          <a:p>
            <a:pPr lvl="1" hangingPunct="1">
              <a:lnSpc>
                <a:spcPct val="150000"/>
              </a:lnSpc>
            </a:pPr>
            <a:r>
              <a:rPr lang="en-GB" altLang="zh-CN" sz="3000" dirty="0"/>
              <a:t>Also, floating inputs to any internal modules must be avoided. </a:t>
            </a:r>
          </a:p>
          <a:p>
            <a:pPr lvl="1" hangingPunct="1">
              <a:lnSpc>
                <a:spcPct val="150000"/>
              </a:lnSpc>
            </a:pPr>
            <a:r>
              <a:rPr lang="en-GB" altLang="zh-CN" sz="3000" dirty="0"/>
              <a:t>Bidirectional I/O ports are commonly used in a design. For BIST operations, make sure to fix the direction of each bidirectional I/O port to either input or output mode. </a:t>
            </a:r>
            <a:endParaRPr lang="en-GB" altLang="zh-CN" sz="2400" dirty="0"/>
          </a:p>
        </p:txBody>
      </p:sp>
      <p:pic>
        <p:nvPicPr>
          <p:cNvPr id="5" name="图片 4">
            <a:extLst>
              <a:ext uri="{FF2B5EF4-FFF2-40B4-BE49-F238E27FC236}">
                <a16:creationId xmlns:a16="http://schemas.microsoft.com/office/drawing/2014/main" id="{F1C0AC8E-65FD-274C-A328-C432C97973A3}"/>
              </a:ext>
            </a:extLst>
          </p:cNvPr>
          <p:cNvPicPr>
            <a:picLocks noChangeAspect="1"/>
          </p:cNvPicPr>
          <p:nvPr/>
        </p:nvPicPr>
        <p:blipFill>
          <a:blip r:embed="rId2"/>
          <a:stretch>
            <a:fillRect/>
          </a:stretch>
        </p:blipFill>
        <p:spPr>
          <a:xfrm>
            <a:off x="7238492" y="9723772"/>
            <a:ext cx="9867900" cy="2714625"/>
          </a:xfrm>
          <a:prstGeom prst="rect">
            <a:avLst/>
          </a:prstGeom>
        </p:spPr>
      </p:pic>
    </p:spTree>
    <p:extLst>
      <p:ext uri="{BB962C8B-B14F-4D97-AF65-F5344CB8AC3E}">
        <p14:creationId xmlns:p14="http://schemas.microsoft.com/office/powerpoint/2010/main" val="21904801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01 BIST Design Rules – Re-timing</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Re-timing</a:t>
            </a:r>
          </a:p>
          <a:p>
            <a:pPr hangingPunct="1">
              <a:lnSpc>
                <a:spcPct val="150000"/>
              </a:lnSpc>
            </a:pPr>
            <a:r>
              <a:rPr lang="en-GB" altLang="zh-CN" sz="3600" dirty="0"/>
              <a:t>Because the TPG and the ORA are typically placed far from the CUT, races and hazards caused by clock skews may occur between the TPG and the (scan chain) inputs of the CUT as well as between the (scan chain) outputs of the CUT and the ORA. </a:t>
            </a:r>
          </a:p>
          <a:p>
            <a:pPr hangingPunct="1">
              <a:lnSpc>
                <a:spcPct val="150000"/>
              </a:lnSpc>
            </a:pPr>
            <a:r>
              <a:rPr lang="en-GB" altLang="zh-CN" sz="3600" dirty="0"/>
              <a:t>To avoid these potential problems and ease physical implementation, it is recommended to add a re-timing logic between the TPG and the CUT and between the CUT and the ORA. </a:t>
            </a:r>
            <a:endParaRPr lang="en-GB" altLang="zh-CN" sz="2400" dirty="0"/>
          </a:p>
        </p:txBody>
      </p:sp>
    </p:spTree>
    <p:extLst>
      <p:ext uri="{BB962C8B-B14F-4D97-AF65-F5344CB8AC3E}">
        <p14:creationId xmlns:p14="http://schemas.microsoft.com/office/powerpoint/2010/main" val="251215765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88864" y="8452599"/>
            <a:ext cx="17925557" cy="1689532"/>
          </a:xfrm>
        </p:spPr>
        <p:txBody>
          <a:bodyPr>
            <a:normAutofit/>
          </a:bodyPr>
          <a:lstStyle/>
          <a:p>
            <a:r>
              <a:rPr lang="en-US" altLang="zh-CN" dirty="0"/>
              <a:t>TEST PATTERN GENERATION</a:t>
            </a:r>
            <a:endParaRPr lang="zh-CN" altLang="en-US" dirty="0"/>
          </a:p>
        </p:txBody>
      </p:sp>
      <p:sp>
        <p:nvSpPr>
          <p:cNvPr id="4" name="文本占位符 3"/>
          <p:cNvSpPr>
            <a:spLocks noGrp="1"/>
          </p:cNvSpPr>
          <p:nvPr>
            <p:ph type="body" sz="quarter" idx="12"/>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390033939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02 Test Pattern Generation</a:t>
            </a:r>
            <a:endParaRPr lang="zh-CN" altLang="en-US" dirty="0"/>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Pattern Generation</a:t>
                </a:r>
              </a:p>
              <a:p>
                <a:pPr hangingPunct="1">
                  <a:lnSpc>
                    <a:spcPct val="150000"/>
                  </a:lnSpc>
                </a:pPr>
                <a:r>
                  <a:rPr lang="en-GB" altLang="zh-CN" sz="3600" dirty="0"/>
                  <a:t>In-circuit TPGs constructed from </a:t>
                </a:r>
                <a:r>
                  <a:rPr lang="en-GB" altLang="zh-CN" sz="3600" b="1" dirty="0">
                    <a:solidFill>
                      <a:srgbClr val="68309F"/>
                    </a:solidFill>
                  </a:rPr>
                  <a:t>linear feedback shift registers</a:t>
                </a:r>
                <a:r>
                  <a:rPr lang="en-GB" altLang="zh-CN" sz="3600" dirty="0"/>
                  <a:t> (LFSRs) are most commonly used to generate test patterns or test sequences for exhaustive testing, pseudo-random testing, and pseudo-exhaustive testing.</a:t>
                </a:r>
              </a:p>
              <a:p>
                <a:pPr lvl="1" hangingPunct="1">
                  <a:lnSpc>
                    <a:spcPct val="150000"/>
                  </a:lnSpc>
                </a:pPr>
                <a:r>
                  <a:rPr lang="en-GB" altLang="zh-CN" sz="3000" dirty="0"/>
                  <a:t>We can use pseudo-exhaustive testing to generate </a:t>
                </a:r>
                <a14:m>
                  <m:oMath xmlns:m="http://schemas.openxmlformats.org/officeDocument/2006/math">
                    <m:sSup>
                      <m:sSupPr>
                        <m:ctrlPr>
                          <a:rPr lang="en-GB" altLang="zh-CN" sz="3000" i="1" smtClean="0">
                            <a:latin typeface="Cambria Math" panose="02040503050406030204" pitchFamily="18" charset="0"/>
                          </a:rPr>
                        </m:ctrlPr>
                      </m:sSupPr>
                      <m:e>
                        <m:r>
                          <a:rPr lang="en-US" altLang="zh-CN" sz="3000" b="0" i="1" smtClean="0">
                            <a:latin typeface="Cambria Math" panose="02040503050406030204" pitchFamily="18" charset="0"/>
                          </a:rPr>
                          <m:t>2</m:t>
                        </m:r>
                      </m:e>
                      <m:sup>
                        <m:r>
                          <a:rPr lang="en-US" altLang="zh-CN" sz="3000" b="0" i="1" smtClean="0">
                            <a:latin typeface="Cambria Math" panose="02040503050406030204" pitchFamily="18" charset="0"/>
                          </a:rPr>
                          <m:t>𝑤</m:t>
                        </m:r>
                      </m:sup>
                    </m:sSup>
                  </m:oMath>
                </a14:m>
                <a:r>
                  <a:rPr lang="en-GB" altLang="zh-CN" sz="3000" dirty="0"/>
                  <a:t> or </a:t>
                </a:r>
                <a14:m>
                  <m:oMath xmlns:m="http://schemas.openxmlformats.org/officeDocument/2006/math">
                    <m:sSup>
                      <m:sSupPr>
                        <m:ctrlPr>
                          <a:rPr lang="en-GB" altLang="zh-CN" sz="3000" i="1">
                            <a:latin typeface="Cambria Math" panose="02040503050406030204" pitchFamily="18" charset="0"/>
                          </a:rPr>
                        </m:ctrlPr>
                      </m:sSupPr>
                      <m:e>
                        <m:r>
                          <a:rPr lang="en-US" altLang="zh-CN" sz="3000" i="1">
                            <a:latin typeface="Cambria Math" panose="02040503050406030204" pitchFamily="18" charset="0"/>
                          </a:rPr>
                          <m:t>2</m:t>
                        </m:r>
                      </m:e>
                      <m:sup>
                        <m:r>
                          <a:rPr lang="en-US" altLang="zh-CN" sz="3000" b="0" i="1" smtClean="0">
                            <a:latin typeface="Cambria Math" panose="02040503050406030204" pitchFamily="18" charset="0"/>
                          </a:rPr>
                          <m:t>𝑘</m:t>
                        </m:r>
                      </m:sup>
                    </m:sSup>
                    <m:r>
                      <a:rPr lang="en-US" altLang="zh-CN" sz="3000" b="0" i="1" smtClean="0">
                        <a:latin typeface="Cambria Math" panose="02040503050406030204" pitchFamily="18" charset="0"/>
                      </a:rPr>
                      <m:t>−1</m:t>
                    </m:r>
                    <m:r>
                      <a:rPr lang="en-US" altLang="zh-CN" sz="3000" i="1">
                        <a:latin typeface="Cambria Math" panose="02040503050406030204" pitchFamily="18" charset="0"/>
                      </a:rPr>
                      <m:t> </m:t>
                    </m:r>
                  </m:oMath>
                </a14:m>
                <a:r>
                  <a:rPr lang="en-GB" altLang="zh-CN" sz="3000" dirty="0"/>
                  <a:t>test patterns, where w&lt;k&lt;n, when each output of the n-input combinational CUT at most depends on a group of w inputs.</a:t>
                </a:r>
                <a:endParaRPr lang="en-GB" altLang="zh-CN" sz="3600" dirty="0"/>
              </a:p>
              <a:p>
                <a:pPr lvl="1" hangingPunct="1">
                  <a:lnSpc>
                    <a:spcPct val="150000"/>
                  </a:lnSpc>
                </a:pPr>
                <a:r>
                  <a:rPr lang="en-GB" altLang="zh-CN" sz="3600" dirty="0"/>
                  <a:t>Categories of LFSR</a:t>
                </a:r>
              </a:p>
              <a:p>
                <a:pPr lvl="2" hangingPunct="1">
                  <a:lnSpc>
                    <a:spcPct val="150000"/>
                  </a:lnSpc>
                </a:pPr>
                <a:r>
                  <a:rPr lang="en-GB" altLang="zh-CN" sz="2400" dirty="0"/>
                  <a:t>Standard (i.e. external), which consists of n D flip-flops and a selected number of XOR gates placed on the external feedback path.</a:t>
                </a:r>
              </a:p>
              <a:p>
                <a:pPr lvl="2" hangingPunct="1">
                  <a:lnSpc>
                    <a:spcPct val="150000"/>
                  </a:lnSpc>
                </a:pPr>
                <a:r>
                  <a:rPr lang="en-GB" altLang="zh-CN" sz="2400" dirty="0"/>
                  <a:t>Modular (i.e. internal), where XOR gates are placed between two adjacent D flip-flops.</a:t>
                </a:r>
              </a:p>
            </p:txBody>
          </p:sp>
        </mc:Choice>
        <mc:Fallback>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570188" cy="10168979"/>
              </a:xfrm>
              <a:prstGeom prst="rect">
                <a:avLst/>
              </a:prstGeom>
              <a:blipFill>
                <a:blip r:embed="rId2"/>
                <a:stretch>
                  <a:fillRect l="-1074" r="-42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E77ABF8-6DE1-0ABC-11BB-086322B43015}"/>
              </a:ext>
            </a:extLst>
          </p:cNvPr>
          <p:cNvPicPr>
            <a:picLocks noChangeAspect="1"/>
          </p:cNvPicPr>
          <p:nvPr/>
        </p:nvPicPr>
        <p:blipFill>
          <a:blip r:embed="rId3"/>
          <a:stretch>
            <a:fillRect/>
          </a:stretch>
        </p:blipFill>
        <p:spPr>
          <a:xfrm>
            <a:off x="2257920" y="10540922"/>
            <a:ext cx="9914522" cy="3182212"/>
          </a:xfrm>
          <a:prstGeom prst="rect">
            <a:avLst/>
          </a:prstGeom>
        </p:spPr>
      </p:pic>
      <p:pic>
        <p:nvPicPr>
          <p:cNvPr id="7" name="图片 6">
            <a:extLst>
              <a:ext uri="{FF2B5EF4-FFF2-40B4-BE49-F238E27FC236}">
                <a16:creationId xmlns:a16="http://schemas.microsoft.com/office/drawing/2014/main" id="{A63B8CE3-7819-FE46-C07B-15175719E3DB}"/>
              </a:ext>
            </a:extLst>
          </p:cNvPr>
          <p:cNvPicPr>
            <a:picLocks noChangeAspect="1"/>
          </p:cNvPicPr>
          <p:nvPr/>
        </p:nvPicPr>
        <p:blipFill>
          <a:blip r:embed="rId4"/>
          <a:stretch>
            <a:fillRect/>
          </a:stretch>
        </p:blipFill>
        <p:spPr>
          <a:xfrm>
            <a:off x="11923796" y="10607402"/>
            <a:ext cx="9914522" cy="3049251"/>
          </a:xfrm>
          <a:prstGeom prst="rect">
            <a:avLst/>
          </a:prstGeom>
        </p:spPr>
      </p:pic>
    </p:spTree>
    <p:extLst>
      <p:ext uri="{BB962C8B-B14F-4D97-AF65-F5344CB8AC3E}">
        <p14:creationId xmlns:p14="http://schemas.microsoft.com/office/powerpoint/2010/main" val="198520462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02 Test Pattern Generation</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Pattern Generation</a:t>
                </a:r>
              </a:p>
              <a:p>
                <a:pPr lvl="1" hangingPunct="1">
                  <a:lnSpc>
                    <a:spcPct val="150000"/>
                  </a:lnSpc>
                </a:pPr>
                <a:r>
                  <a:rPr lang="en-GB" altLang="zh-CN" sz="3000" b="1" dirty="0">
                    <a:solidFill>
                      <a:srgbClr val="68309F"/>
                    </a:solidFill>
                  </a:rPr>
                  <a:t>Characteristic Polynomial</a:t>
                </a:r>
              </a:p>
              <a:p>
                <a:pPr lvl="2" hangingPunct="1">
                  <a:lnSpc>
                    <a:spcPct val="150000"/>
                  </a:lnSpc>
                </a:pP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GB" altLang="zh-CN" sz="2400" i="1" smtClean="0">
                        <a:latin typeface="Cambria Math" panose="02040503050406030204" pitchFamily="18" charset="0"/>
                      </a:rPr>
                      <m:t>=1+</m:t>
                    </m:r>
                    <m:sSub>
                      <m:sSubPr>
                        <m:ctrlPr>
                          <a:rPr lang="en-GB" altLang="zh-CN" sz="240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b>
                      <m:sSubPr>
                        <m:ctrlPr>
                          <a:rPr lang="en-GB"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sSup>
                      <m:sSupPr>
                        <m:ctrlPr>
                          <a:rPr lang="en-GB" altLang="zh-CN" sz="2400" i="1" smtClean="0">
                            <a:latin typeface="Cambria Math" panose="02040503050406030204" pitchFamily="18" charset="0"/>
                          </a:rPr>
                        </m:ctrlPr>
                      </m:sSupPr>
                      <m:e>
                        <m:r>
                          <a:rPr lang="en-GB" altLang="zh-CN" sz="2400" i="1">
                            <a:latin typeface="Cambria Math" panose="02040503050406030204" pitchFamily="18" charset="0"/>
                          </a:rPr>
                          <m:t>𝑥</m:t>
                        </m:r>
                      </m:e>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sSup>
                      <m:sSupPr>
                        <m:ctrlPr>
                          <a:rPr lang="en-GB" altLang="zh-CN" sz="2400" i="1">
                            <a:latin typeface="Cambria Math" panose="02040503050406030204" pitchFamily="18" charset="0"/>
                          </a:rPr>
                        </m:ctrlPr>
                      </m:sSupPr>
                      <m:e>
                        <m:r>
                          <a:rPr lang="en-GB" altLang="zh-CN" sz="2400" i="1">
                            <a:latin typeface="Cambria Math" panose="02040503050406030204" pitchFamily="18" charset="0"/>
                          </a:rPr>
                          <m:t>𝑥</m:t>
                        </m:r>
                      </m:e>
                      <m:sup>
                        <m:r>
                          <m:rPr>
                            <m:sty m:val="p"/>
                          </m:rPr>
                          <a:rPr lang="en-US" altLang="zh-CN" sz="2400" i="1">
                            <a:latin typeface="Cambria Math" panose="02040503050406030204" pitchFamily="18" charset="0"/>
                          </a:rPr>
                          <m:t>n</m:t>
                        </m:r>
                      </m:sup>
                    </m:sSup>
                    <m:r>
                      <a:rPr lang="zh-CN" altLang="en-US" sz="2400" i="1">
                        <a:latin typeface="Cambria Math" panose="02040503050406030204" pitchFamily="18" charset="0"/>
                      </a:rPr>
                      <m:t>，</m:t>
                    </m:r>
                  </m:oMath>
                </a14:m>
                <a:r>
                  <a:rPr lang="en-US" altLang="zh-CN" sz="2400" dirty="0"/>
                  <a:t>in which h is either 1 or 0, </a:t>
                </a:r>
                <a:r>
                  <a:rPr lang="en-GB" altLang="zh-CN" sz="2400" dirty="0"/>
                  <a:t>depending on the existence or absence of the feedback path.</a:t>
                </a:r>
              </a:p>
              <a:p>
                <a:pPr lvl="3" hangingPunct="1">
                  <a:lnSpc>
                    <a:spcPct val="150000"/>
                  </a:lnSpc>
                </a:pPr>
                <a:r>
                  <a:rPr lang="en-GB" altLang="zh-CN" sz="2400" dirty="0"/>
                  <a:t>e.g. </a:t>
                </a:r>
                <a:r>
                  <a:rPr lang="en-US" altLang="zh-CN" sz="2400" dirty="0"/>
                  <a:t>the characteristic polynomial of the following circuitry are</a:t>
                </a:r>
                <a14:m>
                  <m:oMath xmlns:m="http://schemas.openxmlformats.org/officeDocument/2006/math">
                    <m:r>
                      <a:rPr lang="en-US" altLang="zh-CN" sz="2400" b="0" i="0" smtClean="0">
                        <a:latin typeface="Cambria Math" panose="02040503050406030204" pitchFamily="18" charset="0"/>
                      </a:rPr>
                      <m:t> </m:t>
                    </m:r>
                    <m:sSup>
                      <m:sSupPr>
                        <m:ctrlPr>
                          <a:rPr lang="en-GB" altLang="zh-CN" sz="2400" i="1">
                            <a:latin typeface="Cambria Math" panose="02040503050406030204" pitchFamily="18" charset="0"/>
                          </a:rPr>
                        </m:ctrlPr>
                      </m:sSupPr>
                      <m:e>
                        <m:r>
                          <a:rPr lang="en-US" altLang="zh-CN" sz="2400" i="1">
                            <a:latin typeface="Cambria Math" panose="02040503050406030204" pitchFamily="18" charset="0"/>
                          </a:rPr>
                          <m:t>1+</m:t>
                        </m:r>
                        <m:r>
                          <a:rPr lang="en-GB" altLang="zh-CN" sz="2400" i="1">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4</m:t>
                        </m:r>
                      </m:sup>
                    </m:sSup>
                  </m:oMath>
                </a14:m>
                <a:r>
                  <a:rPr lang="en-US" altLang="zh-CN" sz="2400" dirty="0"/>
                  <a:t> and </a:t>
                </a:r>
                <a14:m>
                  <m:oMath xmlns:m="http://schemas.openxmlformats.org/officeDocument/2006/math">
                    <m:r>
                      <a:rPr lang="en-US" altLang="zh-CN" sz="2400" b="0" i="0" smtClean="0">
                        <a:latin typeface="Cambria Math" panose="02040503050406030204" pitchFamily="18" charset="0"/>
                      </a:rPr>
                      <m:t>1+</m:t>
                    </m:r>
                    <m:r>
                      <m:rPr>
                        <m:sty m:val="p"/>
                      </m:rPr>
                      <a:rPr lang="en-US" altLang="zh-CN" sz="2400" b="0" i="0" smtClean="0">
                        <a:latin typeface="Cambria Math" panose="02040503050406030204" pitchFamily="18" charset="0"/>
                      </a:rPr>
                      <m:t>x</m:t>
                    </m:r>
                    <m:r>
                      <a:rPr lang="en-US" altLang="zh-CN" sz="2400" b="0" i="0"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4</m:t>
                        </m:r>
                      </m:sup>
                    </m:sSup>
                  </m:oMath>
                </a14:m>
                <a:r>
                  <a:rPr lang="en-US" altLang="zh-CN" sz="2400" dirty="0"/>
                  <a:t>, respectively.</a:t>
                </a:r>
              </a:p>
              <a:p>
                <a:pPr lvl="2" hangingPunct="1">
                  <a:lnSpc>
                    <a:spcPct val="150000"/>
                  </a:lnSpc>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GB"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𝑖</m:t>
                        </m:r>
                        <m:r>
                          <a:rPr lang="en-US" altLang="zh-CN" sz="2400" b="0" i="1" smtClean="0">
                            <a:latin typeface="Cambria Math" panose="02040503050406030204" pitchFamily="18" charset="0"/>
                          </a:rPr>
                          <m:t>0</m:t>
                        </m:r>
                      </m:sub>
                    </m:sSub>
                    <m:r>
                      <a:rPr lang="en-GB"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𝑖</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𝑥</m:t>
                    </m:r>
                    <m:r>
                      <a:rPr lang="en-US"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𝑖</m:t>
                        </m:r>
                        <m:r>
                          <a:rPr lang="en-US" altLang="zh-CN" sz="2400" i="1">
                            <a:latin typeface="Cambria Math" panose="02040503050406030204" pitchFamily="18" charset="0"/>
                          </a:rPr>
                          <m:t>𝑛</m:t>
                        </m:r>
                        <m:r>
                          <a:rPr lang="en-US" altLang="zh-CN" sz="2400" i="1">
                            <a:latin typeface="Cambria Math" panose="02040503050406030204" pitchFamily="18" charset="0"/>
                          </a:rPr>
                          <m:t>−1</m:t>
                        </m:r>
                      </m:sub>
                    </m:sSub>
                    <m:sSup>
                      <m:sSupPr>
                        <m:ctrlPr>
                          <a:rPr lang="en-GB" altLang="zh-CN" sz="2400" i="1">
                            <a:latin typeface="Cambria Math" panose="02040503050406030204" pitchFamily="18" charset="0"/>
                          </a:rPr>
                        </m:ctrlPr>
                      </m:sSupPr>
                      <m:e>
                        <m:r>
                          <a:rPr lang="en-GB" altLang="zh-CN" sz="2400" i="1">
                            <a:latin typeface="Cambria Math" panose="02040503050406030204" pitchFamily="18" charset="0"/>
                          </a:rPr>
                          <m:t>𝑥</m:t>
                        </m:r>
                      </m:e>
                      <m:sup>
                        <m:r>
                          <a:rPr lang="en-US" altLang="zh-CN" sz="2400" i="1">
                            <a:latin typeface="Cambria Math" panose="02040503050406030204" pitchFamily="18" charset="0"/>
                          </a:rPr>
                          <m:t>𝑛</m:t>
                        </m:r>
                        <m:r>
                          <a:rPr lang="en-US" altLang="zh-CN" sz="2400" i="1">
                            <a:latin typeface="Cambria Math" panose="02040503050406030204" pitchFamily="18" charset="0"/>
                          </a:rPr>
                          <m:t>−1</m:t>
                        </m:r>
                      </m:sup>
                    </m:sSup>
                    <m:r>
                      <a:rPr lang="zh-CN" altLang="en-US" sz="2400" i="1" smtClean="0">
                        <a:latin typeface="Cambria Math" panose="02040503050406030204" pitchFamily="18" charset="0"/>
                      </a:rPr>
                      <m:t>，</m:t>
                    </m:r>
                  </m:oMath>
                </a14:m>
                <a:r>
                  <a:rPr lang="en-GB" altLang="zh-CN" sz="2400" dirty="0"/>
                  <a:t>in which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𝑖</m:t>
                        </m:r>
                      </m:sub>
                    </m:sSub>
                  </m:oMath>
                </a14:m>
                <a:r>
                  <a:rPr lang="en-GB" altLang="zh-CN" sz="3600" dirty="0"/>
                  <a:t> </a:t>
                </a:r>
                <a:r>
                  <a:rPr lang="en-GB" altLang="zh-CN" sz="2400" dirty="0"/>
                  <a:t>represent the contents of the n-stage LFSR after </a:t>
                </a:r>
                <a:r>
                  <a:rPr lang="en-GB" altLang="zh-CN" sz="2400" dirty="0" err="1"/>
                  <a:t>i-th</a:t>
                </a:r>
                <a:r>
                  <a:rPr lang="en-GB" altLang="zh-CN" sz="2400" dirty="0"/>
                  <a:t> shifts of the initial contents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b="0" i="1" smtClean="0">
                            <a:latin typeface="Cambria Math" panose="02040503050406030204" pitchFamily="18" charset="0"/>
                          </a:rPr>
                          <m:t>0</m:t>
                        </m:r>
                      </m:sub>
                    </m:sSub>
                  </m:oMath>
                </a14:m>
                <a:r>
                  <a:rPr lang="en-GB" altLang="zh-CN" sz="2400" dirty="0"/>
                  <a:t>).</a:t>
                </a:r>
              </a:p>
              <a:p>
                <a:pPr lvl="2" hangingPunct="1">
                  <a:lnSpc>
                    <a:spcPct val="150000"/>
                  </a:lnSpc>
                </a:pPr>
                <a:r>
                  <a:rPr lang="en-GB" altLang="zh-CN" sz="2400" b="1" dirty="0">
                    <a:solidFill>
                      <a:srgbClr val="68309F"/>
                    </a:solidFill>
                  </a:rPr>
                  <a:t>period</a:t>
                </a:r>
                <a:r>
                  <a:rPr lang="en-GB" altLang="zh-CN" sz="2400" dirty="0"/>
                  <a:t>: </a:t>
                </a:r>
                <a:r>
                  <a:rPr lang="en-US" altLang="zh-CN" sz="2400" dirty="0"/>
                  <a:t>the smallest positive integer</a:t>
                </a:r>
                <a:r>
                  <a:rPr lang="en-GB" altLang="zh-CN" sz="2400" dirty="0"/>
                  <a:t> T such that </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oMath>
                </a14:m>
                <a:r>
                  <a:rPr lang="en-GB" altLang="zh-CN" sz="2400" dirty="0"/>
                  <a:t> divides </a:t>
                </a:r>
                <a14:m>
                  <m:oMath xmlns:m="http://schemas.openxmlformats.org/officeDocument/2006/math">
                    <m:sSup>
                      <m:sSupPr>
                        <m:ctrlPr>
                          <a:rPr lang="en-GB" altLang="zh-CN" sz="2400" i="1" smtClean="0">
                            <a:latin typeface="Cambria Math" panose="02040503050406030204" pitchFamily="18" charset="0"/>
                          </a:rPr>
                        </m:ctrlPr>
                      </m:sSupPr>
                      <m:e>
                        <m:r>
                          <a:rPr lang="en-US" altLang="zh-CN" sz="2400" b="0" i="1" smtClean="0">
                            <a:latin typeface="Cambria Math" panose="02040503050406030204" pitchFamily="18" charset="0"/>
                          </a:rPr>
                          <m:t>1+</m:t>
                        </m:r>
                        <m:r>
                          <a:rPr lang="en-GB" altLang="zh-CN" sz="2400" i="1">
                            <a:latin typeface="Cambria Math" panose="02040503050406030204" pitchFamily="18" charset="0"/>
                          </a:rPr>
                          <m:t>𝑥</m:t>
                        </m:r>
                      </m:e>
                      <m:sup>
                        <m:r>
                          <a:rPr lang="en-US" altLang="zh-CN" sz="2400" b="0" i="1" smtClean="0">
                            <a:latin typeface="Cambria Math" panose="02040503050406030204" pitchFamily="18" charset="0"/>
                          </a:rPr>
                          <m:t>𝑇</m:t>
                        </m:r>
                      </m:sup>
                    </m:sSup>
                  </m:oMath>
                </a14:m>
                <a:endParaRPr lang="en-GB" altLang="zh-CN" sz="2400" dirty="0"/>
              </a:p>
              <a:p>
                <a:pPr lvl="2" hangingPunct="1">
                  <a:lnSpc>
                    <a:spcPct val="150000"/>
                  </a:lnSpc>
                </a:pPr>
                <a14:m>
                  <m:oMath xmlns:m="http://schemas.openxmlformats.org/officeDocument/2006/math">
                    <m:sSup>
                      <m:sSupPr>
                        <m:ctrlPr>
                          <a:rPr lang="en-GB" altLang="zh-CN" sz="2400" i="1" smtClean="0">
                            <a:latin typeface="Cambria Math" panose="02040503050406030204" pitchFamily="18" charset="0"/>
                          </a:rPr>
                        </m:ctrlPr>
                      </m:sSupPr>
                      <m:e>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−1</m:t>
                    </m:r>
                    <m:r>
                      <a:rPr lang="zh-CN" altLang="en-US" sz="2400" i="1">
                        <a:latin typeface="Cambria Math" panose="02040503050406030204" pitchFamily="18" charset="0"/>
                      </a:rPr>
                      <m:t>：</m:t>
                    </m:r>
                  </m:oMath>
                </a14:m>
                <a:r>
                  <a:rPr lang="en-GB" altLang="zh-CN" sz="2400" b="1" dirty="0">
                    <a:solidFill>
                      <a:srgbClr val="68309F"/>
                    </a:solidFill>
                  </a:rPr>
                  <a:t>Maximum-length LSFR</a:t>
                </a:r>
              </a:p>
              <a:p>
                <a:pPr lvl="3" hangingPunct="1">
                  <a:lnSpc>
                    <a:spcPct val="150000"/>
                  </a:lnSpc>
                </a:pPr>
                <a:r>
                  <a:rPr lang="en-GB" altLang="zh-CN" sz="2400" dirty="0"/>
                  <a:t>e.g. the period of the following circuitry are 6 and 15, respectively.</a:t>
                </a:r>
              </a:p>
              <a:p>
                <a:pPr lvl="1" hangingPunct="1">
                  <a:lnSpc>
                    <a:spcPct val="150000"/>
                  </a:lnSpc>
                </a:pPr>
                <a:r>
                  <a:rPr lang="en-GB" altLang="zh-CN" sz="3000" b="1" dirty="0">
                    <a:solidFill>
                      <a:srgbClr val="68309F"/>
                    </a:solidFill>
                  </a:rPr>
                  <a:t>Primitive Polynomial</a:t>
                </a:r>
                <a:r>
                  <a:rPr lang="en-GB" altLang="zh-CN" sz="3000" dirty="0"/>
                  <a:t>: irreducible characteristic polynomials</a:t>
                </a:r>
              </a:p>
              <a:p>
                <a:pPr lvl="1" hangingPunct="1">
                  <a:lnSpc>
                    <a:spcPct val="150000"/>
                  </a:lnSpc>
                </a:pPr>
                <a:r>
                  <a:rPr lang="en-GB" altLang="zh-CN" sz="3000" b="1" dirty="0">
                    <a:solidFill>
                      <a:srgbClr val="68309F"/>
                    </a:solidFill>
                  </a:rPr>
                  <a:t>Reciprocal polynomial</a:t>
                </a:r>
                <a:r>
                  <a:rPr lang="en-GB" altLang="zh-CN" sz="3000" dirty="0"/>
                  <a:t>: </a:t>
                </a:r>
                <a14:m>
                  <m:oMath xmlns:m="http://schemas.openxmlformats.org/officeDocument/2006/math">
                    <m:r>
                      <a:rPr lang="en-US" altLang="zh-CN" sz="3200" b="0" i="1" smtClean="0">
                        <a:latin typeface="Cambria Math" panose="02040503050406030204" pitchFamily="18" charset="0"/>
                      </a:rPr>
                      <m:t>𝑟</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𝑥</m:t>
                        </m:r>
                      </m:e>
                    </m:d>
                    <m:r>
                      <a:rPr lang="en-GB" altLang="zh-CN" sz="320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i="1">
                            <a:latin typeface="Cambria Math" panose="02040503050406030204" pitchFamily="18" charset="0"/>
                          </a:rPr>
                          <m:t>𝑓</m:t>
                        </m:r>
                        <m:r>
                          <a:rPr lang="en-US" altLang="zh-CN" sz="3200" i="1">
                            <a:latin typeface="Cambria Math" panose="02040503050406030204" pitchFamily="18" charset="0"/>
                          </a:rPr>
                          <m:t>(</m:t>
                        </m:r>
                        <m:r>
                          <a:rPr lang="en-US" altLang="zh-CN" sz="3200" i="1">
                            <a:latin typeface="Cambria Math" panose="02040503050406030204" pitchFamily="18" charset="0"/>
                          </a:rPr>
                          <m:t>𝑥</m:t>
                        </m:r>
                        <m:r>
                          <a:rPr lang="en-US" altLang="zh-CN" sz="3200" i="1">
                            <a:latin typeface="Cambria Math" panose="02040503050406030204" pitchFamily="18" charset="0"/>
                          </a:rPr>
                          <m:t>)</m:t>
                        </m:r>
                      </m:e>
                      <m:sup>
                        <m:r>
                          <a:rPr lang="en-US" altLang="zh-CN" sz="3200" b="0" i="1" smtClean="0">
                            <a:latin typeface="Cambria Math" panose="02040503050406030204" pitchFamily="18" charset="0"/>
                          </a:rPr>
                          <m:t>−1</m:t>
                        </m:r>
                      </m:sup>
                    </m:sSup>
                    <m:r>
                      <a:rPr lang="en-US" altLang="zh-CN" sz="3200" b="0" i="1" smtClean="0">
                        <a:latin typeface="Cambria Math" panose="02040503050406030204" pitchFamily="18" charset="0"/>
                      </a:rPr>
                      <m:t>=</m:t>
                    </m:r>
                    <m:sSup>
                      <m:sSupPr>
                        <m:ctrlPr>
                          <a:rPr lang="en-US" altLang="zh-CN" sz="3200" i="1">
                            <a:latin typeface="Cambria Math" panose="02040503050406030204" pitchFamily="18" charset="0"/>
                          </a:rPr>
                        </m:ctrlPr>
                      </m:sSupPr>
                      <m:e>
                        <m:r>
                          <a:rPr lang="en-US" altLang="zh-CN" sz="3200" b="0" i="1" smtClean="0">
                            <a:latin typeface="Cambria Math" panose="02040503050406030204" pitchFamily="18" charset="0"/>
                          </a:rPr>
                          <m:t>𝑥</m:t>
                        </m:r>
                      </m:e>
                      <m:sup>
                        <m:r>
                          <m:rPr>
                            <m:sty m:val="p"/>
                          </m:rPr>
                          <a:rPr lang="en-US" altLang="zh-CN" sz="3200" i="1">
                            <a:latin typeface="Cambria Math" panose="02040503050406030204" pitchFamily="18" charset="0"/>
                          </a:rPr>
                          <m:t>n</m:t>
                        </m:r>
                      </m:sup>
                    </m:sSup>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𝑓</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𝑥</m:t>
                        </m:r>
                      </m:e>
                      <m:sup>
                        <m:r>
                          <a:rPr lang="en-US" altLang="zh-CN" sz="3200" i="1">
                            <a:latin typeface="Cambria Math" panose="02040503050406030204" pitchFamily="18" charset="0"/>
                          </a:rPr>
                          <m:t>−1</m:t>
                        </m:r>
                      </m:sup>
                    </m:sSup>
                    <m:r>
                      <a:rPr lang="en-US" altLang="zh-CN" sz="3200" b="0" i="1" smtClean="0">
                        <a:latin typeface="Cambria Math" panose="02040503050406030204" pitchFamily="18" charset="0"/>
                      </a:rPr>
                      <m:t>)</m:t>
                    </m:r>
                  </m:oMath>
                </a14:m>
                <a:endParaRPr lang="en-GB" altLang="zh-CN" sz="3000" dirty="0"/>
              </a:p>
              <a:p>
                <a:pPr lvl="2" hangingPunct="1">
                  <a:lnSpc>
                    <a:spcPct val="150000"/>
                  </a:lnSpc>
                </a:pPr>
                <a:r>
                  <a:rPr lang="en-GB" altLang="zh-CN" sz="2400" dirty="0"/>
                  <a:t>e.g. the reciprocal polynomial of </a:t>
                </a:r>
                <a14:m>
                  <m:oMath xmlns:m="http://schemas.openxmlformats.org/officeDocument/2006/math">
                    <m:r>
                      <m:rPr>
                        <m:sty m:val="p"/>
                      </m:rPr>
                      <a:rPr lang="en-US" altLang="zh-CN" sz="2400" b="0" i="0" smtClean="0">
                        <a:latin typeface="Cambria Math" panose="02040503050406030204" pitchFamily="18" charset="0"/>
                      </a:rPr>
                      <m:t>f</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x</m:t>
                        </m:r>
                      </m:e>
                    </m:d>
                    <m:r>
                      <a:rPr lang="en-US" altLang="zh-CN" sz="2400" b="0" i="0" smtClean="0">
                        <a:latin typeface="Cambria Math" panose="02040503050406030204" pitchFamily="18" charset="0"/>
                      </a:rPr>
                      <m:t>=1+</m:t>
                    </m:r>
                    <m:r>
                      <m:rPr>
                        <m:sty m:val="p"/>
                      </m:rPr>
                      <a:rPr lang="en-US" altLang="zh-CN" sz="2400" b="0" i="0" smtClean="0">
                        <a:latin typeface="Cambria Math" panose="02040503050406030204" pitchFamily="18" charset="0"/>
                      </a:rPr>
                      <m:t>x</m:t>
                    </m:r>
                    <m:r>
                      <a:rPr lang="en-US" altLang="zh-CN" sz="2400" b="0" i="0"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4</m:t>
                        </m:r>
                      </m:sup>
                    </m:sSup>
                  </m:oMath>
                </a14:m>
                <a:r>
                  <a:rPr lang="en-GB" altLang="zh-CN" sz="2400" dirty="0"/>
                  <a:t> is </a:t>
                </a:r>
                <a14:m>
                  <m:oMath xmlns:m="http://schemas.openxmlformats.org/officeDocument/2006/math">
                    <m:r>
                      <m:rPr>
                        <m:sty m:val="p"/>
                      </m:rPr>
                      <a:rPr lang="en-US" altLang="zh-CN" sz="2400" b="0" i="0" smtClean="0">
                        <a:latin typeface="Cambria Math" panose="02040503050406030204" pitchFamily="18" charset="0"/>
                      </a:rPr>
                      <m:t>r</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x</m:t>
                        </m:r>
                      </m:e>
                    </m:d>
                    <m:r>
                      <a:rPr lang="en-US" altLang="zh-CN" sz="2400" b="0" i="0" smtClean="0">
                        <a:latin typeface="Cambria Math" panose="02040503050406030204" pitchFamily="18" charset="0"/>
                      </a:rPr>
                      <m:t>=</m:t>
                    </m:r>
                    <m:r>
                      <a:rPr lang="en-US" altLang="zh-CN" sz="2400">
                        <a:latin typeface="Cambria Math" panose="02040503050406030204" pitchFamily="18" charset="0"/>
                      </a:rPr>
                      <m:t>1+</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3</m:t>
                        </m:r>
                      </m:sup>
                    </m:sSup>
                    <m:r>
                      <a:rPr lang="en-US" altLang="zh-CN" sz="240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4</m:t>
                        </m:r>
                      </m:sup>
                    </m:sSup>
                  </m:oMath>
                </a14:m>
                <a:endParaRPr lang="en-GB" altLang="zh-CN" sz="2400" dirty="0"/>
              </a:p>
              <a:p>
                <a:pPr lvl="2" hangingPunct="1">
                  <a:lnSpc>
                    <a:spcPct val="150000"/>
                  </a:lnSpc>
                </a:pPr>
                <a:endParaRPr lang="en-GB" altLang="zh-CN" sz="2400" dirty="0"/>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570188" cy="10168979"/>
              </a:xfrm>
              <a:prstGeom prst="rect">
                <a:avLst/>
              </a:prstGeom>
              <a:blipFill>
                <a:blip r:embed="rId2"/>
                <a:stretch>
                  <a:fillRect l="-87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0D78172-22E6-D782-CDBE-10AB38A3ABDF}"/>
              </a:ext>
            </a:extLst>
          </p:cNvPr>
          <p:cNvPicPr>
            <a:picLocks noChangeAspect="1"/>
          </p:cNvPicPr>
          <p:nvPr/>
        </p:nvPicPr>
        <p:blipFill>
          <a:blip r:embed="rId3"/>
          <a:stretch>
            <a:fillRect/>
          </a:stretch>
        </p:blipFill>
        <p:spPr>
          <a:xfrm>
            <a:off x="15388209" y="7280891"/>
            <a:ext cx="7067550" cy="1504950"/>
          </a:xfrm>
          <a:prstGeom prst="rect">
            <a:avLst/>
          </a:prstGeom>
        </p:spPr>
      </p:pic>
      <p:pic>
        <p:nvPicPr>
          <p:cNvPr id="9" name="图片 8">
            <a:extLst>
              <a:ext uri="{FF2B5EF4-FFF2-40B4-BE49-F238E27FC236}">
                <a16:creationId xmlns:a16="http://schemas.microsoft.com/office/drawing/2014/main" id="{0130E860-0895-8DFC-6A0E-BFB62F216C48}"/>
              </a:ext>
            </a:extLst>
          </p:cNvPr>
          <p:cNvPicPr>
            <a:picLocks noChangeAspect="1"/>
          </p:cNvPicPr>
          <p:nvPr/>
        </p:nvPicPr>
        <p:blipFill>
          <a:blip r:embed="rId4"/>
          <a:stretch>
            <a:fillRect/>
          </a:stretch>
        </p:blipFill>
        <p:spPr>
          <a:xfrm>
            <a:off x="16569309" y="8841829"/>
            <a:ext cx="4705350" cy="4476750"/>
          </a:xfrm>
          <a:prstGeom prst="rect">
            <a:avLst/>
          </a:prstGeom>
        </p:spPr>
      </p:pic>
    </p:spTree>
    <p:extLst>
      <p:ext uri="{BB962C8B-B14F-4D97-AF65-F5344CB8AC3E}">
        <p14:creationId xmlns:p14="http://schemas.microsoft.com/office/powerpoint/2010/main" val="20460047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en-US" altLang="zh-CN" dirty="0"/>
              <a:t>INTRODUCTION</a:t>
            </a:r>
            <a:endParaRPr lang="zh-CN" altLang="en-US" dirty="0"/>
          </a:p>
        </p:txBody>
      </p:sp>
      <p:sp>
        <p:nvSpPr>
          <p:cNvPr id="4" name="文本占位符 3"/>
          <p:cNvSpPr>
            <a:spLocks noGrp="1"/>
          </p:cNvSpPr>
          <p:nvPr>
            <p:ph type="body" sz="quarter" idx="12"/>
          </p:nvPr>
        </p:nvSpPr>
        <p:spPr/>
        <p:txBody>
          <a:bodyPr/>
          <a:lstStyle/>
          <a:p>
            <a:r>
              <a:rPr lang="en-US" altLang="zh-CN" dirty="0"/>
              <a:t>00</a:t>
            </a:r>
            <a:endParaRPr lang="zh-CN" altLang="en-US" dirty="0"/>
          </a:p>
        </p:txBody>
      </p:sp>
    </p:spTree>
    <p:extLst>
      <p:ext uri="{BB962C8B-B14F-4D97-AF65-F5344CB8AC3E}">
        <p14:creationId xmlns:p14="http://schemas.microsoft.com/office/powerpoint/2010/main" val="30872648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02 Test Pattern Generation</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Pattern Generation</a:t>
                </a:r>
              </a:p>
              <a:p>
                <a:pPr hangingPunct="1">
                  <a:lnSpc>
                    <a:spcPct val="150000"/>
                  </a:lnSpc>
                </a:pPr>
                <a:r>
                  <a:rPr lang="en-GB" altLang="zh-CN" sz="3600" b="1" dirty="0">
                    <a:solidFill>
                      <a:srgbClr val="68309F"/>
                    </a:solidFill>
                  </a:rPr>
                  <a:t>Hybrid LFSR</a:t>
                </a:r>
              </a:p>
              <a:p>
                <a:pPr lvl="1" hangingPunct="1">
                  <a:lnSpc>
                    <a:spcPct val="150000"/>
                  </a:lnSpc>
                </a:pPr>
                <a:r>
                  <a:rPr lang="en-GB" altLang="zh-CN" sz="3000" b="1" dirty="0">
                    <a:solidFill>
                      <a:srgbClr val="68309F"/>
                    </a:solidFill>
                  </a:rPr>
                  <a:t>Fully Decomposable</a:t>
                </a:r>
                <a:r>
                  <a:rPr lang="en-GB" altLang="zh-CN" sz="3000" dirty="0"/>
                  <a:t>: </a:t>
                </a:r>
                <a14:m>
                  <m:oMath xmlns:m="http://schemas.openxmlformats.org/officeDocument/2006/math">
                    <m:r>
                      <a:rPr lang="en-US" altLang="zh-CN" sz="3200" i="1">
                        <a:latin typeface="Cambria Math" panose="02040503050406030204" pitchFamily="18" charset="0"/>
                      </a:rPr>
                      <m:t>𝑎</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𝑥</m:t>
                        </m:r>
                      </m:e>
                    </m:d>
                    <m:r>
                      <a:rPr lang="en-GB" altLang="zh-CN" sz="3200" i="1">
                        <a:latin typeface="Cambria Math" panose="02040503050406030204" pitchFamily="18" charset="0"/>
                      </a:rPr>
                      <m:t>=1+</m:t>
                    </m:r>
                    <m:r>
                      <a:rPr lang="en-US" altLang="zh-CN" sz="3200" i="1">
                        <a:latin typeface="Cambria Math" panose="02040503050406030204" pitchFamily="18" charset="0"/>
                      </a:rPr>
                      <m:t>𝑏</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𝑥</m:t>
                        </m:r>
                      </m:e>
                    </m:d>
                    <m:r>
                      <a:rPr lang="en-US" altLang="zh-CN" sz="3200" i="1">
                        <a:latin typeface="Cambria Math" panose="02040503050406030204" pitchFamily="18" charset="0"/>
                      </a:rPr>
                      <m:t>+</m:t>
                    </m:r>
                    <m:r>
                      <a:rPr lang="en-US" altLang="zh-CN" sz="3200" i="1">
                        <a:latin typeface="Cambria Math" panose="02040503050406030204" pitchFamily="18" charset="0"/>
                      </a:rPr>
                      <m:t>𝑐</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𝑥</m:t>
                        </m:r>
                      </m:e>
                    </m:d>
                  </m:oMath>
                </a14:m>
                <a:r>
                  <a:rPr lang="en-GB" altLang="zh-CN" sz="3000" dirty="0"/>
                  <a:t> where </a:t>
                </a:r>
                <a14:m>
                  <m:oMath xmlns:m="http://schemas.openxmlformats.org/officeDocument/2006/math">
                    <m:r>
                      <a:rPr lang="en-US" altLang="zh-CN" sz="2800" i="1">
                        <a:latin typeface="Cambria Math" panose="02040503050406030204" pitchFamily="18" charset="0"/>
                      </a:rPr>
                      <m:t>𝑏</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oMath>
                </a14:m>
                <a:r>
                  <a:rPr lang="en-GB" altLang="zh-CN" sz="3000" dirty="0"/>
                  <a:t> and </a:t>
                </a:r>
                <a14:m>
                  <m:oMath xmlns:m="http://schemas.openxmlformats.org/officeDocument/2006/math">
                    <m:r>
                      <a:rPr lang="en-US" altLang="zh-CN" sz="3200" i="1">
                        <a:latin typeface="Cambria Math" panose="02040503050406030204" pitchFamily="18" charset="0"/>
                      </a:rPr>
                      <m:t>𝑐</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𝑥</m:t>
                        </m:r>
                      </m:e>
                    </m:d>
                  </m:oMath>
                </a14:m>
                <a:r>
                  <a:rPr lang="en-GB" altLang="zh-CN" sz="3000" dirty="0"/>
                  <a:t> have no common terms, yet </a:t>
                </a:r>
                <a14:m>
                  <m:oMath xmlns:m="http://schemas.openxmlformats.org/officeDocument/2006/math">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𝑐</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𝑥</m:t>
                            </m:r>
                          </m:e>
                        </m:d>
                      </m:num>
                      <m:den>
                        <m:r>
                          <a:rPr lang="en-US" altLang="zh-CN" sz="3200" b="0" i="1" smtClean="0">
                            <a:latin typeface="Cambria Math" panose="02040503050406030204" pitchFamily="18" charset="0"/>
                          </a:rPr>
                          <m:t>𝑏</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𝑥</m:t>
                            </m:r>
                          </m:e>
                        </m:d>
                      </m:den>
                    </m:f>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𝑥</m:t>
                        </m:r>
                      </m:e>
                      <m:sup>
                        <m:r>
                          <a:rPr lang="en-US" altLang="zh-CN" sz="3200" b="0" i="1" smtClean="0">
                            <a:latin typeface="Cambria Math" panose="02040503050406030204" pitchFamily="18" charset="0"/>
                          </a:rPr>
                          <m:t>𝑗</m:t>
                        </m:r>
                      </m:sup>
                    </m:sSup>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𝑗</m:t>
                    </m:r>
                    <m:r>
                      <a:rPr lang="zh-CN" altLang="en-US" sz="3200" i="1">
                        <a:latin typeface="Cambria Math" panose="02040503050406030204" pitchFamily="18" charset="0"/>
                      </a:rPr>
                      <m:t>≥</m:t>
                    </m:r>
                    <m:r>
                      <a:rPr lang="en-US" altLang="zh-CN" sz="3200" b="0" i="1" smtClean="0">
                        <a:latin typeface="Cambria Math" panose="02040503050406030204" pitchFamily="18" charset="0"/>
                      </a:rPr>
                      <m:t>1</m:t>
                    </m:r>
                  </m:oMath>
                </a14:m>
                <a:endParaRPr lang="en-GB" altLang="zh-CN" sz="3000" dirty="0"/>
              </a:p>
              <a:p>
                <a:pPr lvl="1" hangingPunct="1">
                  <a:lnSpc>
                    <a:spcPct val="150000"/>
                  </a:lnSpc>
                </a:pPr>
                <a:r>
                  <a:rPr lang="en-GB" altLang="zh-CN" sz="3000" b="1" dirty="0">
                    <a:solidFill>
                      <a:srgbClr val="68309F"/>
                    </a:solidFill>
                  </a:rPr>
                  <a:t>Top-Bottom</a:t>
                </a:r>
                <a:r>
                  <a:rPr lang="en-GB" altLang="zh-CN" sz="3000" dirty="0"/>
                  <a:t>: </a:t>
                </a:r>
                <a14:m>
                  <m:oMath xmlns:m="http://schemas.openxmlformats.org/officeDocument/2006/math">
                    <m:r>
                      <a:rPr lang="en-US" altLang="zh-CN" sz="3200" b="0" i="1" smtClean="0">
                        <a:latin typeface="Cambria Math" panose="02040503050406030204" pitchFamily="18" charset="0"/>
                      </a:rPr>
                      <m:t>𝑠</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𝑥</m:t>
                        </m:r>
                      </m:e>
                    </m:d>
                    <m:r>
                      <a:rPr lang="en-GB" altLang="zh-CN" sz="3200" i="1">
                        <a:latin typeface="Cambria Math" panose="02040503050406030204" pitchFamily="18" charset="0"/>
                      </a:rPr>
                      <m:t>=1+</m:t>
                    </m:r>
                    <m:acc>
                      <m:accPr>
                        <m:chr m:val="̂"/>
                        <m:ctrlPr>
                          <a:rPr lang="en-GB" altLang="zh-CN" sz="3200" b="0" i="1" smtClean="0">
                            <a:latin typeface="Cambria Math" panose="02040503050406030204" pitchFamily="18" charset="0"/>
                          </a:rPr>
                        </m:ctrlPr>
                      </m:accPr>
                      <m:e/>
                    </m:acc>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𝑥</m:t>
                        </m:r>
                      </m:e>
                      <m:sup>
                        <m:r>
                          <a:rPr lang="en-US" altLang="zh-CN" sz="3200" i="1">
                            <a:latin typeface="Cambria Math" panose="02040503050406030204" pitchFamily="18" charset="0"/>
                          </a:rPr>
                          <m:t>𝑗</m:t>
                        </m:r>
                      </m:sup>
                    </m:sSup>
                    <m:r>
                      <a:rPr lang="en-US" altLang="zh-CN" sz="3200" b="0" i="1" smtClean="0">
                        <a:latin typeface="Cambria Math" panose="02040503050406030204" pitchFamily="18" charset="0"/>
                      </a:rPr>
                      <m:t>+</m:t>
                    </m:r>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𝑥</m:t>
                        </m:r>
                      </m:e>
                      <m:sup>
                        <m:r>
                          <a:rPr lang="en-US" altLang="zh-CN" sz="3200" i="1">
                            <a:latin typeface="Cambria Math" panose="02040503050406030204" pitchFamily="18" charset="0"/>
                          </a:rPr>
                          <m:t>𝑗</m:t>
                        </m:r>
                      </m:sup>
                    </m:sSup>
                    <m:r>
                      <a:rPr lang="en-US" altLang="zh-CN" sz="3200" i="1">
                        <a:latin typeface="Cambria Math" panose="02040503050406030204" pitchFamily="18" charset="0"/>
                      </a:rPr>
                      <m:t>𝑏</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𝑥</m:t>
                        </m:r>
                      </m:e>
                    </m:d>
                  </m:oMath>
                </a14:m>
                <a:r>
                  <a:rPr lang="en-GB" altLang="zh-CN" sz="3200" dirty="0"/>
                  <a:t>, where </a:t>
                </a:r>
                <a14:m>
                  <m:oMath xmlns:m="http://schemas.openxmlformats.org/officeDocument/2006/math">
                    <m:acc>
                      <m:accPr>
                        <m:chr m:val="̂"/>
                        <m:ctrlPr>
                          <a:rPr lang="en-GB" altLang="zh-CN" sz="3200" i="1">
                            <a:latin typeface="Cambria Math" panose="02040503050406030204" pitchFamily="18" charset="0"/>
                          </a:rPr>
                        </m:ctrlPr>
                      </m:accPr>
                      <m:e/>
                    </m:acc>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𝑥</m:t>
                        </m:r>
                      </m:e>
                      <m:sup>
                        <m:r>
                          <a:rPr lang="en-US" altLang="zh-CN" sz="3200" i="1">
                            <a:latin typeface="Cambria Math" panose="02040503050406030204" pitchFamily="18" charset="0"/>
                          </a:rPr>
                          <m:t>𝑗</m:t>
                        </m:r>
                      </m:sup>
                    </m:sSup>
                  </m:oMath>
                </a14:m>
                <a:r>
                  <a:rPr lang="en-GB" altLang="zh-CN" sz="3200" dirty="0"/>
                  <a:t> indicates that the XOR gate with one input taken from the j-</a:t>
                </a:r>
                <a:r>
                  <a:rPr lang="en-GB" altLang="zh-CN" sz="3200" dirty="0" err="1"/>
                  <a:t>th</a:t>
                </a:r>
                <a:r>
                  <a:rPr lang="en-GB" altLang="zh-CN" sz="3200" dirty="0"/>
                  <a:t> stage output of the LFSR is connected to the feedback path, not between stages.</a:t>
                </a:r>
              </a:p>
              <a:p>
                <a:pPr lvl="1" hangingPunct="1">
                  <a:lnSpc>
                    <a:spcPct val="150000"/>
                  </a:lnSpc>
                </a:pPr>
                <a:r>
                  <a:rPr lang="en-GB" altLang="zh-CN" sz="3200" b="1" dirty="0">
                    <a:solidFill>
                      <a:srgbClr val="68309F"/>
                    </a:solidFill>
                  </a:rPr>
                  <a:t>Bottom-Top</a:t>
                </a:r>
                <a:r>
                  <a:rPr lang="en-GB" altLang="zh-CN" sz="3200" dirty="0"/>
                  <a:t>: </a:t>
                </a:r>
                <a14:m>
                  <m:oMath xmlns:m="http://schemas.openxmlformats.org/officeDocument/2006/math">
                    <m:r>
                      <a:rPr lang="en-US" altLang="zh-CN" sz="3200" i="1">
                        <a:latin typeface="Cambria Math" panose="02040503050406030204" pitchFamily="18" charset="0"/>
                      </a:rPr>
                      <m:t>𝑠</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𝑥</m:t>
                        </m:r>
                      </m:e>
                    </m:d>
                    <m:r>
                      <a:rPr lang="en-GB" altLang="zh-CN" sz="3200" i="1">
                        <a:latin typeface="Cambria Math" panose="02040503050406030204" pitchFamily="18" charset="0"/>
                      </a:rPr>
                      <m:t>=</m:t>
                    </m:r>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𝑥</m:t>
                        </m:r>
                      </m:e>
                      <m:sup>
                        <m:r>
                          <a:rPr lang="en-US" altLang="zh-CN" sz="3200" b="0" i="1" smtClean="0">
                            <a:latin typeface="Cambria Math" panose="02040503050406030204" pitchFamily="18" charset="0"/>
                          </a:rPr>
                          <m:t>𝑛</m:t>
                        </m:r>
                      </m:sup>
                    </m:sSup>
                    <m:r>
                      <a:rPr lang="en-GB" altLang="zh-CN" sz="3200" i="1">
                        <a:latin typeface="Cambria Math" panose="02040503050406030204" pitchFamily="18" charset="0"/>
                      </a:rPr>
                      <m:t>+</m:t>
                    </m:r>
                    <m:acc>
                      <m:accPr>
                        <m:chr m:val="̂"/>
                        <m:ctrlPr>
                          <a:rPr lang="en-GB" altLang="zh-CN" sz="3200" i="1">
                            <a:latin typeface="Cambria Math" panose="02040503050406030204" pitchFamily="18" charset="0"/>
                          </a:rPr>
                        </m:ctrlPr>
                      </m:accPr>
                      <m:e/>
                    </m:acc>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𝑥</m:t>
                        </m:r>
                      </m:e>
                      <m:sup>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r>
                          <a:rPr lang="en-US" altLang="zh-CN" sz="3200" i="1">
                            <a:latin typeface="Cambria Math" panose="02040503050406030204" pitchFamily="18" charset="0"/>
                          </a:rPr>
                          <m:t>𝑗</m:t>
                        </m:r>
                      </m:sup>
                    </m:sSup>
                    <m:r>
                      <a:rPr lang="en-US" altLang="zh-CN" sz="3200" i="1">
                        <a:latin typeface="Cambria Math" panose="02040503050406030204" pitchFamily="18" charset="0"/>
                      </a:rPr>
                      <m:t>+</m:t>
                    </m:r>
                    <m:r>
                      <a:rPr lang="en-US" altLang="zh-CN" sz="3200" i="1">
                        <a:latin typeface="Cambria Math" panose="02040503050406030204" pitchFamily="18" charset="0"/>
                      </a:rPr>
                      <m:t>𝑏</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𝑥</m:t>
                        </m:r>
                      </m:e>
                    </m:d>
                  </m:oMath>
                </a14:m>
                <a:endParaRPr lang="en-GB" altLang="zh-CN" sz="3000" dirty="0"/>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570188" cy="10168979"/>
              </a:xfrm>
              <a:prstGeom prst="rect">
                <a:avLst/>
              </a:prstGeom>
              <a:blipFill>
                <a:blip r:embed="rId2"/>
                <a:stretch>
                  <a:fillRect l="-10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87680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02 Test Pattern Generation</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Pattern Generation</a:t>
                </a:r>
              </a:p>
              <a:p>
                <a:pPr hangingPunct="1">
                  <a:lnSpc>
                    <a:spcPct val="150000"/>
                  </a:lnSpc>
                </a:pPr>
                <a:r>
                  <a:rPr lang="en-GB" altLang="zh-CN" sz="3600" b="1" dirty="0">
                    <a:solidFill>
                      <a:srgbClr val="68309F"/>
                    </a:solidFill>
                  </a:rPr>
                  <a:t>Hybrid LFSR</a:t>
                </a:r>
              </a:p>
              <a:p>
                <a:pPr lvl="1" hangingPunct="1">
                  <a:lnSpc>
                    <a:spcPct val="150000"/>
                  </a:lnSpc>
                </a:pPr>
                <a:r>
                  <a:rPr lang="en-GB" altLang="zh-CN" sz="3400" dirty="0"/>
                  <a:t>Theorem: i</a:t>
                </a:r>
                <a:r>
                  <a:rPr lang="en-GB" altLang="zh-CN" sz="3200" dirty="0"/>
                  <a:t>f </a:t>
                </a:r>
                <a:r>
                  <a:rPr lang="en-GB" altLang="zh-CN" sz="3400" dirty="0"/>
                  <a:t>a characteristic polynomial </a:t>
                </a:r>
                <a14:m>
                  <m:oMath xmlns:m="http://schemas.openxmlformats.org/officeDocument/2006/math">
                    <m:r>
                      <a:rPr lang="en-US" altLang="zh-CN" sz="3400" b="0" i="1" smtClean="0">
                        <a:latin typeface="Cambria Math" panose="02040503050406030204" pitchFamily="18" charset="0"/>
                      </a:rPr>
                      <m:t>𝑓</m:t>
                    </m:r>
                    <m:d>
                      <m:dPr>
                        <m:ctrlPr>
                          <a:rPr lang="en-US" altLang="zh-CN" sz="3400" i="1">
                            <a:latin typeface="Cambria Math" panose="02040503050406030204" pitchFamily="18" charset="0"/>
                          </a:rPr>
                        </m:ctrlPr>
                      </m:dPr>
                      <m:e>
                        <m:r>
                          <a:rPr lang="en-US" altLang="zh-CN" sz="3400" i="1">
                            <a:latin typeface="Cambria Math" panose="02040503050406030204" pitchFamily="18" charset="0"/>
                          </a:rPr>
                          <m:t>𝑥</m:t>
                        </m:r>
                      </m:e>
                    </m:d>
                    <m:r>
                      <a:rPr lang="en-GB" altLang="zh-CN" sz="3400" i="1">
                        <a:latin typeface="Cambria Math" panose="02040503050406030204" pitchFamily="18" charset="0"/>
                      </a:rPr>
                      <m:t> </m:t>
                    </m:r>
                  </m:oMath>
                </a14:m>
                <a:r>
                  <a:rPr lang="en-GB" altLang="zh-CN" sz="3200" dirty="0"/>
                  <a:t>is fully decomposable, then there exists a top-bottom LFSR for it; and if top-bottom LFSRs exist for a characteristic polynomial </a:t>
                </a:r>
                <a14:m>
                  <m:oMath xmlns:m="http://schemas.openxmlformats.org/officeDocument/2006/math">
                    <m:r>
                      <a:rPr lang="en-US" altLang="zh-CN" sz="3200" b="0" i="1" smtClean="0">
                        <a:latin typeface="Cambria Math" panose="02040503050406030204" pitchFamily="18" charset="0"/>
                      </a:rPr>
                      <m:t>𝑓</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𝑥</m:t>
                        </m:r>
                      </m:e>
                    </m:d>
                  </m:oMath>
                </a14:m>
                <a:r>
                  <a:rPr lang="en-GB" altLang="zh-CN" sz="3200" dirty="0"/>
                  <a:t>, then bottom-top LFSRs will exist for its reciprocal polynomial </a:t>
                </a:r>
                <a14:m>
                  <m:oMath xmlns:m="http://schemas.openxmlformats.org/officeDocument/2006/math">
                    <m:r>
                      <a:rPr lang="en-US" altLang="zh-CN" sz="3200" b="0" i="1" smtClean="0">
                        <a:latin typeface="Cambria Math" panose="02040503050406030204" pitchFamily="18" charset="0"/>
                      </a:rPr>
                      <m:t>𝑟</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𝑥</m:t>
                        </m:r>
                      </m:e>
                    </m:d>
                  </m:oMath>
                </a14:m>
                <a:r>
                  <a:rPr lang="en-GB" altLang="zh-CN" sz="3200" dirty="0"/>
                  <a:t>.</a:t>
                </a:r>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570188" cy="10168979"/>
              </a:xfrm>
              <a:prstGeom prst="rect">
                <a:avLst/>
              </a:prstGeom>
              <a:blipFill>
                <a:blip r:embed="rId2"/>
                <a:stretch>
                  <a:fillRect l="-1074" r="-31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8209998-C427-6B64-410B-AB861594DFFA}"/>
              </a:ext>
            </a:extLst>
          </p:cNvPr>
          <p:cNvPicPr>
            <a:picLocks noChangeAspect="1"/>
          </p:cNvPicPr>
          <p:nvPr/>
        </p:nvPicPr>
        <p:blipFill>
          <a:blip r:embed="rId3"/>
          <a:stretch>
            <a:fillRect/>
          </a:stretch>
        </p:blipFill>
        <p:spPr>
          <a:xfrm>
            <a:off x="6352082" y="8073189"/>
            <a:ext cx="11679836" cy="4924707"/>
          </a:xfrm>
          <a:prstGeom prst="rect">
            <a:avLst/>
          </a:prstGeom>
        </p:spPr>
      </p:pic>
    </p:spTree>
    <p:extLst>
      <p:ext uri="{BB962C8B-B14F-4D97-AF65-F5344CB8AC3E}">
        <p14:creationId xmlns:p14="http://schemas.microsoft.com/office/powerpoint/2010/main" val="195249386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02 Test Pattern Generation – Exhaustive Test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Exhaustive Test</a:t>
            </a:r>
          </a:p>
          <a:p>
            <a:pPr hangingPunct="1">
              <a:lnSpc>
                <a:spcPct val="150000"/>
              </a:lnSpc>
            </a:pPr>
            <a:r>
              <a:rPr lang="en-GB" altLang="zh-CN" sz="3600" b="1" dirty="0">
                <a:solidFill>
                  <a:srgbClr val="68309F"/>
                </a:solidFill>
              </a:rPr>
              <a:t>Binary Counter</a:t>
            </a:r>
          </a:p>
          <a:p>
            <a:pPr hangingPunct="1">
              <a:lnSpc>
                <a:spcPct val="150000"/>
              </a:lnSpc>
            </a:pPr>
            <a:r>
              <a:rPr lang="en-GB" altLang="zh-CN" sz="3600" b="1" dirty="0">
                <a:solidFill>
                  <a:srgbClr val="68309F"/>
                </a:solidFill>
              </a:rPr>
              <a:t>Maximum-length LSFR (Complete LFSR, CFSR)</a:t>
            </a:r>
          </a:p>
          <a:p>
            <a:pPr lvl="1" hangingPunct="1">
              <a:lnSpc>
                <a:spcPct val="150000"/>
              </a:lnSpc>
            </a:pPr>
            <a:r>
              <a:rPr lang="en-GB" altLang="zh-CN" sz="3400" dirty="0"/>
              <a:t>For any modular CFSR, the minimization is done by replacing the XOR gate at the last stage by an OR gate and reconnecting the tap to the OR-gate output.</a:t>
            </a:r>
          </a:p>
          <a:p>
            <a:pPr lvl="1" hangingPunct="1">
              <a:lnSpc>
                <a:spcPct val="150000"/>
              </a:lnSpc>
            </a:pPr>
            <a:r>
              <a:rPr lang="en-GB" altLang="zh-CN" sz="3400" dirty="0"/>
              <a:t>If further minimization is necessary, then using the hybrid LFSR scheme presented above can save about half of the XOR gates required for the feedback connection.</a:t>
            </a:r>
          </a:p>
          <a:p>
            <a:pPr lvl="1" hangingPunct="1">
              <a:lnSpc>
                <a:spcPct val="150000"/>
              </a:lnSpc>
            </a:pPr>
            <a:r>
              <a:rPr lang="en-GB" altLang="zh-CN" sz="3400" dirty="0"/>
              <a:t>When n is larger than 20, the test time may be prohibitively long and is thus not recommended.</a:t>
            </a:r>
          </a:p>
        </p:txBody>
      </p:sp>
      <p:pic>
        <p:nvPicPr>
          <p:cNvPr id="8" name="图片 7">
            <a:extLst>
              <a:ext uri="{FF2B5EF4-FFF2-40B4-BE49-F238E27FC236}">
                <a16:creationId xmlns:a16="http://schemas.microsoft.com/office/drawing/2014/main" id="{395D38D4-3077-CEFE-6822-516A84D1E96C}"/>
              </a:ext>
            </a:extLst>
          </p:cNvPr>
          <p:cNvPicPr>
            <a:picLocks noChangeAspect="1"/>
          </p:cNvPicPr>
          <p:nvPr/>
        </p:nvPicPr>
        <p:blipFill>
          <a:blip r:embed="rId2"/>
          <a:stretch>
            <a:fillRect/>
          </a:stretch>
        </p:blipFill>
        <p:spPr>
          <a:xfrm>
            <a:off x="2266442" y="10622388"/>
            <a:ext cx="9906000" cy="2085975"/>
          </a:xfrm>
          <a:prstGeom prst="rect">
            <a:avLst/>
          </a:prstGeom>
        </p:spPr>
      </p:pic>
      <p:pic>
        <p:nvPicPr>
          <p:cNvPr id="10" name="图片 9">
            <a:extLst>
              <a:ext uri="{FF2B5EF4-FFF2-40B4-BE49-F238E27FC236}">
                <a16:creationId xmlns:a16="http://schemas.microsoft.com/office/drawing/2014/main" id="{9AF62483-3F36-3D73-AA00-AC801BD89359}"/>
              </a:ext>
            </a:extLst>
          </p:cNvPr>
          <p:cNvPicPr>
            <a:picLocks noChangeAspect="1"/>
          </p:cNvPicPr>
          <p:nvPr/>
        </p:nvPicPr>
        <p:blipFill rotWithShape="1">
          <a:blip r:embed="rId3"/>
          <a:srcRect l="4330" r="6112"/>
          <a:stretch/>
        </p:blipFill>
        <p:spPr>
          <a:xfrm>
            <a:off x="12079705" y="10704376"/>
            <a:ext cx="9468853" cy="2486025"/>
          </a:xfrm>
          <a:prstGeom prst="rect">
            <a:avLst/>
          </a:prstGeom>
        </p:spPr>
      </p:pic>
    </p:spTree>
    <p:extLst>
      <p:ext uri="{BB962C8B-B14F-4D97-AF65-F5344CB8AC3E}">
        <p14:creationId xmlns:p14="http://schemas.microsoft.com/office/powerpoint/2010/main" val="129933127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a:bodyPr>
          <a:lstStyle/>
          <a:p>
            <a:r>
              <a:rPr lang="en-US" altLang="zh-CN" dirty="0"/>
              <a:t>02 Test Pattern Generation – Pseudo-Random Test</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Pseudo-Random Test</a:t>
                </a:r>
              </a:p>
              <a:p>
                <a:pPr hangingPunct="1">
                  <a:lnSpc>
                    <a:spcPct val="150000"/>
                  </a:lnSpc>
                </a:pPr>
                <a:r>
                  <a:rPr lang="en-GB" altLang="zh-CN" sz="3400" dirty="0"/>
                  <a:t>Pseudo-random testing has the advantage of being applicable to both sequential and combinational circuits</a:t>
                </a:r>
              </a:p>
              <a:p>
                <a:pPr hangingPunct="1">
                  <a:lnSpc>
                    <a:spcPct val="150000"/>
                  </a:lnSpc>
                </a:pPr>
                <a:r>
                  <a:rPr lang="en-GB" altLang="zh-CN" sz="3400" dirty="0"/>
                  <a:t>However, there are difficulties in determining the required test length and fault coverage.</a:t>
                </a:r>
              </a:p>
              <a:p>
                <a:pPr lvl="1" hangingPunct="1">
                  <a:lnSpc>
                    <a:spcPct val="150000"/>
                  </a:lnSpc>
                </a:pPr>
                <a:r>
                  <a:rPr lang="en-GB" altLang="zh-CN" sz="2800" b="1" dirty="0">
                    <a:solidFill>
                      <a:srgbClr val="68309F"/>
                    </a:solidFill>
                  </a:rPr>
                  <a:t>Maximum-length LFSR</a:t>
                </a:r>
                <a:r>
                  <a:rPr lang="en-GB" altLang="zh-CN" sz="2800" dirty="0"/>
                  <a:t> is commonly used for pseudo-random pattern generation, but some circuits may be random-pattern resistant, thus making </a:t>
                </a:r>
                <a:r>
                  <a:rPr lang="en-GB" altLang="zh-CN" sz="2800" b="1" dirty="0">
                    <a:solidFill>
                      <a:srgbClr val="68309F"/>
                    </a:solidFill>
                  </a:rPr>
                  <a:t>weighted LFSR</a:t>
                </a:r>
                <a:r>
                  <a:rPr lang="en-GB" altLang="zh-CN" sz="2800" dirty="0"/>
                  <a:t> more popular.</a:t>
                </a:r>
              </a:p>
              <a:p>
                <a:pPr lvl="1" hangingPunct="1">
                  <a:lnSpc>
                    <a:spcPct val="150000"/>
                  </a:lnSpc>
                </a:pPr>
                <a:r>
                  <a:rPr lang="en-GB" altLang="zh-CN" sz="2800" b="1" dirty="0">
                    <a:solidFill>
                      <a:srgbClr val="68309F"/>
                    </a:solidFill>
                  </a:rPr>
                  <a:t>Cellular automata (CA) </a:t>
                </a:r>
                <a:r>
                  <a:rPr lang="en-GB" altLang="zh-CN" sz="2800" dirty="0"/>
                  <a:t>yielded better randomness property than LFSR.</a:t>
                </a:r>
              </a:p>
              <a:p>
                <a:pPr lvl="2" hangingPunct="1">
                  <a:lnSpc>
                    <a:spcPct val="150000"/>
                  </a:lnSpc>
                </a:pPr>
                <a:r>
                  <a:rPr lang="en-GB" altLang="zh-CN" sz="2200" dirty="0"/>
                  <a:t>It provides patterns that look more random at the circuit inputs.</a:t>
                </a:r>
              </a:p>
              <a:p>
                <a:pPr lvl="2" hangingPunct="1">
                  <a:lnSpc>
                    <a:spcPct val="150000"/>
                  </a:lnSpc>
                </a:pPr>
                <a:r>
                  <a:rPr lang="en-GB" altLang="zh-CN" sz="2200" dirty="0"/>
                  <a:t>It has higher opportunity to reach very high fault coverage in a circuit that is RP-resistant.</a:t>
                </a:r>
              </a:p>
              <a:p>
                <a:pPr lvl="2" hangingPunct="1">
                  <a:lnSpc>
                    <a:spcPct val="150000"/>
                  </a:lnSpc>
                </a:pPr>
                <a:r>
                  <a:rPr lang="en-GB" altLang="zh-CN" sz="2200" dirty="0"/>
                  <a:t>It has implementation advantages as it only requires adjacent neighbour communication (no global feedback as in the modular LFSR case)</a:t>
                </a:r>
              </a:p>
              <a:p>
                <a:pPr lvl="2" hangingPunct="1">
                  <a:lnSpc>
                    <a:spcPct val="150000"/>
                  </a:lnSpc>
                </a:pPr>
                <a:r>
                  <a:rPr lang="en-GB" altLang="zh-CN" sz="2200" dirty="0"/>
                  <a:t>Rule 90/150: </a:t>
                </a:r>
                <a14:m>
                  <m:oMath xmlns:m="http://schemas.openxmlformats.org/officeDocument/2006/math">
                    <m:sSub>
                      <m:sSubPr>
                        <m:ctrlPr>
                          <a:rPr lang="en-GB" altLang="zh-CN" sz="2200" i="1" smtClean="0">
                            <a:latin typeface="Cambria Math" panose="02040503050406030204" pitchFamily="18" charset="0"/>
                          </a:rPr>
                        </m:ctrlPr>
                      </m:sSubPr>
                      <m:e>
                        <m:r>
                          <a:rPr lang="en-GB" altLang="zh-CN" sz="2200" b="0" i="1" smtClean="0">
                            <a:latin typeface="Cambria Math" panose="02040503050406030204" pitchFamily="18" charset="0"/>
                          </a:rPr>
                          <m:t>𝑥</m:t>
                        </m:r>
                      </m:e>
                      <m:sub>
                        <m:r>
                          <a:rPr lang="en-GB" altLang="zh-CN" sz="2200" b="0" i="1" smtClean="0">
                            <a:latin typeface="Cambria Math" panose="02040503050406030204" pitchFamily="18" charset="0"/>
                          </a:rPr>
                          <m:t>𝑖</m:t>
                        </m:r>
                      </m:sub>
                    </m:sSub>
                    <m:d>
                      <m:dPr>
                        <m:ctrlPr>
                          <a:rPr lang="en-GB" altLang="zh-CN" sz="2200" b="0" i="1" smtClean="0">
                            <a:latin typeface="Cambria Math" panose="02040503050406030204" pitchFamily="18" charset="0"/>
                          </a:rPr>
                        </m:ctrlPr>
                      </m:dPr>
                      <m:e>
                        <m:r>
                          <a:rPr lang="en-GB" altLang="zh-CN" sz="2200" b="0" i="1" smtClean="0">
                            <a:latin typeface="Cambria Math" panose="02040503050406030204" pitchFamily="18" charset="0"/>
                          </a:rPr>
                          <m:t>𝑡</m:t>
                        </m:r>
                        <m:r>
                          <a:rPr lang="en-GB" altLang="zh-CN" sz="2200" b="0" i="1" smtClean="0">
                            <a:latin typeface="Cambria Math" panose="02040503050406030204" pitchFamily="18" charset="0"/>
                          </a:rPr>
                          <m:t>+1</m:t>
                        </m:r>
                      </m:e>
                    </m:d>
                    <m:r>
                      <a:rPr lang="en-GB" altLang="zh-CN" sz="2200" b="0" i="1" smtClean="0">
                        <a:latin typeface="Cambria Math" panose="02040503050406030204" pitchFamily="18" charset="0"/>
                      </a:rPr>
                      <m:t>=</m:t>
                    </m:r>
                    <m:sSub>
                      <m:sSubPr>
                        <m:ctrlPr>
                          <a:rPr lang="en-GB" altLang="zh-CN" sz="2200" i="1">
                            <a:latin typeface="Cambria Math" panose="02040503050406030204" pitchFamily="18" charset="0"/>
                          </a:rPr>
                        </m:ctrlPr>
                      </m:sSubPr>
                      <m:e>
                        <m:r>
                          <a:rPr lang="en-GB" altLang="zh-CN" sz="2200" i="1">
                            <a:latin typeface="Cambria Math" panose="02040503050406030204" pitchFamily="18" charset="0"/>
                          </a:rPr>
                          <m:t>𝑥</m:t>
                        </m:r>
                      </m:e>
                      <m:sub>
                        <m:r>
                          <a:rPr lang="en-GB" altLang="zh-CN" sz="2200" i="1">
                            <a:latin typeface="Cambria Math" panose="02040503050406030204" pitchFamily="18" charset="0"/>
                          </a:rPr>
                          <m:t>𝑖</m:t>
                        </m:r>
                        <m:r>
                          <a:rPr lang="en-GB" altLang="zh-CN" sz="2200" b="0" i="1" smtClean="0">
                            <a:latin typeface="Cambria Math" panose="02040503050406030204" pitchFamily="18" charset="0"/>
                          </a:rPr>
                          <m:t>−1</m:t>
                        </m:r>
                      </m:sub>
                    </m:sSub>
                    <m:d>
                      <m:dPr>
                        <m:ctrlPr>
                          <a:rPr lang="en-GB" altLang="zh-CN" sz="2200" i="1">
                            <a:latin typeface="Cambria Math" panose="02040503050406030204" pitchFamily="18" charset="0"/>
                          </a:rPr>
                        </m:ctrlPr>
                      </m:dPr>
                      <m:e>
                        <m:r>
                          <a:rPr lang="en-GB" altLang="zh-CN" sz="2200" i="1">
                            <a:latin typeface="Cambria Math" panose="02040503050406030204" pitchFamily="18" charset="0"/>
                          </a:rPr>
                          <m:t>𝑡</m:t>
                        </m:r>
                      </m:e>
                    </m:d>
                    <m:r>
                      <a:rPr lang="en-GB" altLang="zh-CN" sz="2200" b="0" i="1" smtClean="0">
                        <a:latin typeface="Cambria Math" panose="02040503050406030204" pitchFamily="18" charset="0"/>
                      </a:rPr>
                      <m:t>+</m:t>
                    </m:r>
                    <m:sSub>
                      <m:sSubPr>
                        <m:ctrlPr>
                          <a:rPr lang="en-GB" altLang="zh-CN" sz="2200" i="1">
                            <a:latin typeface="Cambria Math" panose="02040503050406030204" pitchFamily="18" charset="0"/>
                          </a:rPr>
                        </m:ctrlPr>
                      </m:sSubPr>
                      <m:e>
                        <m:r>
                          <a:rPr lang="en-GB" altLang="zh-CN" sz="2200" i="1">
                            <a:latin typeface="Cambria Math" panose="02040503050406030204" pitchFamily="18" charset="0"/>
                          </a:rPr>
                          <m:t>𝑥</m:t>
                        </m:r>
                      </m:e>
                      <m:sub>
                        <m:r>
                          <a:rPr lang="en-GB" altLang="zh-CN" sz="2200" i="1">
                            <a:latin typeface="Cambria Math" panose="02040503050406030204" pitchFamily="18" charset="0"/>
                          </a:rPr>
                          <m:t>𝑖</m:t>
                        </m:r>
                        <m:r>
                          <a:rPr lang="en-GB" altLang="zh-CN" sz="2200" b="0" i="1" smtClean="0">
                            <a:latin typeface="Cambria Math" panose="02040503050406030204" pitchFamily="18" charset="0"/>
                          </a:rPr>
                          <m:t>+</m:t>
                        </m:r>
                        <m:r>
                          <a:rPr lang="en-GB" altLang="zh-CN" sz="2200" i="1">
                            <a:latin typeface="Cambria Math" panose="02040503050406030204" pitchFamily="18" charset="0"/>
                          </a:rPr>
                          <m:t>1</m:t>
                        </m:r>
                      </m:sub>
                    </m:sSub>
                    <m:d>
                      <m:dPr>
                        <m:ctrlPr>
                          <a:rPr lang="en-GB" altLang="zh-CN" sz="2200" i="1">
                            <a:latin typeface="Cambria Math" panose="02040503050406030204" pitchFamily="18" charset="0"/>
                          </a:rPr>
                        </m:ctrlPr>
                      </m:dPr>
                      <m:e>
                        <m:r>
                          <a:rPr lang="en-GB" altLang="zh-CN" sz="2200" i="1">
                            <a:latin typeface="Cambria Math" panose="02040503050406030204" pitchFamily="18" charset="0"/>
                          </a:rPr>
                          <m:t>𝑡</m:t>
                        </m:r>
                      </m:e>
                    </m:d>
                    <m:r>
                      <a:rPr lang="en-GB" altLang="zh-CN" sz="2200" b="0" i="1" smtClean="0">
                        <a:latin typeface="Cambria Math" panose="02040503050406030204" pitchFamily="18" charset="0"/>
                      </a:rPr>
                      <m:t> </m:t>
                    </m:r>
                    <m:r>
                      <a:rPr lang="en-US" altLang="zh-CN" sz="2200" b="0" i="1" smtClean="0">
                        <a:latin typeface="Cambria Math" panose="02040503050406030204" pitchFamily="18" charset="0"/>
                      </a:rPr>
                      <m:t>&amp; </m:t>
                    </m:r>
                    <m:sSub>
                      <m:sSubPr>
                        <m:ctrlPr>
                          <a:rPr lang="en-GB" altLang="zh-CN" sz="2200" i="1">
                            <a:latin typeface="Cambria Math" panose="02040503050406030204" pitchFamily="18" charset="0"/>
                          </a:rPr>
                        </m:ctrlPr>
                      </m:sSubPr>
                      <m:e>
                        <m:r>
                          <a:rPr lang="en-GB" altLang="zh-CN" sz="2200" i="1">
                            <a:latin typeface="Cambria Math" panose="02040503050406030204" pitchFamily="18" charset="0"/>
                          </a:rPr>
                          <m:t>𝑥</m:t>
                        </m:r>
                      </m:e>
                      <m:sub>
                        <m:r>
                          <a:rPr lang="en-GB" altLang="zh-CN" sz="2200" i="1">
                            <a:latin typeface="Cambria Math" panose="02040503050406030204" pitchFamily="18" charset="0"/>
                          </a:rPr>
                          <m:t>𝑖</m:t>
                        </m:r>
                      </m:sub>
                    </m:sSub>
                    <m:d>
                      <m:dPr>
                        <m:ctrlPr>
                          <a:rPr lang="en-GB" altLang="zh-CN" sz="2200" i="1">
                            <a:latin typeface="Cambria Math" panose="02040503050406030204" pitchFamily="18" charset="0"/>
                          </a:rPr>
                        </m:ctrlPr>
                      </m:dPr>
                      <m:e>
                        <m:r>
                          <a:rPr lang="en-GB" altLang="zh-CN" sz="2200" i="1">
                            <a:latin typeface="Cambria Math" panose="02040503050406030204" pitchFamily="18" charset="0"/>
                          </a:rPr>
                          <m:t>𝑡</m:t>
                        </m:r>
                        <m:r>
                          <a:rPr lang="en-GB" altLang="zh-CN" sz="2200" i="1">
                            <a:latin typeface="Cambria Math" panose="02040503050406030204" pitchFamily="18" charset="0"/>
                          </a:rPr>
                          <m:t>+1</m:t>
                        </m:r>
                      </m:e>
                    </m:d>
                    <m:r>
                      <a:rPr lang="en-GB" altLang="zh-CN" sz="2200" i="1">
                        <a:latin typeface="Cambria Math" panose="02040503050406030204" pitchFamily="18" charset="0"/>
                      </a:rPr>
                      <m:t>=</m:t>
                    </m:r>
                    <m:sSub>
                      <m:sSubPr>
                        <m:ctrlPr>
                          <a:rPr lang="en-GB" altLang="zh-CN" sz="2200" i="1">
                            <a:latin typeface="Cambria Math" panose="02040503050406030204" pitchFamily="18" charset="0"/>
                          </a:rPr>
                        </m:ctrlPr>
                      </m:sSubPr>
                      <m:e>
                        <m:r>
                          <a:rPr lang="en-GB" altLang="zh-CN" sz="2200" i="1">
                            <a:latin typeface="Cambria Math" panose="02040503050406030204" pitchFamily="18" charset="0"/>
                          </a:rPr>
                          <m:t>𝑥</m:t>
                        </m:r>
                      </m:e>
                      <m:sub>
                        <m:r>
                          <a:rPr lang="en-GB" altLang="zh-CN" sz="2200" i="1">
                            <a:latin typeface="Cambria Math" panose="02040503050406030204" pitchFamily="18" charset="0"/>
                          </a:rPr>
                          <m:t>𝑖</m:t>
                        </m:r>
                        <m:r>
                          <a:rPr lang="en-GB" altLang="zh-CN" sz="2200" i="1">
                            <a:latin typeface="Cambria Math" panose="02040503050406030204" pitchFamily="18" charset="0"/>
                          </a:rPr>
                          <m:t>−1</m:t>
                        </m:r>
                      </m:sub>
                    </m:sSub>
                    <m:d>
                      <m:dPr>
                        <m:ctrlPr>
                          <a:rPr lang="en-GB" altLang="zh-CN" sz="2200" i="1">
                            <a:latin typeface="Cambria Math" panose="02040503050406030204" pitchFamily="18" charset="0"/>
                          </a:rPr>
                        </m:ctrlPr>
                      </m:dPr>
                      <m:e>
                        <m:r>
                          <a:rPr lang="en-GB" altLang="zh-CN" sz="2200" i="1">
                            <a:latin typeface="Cambria Math" panose="02040503050406030204" pitchFamily="18" charset="0"/>
                          </a:rPr>
                          <m:t>𝑡</m:t>
                        </m:r>
                      </m:e>
                    </m:d>
                    <m:r>
                      <a:rPr lang="en-GB" altLang="zh-CN" sz="2200" i="1">
                        <a:latin typeface="Cambria Math" panose="02040503050406030204" pitchFamily="18" charset="0"/>
                      </a:rPr>
                      <m:t>+</m:t>
                    </m:r>
                    <m:sSub>
                      <m:sSubPr>
                        <m:ctrlPr>
                          <a:rPr lang="en-GB" altLang="zh-CN" sz="2200" i="1">
                            <a:latin typeface="Cambria Math" panose="02040503050406030204" pitchFamily="18" charset="0"/>
                          </a:rPr>
                        </m:ctrlPr>
                      </m:sSubPr>
                      <m:e>
                        <m:r>
                          <a:rPr lang="en-GB" altLang="zh-CN" sz="2200" i="1">
                            <a:latin typeface="Cambria Math" panose="02040503050406030204" pitchFamily="18" charset="0"/>
                          </a:rPr>
                          <m:t>𝑥</m:t>
                        </m:r>
                      </m:e>
                      <m:sub>
                        <m:r>
                          <a:rPr lang="en-GB" altLang="zh-CN" sz="2200" i="1">
                            <a:latin typeface="Cambria Math" panose="02040503050406030204" pitchFamily="18" charset="0"/>
                          </a:rPr>
                          <m:t>𝑖</m:t>
                        </m:r>
                      </m:sub>
                    </m:sSub>
                    <m:d>
                      <m:dPr>
                        <m:ctrlPr>
                          <a:rPr lang="en-GB" altLang="zh-CN" sz="2200" i="1">
                            <a:latin typeface="Cambria Math" panose="02040503050406030204" pitchFamily="18" charset="0"/>
                          </a:rPr>
                        </m:ctrlPr>
                      </m:dPr>
                      <m:e>
                        <m:r>
                          <a:rPr lang="en-GB" altLang="zh-CN" sz="2200" i="1">
                            <a:latin typeface="Cambria Math" panose="02040503050406030204" pitchFamily="18" charset="0"/>
                          </a:rPr>
                          <m:t>𝑡</m:t>
                        </m:r>
                      </m:e>
                    </m:d>
                    <m:r>
                      <a:rPr lang="en-GB" altLang="zh-CN" sz="2200" i="1">
                        <a:latin typeface="Cambria Math" panose="02040503050406030204" pitchFamily="18" charset="0"/>
                      </a:rPr>
                      <m:t>+</m:t>
                    </m:r>
                    <m:sSub>
                      <m:sSubPr>
                        <m:ctrlPr>
                          <a:rPr lang="en-GB" altLang="zh-CN" sz="2200" i="1">
                            <a:latin typeface="Cambria Math" panose="02040503050406030204" pitchFamily="18" charset="0"/>
                          </a:rPr>
                        </m:ctrlPr>
                      </m:sSubPr>
                      <m:e>
                        <m:r>
                          <a:rPr lang="en-GB" altLang="zh-CN" sz="2200" i="1">
                            <a:latin typeface="Cambria Math" panose="02040503050406030204" pitchFamily="18" charset="0"/>
                          </a:rPr>
                          <m:t>𝑥</m:t>
                        </m:r>
                      </m:e>
                      <m:sub>
                        <m:r>
                          <a:rPr lang="en-GB" altLang="zh-CN" sz="2200" i="1">
                            <a:latin typeface="Cambria Math" panose="02040503050406030204" pitchFamily="18" charset="0"/>
                          </a:rPr>
                          <m:t>𝑖</m:t>
                        </m:r>
                        <m:r>
                          <a:rPr lang="en-GB" altLang="zh-CN" sz="2200" i="1">
                            <a:latin typeface="Cambria Math" panose="02040503050406030204" pitchFamily="18" charset="0"/>
                          </a:rPr>
                          <m:t>+1</m:t>
                        </m:r>
                      </m:sub>
                    </m:sSub>
                    <m:d>
                      <m:dPr>
                        <m:ctrlPr>
                          <a:rPr lang="en-GB" altLang="zh-CN" sz="2200" i="1">
                            <a:latin typeface="Cambria Math" panose="02040503050406030204" pitchFamily="18" charset="0"/>
                          </a:rPr>
                        </m:ctrlPr>
                      </m:dPr>
                      <m:e>
                        <m:r>
                          <a:rPr lang="en-GB" altLang="zh-CN" sz="2200" i="1">
                            <a:latin typeface="Cambria Math" panose="02040503050406030204" pitchFamily="18" charset="0"/>
                          </a:rPr>
                          <m:t>𝑡</m:t>
                        </m:r>
                      </m:e>
                    </m:d>
                  </m:oMath>
                </a14:m>
                <a:r>
                  <a:rPr lang="en-US" altLang="zh-CN" sz="2200" dirty="0"/>
                  <a:t>. </a:t>
                </a:r>
                <a:r>
                  <a:rPr lang="en-GB" altLang="zh-CN" sz="2200" dirty="0"/>
                  <a:t>By combining these rules an n-stage CA can generate a maximum-length sequence of </a:t>
                </a:r>
                <a14:m>
                  <m:oMath xmlns:m="http://schemas.openxmlformats.org/officeDocument/2006/math">
                    <m:sSup>
                      <m:sSupPr>
                        <m:ctrlPr>
                          <a:rPr lang="en-US" altLang="zh-CN" sz="2400" i="1">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−1</m:t>
                    </m:r>
                  </m:oMath>
                </a14:m>
                <a:r>
                  <a:rPr lang="en-GB" altLang="zh-CN" sz="2200" dirty="0"/>
                  <a:t>.</a:t>
                </a:r>
                <a:endParaRPr lang="en-US" altLang="zh-CN" sz="2200" dirty="0"/>
              </a:p>
              <a:p>
                <a:pPr lvl="2" hangingPunct="1">
                  <a:lnSpc>
                    <a:spcPct val="150000"/>
                  </a:lnSpc>
                </a:pPr>
                <a:endParaRPr lang="en-GB" altLang="zh-CN" sz="2200" dirty="0"/>
              </a:p>
              <a:p>
                <a:pPr lvl="2" hangingPunct="1">
                  <a:lnSpc>
                    <a:spcPct val="150000"/>
                  </a:lnSpc>
                </a:pPr>
                <a:endParaRPr lang="en-GB" altLang="zh-CN" sz="2200" dirty="0"/>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570188" cy="10168979"/>
              </a:xfrm>
              <a:prstGeom prst="rect">
                <a:avLst/>
              </a:prstGeom>
              <a:blipFill>
                <a:blip r:embed="rId2"/>
                <a:stretch>
                  <a:fillRect l="-101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141EDF5-2F32-0034-7626-252D50149E9B}"/>
              </a:ext>
            </a:extLst>
          </p:cNvPr>
          <p:cNvPicPr>
            <a:picLocks noChangeAspect="1"/>
          </p:cNvPicPr>
          <p:nvPr/>
        </p:nvPicPr>
        <p:blipFill>
          <a:blip r:embed="rId3"/>
          <a:stretch>
            <a:fillRect/>
          </a:stretch>
        </p:blipFill>
        <p:spPr>
          <a:xfrm>
            <a:off x="14844534" y="11796521"/>
            <a:ext cx="7743044" cy="1833190"/>
          </a:xfrm>
          <a:prstGeom prst="rect">
            <a:avLst/>
          </a:prstGeom>
        </p:spPr>
      </p:pic>
      <p:pic>
        <p:nvPicPr>
          <p:cNvPr id="6" name="图片 5">
            <a:extLst>
              <a:ext uri="{FF2B5EF4-FFF2-40B4-BE49-F238E27FC236}">
                <a16:creationId xmlns:a16="http://schemas.microsoft.com/office/drawing/2014/main" id="{CF36B245-C15C-89A0-AE3F-212B24EED3F0}"/>
              </a:ext>
            </a:extLst>
          </p:cNvPr>
          <p:cNvPicPr>
            <a:picLocks noChangeAspect="1"/>
          </p:cNvPicPr>
          <p:nvPr/>
        </p:nvPicPr>
        <p:blipFill>
          <a:blip r:embed="rId4"/>
          <a:stretch>
            <a:fillRect/>
          </a:stretch>
        </p:blipFill>
        <p:spPr>
          <a:xfrm>
            <a:off x="1937779" y="12117804"/>
            <a:ext cx="6858000" cy="1495425"/>
          </a:xfrm>
          <a:prstGeom prst="rect">
            <a:avLst/>
          </a:prstGeom>
        </p:spPr>
      </p:pic>
      <p:pic>
        <p:nvPicPr>
          <p:cNvPr id="8" name="图片 7">
            <a:extLst>
              <a:ext uri="{FF2B5EF4-FFF2-40B4-BE49-F238E27FC236}">
                <a16:creationId xmlns:a16="http://schemas.microsoft.com/office/drawing/2014/main" id="{5A4C95D2-47CA-61C4-D207-5D6EFDC71610}"/>
              </a:ext>
            </a:extLst>
          </p:cNvPr>
          <p:cNvPicPr>
            <a:picLocks noChangeAspect="1"/>
          </p:cNvPicPr>
          <p:nvPr/>
        </p:nvPicPr>
        <p:blipFill>
          <a:blip r:embed="rId5"/>
          <a:stretch>
            <a:fillRect/>
          </a:stretch>
        </p:blipFill>
        <p:spPr>
          <a:xfrm>
            <a:off x="8423167" y="11965404"/>
            <a:ext cx="6791325" cy="1647825"/>
          </a:xfrm>
          <a:prstGeom prst="rect">
            <a:avLst/>
          </a:prstGeom>
        </p:spPr>
      </p:pic>
    </p:spTree>
    <p:extLst>
      <p:ext uri="{BB962C8B-B14F-4D97-AF65-F5344CB8AC3E}">
        <p14:creationId xmlns:p14="http://schemas.microsoft.com/office/powerpoint/2010/main" val="229550010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a:bodyPr>
          <a:lstStyle/>
          <a:p>
            <a:r>
              <a:rPr lang="en-US" altLang="zh-CN" dirty="0"/>
              <a:t>02 Test Pattern Generation – Pseudo-Exhaustive Test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Pseudo-Exhaustive Test: </a:t>
            </a:r>
            <a:r>
              <a:rPr lang="en-GB" altLang="zh-CN" sz="3200" b="1" dirty="0">
                <a:solidFill>
                  <a:srgbClr val="68309F"/>
                </a:solidFill>
              </a:rPr>
              <a:t>Verification Testing</a:t>
            </a:r>
          </a:p>
          <a:p>
            <a:pPr hangingPunct="1">
              <a:lnSpc>
                <a:spcPct val="150000"/>
              </a:lnSpc>
            </a:pPr>
            <a:r>
              <a:rPr lang="en-GB" altLang="zh-CN" sz="2800" dirty="0"/>
              <a:t>(Let w be the maximum number of input variables upon which any output of the CUT depends.)</a:t>
            </a:r>
          </a:p>
          <a:p>
            <a:pPr hangingPunct="1">
              <a:lnSpc>
                <a:spcPct val="150000"/>
              </a:lnSpc>
            </a:pPr>
            <a:r>
              <a:rPr lang="en-GB" altLang="zh-CN" sz="2800" dirty="0"/>
              <a:t>Syndrome Driver Counter: If n − p inputs, p&lt;n, can share the test signals with the other p inputs, then the circuit can be tested exhaustively with these p inputs.</a:t>
            </a:r>
          </a:p>
          <a:p>
            <a:pPr hangingPunct="1">
              <a:lnSpc>
                <a:spcPct val="150000"/>
              </a:lnSpc>
            </a:pPr>
            <a:r>
              <a:rPr lang="en-GB" altLang="zh-CN" sz="2800" dirty="0"/>
              <a:t>Constant-Weight Counter: They are constructed using constant-weight code or M-out-of-N code, which contains a set of N-bit codewords, each having exactly M 1’s.</a:t>
            </a:r>
          </a:p>
          <a:p>
            <a:pPr hangingPunct="1">
              <a:lnSpc>
                <a:spcPct val="150000"/>
              </a:lnSpc>
            </a:pPr>
            <a:r>
              <a:rPr lang="en-GB" altLang="zh-CN" sz="2800" dirty="0"/>
              <a:t>Combined LFSR/SR</a:t>
            </a:r>
            <a:r>
              <a:rPr lang="en-US" altLang="zh-CN" sz="2800" dirty="0"/>
              <a:t>:</a:t>
            </a:r>
            <a:r>
              <a:rPr lang="zh-CN" altLang="en-US" sz="2800" dirty="0"/>
              <a:t> </a:t>
            </a:r>
            <a:r>
              <a:rPr lang="en-GB" altLang="zh-CN" sz="2800" dirty="0"/>
              <a:t>a combination of an LFSR and a shift register (SR) is used for pattern generation. The method is most effective when w is much less than n. (e.g., w&lt;n/2) Designs based on this method are simple but require more test pattern.</a:t>
            </a:r>
          </a:p>
          <a:p>
            <a:pPr hangingPunct="1">
              <a:lnSpc>
                <a:spcPct val="150000"/>
              </a:lnSpc>
            </a:pPr>
            <a:r>
              <a:rPr lang="en-GB" altLang="zh-CN" sz="2800" dirty="0"/>
              <a:t>Combined LFSR/PS: a combination of an LFSR and a linear phase shifter (PS) is used for pattern generation. This method uses at most two seeds; however, the implementation cost is still high.</a:t>
            </a:r>
          </a:p>
          <a:p>
            <a:pPr marL="1733550" lvl="2" indent="0" hangingPunct="1">
              <a:lnSpc>
                <a:spcPct val="150000"/>
              </a:lnSpc>
              <a:buNone/>
            </a:pPr>
            <a:endParaRPr lang="en-GB" altLang="zh-CN" sz="1600" dirty="0"/>
          </a:p>
        </p:txBody>
      </p:sp>
    </p:spTree>
    <p:extLst>
      <p:ext uri="{BB962C8B-B14F-4D97-AF65-F5344CB8AC3E}">
        <p14:creationId xmlns:p14="http://schemas.microsoft.com/office/powerpoint/2010/main" val="12364764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a:bodyPr>
          <a:lstStyle/>
          <a:p>
            <a:r>
              <a:rPr lang="en-US" altLang="zh-CN" dirty="0"/>
              <a:t>02 Test Pattern Generation – Pseudo-Exhaustive Test</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Pseudo-Exhaustive Test: </a:t>
                </a:r>
                <a:r>
                  <a:rPr lang="en-GB" altLang="zh-CN" sz="3200" b="1" dirty="0">
                    <a:solidFill>
                      <a:srgbClr val="68309F"/>
                    </a:solidFill>
                  </a:rPr>
                  <a:t>Verification Testing</a:t>
                </a:r>
              </a:p>
              <a:p>
                <a:pPr hangingPunct="1">
                  <a:lnSpc>
                    <a:spcPct val="150000"/>
                  </a:lnSpc>
                </a:pPr>
                <a:r>
                  <a:rPr lang="en-US" altLang="zh-CN" sz="2800" dirty="0"/>
                  <a:t>Condensed LFSR:</a:t>
                </a:r>
              </a:p>
              <a:p>
                <a:pPr lvl="1" hangingPunct="1">
                  <a:lnSpc>
                    <a:spcPct val="150000"/>
                  </a:lnSpc>
                </a:pPr>
                <a:r>
                  <a:rPr lang="en-US" altLang="zh-CN" sz="2200" dirty="0"/>
                  <a:t>Compute the smallest integer k such that: </a:t>
                </a:r>
                <a:r>
                  <a:rPr lang="pl-PL" altLang="zh-CN" sz="2200" dirty="0"/>
                  <a:t>w ≤ </a:t>
                </a:r>
                <a14:m>
                  <m:oMath xmlns:m="http://schemas.openxmlformats.org/officeDocument/2006/math">
                    <m:d>
                      <m:dPr>
                        <m:begChr m:val="⌈"/>
                        <m:endChr m:val="⌉"/>
                        <m:ctrlPr>
                          <a:rPr lang="pl-PL" altLang="zh-CN" sz="2200" i="1" smtClean="0">
                            <a:latin typeface="Cambria Math" panose="02040503050406030204" pitchFamily="18" charset="0"/>
                          </a:rPr>
                        </m:ctrlPr>
                      </m:dPr>
                      <m:e>
                        <m:r>
                          <m:rPr>
                            <m:nor/>
                          </m:rPr>
                          <a:rPr lang="pl-PL" altLang="zh-CN" sz="2200" dirty="0"/>
                          <m:t>k</m:t>
                        </m:r>
                        <m:r>
                          <m:rPr>
                            <m:nor/>
                          </m:rPr>
                          <a:rPr lang="pl-PL" altLang="zh-CN" sz="2200" dirty="0"/>
                          <m:t>/</m:t>
                        </m:r>
                        <m:r>
                          <m:rPr>
                            <m:nor/>
                          </m:rPr>
                          <a:rPr lang="en-US" altLang="zh-CN" sz="2200" b="0" i="0" dirty="0" smtClean="0"/>
                          <m:t>(</m:t>
                        </m:r>
                        <m:r>
                          <m:rPr>
                            <m:nor/>
                          </m:rPr>
                          <a:rPr lang="pl-PL" altLang="zh-CN" sz="2200" dirty="0"/>
                          <m:t>n</m:t>
                        </m:r>
                        <m:r>
                          <m:rPr>
                            <m:nor/>
                          </m:rPr>
                          <a:rPr lang="pl-PL" altLang="zh-CN" sz="2200" dirty="0"/>
                          <m:t>−</m:t>
                        </m:r>
                        <m:r>
                          <m:rPr>
                            <m:nor/>
                          </m:rPr>
                          <a:rPr lang="pl-PL" altLang="zh-CN" sz="2200" dirty="0"/>
                          <m:t>k</m:t>
                        </m:r>
                        <m:r>
                          <m:rPr>
                            <m:nor/>
                          </m:rPr>
                          <a:rPr lang="pl-PL" altLang="zh-CN" sz="2200" dirty="0"/>
                          <m:t>+1</m:t>
                        </m:r>
                        <m:r>
                          <m:rPr>
                            <m:nor/>
                          </m:rPr>
                          <a:rPr lang="en-US" altLang="zh-CN" sz="2200" b="0" i="0" dirty="0" smtClean="0"/>
                          <m:t>)</m:t>
                        </m:r>
                      </m:e>
                    </m:d>
                    <m:r>
                      <a:rPr lang="en-US" altLang="zh-CN" sz="2200" b="0" i="1" smtClean="0">
                        <a:latin typeface="Cambria Math" panose="02040503050406030204" pitchFamily="18" charset="0"/>
                      </a:rPr>
                      <m:t>+</m:t>
                    </m:r>
                    <m:d>
                      <m:dPr>
                        <m:begChr m:val="⌊"/>
                        <m:endChr m:val="⌋"/>
                        <m:ctrlPr>
                          <a:rPr lang="pl-PL" altLang="zh-CN" sz="2200" i="1" smtClean="0">
                            <a:latin typeface="Cambria Math" panose="02040503050406030204" pitchFamily="18" charset="0"/>
                          </a:rPr>
                        </m:ctrlPr>
                      </m:dPr>
                      <m:e>
                        <m:r>
                          <m:rPr>
                            <m:nor/>
                          </m:rPr>
                          <a:rPr lang="pl-PL" altLang="zh-CN" sz="2200" dirty="0"/>
                          <m:t>k</m:t>
                        </m:r>
                        <m:r>
                          <m:rPr>
                            <m:nor/>
                          </m:rPr>
                          <a:rPr lang="pl-PL" altLang="zh-CN" sz="2200" dirty="0"/>
                          <m:t>/</m:t>
                        </m:r>
                        <m:r>
                          <m:rPr>
                            <m:nor/>
                          </m:rPr>
                          <a:rPr lang="en-US" altLang="zh-CN" sz="2200" b="0" i="0" dirty="0" smtClean="0"/>
                          <m:t>(</m:t>
                        </m:r>
                        <m:r>
                          <m:rPr>
                            <m:nor/>
                          </m:rPr>
                          <a:rPr lang="pl-PL" altLang="zh-CN" sz="2200" dirty="0"/>
                          <m:t>n</m:t>
                        </m:r>
                        <m:r>
                          <m:rPr>
                            <m:nor/>
                          </m:rPr>
                          <a:rPr lang="pl-PL" altLang="zh-CN" sz="2200" dirty="0"/>
                          <m:t>−</m:t>
                        </m:r>
                        <m:r>
                          <m:rPr>
                            <m:nor/>
                          </m:rPr>
                          <a:rPr lang="pl-PL" altLang="zh-CN" sz="2200" dirty="0"/>
                          <m:t>k</m:t>
                        </m:r>
                        <m:r>
                          <m:rPr>
                            <m:nor/>
                          </m:rPr>
                          <a:rPr lang="pl-PL" altLang="zh-CN" sz="2200" dirty="0"/>
                          <m:t>+1</m:t>
                        </m:r>
                        <m:r>
                          <m:rPr>
                            <m:nor/>
                          </m:rPr>
                          <a:rPr lang="en-US" altLang="zh-CN" sz="2200" b="0" i="0" dirty="0" smtClean="0"/>
                          <m:t>)</m:t>
                        </m:r>
                      </m:e>
                    </m:d>
                    <m:r>
                      <a:rPr lang="en-US" altLang="zh-CN" sz="2200" b="0" i="0" dirty="0" smtClean="0">
                        <a:latin typeface="Cambria Math" panose="02040503050406030204" pitchFamily="18" charset="0"/>
                      </a:rPr>
                      <m:t>. </m:t>
                    </m:r>
                  </m:oMath>
                </a14:m>
                <a:r>
                  <a:rPr lang="en-US" altLang="zh-CN" sz="2200" dirty="0"/>
                  <a:t>For such k we have: </a:t>
                </a:r>
                <a14:m>
                  <m:oMath xmlns:m="http://schemas.openxmlformats.org/officeDocument/2006/math">
                    <m:r>
                      <m:rPr>
                        <m:sty m:val="p"/>
                      </m:rPr>
                      <a:rPr lang="en-US" altLang="zh-CN" sz="2200" b="0" i="0" smtClean="0">
                        <a:latin typeface="Cambria Math" panose="02040503050406030204" pitchFamily="18" charset="0"/>
                      </a:rPr>
                      <m:t>p</m:t>
                    </m:r>
                    <m:d>
                      <m:dPr>
                        <m:ctrlPr>
                          <a:rPr lang="en-US" altLang="zh-CN" sz="2200" b="0" i="1" smtClean="0">
                            <a:latin typeface="Cambria Math" panose="02040503050406030204" pitchFamily="18" charset="0"/>
                          </a:rPr>
                        </m:ctrlPr>
                      </m:dPr>
                      <m:e>
                        <m:r>
                          <m:rPr>
                            <m:sty m:val="p"/>
                          </m:rPr>
                          <a:rPr lang="en-US" altLang="zh-CN" sz="2200" b="0" i="0" smtClean="0">
                            <a:latin typeface="Cambria Math" panose="02040503050406030204" pitchFamily="18" charset="0"/>
                          </a:rPr>
                          <m:t>x</m:t>
                        </m:r>
                      </m:e>
                    </m:d>
                    <m:r>
                      <a:rPr lang="en-US" altLang="zh-CN" sz="2200" b="0" i="1" smtClean="0">
                        <a:latin typeface="Cambria Math" panose="02040503050406030204" pitchFamily="18" charset="0"/>
                      </a:rPr>
                      <m:t>=</m:t>
                    </m:r>
                    <m:f>
                      <m:fPr>
                        <m:ctrlPr>
                          <a:rPr lang="en-US" altLang="zh-CN" sz="2200" i="1" smtClean="0">
                            <a:latin typeface="Cambria Math" panose="02040503050406030204" pitchFamily="18" charset="0"/>
                          </a:rPr>
                        </m:ctrlPr>
                      </m:fPr>
                      <m:num>
                        <m:r>
                          <a:rPr lang="en-US" altLang="zh-CN" sz="2200" b="0" i="1" smtClean="0">
                            <a:latin typeface="Cambria Math" panose="02040503050406030204" pitchFamily="18" charset="0"/>
                          </a:rPr>
                          <m:t>𝑓</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𝑥</m:t>
                        </m:r>
                        <m:r>
                          <a:rPr lang="en-US" altLang="zh-CN" sz="2200" b="0" i="1" smtClean="0">
                            <a:latin typeface="Cambria Math" panose="02040503050406030204" pitchFamily="18" charset="0"/>
                          </a:rPr>
                          <m:t>)</m:t>
                        </m:r>
                      </m:num>
                      <m:den>
                        <m:r>
                          <a:rPr lang="en-GB" altLang="zh-CN" sz="2000" i="1">
                            <a:latin typeface="Cambria Math" panose="02040503050406030204" pitchFamily="18" charset="0"/>
                          </a:rPr>
                          <m:t>1+</m:t>
                        </m:r>
                        <m:r>
                          <a:rPr lang="en-US" altLang="zh-CN" sz="2000" i="1">
                            <a:latin typeface="Cambria Math" panose="02040503050406030204" pitchFamily="18" charset="0"/>
                          </a:rPr>
                          <m:t>𝑥</m:t>
                        </m:r>
                        <m:r>
                          <a:rPr lang="en-US" altLang="zh-CN" sz="2000" i="1">
                            <a:latin typeface="Cambria Math" panose="02040503050406030204" pitchFamily="18" charset="0"/>
                          </a:rPr>
                          <m:t>+…</m:t>
                        </m:r>
                        <m:sSup>
                          <m:sSupPr>
                            <m:ctrlPr>
                              <a:rPr lang="en-GB" altLang="zh-CN" sz="2000" i="1">
                                <a:latin typeface="Cambria Math" panose="02040503050406030204" pitchFamily="18" charset="0"/>
                              </a:rPr>
                            </m:ctrlPr>
                          </m:sSupPr>
                          <m:e>
                            <m:r>
                              <a:rPr lang="en-GB" altLang="zh-CN" sz="2000" i="1">
                                <a:latin typeface="Cambria Math" panose="02040503050406030204" pitchFamily="18" charset="0"/>
                              </a:rPr>
                              <m:t>𝑥</m:t>
                            </m:r>
                          </m:e>
                          <m:sup>
                            <m:r>
                              <a:rPr lang="en-US" altLang="zh-CN" sz="2000" i="1">
                                <a:latin typeface="Cambria Math" panose="02040503050406030204" pitchFamily="18" charset="0"/>
                              </a:rPr>
                              <m:t>𝑛</m:t>
                            </m:r>
                            <m:r>
                              <a:rPr lang="en-US" altLang="zh-CN" sz="2000" i="1">
                                <a:latin typeface="Cambria Math" panose="02040503050406030204" pitchFamily="18" charset="0"/>
                              </a:rPr>
                              <m:t>−</m:t>
                            </m:r>
                            <m:r>
                              <a:rPr lang="en-US" altLang="zh-CN" sz="2000" b="0" i="1" smtClean="0">
                                <a:latin typeface="Cambria Math" panose="02040503050406030204" pitchFamily="18" charset="0"/>
                              </a:rPr>
                              <m:t>𝑘</m:t>
                            </m:r>
                          </m:sup>
                        </m:sSup>
                      </m:den>
                    </m:f>
                    <m:r>
                      <a:rPr lang="en-US" altLang="zh-CN" sz="2200" b="0" i="1" smtClean="0">
                        <a:latin typeface="Cambria Math" panose="02040503050406030204" pitchFamily="18" charset="0"/>
                      </a:rPr>
                      <m:t>,</m:t>
                    </m:r>
                  </m:oMath>
                </a14:m>
                <a:r>
                  <a:rPr lang="en-US" altLang="zh-CN" sz="2200" dirty="0"/>
                  <a:t> and an (n, k) condensed LFSR is such realized.</a:t>
                </a:r>
              </a:p>
              <a:p>
                <a:pPr lvl="1" hangingPunct="1">
                  <a:lnSpc>
                    <a:spcPct val="150000"/>
                  </a:lnSpc>
                </a:pPr>
                <a:r>
                  <a:rPr lang="en-GB" altLang="zh-CN" sz="2200" dirty="0"/>
                  <a:t>For any given (n, w) CUT, this method uses at most two seeds and has shown to be effective when w ≥ n/2. </a:t>
                </a:r>
              </a:p>
              <a:p>
                <a:pPr lvl="1" hangingPunct="1">
                  <a:lnSpc>
                    <a:spcPct val="150000"/>
                  </a:lnSpc>
                </a:pPr>
                <a:r>
                  <a:rPr lang="en-GB" altLang="zh-CN" sz="2200" dirty="0"/>
                  <a:t>Designs based on this method are simple; however, this technique uses more patterns than the LFSR/SR approach when w &lt; n/2.</a:t>
                </a:r>
              </a:p>
              <a:p>
                <a:pPr lvl="1" hangingPunct="1">
                  <a:lnSpc>
                    <a:spcPct val="150000"/>
                  </a:lnSpc>
                </a:pPr>
                <a:r>
                  <a:rPr lang="en-GB" altLang="zh-CN" sz="2200" dirty="0"/>
                  <a:t>Use cyclic LFSR based on cyclic code for reducing the test length when w &lt; n/2.</a:t>
                </a:r>
                <a:endParaRPr lang="en-US" altLang="zh-CN" sz="2200" dirty="0"/>
              </a:p>
              <a:p>
                <a:pPr lvl="1" hangingPunct="1">
                  <a:lnSpc>
                    <a:spcPct val="150000"/>
                  </a:lnSpc>
                </a:pPr>
                <a:endParaRPr lang="en-GB" altLang="zh-CN" sz="1600" dirty="0"/>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570188" cy="10168979"/>
              </a:xfrm>
              <a:prstGeom prst="rect">
                <a:avLst/>
              </a:prstGeom>
              <a:blipFill>
                <a:blip r:embed="rId2"/>
                <a:stretch>
                  <a:fillRect l="-87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897A8C3-4098-D7ED-DE3E-38E97773F3CC}"/>
              </a:ext>
            </a:extLst>
          </p:cNvPr>
          <p:cNvPicPr>
            <a:picLocks noChangeAspect="1"/>
          </p:cNvPicPr>
          <p:nvPr/>
        </p:nvPicPr>
        <p:blipFill>
          <a:blip r:embed="rId3"/>
          <a:stretch>
            <a:fillRect/>
          </a:stretch>
        </p:blipFill>
        <p:spPr>
          <a:xfrm>
            <a:off x="7038467" y="8926938"/>
            <a:ext cx="10267950" cy="3390900"/>
          </a:xfrm>
          <a:prstGeom prst="rect">
            <a:avLst/>
          </a:prstGeom>
        </p:spPr>
      </p:pic>
    </p:spTree>
    <p:extLst>
      <p:ext uri="{BB962C8B-B14F-4D97-AF65-F5344CB8AC3E}">
        <p14:creationId xmlns:p14="http://schemas.microsoft.com/office/powerpoint/2010/main" val="69710068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a:bodyPr>
          <a:lstStyle/>
          <a:p>
            <a:r>
              <a:rPr lang="en-US" altLang="zh-CN" dirty="0"/>
              <a:t>02 Test Pattern Generation – Pseudo-Exhaustive Test</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Pseudo-Exhaustive Test: </a:t>
            </a:r>
            <a:r>
              <a:rPr lang="en-GB" altLang="zh-CN" sz="3200" b="1" dirty="0">
                <a:solidFill>
                  <a:srgbClr val="68309F"/>
                </a:solidFill>
              </a:rPr>
              <a:t>Segmentation Testing</a:t>
            </a:r>
          </a:p>
          <a:p>
            <a:pPr hangingPunct="1">
              <a:lnSpc>
                <a:spcPct val="150000"/>
              </a:lnSpc>
            </a:pPr>
            <a:r>
              <a:rPr lang="en-GB" altLang="zh-CN" sz="2800" dirty="0"/>
              <a:t>Partitions may divide the signal paths through the circuit rather than only separating the signal paths from each other. </a:t>
            </a:r>
          </a:p>
          <a:p>
            <a:pPr lvl="1" hangingPunct="1">
              <a:lnSpc>
                <a:spcPct val="150000"/>
              </a:lnSpc>
            </a:pPr>
            <a:r>
              <a:rPr lang="en-GB" altLang="zh-CN" sz="2200" dirty="0"/>
              <a:t>Hardware partitioning: based on inserting multiplexers and connecting the embedded inputs and outputs of the subcircuit to those primary inputs and outputs that are not used by the subcircuit under test.</a:t>
            </a:r>
          </a:p>
          <a:p>
            <a:pPr lvl="1" hangingPunct="1">
              <a:lnSpc>
                <a:spcPct val="150000"/>
              </a:lnSpc>
            </a:pPr>
            <a:r>
              <a:rPr lang="en-GB" altLang="zh-CN" sz="2200" dirty="0"/>
              <a:t>Sensitized partitioning: achieved by applying the appropriate input patterns to some of the input lines.</a:t>
            </a:r>
          </a:p>
          <a:p>
            <a:pPr hangingPunct="1">
              <a:lnSpc>
                <a:spcPct val="150000"/>
              </a:lnSpc>
            </a:pPr>
            <a:r>
              <a:rPr lang="en-GB" altLang="zh-CN" sz="2800" dirty="0"/>
              <a:t>Partitioning VLSI circuits is an NP-complete problem. Thus, sensitized partitioning, which does not alter the functional circuitry, is the preferred technique.</a:t>
            </a:r>
          </a:p>
        </p:txBody>
      </p:sp>
    </p:spTree>
    <p:extLst>
      <p:ext uri="{BB962C8B-B14F-4D97-AF65-F5344CB8AC3E}">
        <p14:creationId xmlns:p14="http://schemas.microsoft.com/office/powerpoint/2010/main" val="41642753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a:bodyPr>
          <a:lstStyle/>
          <a:p>
            <a:r>
              <a:rPr lang="en-US" altLang="zh-CN" dirty="0"/>
              <a:t>02 Test Pattern Generation – Delay Fault Testing</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Delay Fault Testing</a:t>
                </a:r>
                <a:endParaRPr lang="en-GB" altLang="zh-CN" sz="3200" b="1" dirty="0">
                  <a:solidFill>
                    <a:srgbClr val="68309F"/>
                  </a:solidFill>
                </a:endParaRPr>
              </a:p>
              <a:p>
                <a:pPr hangingPunct="1">
                  <a:lnSpc>
                    <a:spcPct val="150000"/>
                  </a:lnSpc>
                </a:pPr>
                <a:r>
                  <a:rPr lang="en-GB" altLang="zh-CN" sz="2800" dirty="0"/>
                  <a:t>For delay fault testing, one must use a test pattern generator (TPG) with 2n or more stages.</a:t>
                </a:r>
              </a:p>
              <a:p>
                <a:pPr hangingPunct="1">
                  <a:lnSpc>
                    <a:spcPct val="150000"/>
                  </a:lnSpc>
                </a:pPr>
                <a:r>
                  <a:rPr lang="en-GB" altLang="zh-CN" sz="2800" b="1" dirty="0">
                    <a:solidFill>
                      <a:srgbClr val="68309F"/>
                    </a:solidFill>
                  </a:rPr>
                  <a:t>Double-length LFSR</a:t>
                </a:r>
                <a:r>
                  <a:rPr lang="en-GB" altLang="zh-CN" sz="2800" dirty="0"/>
                  <a:t>: a maximum-length LFSR having 2n stages</a:t>
                </a:r>
              </a:p>
              <a:p>
                <a:pPr hangingPunct="1">
                  <a:lnSpc>
                    <a:spcPct val="150000"/>
                  </a:lnSpc>
                </a:pPr>
                <a:r>
                  <a:rPr lang="en-GB" altLang="zh-CN" sz="2800" dirty="0"/>
                  <a:t>The test set could cause test invalidation due to hazards (exceeding the power rating, chip heating, etc.) present in the design. Thus it is important to generate </a:t>
                </a:r>
                <a:r>
                  <a:rPr lang="en-GB" altLang="zh-CN" sz="2800" b="1" dirty="0">
                    <a:solidFill>
                      <a:srgbClr val="68309F"/>
                    </a:solidFill>
                  </a:rPr>
                  <a:t>single-input change (SIC) </a:t>
                </a:r>
                <a:r>
                  <a:rPr lang="en-GB" altLang="zh-CN" sz="2800" dirty="0"/>
                  <a:t>or </a:t>
                </a:r>
                <a:r>
                  <a:rPr lang="en-GB" altLang="zh-CN" sz="2800" b="1" dirty="0">
                    <a:solidFill>
                      <a:srgbClr val="68309F"/>
                    </a:solidFill>
                  </a:rPr>
                  <a:t>one-transition patterns</a:t>
                </a:r>
                <a:r>
                  <a:rPr lang="en-GB" altLang="zh-CN" sz="2800" dirty="0"/>
                  <a:t>. (for hazards usually occur when more than one inputs change)</a:t>
                </a:r>
              </a:p>
              <a:p>
                <a:pPr hangingPunct="1">
                  <a:lnSpc>
                    <a:spcPct val="150000"/>
                  </a:lnSpc>
                </a:pPr>
                <a:r>
                  <a:rPr lang="en-GB" altLang="zh-CN" sz="2800" dirty="0"/>
                  <a:t>Theorem: a delay fault TPG will require one-transition patterns not more than </a:t>
                </a:r>
                <a14:m>
                  <m:oMath xmlns:m="http://schemas.openxmlformats.org/officeDocument/2006/math">
                    <m:sSup>
                      <m:sSupPr>
                        <m:ctrlPr>
                          <a:rPr lang="en-US" altLang="zh-CN" sz="2800" i="1">
                            <a:latin typeface="Cambria Math" panose="02040503050406030204" pitchFamily="18" charset="0"/>
                          </a:rPr>
                        </m:ctrlPr>
                      </m:sSupPr>
                      <m:e>
                        <m:r>
                          <m:rPr>
                            <m:sty m:val="p"/>
                          </m:rPr>
                          <a:rPr lang="en-US" altLang="zh-CN" sz="2800" i="1">
                            <a:latin typeface="Cambria Math" panose="02040503050406030204" pitchFamily="18" charset="0"/>
                          </a:rPr>
                          <m:t>n</m:t>
                        </m:r>
                        <m:r>
                          <a:rPr lang="en-US" altLang="zh-CN" sz="2800" b="0" i="1" smtClean="0">
                            <a:latin typeface="Cambria Math" panose="02040503050406030204" pitchFamily="18" charset="0"/>
                          </a:rPr>
                          <m:t>2</m:t>
                        </m:r>
                      </m:e>
                      <m:sup>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sup>
                    </m:sSup>
                    <m:r>
                      <a:rPr lang="en-US" altLang="zh-CN" sz="2800" b="0" i="1" smtClean="0">
                        <a:latin typeface="Cambria Math" panose="02040503050406030204" pitchFamily="18" charset="0"/>
                      </a:rPr>
                      <m:t>+1</m:t>
                    </m:r>
                  </m:oMath>
                </a14:m>
                <a:r>
                  <a:rPr lang="en-GB" altLang="zh-CN" sz="2800" dirty="0"/>
                  <a:t> but not less than  </a:t>
                </a:r>
                <a14:m>
                  <m:oMath xmlns:m="http://schemas.openxmlformats.org/officeDocument/2006/math">
                    <m:sSup>
                      <m:sSupPr>
                        <m:ctrlPr>
                          <a:rPr lang="en-US" altLang="zh-CN" sz="2800" i="1">
                            <a:latin typeface="Cambria Math" panose="02040503050406030204" pitchFamily="18" charset="0"/>
                          </a:rPr>
                        </m:ctrlPr>
                      </m:sSupPr>
                      <m:e>
                        <m:r>
                          <m:rPr>
                            <m:sty m:val="p"/>
                          </m:rPr>
                          <a:rPr lang="en-US" altLang="zh-CN" sz="2800" i="1">
                            <a:latin typeface="Cambria Math" panose="02040503050406030204" pitchFamily="18" charset="0"/>
                          </a:rPr>
                          <m:t>n</m:t>
                        </m:r>
                        <m:r>
                          <a:rPr lang="en-US" altLang="zh-CN" sz="2800" i="1">
                            <a:latin typeface="Cambria Math" panose="02040503050406030204" pitchFamily="18" charset="0"/>
                          </a:rPr>
                          <m:t>2</m:t>
                        </m:r>
                      </m:e>
                      <m:sup>
                        <m:r>
                          <a:rPr lang="en-US" altLang="zh-CN" sz="2800" i="1">
                            <a:latin typeface="Cambria Math" panose="02040503050406030204" pitchFamily="18" charset="0"/>
                          </a:rPr>
                          <m:t>𝑛</m:t>
                        </m:r>
                      </m:sup>
                    </m:sSup>
                    <m:r>
                      <a:rPr lang="en-US" altLang="zh-CN" sz="2800" i="1">
                        <a:latin typeface="Cambria Math" panose="02040503050406030204" pitchFamily="18" charset="0"/>
                      </a:rPr>
                      <m:t>+1</m:t>
                    </m:r>
                  </m:oMath>
                </a14:m>
                <a:r>
                  <a:rPr lang="en-GB" altLang="zh-CN" sz="2800" dirty="0"/>
                  <a:t> </a:t>
                </a:r>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570188" cy="10168979"/>
              </a:xfrm>
              <a:prstGeom prst="rect">
                <a:avLst/>
              </a:prstGeom>
              <a:blipFill>
                <a:blip r:embed="rId2"/>
                <a:stretch>
                  <a:fillRect l="-87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A8B8C55-E820-C55E-4019-6A22AE97FD0A}"/>
              </a:ext>
            </a:extLst>
          </p:cNvPr>
          <p:cNvPicPr>
            <a:picLocks noChangeAspect="1"/>
          </p:cNvPicPr>
          <p:nvPr/>
        </p:nvPicPr>
        <p:blipFill>
          <a:blip r:embed="rId3"/>
          <a:stretch>
            <a:fillRect/>
          </a:stretch>
        </p:blipFill>
        <p:spPr>
          <a:xfrm>
            <a:off x="7452804" y="9446042"/>
            <a:ext cx="9439275" cy="3438525"/>
          </a:xfrm>
          <a:prstGeom prst="rect">
            <a:avLst/>
          </a:prstGeom>
        </p:spPr>
      </p:pic>
    </p:spTree>
    <p:extLst>
      <p:ext uri="{BB962C8B-B14F-4D97-AF65-F5344CB8AC3E}">
        <p14:creationId xmlns:p14="http://schemas.microsoft.com/office/powerpoint/2010/main" val="4379568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88864" y="8452599"/>
            <a:ext cx="17925557" cy="1689532"/>
          </a:xfrm>
        </p:spPr>
        <p:txBody>
          <a:bodyPr>
            <a:normAutofit fontScale="90000"/>
          </a:bodyPr>
          <a:lstStyle/>
          <a:p>
            <a:r>
              <a:rPr lang="en-US" altLang="zh-CN" dirty="0"/>
              <a:t>OUTPUT RESPONSE ANALYSIS</a:t>
            </a:r>
            <a:endParaRPr lang="zh-CN" altLang="en-US" dirty="0"/>
          </a:p>
        </p:txBody>
      </p:sp>
      <p:sp>
        <p:nvSpPr>
          <p:cNvPr id="4" name="文本占位符 3"/>
          <p:cNvSpPr>
            <a:spLocks noGrp="1"/>
          </p:cNvSpPr>
          <p:nvPr>
            <p:ph type="body" sz="quarter" idx="12"/>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99301882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a:bodyPr>
          <a:lstStyle/>
          <a:p>
            <a:r>
              <a:rPr lang="en-US" altLang="zh-CN" dirty="0"/>
              <a:t>03 Output Response Analysis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Output Response Analysis</a:t>
            </a:r>
            <a:endParaRPr lang="en-GB" altLang="zh-CN" sz="3200" b="1" dirty="0">
              <a:solidFill>
                <a:srgbClr val="68309F"/>
              </a:solidFill>
            </a:endParaRPr>
          </a:p>
          <a:p>
            <a:pPr hangingPunct="1">
              <a:lnSpc>
                <a:spcPct val="150000"/>
              </a:lnSpc>
            </a:pPr>
            <a:r>
              <a:rPr lang="en-GB" altLang="zh-CN" sz="2800" dirty="0"/>
              <a:t>Compaction differs from compression in that </a:t>
            </a:r>
            <a:r>
              <a:rPr lang="en-GB" altLang="zh-CN" sz="2800" b="1" dirty="0">
                <a:solidFill>
                  <a:srgbClr val="68309F"/>
                </a:solidFill>
              </a:rPr>
              <a:t>compression is loss-less, while compaction is lossy</a:t>
            </a:r>
            <a:r>
              <a:rPr lang="en-GB" altLang="zh-CN" sz="2800" dirty="0"/>
              <a:t>. </a:t>
            </a:r>
          </a:p>
          <a:p>
            <a:pPr lvl="1" hangingPunct="1">
              <a:lnSpc>
                <a:spcPct val="150000"/>
              </a:lnSpc>
            </a:pPr>
            <a:r>
              <a:rPr lang="en-GB" altLang="zh-CN" sz="2200" dirty="0"/>
              <a:t>Compaction: a method for dramatically reducing the number of bits in the original circuit response during testing in which some information is lost. </a:t>
            </a:r>
          </a:p>
          <a:p>
            <a:pPr lvl="1" hangingPunct="1">
              <a:lnSpc>
                <a:spcPct val="150000"/>
              </a:lnSpc>
            </a:pPr>
            <a:r>
              <a:rPr lang="en-GB" altLang="zh-CN" sz="2200" dirty="0"/>
              <a:t>Compression: a method for reducing the number of bits in the original circuit response in which no information is lost, such that the original output sequence can be fully regenerated from the compressed sequence.</a:t>
            </a:r>
          </a:p>
          <a:p>
            <a:pPr lvl="1" hangingPunct="1">
              <a:lnSpc>
                <a:spcPct val="150000"/>
              </a:lnSpc>
            </a:pPr>
            <a:r>
              <a:rPr lang="en-GB" altLang="zh-CN" sz="2200" dirty="0"/>
              <a:t>For output response analysis throughout the remainder of the book we will refer to the </a:t>
            </a:r>
            <a:r>
              <a:rPr lang="en-GB" altLang="zh-CN" sz="2200" b="1" dirty="0"/>
              <a:t>lossy</a:t>
            </a:r>
            <a:r>
              <a:rPr lang="en-GB" altLang="zh-CN" sz="2200" dirty="0"/>
              <a:t> compression as “compaction.”</a:t>
            </a:r>
          </a:p>
          <a:p>
            <a:pPr hangingPunct="1">
              <a:lnSpc>
                <a:spcPct val="150000"/>
              </a:lnSpc>
            </a:pPr>
            <a:r>
              <a:rPr lang="en-GB" altLang="zh-CN" sz="2800" dirty="0"/>
              <a:t>When using compaction, it is important to ensure that the faulty and fault-free signatures are different. It is also important to ensure that none of the output responses contain an unknown (X) value.</a:t>
            </a:r>
          </a:p>
          <a:p>
            <a:pPr hangingPunct="1">
              <a:lnSpc>
                <a:spcPct val="150000"/>
              </a:lnSpc>
            </a:pPr>
            <a:endParaRPr lang="en-GB" altLang="zh-CN" sz="2800" dirty="0"/>
          </a:p>
        </p:txBody>
      </p:sp>
    </p:spTree>
    <p:extLst>
      <p:ext uri="{BB962C8B-B14F-4D97-AF65-F5344CB8AC3E}">
        <p14:creationId xmlns:p14="http://schemas.microsoft.com/office/powerpoint/2010/main" val="7715838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Introduction</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3600" dirty="0"/>
          </a:p>
        </p:txBody>
      </p:sp>
      <p:sp>
        <p:nvSpPr>
          <p:cNvPr id="7" name="内容占位符 2">
            <a:extLst>
              <a:ext uri="{FF2B5EF4-FFF2-40B4-BE49-F238E27FC236}">
                <a16:creationId xmlns:a16="http://schemas.microsoft.com/office/drawing/2014/main" id="{1101A7AA-FD79-7C93-0190-A25A639E9AFF}"/>
              </a:ext>
            </a:extLst>
          </p:cNvPr>
          <p:cNvSpPr txBox="1">
            <a:spLocks/>
          </p:cNvSpPr>
          <p:nvPr/>
        </p:nvSpPr>
        <p:spPr>
          <a:xfrm>
            <a:off x="1387348" y="3093612"/>
            <a:ext cx="2176170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Logic BIST</a:t>
            </a:r>
          </a:p>
          <a:p>
            <a:pPr hangingPunct="1">
              <a:lnSpc>
                <a:spcPct val="150000"/>
              </a:lnSpc>
            </a:pPr>
            <a:r>
              <a:rPr lang="en-US" altLang="zh-CN" sz="3600" b="1" dirty="0">
                <a:solidFill>
                  <a:srgbClr val="68309F"/>
                </a:solidFill>
              </a:rPr>
              <a:t>Definition</a:t>
            </a:r>
            <a:r>
              <a:rPr lang="en-US" altLang="zh-CN" sz="3600" dirty="0"/>
              <a:t>: </a:t>
            </a:r>
            <a:r>
              <a:rPr lang="en-GB" altLang="zh-CN" sz="3600" dirty="0"/>
              <a:t>a design for testability (DFT) technique in which a portion of a circuit on a chip, board, or system is used to test the digital logic circuit itself.</a:t>
            </a:r>
            <a:endParaRPr lang="en-US" altLang="zh-CN" sz="3600" dirty="0"/>
          </a:p>
          <a:p>
            <a:pPr hangingPunct="1">
              <a:lnSpc>
                <a:spcPct val="150000"/>
              </a:lnSpc>
            </a:pPr>
            <a:r>
              <a:rPr lang="en-US" altLang="zh-CN" sz="3600" b="1" dirty="0">
                <a:solidFill>
                  <a:srgbClr val="68309F"/>
                </a:solidFill>
              </a:rPr>
              <a:t>Category</a:t>
            </a:r>
            <a:r>
              <a:rPr lang="en-US" altLang="zh-CN" sz="3600" dirty="0"/>
              <a:t>:</a:t>
            </a:r>
            <a:endParaRPr lang="en-US" altLang="zh-CN" sz="3600" b="1" dirty="0">
              <a:solidFill>
                <a:srgbClr val="68309F"/>
              </a:solidFill>
            </a:endParaRPr>
          </a:p>
          <a:p>
            <a:pPr lvl="1" hangingPunct="1">
              <a:lnSpc>
                <a:spcPct val="150000"/>
              </a:lnSpc>
            </a:pPr>
            <a:r>
              <a:rPr lang="en-US" altLang="zh-CN" sz="3000" b="1" dirty="0">
                <a:solidFill>
                  <a:srgbClr val="68309F"/>
                </a:solidFill>
              </a:rPr>
              <a:t>Online BIST</a:t>
            </a:r>
          </a:p>
          <a:p>
            <a:pPr lvl="2" hangingPunct="1">
              <a:lnSpc>
                <a:spcPct val="150000"/>
              </a:lnSpc>
            </a:pPr>
            <a:r>
              <a:rPr lang="en-US" altLang="zh-CN" sz="2400" b="1" dirty="0">
                <a:solidFill>
                  <a:srgbClr val="68309F"/>
                </a:solidFill>
              </a:rPr>
              <a:t>Concurrent BIST</a:t>
            </a:r>
            <a:r>
              <a:rPr lang="en-US" altLang="zh-CN" sz="2400" dirty="0"/>
              <a:t>: </a:t>
            </a:r>
            <a:r>
              <a:rPr lang="en-GB" altLang="zh-CN" sz="2400" dirty="0"/>
              <a:t>conducted simultaneously during normal functional operation. When an intermittent or transient error is detected, the system will correct the error on the spot, rollback to its previously stored system states, and repeat the operation, or generate an interrupt signal for repeated failures. </a:t>
            </a:r>
          </a:p>
          <a:p>
            <a:pPr lvl="2" hangingPunct="1">
              <a:lnSpc>
                <a:spcPct val="150000"/>
              </a:lnSpc>
            </a:pPr>
            <a:r>
              <a:rPr lang="en-US" altLang="zh-CN" sz="2400" b="1" dirty="0">
                <a:solidFill>
                  <a:srgbClr val="68309F"/>
                </a:solidFill>
              </a:rPr>
              <a:t>Nonconcurrent BIST</a:t>
            </a:r>
            <a:r>
              <a:rPr lang="en-US" altLang="zh-CN" sz="2400" dirty="0"/>
              <a:t>: </a:t>
            </a:r>
            <a:r>
              <a:rPr lang="en-GB" altLang="zh-CN" sz="2400" dirty="0"/>
              <a:t>performed when the functional circuitry is in idle mode. </a:t>
            </a:r>
          </a:p>
          <a:p>
            <a:pPr lvl="1" hangingPunct="1">
              <a:lnSpc>
                <a:spcPct val="150000"/>
              </a:lnSpc>
            </a:pPr>
            <a:r>
              <a:rPr lang="en-US" altLang="zh-CN" sz="3000" b="1" dirty="0">
                <a:solidFill>
                  <a:srgbClr val="68309F"/>
                </a:solidFill>
              </a:rPr>
              <a:t>Offline</a:t>
            </a:r>
            <a:r>
              <a:rPr lang="zh-CN" altLang="en-US" sz="3000" b="1" dirty="0">
                <a:solidFill>
                  <a:srgbClr val="68309F"/>
                </a:solidFill>
              </a:rPr>
              <a:t> </a:t>
            </a:r>
            <a:r>
              <a:rPr lang="en-US" altLang="zh-CN" sz="3000" b="1" dirty="0">
                <a:solidFill>
                  <a:srgbClr val="68309F"/>
                </a:solidFill>
              </a:rPr>
              <a:t>BIST</a:t>
            </a:r>
          </a:p>
          <a:p>
            <a:pPr lvl="2" hangingPunct="1">
              <a:lnSpc>
                <a:spcPct val="150000"/>
              </a:lnSpc>
            </a:pPr>
            <a:r>
              <a:rPr lang="en-US" altLang="zh-CN" sz="2400" b="1" dirty="0">
                <a:solidFill>
                  <a:srgbClr val="68309F"/>
                </a:solidFill>
              </a:rPr>
              <a:t>Functional BIST</a:t>
            </a:r>
            <a:r>
              <a:rPr lang="en-US" altLang="zh-CN" sz="2400" dirty="0"/>
              <a:t>:</a:t>
            </a:r>
            <a:r>
              <a:rPr lang="en-GB" altLang="zh-CN" sz="2400" dirty="0"/>
              <a:t> based on the functional specification of the functional circuitry, often employing a functional or high-level fault model </a:t>
            </a:r>
          </a:p>
          <a:p>
            <a:pPr lvl="2" hangingPunct="1">
              <a:lnSpc>
                <a:spcPct val="150000"/>
              </a:lnSpc>
            </a:pPr>
            <a:r>
              <a:rPr lang="en-US" altLang="zh-CN" sz="2400" b="1" dirty="0">
                <a:solidFill>
                  <a:srgbClr val="68309F"/>
                </a:solidFill>
              </a:rPr>
              <a:t>Structural BIST</a:t>
            </a:r>
            <a:r>
              <a:rPr lang="en-US" altLang="zh-CN" sz="2400" dirty="0"/>
              <a:t>:</a:t>
            </a:r>
            <a:r>
              <a:rPr lang="en-GB" altLang="zh-CN" sz="2400" dirty="0"/>
              <a:t> based on the structure of the functional circuitry</a:t>
            </a:r>
          </a:p>
          <a:p>
            <a:pPr lvl="3" hangingPunct="1">
              <a:lnSpc>
                <a:spcPct val="150000"/>
              </a:lnSpc>
            </a:pPr>
            <a:r>
              <a:rPr lang="en-US" altLang="zh-CN" sz="2400" dirty="0">
                <a:ea typeface="思源宋体 CN" panose="02020400000000000000" pitchFamily="18" charset="-122"/>
              </a:rPr>
              <a:t>External BIST (using separated circuitry for testing) / Internal</a:t>
            </a:r>
            <a:r>
              <a:rPr lang="zh-CN" altLang="en-US" sz="2400" dirty="0">
                <a:ea typeface="思源宋体 CN" panose="02020400000000000000" pitchFamily="18" charset="-122"/>
              </a:rPr>
              <a:t> </a:t>
            </a:r>
            <a:r>
              <a:rPr lang="en-US" altLang="zh-CN" sz="2400" dirty="0">
                <a:ea typeface="思源宋体 CN" panose="02020400000000000000" pitchFamily="18" charset="-122"/>
              </a:rPr>
              <a:t>BIST (converting functional storage elements into TPG or ORA)</a:t>
            </a:r>
          </a:p>
        </p:txBody>
      </p:sp>
    </p:spTree>
    <p:extLst>
      <p:ext uri="{BB962C8B-B14F-4D97-AF65-F5344CB8AC3E}">
        <p14:creationId xmlns:p14="http://schemas.microsoft.com/office/powerpoint/2010/main" val="78815861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a:bodyPr>
          <a:lstStyle/>
          <a:p>
            <a:r>
              <a:rPr lang="en-US" altLang="zh-CN" dirty="0"/>
              <a:t>03 Output Response Analysis – Count Testing</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Ones Count Testing</a:t>
                </a:r>
                <a:endParaRPr lang="en-GB" altLang="zh-CN" sz="3200" b="1" dirty="0">
                  <a:solidFill>
                    <a:srgbClr val="68309F"/>
                  </a:solidFill>
                </a:endParaRPr>
              </a:p>
              <a:p>
                <a:pPr hangingPunct="1">
                  <a:lnSpc>
                    <a:spcPct val="150000"/>
                  </a:lnSpc>
                </a:pPr>
                <a:r>
                  <a:rPr lang="en-US" altLang="zh-CN" sz="2800" dirty="0"/>
                  <a:t>The ones count test technique will only require a counter to count the number of 1’s in the bit stream.</a:t>
                </a:r>
              </a:p>
              <a:p>
                <a:pPr hangingPunct="1">
                  <a:lnSpc>
                    <a:spcPct val="150000"/>
                  </a:lnSpc>
                </a:pPr>
                <a:r>
                  <a:rPr lang="en-US" altLang="zh-CN" sz="2800" b="1" dirty="0">
                    <a:solidFill>
                      <a:srgbClr val="68309F"/>
                    </a:solidFill>
                  </a:rPr>
                  <a:t>Masking probability </a:t>
                </a:r>
                <a:r>
                  <a:rPr lang="en-US" altLang="zh-CN" sz="2800" dirty="0"/>
                  <a:t>(possibility of a L-bit output to result in m):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𝑂𝐶</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𝑚</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𝐿</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e>
                    </m:d>
                    <m:r>
                      <a:rPr lang="en-US" altLang="zh-CN" sz="2800" b="0" i="1" smtClean="0">
                        <a:latin typeface="Cambria Math" panose="02040503050406030204" pitchFamily="18" charset="0"/>
                      </a:rPr>
                      <m:t>−1)/(</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b="0" i="1" smtClean="0">
                            <a:latin typeface="Cambria Math" panose="02040503050406030204" pitchFamily="18" charset="0"/>
                          </a:rPr>
                          <m:t>𝐿</m:t>
                        </m:r>
                      </m:sup>
                    </m:sSup>
                    <m:r>
                      <a:rPr lang="en-US" altLang="zh-CN" sz="2800" b="0" i="1" smtClean="0">
                        <a:latin typeface="Cambria Math" panose="02040503050406030204" pitchFamily="18" charset="0"/>
                      </a:rPr>
                      <m:t>−1)</m:t>
                    </m:r>
                  </m:oMath>
                </a14:m>
                <a:endParaRPr lang="en-US" altLang="zh-CN" sz="2800" dirty="0"/>
              </a:p>
              <a:p>
                <a:pPr marL="0" indent="0" hangingPunct="1">
                  <a:lnSpc>
                    <a:spcPct val="150000"/>
                  </a:lnSpc>
                  <a:buNone/>
                </a:pPr>
                <a:r>
                  <a:rPr lang="en-US" altLang="zh-CN" sz="3600" b="1" dirty="0">
                    <a:solidFill>
                      <a:srgbClr val="68309F"/>
                    </a:solidFill>
                  </a:rPr>
                  <a:t>Transition Count Testing</a:t>
                </a:r>
                <a:endParaRPr lang="en-GB" altLang="zh-CN" sz="3600" b="1" dirty="0">
                  <a:solidFill>
                    <a:srgbClr val="68309F"/>
                  </a:solidFill>
                </a:endParaRPr>
              </a:p>
              <a:p>
                <a:r>
                  <a:rPr lang="en-US" altLang="zh-CN" sz="2800" dirty="0"/>
                  <a:t>The transition count test technique will only require a counter to count the number of 0-to-1 and 1-to-0 transitions.</a:t>
                </a:r>
              </a:p>
              <a:p>
                <a:pPr hangingPunct="1">
                  <a:lnSpc>
                    <a:spcPct val="150000"/>
                  </a:lnSpc>
                </a:pPr>
                <a:r>
                  <a:rPr lang="en-US" altLang="zh-CN" sz="2800" dirty="0"/>
                  <a:t>Masking probability: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𝑇𝐶</m:t>
                        </m:r>
                      </m:sub>
                    </m:sSub>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𝑚</m:t>
                        </m:r>
                      </m:e>
                    </m:d>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𝐶</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𝐿</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𝑚</m:t>
                        </m:r>
                      </m:e>
                    </m:d>
                    <m:r>
                      <a:rPr lang="en-US" altLang="zh-CN" sz="2800" b="0" i="1" smtClean="0">
                        <a:latin typeface="Cambria Math" panose="02040503050406030204" pitchFamily="18" charset="0"/>
                      </a:rPr>
                      <m:t>−1)/(</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b="0" i="1" smtClean="0">
                            <a:latin typeface="Cambria Math" panose="02040503050406030204" pitchFamily="18" charset="0"/>
                          </a:rPr>
                          <m:t>𝐿</m:t>
                        </m:r>
                      </m:sup>
                    </m:sSup>
                    <m:r>
                      <a:rPr lang="en-US" altLang="zh-CN" sz="2800" b="0" i="1" smtClean="0">
                        <a:latin typeface="Cambria Math" panose="02040503050406030204" pitchFamily="18" charset="0"/>
                      </a:rPr>
                      <m:t>−1)</m:t>
                    </m:r>
                  </m:oMath>
                </a14:m>
                <a:endParaRPr lang="en-US" altLang="zh-CN" sz="2800" dirty="0"/>
              </a:p>
              <a:p>
                <a:pPr hangingPunct="1">
                  <a:lnSpc>
                    <a:spcPct val="150000"/>
                  </a:lnSpc>
                </a:pPr>
                <a:endParaRPr lang="en-US" altLang="zh-CN" sz="2800" dirty="0"/>
              </a:p>
              <a:p>
                <a:pPr marL="0" indent="0" hangingPunct="1">
                  <a:lnSpc>
                    <a:spcPct val="150000"/>
                  </a:lnSpc>
                  <a:buNone/>
                </a:pPr>
                <a:endParaRPr lang="en-US" altLang="zh-CN" sz="2800" dirty="0"/>
              </a:p>
              <a:p>
                <a:pPr hangingPunct="1">
                  <a:lnSpc>
                    <a:spcPct val="150000"/>
                  </a:lnSpc>
                </a:pPr>
                <a:endParaRPr lang="en-GB" altLang="zh-CN" sz="2800" dirty="0"/>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570188" cy="10168979"/>
              </a:xfrm>
              <a:prstGeom prst="rect">
                <a:avLst/>
              </a:prstGeom>
              <a:blipFill>
                <a:blip r:embed="rId2"/>
                <a:stretch>
                  <a:fillRect l="-87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FCD9F07-38BF-6998-0FDC-57C2D761A2D2}"/>
              </a:ext>
            </a:extLst>
          </p:cNvPr>
          <p:cNvPicPr>
            <a:picLocks noChangeAspect="1"/>
          </p:cNvPicPr>
          <p:nvPr/>
        </p:nvPicPr>
        <p:blipFill>
          <a:blip r:embed="rId3"/>
          <a:stretch>
            <a:fillRect/>
          </a:stretch>
        </p:blipFill>
        <p:spPr>
          <a:xfrm>
            <a:off x="2552192" y="9584405"/>
            <a:ext cx="9620250" cy="2752725"/>
          </a:xfrm>
          <a:prstGeom prst="rect">
            <a:avLst/>
          </a:prstGeom>
        </p:spPr>
      </p:pic>
      <p:pic>
        <p:nvPicPr>
          <p:cNvPr id="7" name="图片 6">
            <a:extLst>
              <a:ext uri="{FF2B5EF4-FFF2-40B4-BE49-F238E27FC236}">
                <a16:creationId xmlns:a16="http://schemas.microsoft.com/office/drawing/2014/main" id="{A5536BD6-33BD-13B1-9F08-4214D01DB577}"/>
              </a:ext>
            </a:extLst>
          </p:cNvPr>
          <p:cNvPicPr>
            <a:picLocks noChangeAspect="1"/>
          </p:cNvPicPr>
          <p:nvPr/>
        </p:nvPicPr>
        <p:blipFill>
          <a:blip r:embed="rId4"/>
          <a:stretch>
            <a:fillRect/>
          </a:stretch>
        </p:blipFill>
        <p:spPr>
          <a:xfrm>
            <a:off x="12211560" y="9679655"/>
            <a:ext cx="9553575" cy="2657475"/>
          </a:xfrm>
          <a:prstGeom prst="rect">
            <a:avLst/>
          </a:prstGeom>
        </p:spPr>
      </p:pic>
    </p:spTree>
    <p:extLst>
      <p:ext uri="{BB962C8B-B14F-4D97-AF65-F5344CB8AC3E}">
        <p14:creationId xmlns:p14="http://schemas.microsoft.com/office/powerpoint/2010/main" val="249869996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a:bodyPr>
          <a:lstStyle/>
          <a:p>
            <a:r>
              <a:rPr lang="en-US" altLang="zh-CN" dirty="0"/>
              <a:t>03 Output Response Analysis – Signature Analysis</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Signature Analysis</a:t>
                </a:r>
                <a:endParaRPr lang="en-GB" altLang="zh-CN" sz="3200" b="1" dirty="0">
                  <a:solidFill>
                    <a:srgbClr val="68309F"/>
                  </a:solidFill>
                </a:endParaRPr>
              </a:p>
              <a:p>
                <a:pPr hangingPunct="1">
                  <a:lnSpc>
                    <a:spcPct val="150000"/>
                  </a:lnSpc>
                </a:pPr>
                <a:r>
                  <a:rPr lang="en-US" altLang="zh-CN" sz="2800" dirty="0"/>
                  <a:t>Serial Signature Analysis</a:t>
                </a:r>
              </a:p>
              <a:p>
                <a:pPr lvl="1" hangingPunct="1">
                  <a:lnSpc>
                    <a:spcPct val="150000"/>
                  </a:lnSpc>
                </a:pPr>
                <a:r>
                  <a:rPr lang="en-US" altLang="zh-CN" sz="2200" b="0" dirty="0"/>
                  <a:t>Output sequence: </a:t>
                </a:r>
                <a14:m>
                  <m:oMath xmlns:m="http://schemas.openxmlformats.org/officeDocument/2006/math">
                    <m:r>
                      <a:rPr lang="en-US" altLang="zh-CN" sz="2200" b="0" i="1" smtClean="0">
                        <a:latin typeface="Cambria Math" panose="02040503050406030204" pitchFamily="18" charset="0"/>
                      </a:rPr>
                      <m:t>𝑀</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r>
                      <a:rPr lang="en-GB"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𝑚</m:t>
                        </m:r>
                      </m:e>
                      <m:sub>
                        <m:r>
                          <a:rPr lang="en-US" altLang="zh-CN" sz="2200" b="0" i="1" smtClean="0">
                            <a:latin typeface="Cambria Math" panose="02040503050406030204" pitchFamily="18" charset="0"/>
                          </a:rPr>
                          <m:t>0</m:t>
                        </m:r>
                      </m:sub>
                    </m:sSub>
                    <m:r>
                      <a:rPr lang="en-GB"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𝑚</m:t>
                        </m:r>
                      </m:e>
                      <m:sub>
                        <m:r>
                          <a:rPr lang="en-US" altLang="zh-CN" sz="2200" b="0" i="1" smtClean="0">
                            <a:latin typeface="Cambria Math" panose="02040503050406030204" pitchFamily="18" charset="0"/>
                          </a:rPr>
                          <m:t>1</m:t>
                        </m:r>
                      </m:sub>
                    </m:sSub>
                    <m:r>
                      <a:rPr lang="en-US" altLang="zh-CN" sz="2200" i="1">
                        <a:latin typeface="Cambria Math" panose="02040503050406030204" pitchFamily="18" charset="0"/>
                      </a:rPr>
                      <m:t>𝑥</m:t>
                    </m:r>
                    <m:r>
                      <a:rPr lang="en-US" altLang="zh-CN" sz="2200" i="1">
                        <a:latin typeface="Cambria Math" panose="02040503050406030204" pitchFamily="18" charset="0"/>
                      </a:rPr>
                      <m:t>+…</m:t>
                    </m:r>
                    <m:sSub>
                      <m:sSubPr>
                        <m:ctrlPr>
                          <a:rPr lang="en-GB" altLang="zh-CN" sz="2200" i="1">
                            <a:latin typeface="Cambria Math" panose="02040503050406030204" pitchFamily="18" charset="0"/>
                          </a:rPr>
                        </m:ctrlPr>
                      </m:sSubPr>
                      <m:e>
                        <m:r>
                          <a:rPr lang="en-US" altLang="zh-CN" sz="2200" b="0" i="1" smtClean="0">
                            <a:latin typeface="Cambria Math" panose="02040503050406030204" pitchFamily="18" charset="0"/>
                          </a:rPr>
                          <m:t>𝑚</m:t>
                        </m:r>
                      </m:e>
                      <m:sub>
                        <m:r>
                          <a:rPr lang="en-US" altLang="zh-CN" sz="2200" b="0" i="1" smtClean="0">
                            <a:latin typeface="Cambria Math" panose="02040503050406030204" pitchFamily="18" charset="0"/>
                          </a:rPr>
                          <m:t>𝐿</m:t>
                        </m:r>
                        <m:r>
                          <a:rPr lang="en-US" altLang="zh-CN" sz="2200" i="1">
                            <a:latin typeface="Cambria Math" panose="02040503050406030204" pitchFamily="18" charset="0"/>
                          </a:rPr>
                          <m:t>−1</m:t>
                        </m:r>
                      </m:sub>
                    </m:sSub>
                    <m:sSup>
                      <m:sSupPr>
                        <m:ctrlPr>
                          <a:rPr lang="en-GB" altLang="zh-CN" sz="2200" i="1">
                            <a:latin typeface="Cambria Math" panose="02040503050406030204" pitchFamily="18" charset="0"/>
                          </a:rPr>
                        </m:ctrlPr>
                      </m:sSupPr>
                      <m:e>
                        <m:r>
                          <a:rPr lang="en-GB" altLang="zh-CN" sz="2200" i="1">
                            <a:latin typeface="Cambria Math" panose="02040503050406030204" pitchFamily="18" charset="0"/>
                          </a:rPr>
                          <m:t>𝑥</m:t>
                        </m:r>
                      </m:e>
                      <m:sup>
                        <m:r>
                          <a:rPr lang="en-US" altLang="zh-CN" sz="2200" b="0" i="1" smtClean="0">
                            <a:latin typeface="Cambria Math" panose="02040503050406030204" pitchFamily="18" charset="0"/>
                          </a:rPr>
                          <m:t>𝐿</m:t>
                        </m:r>
                        <m:r>
                          <a:rPr lang="en-US" altLang="zh-CN" sz="2200" i="1">
                            <a:latin typeface="Cambria Math" panose="02040503050406030204" pitchFamily="18" charset="0"/>
                          </a:rPr>
                          <m:t>−1</m:t>
                        </m:r>
                      </m:sup>
                    </m:sSup>
                  </m:oMath>
                </a14:m>
                <a:r>
                  <a:rPr lang="en-US" altLang="zh-CN" sz="2200" dirty="0"/>
                  <a:t> (seen below)</a:t>
                </a:r>
              </a:p>
              <a:p>
                <a:pPr lvl="1" hangingPunct="1">
                  <a:lnSpc>
                    <a:spcPct val="150000"/>
                  </a:lnSpc>
                </a:pPr>
                <a:r>
                  <a:rPr lang="en-GB" altLang="zh-CN" sz="2200" dirty="0">
                    <a:solidFill>
                      <a:schemeClr val="tx1">
                        <a:lumMod val="75000"/>
                        <a:lumOff val="25000"/>
                      </a:schemeClr>
                    </a:solidFill>
                    <a:latin typeface="思源宋体 CN Heavy" panose="02020900000000000000" pitchFamily="18" charset="-122"/>
                    <a:ea typeface="思源宋体 CN Heavy" panose="02020900000000000000" pitchFamily="18" charset="-122"/>
                    <a:cs typeface="思源宋体 CN Heavy" panose="02020900000000000000" pitchFamily="18" charset="-122"/>
                  </a:rPr>
                  <a:t>After shifting the L-bit output sequence M into the modular LFSR, the remainder of the SISR: </a:t>
                </a:r>
                <a14:m>
                  <m:oMath xmlns:m="http://schemas.openxmlformats.org/officeDocument/2006/math">
                    <m:r>
                      <a:rPr lang="en-US" altLang="zh-CN" sz="220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𝑟</m:t>
                    </m:r>
                    <m:d>
                      <m:dPr>
                        <m:ctrlPr>
                          <a:rPr lang="en-US" altLang="zh-CN" sz="2200" i="1">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ctrlPr>
                      </m:dPr>
                      <m:e>
                        <m:r>
                          <a:rPr lang="en-US" altLang="zh-CN" sz="220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𝑥</m:t>
                        </m:r>
                      </m:e>
                    </m:d>
                    <m:r>
                      <a:rPr lang="en-GB" altLang="zh-CN" sz="220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m:t>
                    </m:r>
                    <m:sSub>
                      <m:sSubPr>
                        <m:ctrlPr>
                          <a:rPr lang="en-US" altLang="zh-CN" sz="2200" i="1">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ctrlPr>
                      </m:sSubPr>
                      <m:e>
                        <m:r>
                          <m:rPr>
                            <m:sty m:val="p"/>
                          </m:rPr>
                          <a:rPr lang="en-US" altLang="zh-CN" sz="2200" b="0" i="0" smtClean="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r</m:t>
                        </m:r>
                      </m:e>
                      <m:sub>
                        <m:r>
                          <a:rPr lang="en-US" altLang="zh-CN" sz="220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0</m:t>
                        </m:r>
                      </m:sub>
                    </m:sSub>
                    <m:r>
                      <a:rPr lang="en-GB" altLang="zh-CN" sz="220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m:t>
                    </m:r>
                    <m:sSub>
                      <m:sSubPr>
                        <m:ctrlPr>
                          <a:rPr lang="en-US" altLang="zh-CN" sz="2200" i="1">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ctrlPr>
                      </m:sSubPr>
                      <m:e>
                        <m:r>
                          <m:rPr>
                            <m:sty m:val="p"/>
                          </m:rPr>
                          <a:rPr lang="en-US" altLang="zh-CN" sz="2200" b="0" i="0" smtClean="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r</m:t>
                        </m:r>
                      </m:e>
                      <m:sub>
                        <m:r>
                          <a:rPr lang="en-US" altLang="zh-CN" sz="220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1</m:t>
                        </m:r>
                      </m:sub>
                    </m:sSub>
                    <m:r>
                      <a:rPr lang="en-US" altLang="zh-CN" sz="220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𝑥</m:t>
                    </m:r>
                    <m:r>
                      <a:rPr lang="en-US" altLang="zh-CN" sz="220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m:t>
                    </m:r>
                    <m:sSub>
                      <m:sSubPr>
                        <m:ctrlPr>
                          <a:rPr lang="en-GB" altLang="zh-CN" sz="2200" i="1">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ctrlPr>
                      </m:sSubPr>
                      <m:e>
                        <m:r>
                          <m:rPr>
                            <m:sty m:val="p"/>
                          </m:rPr>
                          <a:rPr lang="en-US" altLang="zh-CN" sz="2200" b="0" i="0" smtClean="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r</m:t>
                        </m:r>
                      </m:e>
                      <m:sub>
                        <m:r>
                          <m:rPr>
                            <m:sty m:val="p"/>
                          </m:rPr>
                          <a:rPr lang="en-US" altLang="zh-CN" sz="2200" b="0" i="0" smtClean="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n</m:t>
                        </m:r>
                        <m:r>
                          <a:rPr lang="en-US" altLang="zh-CN" sz="220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−1</m:t>
                        </m:r>
                      </m:sub>
                    </m:sSub>
                    <m:sSup>
                      <m:sSupPr>
                        <m:ctrlPr>
                          <a:rPr lang="en-GB" altLang="zh-CN" sz="2200" i="1">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ctrlPr>
                      </m:sSupPr>
                      <m:e>
                        <m:r>
                          <a:rPr lang="en-GB" altLang="zh-CN" sz="220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𝑥</m:t>
                        </m:r>
                      </m:e>
                      <m:sup>
                        <m:r>
                          <m:rPr>
                            <m:sty m:val="p"/>
                          </m:rPr>
                          <a:rPr lang="en-US" altLang="zh-CN" sz="2200" b="0" i="0" smtClean="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n</m:t>
                        </m:r>
                        <m:r>
                          <a:rPr lang="en-US" altLang="zh-CN" sz="2200">
                            <a:solidFill>
                              <a:schemeClr val="tx1">
                                <a:lumMod val="75000"/>
                                <a:lumOff val="25000"/>
                              </a:schemeClr>
                            </a:solidFill>
                            <a:latin typeface="Cambria Math" panose="02040503050406030204" pitchFamily="18" charset="0"/>
                            <a:ea typeface="思源宋体 CN Heavy" panose="02020900000000000000" pitchFamily="18" charset="-122"/>
                            <a:cs typeface="思源宋体 CN Heavy" panose="02020900000000000000" pitchFamily="18" charset="-122"/>
                          </a:rPr>
                          <m:t>−1</m:t>
                        </m:r>
                      </m:sup>
                    </m:sSup>
                  </m:oMath>
                </a14:m>
                <a:endParaRPr lang="en-US" altLang="zh-CN" sz="2200" dirty="0">
                  <a:solidFill>
                    <a:schemeClr val="tx1">
                      <a:lumMod val="75000"/>
                      <a:lumOff val="25000"/>
                    </a:schemeClr>
                  </a:solidFill>
                  <a:latin typeface="思源宋体 CN Heavy" panose="02020900000000000000" pitchFamily="18" charset="-122"/>
                  <a:ea typeface="思源宋体 CN Heavy" panose="02020900000000000000" pitchFamily="18" charset="-122"/>
                  <a:cs typeface="思源宋体 CN Heavy" panose="02020900000000000000" pitchFamily="18" charset="-122"/>
                </a:endParaRPr>
              </a:p>
              <a:p>
                <a:pPr lvl="1" hangingPunct="1">
                  <a:lnSpc>
                    <a:spcPct val="150000"/>
                  </a:lnSpc>
                </a:pPr>
                <a:r>
                  <a:rPr lang="en-GB" altLang="zh-CN" sz="2200" dirty="0">
                    <a:solidFill>
                      <a:schemeClr val="tx1">
                        <a:lumMod val="75000"/>
                        <a:lumOff val="25000"/>
                      </a:schemeClr>
                    </a:solidFill>
                    <a:ea typeface="思源宋体 CN Heavy" panose="02020900000000000000" pitchFamily="18" charset="-122"/>
                  </a:rPr>
                  <a:t>Let the characteristic polynomial of the modular LFSR be f(x). Thus we must have M(x)=q(x)f</a:t>
                </a:r>
                <a:r>
                  <a:rPr lang="en-US" altLang="zh-CN" sz="2200" dirty="0">
                    <a:solidFill>
                      <a:schemeClr val="tx1">
                        <a:lumMod val="75000"/>
                        <a:lumOff val="25000"/>
                      </a:schemeClr>
                    </a:solidFill>
                    <a:ea typeface="思源宋体 CN Heavy" panose="02020900000000000000" pitchFamily="18" charset="-122"/>
                  </a:rPr>
                  <a:t>(x)+r(x). Check r(x) for fault detection.</a:t>
                </a:r>
              </a:p>
              <a:p>
                <a:pPr lvl="1" hangingPunct="1">
                  <a:lnSpc>
                    <a:spcPct val="150000"/>
                  </a:lnSpc>
                </a:pPr>
                <a:r>
                  <a:rPr lang="en-US" altLang="zh-CN" sz="2200" b="1" dirty="0">
                    <a:solidFill>
                      <a:srgbClr val="68309F"/>
                    </a:solidFill>
                    <a:ea typeface="思源宋体 CN Heavy" panose="02020900000000000000" pitchFamily="18" charset="-122"/>
                  </a:rPr>
                  <a:t>Aliasing probability</a:t>
                </a:r>
                <a:r>
                  <a:rPr lang="en-US" altLang="zh-CN" sz="2200" dirty="0">
                    <a:solidFill>
                      <a:schemeClr val="tx1">
                        <a:lumMod val="75000"/>
                        <a:lumOff val="25000"/>
                      </a:schemeClr>
                    </a:solidFill>
                    <a:ea typeface="思源宋体 CN Heavy" panose="02020900000000000000" pitchFamily="18" charset="-122"/>
                  </a:rPr>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𝑆𝑆𝐴</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−1)/(</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𝐿</m:t>
                        </m:r>
                      </m:sup>
                    </m:sSup>
                    <m:r>
                      <a:rPr lang="en-US" altLang="zh-CN" sz="2400" b="0" i="1" smtClean="0">
                        <a:latin typeface="Cambria Math" panose="02040503050406030204" pitchFamily="18" charset="0"/>
                      </a:rPr>
                      <m:t>−1)</m:t>
                    </m:r>
                  </m:oMath>
                </a14:m>
                <a:r>
                  <a:rPr lang="en-US" altLang="zh-CN" sz="2400" dirty="0"/>
                  <a:t>. (</a:t>
                </a:r>
                <a:r>
                  <a:rPr lang="en-GB" altLang="zh-CN" sz="2400" dirty="0"/>
                  <a:t>there are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𝐿</m:t>
                        </m:r>
                        <m:r>
                          <a:rPr lang="en-US" altLang="zh-CN" sz="2400" i="1">
                            <a:latin typeface="Cambria Math" panose="02040503050406030204" pitchFamily="18" charset="0"/>
                          </a:rPr>
                          <m:t>−</m:t>
                        </m:r>
                        <m:r>
                          <a:rPr lang="en-US" altLang="zh-CN" sz="2400" i="1">
                            <a:latin typeface="Cambria Math" panose="02040503050406030204" pitchFamily="18" charset="0"/>
                          </a:rPr>
                          <m:t>𝑛</m:t>
                        </m:r>
                      </m:sup>
                    </m:sSup>
                  </m:oMath>
                </a14:m>
                <a:r>
                  <a:rPr lang="en-GB" altLang="zh-CN" sz="2400" dirty="0"/>
                  <a:t> possible ways among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𝐿</m:t>
                        </m:r>
                      </m:sup>
                    </m:sSup>
                    <m:r>
                      <a:rPr lang="en-US" altLang="zh-CN" sz="2400" i="1">
                        <a:latin typeface="Cambria Math" panose="02040503050406030204" pitchFamily="18" charset="0"/>
                      </a:rPr>
                      <m:t> </m:t>
                    </m:r>
                  </m:oMath>
                </a14:m>
                <a:r>
                  <a:rPr lang="en-GB" altLang="zh-CN" sz="2400" dirty="0"/>
                  <a:t>ways of producing an n-bit signature of which one is the correct signature). If L &gt;&gt; n then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𝑆𝑆𝐴</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e>
                    </m:d>
                  </m:oMath>
                </a14:m>
                <a:r>
                  <a:rPr lang="en-US" altLang="zh-CN" sz="2200" dirty="0">
                    <a:solidFill>
                      <a:schemeClr val="tx1">
                        <a:lumMod val="75000"/>
                        <a:lumOff val="25000"/>
                      </a:schemeClr>
                    </a:solidFill>
                    <a:ea typeface="思源宋体 CN Heavy" panose="02020900000000000000" pitchFamily="18" charset="-122"/>
                  </a:rPr>
                  <a:t> is approximately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b="0" i="1" smtClean="0">
                            <a:latin typeface="Cambria Math" panose="02040503050406030204" pitchFamily="18" charset="0"/>
                          </a:rPr>
                          <m:t>−</m:t>
                        </m:r>
                        <m:r>
                          <a:rPr lang="en-US" altLang="zh-CN" sz="2400" i="1">
                            <a:latin typeface="Cambria Math" panose="02040503050406030204" pitchFamily="18" charset="0"/>
                          </a:rPr>
                          <m:t>𝑛</m:t>
                        </m:r>
                      </m:sup>
                    </m:sSup>
                    <m:r>
                      <a:rPr lang="en-US" altLang="zh-CN" sz="2400" b="0" i="0" smtClean="0">
                        <a:latin typeface="Cambria Math" panose="02040503050406030204" pitchFamily="18" charset="0"/>
                      </a:rPr>
                      <m:t>.</m:t>
                    </m:r>
                  </m:oMath>
                </a14:m>
                <a:endParaRPr lang="en-US" altLang="zh-CN" sz="2200" dirty="0">
                  <a:solidFill>
                    <a:schemeClr val="tx1">
                      <a:lumMod val="75000"/>
                      <a:lumOff val="25000"/>
                    </a:schemeClr>
                  </a:solidFill>
                  <a:ea typeface="思源宋体 CN Heavy" panose="02020900000000000000" pitchFamily="18" charset="-122"/>
                </a:endParaRPr>
              </a:p>
              <a:p>
                <a:pPr hangingPunct="1">
                  <a:lnSpc>
                    <a:spcPct val="150000"/>
                  </a:lnSpc>
                </a:pPr>
                <a:endParaRPr lang="en-GB" altLang="zh-CN" sz="2800" dirty="0"/>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570188" cy="10168979"/>
              </a:xfrm>
              <a:prstGeom prst="rect">
                <a:avLst/>
              </a:prstGeom>
              <a:blipFill>
                <a:blip r:embed="rId2"/>
                <a:stretch>
                  <a:fillRect l="-87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71E90FD-E811-E3B1-AB0D-169536B91637}"/>
              </a:ext>
            </a:extLst>
          </p:cNvPr>
          <p:cNvPicPr>
            <a:picLocks noChangeAspect="1"/>
          </p:cNvPicPr>
          <p:nvPr/>
        </p:nvPicPr>
        <p:blipFill>
          <a:blip r:embed="rId3"/>
          <a:stretch>
            <a:fillRect/>
          </a:stretch>
        </p:blipFill>
        <p:spPr>
          <a:xfrm>
            <a:off x="7562342" y="9103150"/>
            <a:ext cx="9220200" cy="3038475"/>
          </a:xfrm>
          <a:prstGeom prst="rect">
            <a:avLst/>
          </a:prstGeom>
        </p:spPr>
      </p:pic>
    </p:spTree>
    <p:extLst>
      <p:ext uri="{BB962C8B-B14F-4D97-AF65-F5344CB8AC3E}">
        <p14:creationId xmlns:p14="http://schemas.microsoft.com/office/powerpoint/2010/main" val="257500205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a:bodyPr>
          <a:lstStyle/>
          <a:p>
            <a:r>
              <a:rPr lang="en-US" altLang="zh-CN" dirty="0"/>
              <a:t>03 Output Response Analysis – Signature Analysis</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Signature Analysis</a:t>
                </a:r>
                <a:endParaRPr lang="en-GB" altLang="zh-CN" sz="3200" b="1" dirty="0">
                  <a:solidFill>
                    <a:srgbClr val="68309F"/>
                  </a:solidFill>
                </a:endParaRPr>
              </a:p>
              <a:p>
                <a:pPr hangingPunct="1">
                  <a:lnSpc>
                    <a:spcPct val="150000"/>
                  </a:lnSpc>
                </a:pPr>
                <a:r>
                  <a:rPr lang="en-US" altLang="zh-CN" sz="2800" dirty="0"/>
                  <a:t>Serial Signature Analysis</a:t>
                </a:r>
              </a:p>
              <a:p>
                <a:pPr lvl="1"/>
                <a14:m>
                  <m:oMath xmlns:m="http://schemas.openxmlformats.org/officeDocument/2006/math">
                    <m:r>
                      <a:rPr lang="en-US" altLang="zh-CN" sz="2200" i="1" dirty="0" smtClean="0">
                        <a:latin typeface="Cambria Math" panose="02040503050406030204" pitchFamily="18" charset="0"/>
                      </a:rPr>
                      <m:t>𝑓</m:t>
                    </m:r>
                    <m:r>
                      <a:rPr lang="en-US" altLang="zh-CN" sz="2200" i="1" dirty="0" smtClean="0">
                        <a:latin typeface="Cambria Math" panose="02040503050406030204" pitchFamily="18" charset="0"/>
                      </a:rPr>
                      <m:t>(</m:t>
                    </m:r>
                    <m:r>
                      <a:rPr lang="en-US" altLang="zh-CN" sz="2200" i="1" dirty="0" smtClean="0">
                        <a:latin typeface="Cambria Math" panose="02040503050406030204" pitchFamily="18" charset="0"/>
                      </a:rPr>
                      <m:t>𝑥</m:t>
                    </m:r>
                    <m:r>
                      <a:rPr lang="en-US" altLang="zh-CN" sz="2200" i="1" dirty="0" smtClean="0">
                        <a:latin typeface="Cambria Math" panose="02040503050406030204" pitchFamily="18" charset="0"/>
                      </a:rPr>
                      <m:t>) = 1+</m:t>
                    </m:r>
                    <m:r>
                      <a:rPr lang="en-US" altLang="zh-CN" sz="2200" i="1" dirty="0" smtClean="0">
                        <a:latin typeface="Cambria Math" panose="02040503050406030204" pitchFamily="18" charset="0"/>
                      </a:rPr>
                      <m:t>𝑥</m:t>
                    </m:r>
                    <m:r>
                      <a:rPr lang="en-US" altLang="zh-CN" sz="2200" i="1" dirty="0" smtClean="0">
                        <a:latin typeface="Cambria Math" panose="02040503050406030204" pitchFamily="18" charset="0"/>
                      </a:rPr>
                      <m:t>+</m:t>
                    </m:r>
                    <m:sSup>
                      <m:sSupPr>
                        <m:ctrlPr>
                          <a:rPr lang="en-US" altLang="zh-CN" sz="2200" i="1" dirty="0" smtClean="0">
                            <a:latin typeface="Cambria Math" panose="02040503050406030204" pitchFamily="18" charset="0"/>
                          </a:rPr>
                        </m:ctrlPr>
                      </m:sSupPr>
                      <m:e>
                        <m:r>
                          <a:rPr lang="en-US" altLang="zh-CN" sz="2200" b="0" i="1" dirty="0" smtClean="0">
                            <a:latin typeface="Cambria Math" panose="02040503050406030204" pitchFamily="18" charset="0"/>
                          </a:rPr>
                          <m:t>𝑥</m:t>
                        </m:r>
                      </m:e>
                      <m:sup>
                        <m:r>
                          <a:rPr lang="en-US" altLang="zh-CN" sz="2200" b="0" i="1" dirty="0" smtClean="0">
                            <a:latin typeface="Cambria Math" panose="02040503050406030204" pitchFamily="18" charset="0"/>
                          </a:rPr>
                          <m:t>4</m:t>
                        </m:r>
                      </m:sup>
                    </m:sSup>
                  </m:oMath>
                </a14:m>
                <a:endParaRPr lang="en-US" altLang="zh-CN" sz="2200" dirty="0"/>
              </a:p>
              <a:p>
                <a:pPr marL="841375" lvl="1" indent="0">
                  <a:buNone/>
                </a:pPr>
                <a:endParaRPr lang="en-US" altLang="zh-CN" sz="2200" dirty="0"/>
              </a:p>
              <a:p>
                <a:pPr lvl="1"/>
                <a:r>
                  <a:rPr lang="en-US" altLang="zh-CN" sz="2200" dirty="0"/>
                  <a:t>M = {10011011}, </a:t>
                </a:r>
                <a14:m>
                  <m:oMath xmlns:m="http://schemas.openxmlformats.org/officeDocument/2006/math">
                    <m:r>
                      <a:rPr lang="en-US" altLang="zh-CN" sz="2200" b="0" i="1" dirty="0" smtClean="0">
                        <a:latin typeface="Cambria Math" panose="02040503050406030204" pitchFamily="18" charset="0"/>
                      </a:rPr>
                      <m:t>𝑚</m:t>
                    </m:r>
                    <m:d>
                      <m:dPr>
                        <m:ctrlPr>
                          <a:rPr lang="en-US" altLang="zh-CN" sz="2200" b="0" i="1" dirty="0" smtClean="0">
                            <a:latin typeface="Cambria Math" panose="02040503050406030204" pitchFamily="18" charset="0"/>
                          </a:rPr>
                        </m:ctrlPr>
                      </m:dPr>
                      <m:e>
                        <m:r>
                          <a:rPr lang="en-US" altLang="zh-CN" sz="2200" i="1" dirty="0" smtClean="0">
                            <a:latin typeface="Cambria Math" panose="02040503050406030204" pitchFamily="18" charset="0"/>
                          </a:rPr>
                          <m:t>𝑥</m:t>
                        </m:r>
                      </m:e>
                    </m:d>
                    <m:r>
                      <a:rPr lang="en-US" altLang="zh-CN" sz="2200" i="1" dirty="0" smtClean="0">
                        <a:latin typeface="Cambria Math" panose="02040503050406030204" pitchFamily="18" charset="0"/>
                      </a:rPr>
                      <m:t>= 1+</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3</m:t>
                        </m:r>
                      </m:sup>
                    </m:sSup>
                    <m:r>
                      <a:rPr lang="en-US" altLang="zh-CN" sz="2200" i="1" dirty="0" smtClean="0">
                        <a:latin typeface="Cambria Math" panose="02040503050406030204" pitchFamily="18" charset="0"/>
                      </a:rPr>
                      <m:t>+</m:t>
                    </m:r>
                    <m:sSup>
                      <m:sSupPr>
                        <m:ctrlPr>
                          <a:rPr lang="en-US" altLang="zh-CN" sz="2200" i="1" dirty="0" smtClean="0">
                            <a:latin typeface="Cambria Math" panose="02040503050406030204" pitchFamily="18" charset="0"/>
                          </a:rPr>
                        </m:ctrlPr>
                      </m:sSupPr>
                      <m:e>
                        <m:r>
                          <a:rPr lang="en-US" altLang="zh-CN" sz="2200" b="0" i="1" dirty="0" smtClean="0">
                            <a:latin typeface="Cambria Math" panose="02040503050406030204" pitchFamily="18" charset="0"/>
                          </a:rPr>
                          <m:t>𝑥</m:t>
                        </m:r>
                      </m:e>
                      <m:sup>
                        <m:r>
                          <a:rPr lang="en-US" altLang="zh-CN" sz="2200" b="0" i="1" dirty="0" smtClean="0">
                            <a:latin typeface="Cambria Math" panose="02040503050406030204" pitchFamily="18" charset="0"/>
                          </a:rPr>
                          <m:t>4</m:t>
                        </m:r>
                      </m:sup>
                    </m:sSup>
                    <m:r>
                      <a:rPr lang="en-US" altLang="zh-CN" sz="2200" b="0" i="1" dirty="0" smtClean="0">
                        <a:latin typeface="Cambria Math" panose="02040503050406030204" pitchFamily="18" charset="0"/>
                      </a:rPr>
                      <m:t>+</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6</m:t>
                        </m:r>
                      </m:sup>
                    </m:sSup>
                    <m:r>
                      <a:rPr lang="en-US" altLang="zh-CN" sz="2200" b="0" i="1" dirty="0" smtClean="0">
                        <a:latin typeface="Cambria Math" panose="02040503050406030204" pitchFamily="18" charset="0"/>
                      </a:rPr>
                      <m:t>+</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7</m:t>
                        </m:r>
                      </m:sup>
                    </m:sSup>
                  </m:oMath>
                </a14:m>
                <a:r>
                  <a:rPr lang="en-US" altLang="zh-CN" sz="2200" dirty="0"/>
                  <a:t> (count 1 from left to right)</a:t>
                </a:r>
              </a:p>
              <a:p>
                <a:pPr lvl="1"/>
                <a14:m>
                  <m:oMath xmlns:m="http://schemas.openxmlformats.org/officeDocument/2006/math">
                    <m:r>
                      <a:rPr lang="en-US" altLang="zh-CN" sz="2200" b="0" i="1" dirty="0" smtClean="0">
                        <a:latin typeface="Cambria Math" panose="02040503050406030204" pitchFamily="18" charset="0"/>
                      </a:rPr>
                      <m:t>𝑞</m:t>
                    </m:r>
                    <m:d>
                      <m:dPr>
                        <m:ctrlPr>
                          <a:rPr lang="en-US" altLang="zh-CN" sz="2200" i="1" dirty="0" smtClean="0">
                            <a:latin typeface="Cambria Math" panose="02040503050406030204" pitchFamily="18" charset="0"/>
                          </a:rPr>
                        </m:ctrlPr>
                      </m:dPr>
                      <m:e>
                        <m:r>
                          <a:rPr lang="en-US" altLang="zh-CN" sz="2200" i="1" dirty="0" smtClean="0">
                            <a:latin typeface="Cambria Math" panose="02040503050406030204" pitchFamily="18" charset="0"/>
                          </a:rPr>
                          <m:t>𝑥</m:t>
                        </m:r>
                      </m:e>
                    </m:d>
                    <m:r>
                      <a:rPr lang="en-US" altLang="zh-CN" sz="2200" i="1" dirty="0" smtClean="0">
                        <a:latin typeface="Cambria Math" panose="02040503050406030204" pitchFamily="18" charset="0"/>
                      </a:rPr>
                      <m:t>= </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2</m:t>
                        </m:r>
                      </m:sup>
                    </m:sSup>
                    <m:r>
                      <a:rPr lang="en-US" altLang="zh-CN" sz="2200" i="1" dirty="0" smtClean="0">
                        <a:latin typeface="Cambria Math" panose="02040503050406030204" pitchFamily="18" charset="0"/>
                      </a:rPr>
                      <m:t>+</m:t>
                    </m:r>
                    <m:sSup>
                      <m:sSupPr>
                        <m:ctrlPr>
                          <a:rPr lang="en-US" altLang="zh-CN" sz="2200" i="1" dirty="0" smtClean="0">
                            <a:latin typeface="Cambria Math" panose="02040503050406030204" pitchFamily="18" charset="0"/>
                          </a:rPr>
                        </m:ctrlPr>
                      </m:sSupPr>
                      <m:e>
                        <m:r>
                          <a:rPr lang="en-US" altLang="zh-CN" sz="2200" b="0" i="1" dirty="0" smtClean="0">
                            <a:latin typeface="Cambria Math" panose="02040503050406030204" pitchFamily="18" charset="0"/>
                          </a:rPr>
                          <m:t>𝑥</m:t>
                        </m:r>
                      </m:e>
                      <m:sup>
                        <m:r>
                          <a:rPr lang="en-US" altLang="zh-CN" sz="2200" b="0" i="1" dirty="0" smtClean="0">
                            <a:latin typeface="Cambria Math" panose="02040503050406030204" pitchFamily="18" charset="0"/>
                          </a:rPr>
                          <m:t>3</m:t>
                        </m:r>
                      </m:sup>
                    </m:sSup>
                    <m:r>
                      <a:rPr lang="en-US" altLang="zh-CN" sz="2200" b="0" i="0" dirty="0" smtClean="0">
                        <a:latin typeface="Cambria Math" panose="02040503050406030204" pitchFamily="18" charset="0"/>
                      </a:rPr>
                      <m:t>,</m:t>
                    </m:r>
                    <m:r>
                      <a:rPr lang="en-US" altLang="zh-CN" sz="2200" b="0" i="1" dirty="0" smtClean="0">
                        <a:latin typeface="Cambria Math" panose="02040503050406030204" pitchFamily="18" charset="0"/>
                      </a:rPr>
                      <m:t>𝑟</m:t>
                    </m:r>
                    <m:r>
                      <a:rPr lang="en-US" altLang="zh-CN" sz="2200" i="1" dirty="0">
                        <a:latin typeface="Cambria Math" panose="02040503050406030204" pitchFamily="18" charset="0"/>
                      </a:rPr>
                      <m:t>(</m:t>
                    </m:r>
                    <m:r>
                      <a:rPr lang="en-US" altLang="zh-CN" sz="2200" i="1" dirty="0">
                        <a:latin typeface="Cambria Math" panose="02040503050406030204" pitchFamily="18" charset="0"/>
                      </a:rPr>
                      <m:t>𝑥</m:t>
                    </m:r>
                    <m:r>
                      <a:rPr lang="en-US" altLang="zh-CN" sz="2200" i="1" dirty="0">
                        <a:latin typeface="Cambria Math" panose="02040503050406030204" pitchFamily="18" charset="0"/>
                      </a:rPr>
                      <m:t>) = </m:t>
                    </m:r>
                    <m:sSup>
                      <m:sSupPr>
                        <m:ctrlPr>
                          <a:rPr lang="en-US" altLang="zh-CN" sz="2200" i="1" dirty="0">
                            <a:latin typeface="Cambria Math" panose="02040503050406030204" pitchFamily="18" charset="0"/>
                          </a:rPr>
                        </m:ctrlPr>
                      </m:sSupPr>
                      <m:e>
                        <m:r>
                          <a:rPr lang="en-US" altLang="zh-CN" sz="2200" b="0" i="1" dirty="0" smtClean="0">
                            <a:latin typeface="Cambria Math" panose="02040503050406030204" pitchFamily="18" charset="0"/>
                          </a:rPr>
                          <m:t>1+</m:t>
                        </m:r>
                        <m:r>
                          <a:rPr lang="en-US" altLang="zh-CN" sz="2200" i="1" dirty="0">
                            <a:latin typeface="Cambria Math" panose="02040503050406030204" pitchFamily="18" charset="0"/>
                          </a:rPr>
                          <m:t>𝑥</m:t>
                        </m:r>
                      </m:e>
                      <m:sup>
                        <m:r>
                          <a:rPr lang="en-US" altLang="zh-CN" sz="2200" i="1" dirty="0">
                            <a:latin typeface="Cambria Math" panose="02040503050406030204" pitchFamily="18" charset="0"/>
                          </a:rPr>
                          <m:t>2</m:t>
                        </m:r>
                      </m:sup>
                    </m:sSup>
                    <m:r>
                      <a:rPr lang="en-US" altLang="zh-CN" sz="2200" i="1" dirty="0">
                        <a:latin typeface="Cambria Math" panose="02040503050406030204" pitchFamily="18" charset="0"/>
                      </a:rPr>
                      <m:t>+</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i="1" dirty="0">
                            <a:latin typeface="Cambria Math" panose="02040503050406030204" pitchFamily="18" charset="0"/>
                          </a:rPr>
                          <m:t>3</m:t>
                        </m:r>
                      </m:sup>
                    </m:sSup>
                  </m:oMath>
                </a14:m>
                <a:r>
                  <a:rPr lang="en-US" altLang="zh-CN" sz="2200" dirty="0"/>
                  <a:t> (polynomial division, m(x)/f(x))</a:t>
                </a:r>
              </a:p>
              <a:p>
                <a:pPr lvl="1"/>
                <a:r>
                  <a:rPr lang="en-US" altLang="zh-CN" sz="2200" dirty="0"/>
                  <a:t>R = {1011} (fault-free signature)</a:t>
                </a:r>
              </a:p>
              <a:p>
                <a:pPr lvl="1"/>
                <a:endParaRPr lang="en-US" altLang="zh-CN" sz="2200" dirty="0"/>
              </a:p>
              <a:p>
                <a:pPr lvl="1"/>
                <a:r>
                  <a:rPr lang="en-US" altLang="zh-CN" sz="2200" dirty="0"/>
                  <a:t>M’ = {11001011}  with fault f1, </a:t>
                </a:r>
                <a14:m>
                  <m:oMath xmlns:m="http://schemas.openxmlformats.org/officeDocument/2006/math">
                    <m:r>
                      <a:rPr lang="en-US" altLang="zh-CN" sz="2200" b="0" i="1" dirty="0" smtClean="0">
                        <a:latin typeface="Cambria Math" panose="02040503050406030204" pitchFamily="18" charset="0"/>
                      </a:rPr>
                      <m:t>𝑚</m:t>
                    </m:r>
                    <m:r>
                      <a:rPr lang="en-US" altLang="zh-CN" sz="2200" b="0" i="1" dirty="0" smtClean="0">
                        <a:latin typeface="Cambria Math" panose="02040503050406030204" pitchFamily="18" charset="0"/>
                      </a:rPr>
                      <m:t>′</m:t>
                    </m:r>
                    <m:d>
                      <m:dPr>
                        <m:ctrlPr>
                          <a:rPr lang="en-US" altLang="zh-CN" sz="2200" b="0" i="1" dirty="0" smtClean="0">
                            <a:latin typeface="Cambria Math" panose="02040503050406030204" pitchFamily="18" charset="0"/>
                          </a:rPr>
                        </m:ctrlPr>
                      </m:dPr>
                      <m:e>
                        <m:r>
                          <a:rPr lang="en-US" altLang="zh-CN" sz="2200" i="1" dirty="0" smtClean="0">
                            <a:latin typeface="Cambria Math" panose="02040503050406030204" pitchFamily="18" charset="0"/>
                          </a:rPr>
                          <m:t>𝑥</m:t>
                        </m:r>
                      </m:e>
                    </m:d>
                    <m:r>
                      <a:rPr lang="en-US" altLang="zh-CN" sz="2200" i="1" dirty="0" smtClean="0">
                        <a:latin typeface="Cambria Math" panose="02040503050406030204" pitchFamily="18" charset="0"/>
                      </a:rPr>
                      <m:t>= 1+</m:t>
                    </m:r>
                    <m:r>
                      <a:rPr lang="en-US" altLang="zh-CN" sz="2200" b="0" i="1" dirty="0" smtClean="0">
                        <a:latin typeface="Cambria Math" panose="02040503050406030204" pitchFamily="18" charset="0"/>
                      </a:rPr>
                      <m:t>𝑥</m:t>
                    </m:r>
                    <m:r>
                      <a:rPr lang="en-US" altLang="zh-CN" sz="2200" i="1" dirty="0" smtClean="0">
                        <a:latin typeface="Cambria Math" panose="02040503050406030204" pitchFamily="18" charset="0"/>
                      </a:rPr>
                      <m:t>+</m:t>
                    </m:r>
                    <m:sSup>
                      <m:sSupPr>
                        <m:ctrlPr>
                          <a:rPr lang="en-US" altLang="zh-CN" sz="2200" i="1" dirty="0" smtClean="0">
                            <a:latin typeface="Cambria Math" panose="02040503050406030204" pitchFamily="18" charset="0"/>
                          </a:rPr>
                        </m:ctrlPr>
                      </m:sSupPr>
                      <m:e>
                        <m:r>
                          <a:rPr lang="en-US" altLang="zh-CN" sz="2200" b="0" i="1" dirty="0" smtClean="0">
                            <a:latin typeface="Cambria Math" panose="02040503050406030204" pitchFamily="18" charset="0"/>
                          </a:rPr>
                          <m:t>𝑥</m:t>
                        </m:r>
                      </m:e>
                      <m:sup>
                        <m:r>
                          <a:rPr lang="en-US" altLang="zh-CN" sz="2200" b="0" i="1" dirty="0" smtClean="0">
                            <a:latin typeface="Cambria Math" panose="02040503050406030204" pitchFamily="18" charset="0"/>
                          </a:rPr>
                          <m:t>4</m:t>
                        </m:r>
                      </m:sup>
                    </m:sSup>
                    <m:r>
                      <a:rPr lang="en-US" altLang="zh-CN" sz="2200" b="0" i="1" dirty="0" smtClean="0">
                        <a:latin typeface="Cambria Math" panose="02040503050406030204" pitchFamily="18" charset="0"/>
                      </a:rPr>
                      <m:t>+</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6</m:t>
                        </m:r>
                      </m:sup>
                    </m:sSup>
                    <m:r>
                      <a:rPr lang="en-US" altLang="zh-CN" sz="2200" b="0" i="1" dirty="0" smtClean="0">
                        <a:latin typeface="Cambria Math" panose="02040503050406030204" pitchFamily="18" charset="0"/>
                      </a:rPr>
                      <m:t>+</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7</m:t>
                        </m:r>
                      </m:sup>
                    </m:sSup>
                  </m:oMath>
                </a14:m>
                <a:r>
                  <a:rPr lang="en-US" altLang="zh-CN" sz="2200" dirty="0"/>
                  <a:t> </a:t>
                </a:r>
              </a:p>
              <a:p>
                <a:pPr lvl="1"/>
                <a14:m>
                  <m:oMath xmlns:m="http://schemas.openxmlformats.org/officeDocument/2006/math">
                    <m:r>
                      <a:rPr lang="en-US" altLang="zh-CN" sz="2200" b="0" i="1" dirty="0" smtClean="0">
                        <a:latin typeface="Cambria Math" panose="02040503050406030204" pitchFamily="18" charset="0"/>
                      </a:rPr>
                      <m:t>𝑞</m:t>
                    </m:r>
                    <m:d>
                      <m:dPr>
                        <m:ctrlPr>
                          <a:rPr lang="en-US" altLang="zh-CN" sz="2200" i="1" dirty="0" smtClean="0">
                            <a:latin typeface="Cambria Math" panose="02040503050406030204" pitchFamily="18" charset="0"/>
                          </a:rPr>
                        </m:ctrlPr>
                      </m:dPr>
                      <m:e>
                        <m:r>
                          <a:rPr lang="en-US" altLang="zh-CN" sz="2200" i="1" dirty="0" smtClean="0">
                            <a:latin typeface="Cambria Math" panose="02040503050406030204" pitchFamily="18" charset="0"/>
                          </a:rPr>
                          <m:t>𝑥</m:t>
                        </m:r>
                      </m:e>
                    </m:d>
                    <m:r>
                      <a:rPr lang="en-US" altLang="zh-CN" sz="2200" i="1" dirty="0" smtClean="0">
                        <a:latin typeface="Cambria Math" panose="02040503050406030204" pitchFamily="18" charset="0"/>
                      </a:rPr>
                      <m:t>= </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2</m:t>
                        </m:r>
                      </m:sup>
                    </m:sSup>
                    <m:r>
                      <a:rPr lang="en-US" altLang="zh-CN" sz="2200" i="1" dirty="0" smtClean="0">
                        <a:latin typeface="Cambria Math" panose="02040503050406030204" pitchFamily="18" charset="0"/>
                      </a:rPr>
                      <m:t>+</m:t>
                    </m:r>
                    <m:sSup>
                      <m:sSupPr>
                        <m:ctrlPr>
                          <a:rPr lang="en-US" altLang="zh-CN" sz="2200" i="1" dirty="0" smtClean="0">
                            <a:latin typeface="Cambria Math" panose="02040503050406030204" pitchFamily="18" charset="0"/>
                          </a:rPr>
                        </m:ctrlPr>
                      </m:sSupPr>
                      <m:e>
                        <m:r>
                          <a:rPr lang="en-US" altLang="zh-CN" sz="2200" b="0" i="1" dirty="0" smtClean="0">
                            <a:latin typeface="Cambria Math" panose="02040503050406030204" pitchFamily="18" charset="0"/>
                          </a:rPr>
                          <m:t>𝑥</m:t>
                        </m:r>
                      </m:e>
                      <m:sup>
                        <m:r>
                          <a:rPr lang="en-US" altLang="zh-CN" sz="2200" b="0" i="1" dirty="0" smtClean="0">
                            <a:latin typeface="Cambria Math" panose="02040503050406030204" pitchFamily="18" charset="0"/>
                          </a:rPr>
                          <m:t>3</m:t>
                        </m:r>
                      </m:sup>
                    </m:sSup>
                    <m:r>
                      <a:rPr lang="en-US" altLang="zh-CN" sz="2200" b="0" i="0" dirty="0" smtClean="0">
                        <a:latin typeface="Cambria Math" panose="02040503050406030204" pitchFamily="18" charset="0"/>
                      </a:rPr>
                      <m:t>,</m:t>
                    </m:r>
                    <m:r>
                      <a:rPr lang="en-US" altLang="zh-CN" sz="2200" b="0" i="1" dirty="0" smtClean="0">
                        <a:latin typeface="Cambria Math" panose="02040503050406030204" pitchFamily="18" charset="0"/>
                      </a:rPr>
                      <m:t>𝑟</m:t>
                    </m:r>
                    <m:d>
                      <m:dPr>
                        <m:ctrlPr>
                          <a:rPr lang="en-US" altLang="zh-CN" sz="2200" b="0" i="1" dirty="0">
                            <a:latin typeface="Cambria Math" panose="02040503050406030204" pitchFamily="18" charset="0"/>
                          </a:rPr>
                        </m:ctrlPr>
                      </m:dPr>
                      <m:e>
                        <m:r>
                          <a:rPr lang="en-US" altLang="zh-CN" sz="2200" i="1" dirty="0">
                            <a:latin typeface="Cambria Math" panose="02040503050406030204" pitchFamily="18" charset="0"/>
                          </a:rPr>
                          <m:t>𝑥</m:t>
                        </m:r>
                      </m:e>
                    </m:d>
                    <m:r>
                      <a:rPr lang="en-US" altLang="zh-CN" sz="2200" i="1" dirty="0">
                        <a:latin typeface="Cambria Math" panose="02040503050406030204" pitchFamily="18" charset="0"/>
                      </a:rPr>
                      <m:t>=</m:t>
                    </m:r>
                    <m:r>
                      <a:rPr lang="en-US" altLang="zh-CN" sz="2200" b="0" i="1" dirty="0" smtClean="0">
                        <a:latin typeface="Cambria Math" panose="02040503050406030204" pitchFamily="18" charset="0"/>
                      </a:rPr>
                      <m:t>1+</m:t>
                    </m:r>
                    <m:r>
                      <a:rPr lang="en-US" altLang="zh-CN" sz="2200" b="0" i="1" dirty="0" smtClean="0">
                        <a:latin typeface="Cambria Math" panose="02040503050406030204" pitchFamily="18" charset="0"/>
                      </a:rPr>
                      <m:t>𝑥</m:t>
                    </m:r>
                    <m:r>
                      <a:rPr lang="en-US" altLang="zh-CN" sz="2200" i="1" dirty="0">
                        <a:latin typeface="Cambria Math" panose="02040503050406030204" pitchFamily="18" charset="0"/>
                      </a:rPr>
                      <m:t>+</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i="1" dirty="0">
                            <a:latin typeface="Cambria Math" panose="02040503050406030204" pitchFamily="18" charset="0"/>
                          </a:rPr>
                          <m:t>3</m:t>
                        </m:r>
                      </m:sup>
                    </m:sSup>
                  </m:oMath>
                </a14:m>
                <a:endParaRPr lang="en-US" altLang="zh-CN" sz="2200" dirty="0"/>
              </a:p>
              <a:p>
                <a:pPr lvl="1"/>
                <a:r>
                  <a:rPr lang="en-US" altLang="zh-CN" sz="2200" dirty="0"/>
                  <a:t>R’ = {1110} (fault signature, detected)</a:t>
                </a:r>
              </a:p>
              <a:p>
                <a:pPr lvl="1"/>
                <a:endParaRPr lang="en-US" altLang="zh-CN" sz="2200" dirty="0"/>
              </a:p>
              <a:p>
                <a:pPr lvl="1"/>
                <a:r>
                  <a:rPr lang="en-US" altLang="zh-CN" sz="2200" dirty="0"/>
                  <a:t>M’’ = {11001101} with fault f2, </a:t>
                </a:r>
                <a14:m>
                  <m:oMath xmlns:m="http://schemas.openxmlformats.org/officeDocument/2006/math">
                    <m:r>
                      <a:rPr lang="en-US" altLang="zh-CN" sz="2200" b="0" i="1" dirty="0" smtClean="0">
                        <a:latin typeface="Cambria Math" panose="02040503050406030204" pitchFamily="18" charset="0"/>
                      </a:rPr>
                      <m:t>𝑚</m:t>
                    </m:r>
                    <m:r>
                      <a:rPr lang="en-US" altLang="zh-CN" sz="2200" b="0" i="1" dirty="0" smtClean="0">
                        <a:latin typeface="Cambria Math" panose="02040503050406030204" pitchFamily="18" charset="0"/>
                      </a:rPr>
                      <m:t>′′</m:t>
                    </m:r>
                    <m:d>
                      <m:dPr>
                        <m:ctrlPr>
                          <a:rPr lang="en-US" altLang="zh-CN" sz="2200" b="0" i="1" dirty="0" smtClean="0">
                            <a:latin typeface="Cambria Math" panose="02040503050406030204" pitchFamily="18" charset="0"/>
                          </a:rPr>
                        </m:ctrlPr>
                      </m:dPr>
                      <m:e>
                        <m:r>
                          <a:rPr lang="en-US" altLang="zh-CN" sz="2200" i="1" dirty="0" smtClean="0">
                            <a:latin typeface="Cambria Math" panose="02040503050406030204" pitchFamily="18" charset="0"/>
                          </a:rPr>
                          <m:t>𝑥</m:t>
                        </m:r>
                      </m:e>
                    </m:d>
                    <m:r>
                      <a:rPr lang="en-US" altLang="zh-CN" sz="2200" i="1" dirty="0" smtClean="0">
                        <a:latin typeface="Cambria Math" panose="02040503050406030204" pitchFamily="18" charset="0"/>
                      </a:rPr>
                      <m:t>= 1+</m:t>
                    </m:r>
                    <m:r>
                      <a:rPr lang="en-US" altLang="zh-CN" sz="2200" b="0" i="1" dirty="0" smtClean="0">
                        <a:latin typeface="Cambria Math" panose="02040503050406030204" pitchFamily="18" charset="0"/>
                      </a:rPr>
                      <m:t>𝑥</m:t>
                    </m:r>
                    <m:r>
                      <a:rPr lang="en-US" altLang="zh-CN" sz="2200" i="1" dirty="0" smtClean="0">
                        <a:latin typeface="Cambria Math" panose="02040503050406030204" pitchFamily="18" charset="0"/>
                      </a:rPr>
                      <m:t>+</m:t>
                    </m:r>
                    <m:sSup>
                      <m:sSupPr>
                        <m:ctrlPr>
                          <a:rPr lang="en-US" altLang="zh-CN" sz="2200" i="1" dirty="0" smtClean="0">
                            <a:latin typeface="Cambria Math" panose="02040503050406030204" pitchFamily="18" charset="0"/>
                          </a:rPr>
                        </m:ctrlPr>
                      </m:sSupPr>
                      <m:e>
                        <m:r>
                          <a:rPr lang="en-US" altLang="zh-CN" sz="2200" b="0" i="1" dirty="0" smtClean="0">
                            <a:latin typeface="Cambria Math" panose="02040503050406030204" pitchFamily="18" charset="0"/>
                          </a:rPr>
                          <m:t>𝑥</m:t>
                        </m:r>
                      </m:e>
                      <m:sup>
                        <m:r>
                          <a:rPr lang="en-US" altLang="zh-CN" sz="2200" b="0" i="1" dirty="0" smtClean="0">
                            <a:latin typeface="Cambria Math" panose="02040503050406030204" pitchFamily="18" charset="0"/>
                          </a:rPr>
                          <m:t>4</m:t>
                        </m:r>
                      </m:sup>
                    </m:sSup>
                    <m:r>
                      <a:rPr lang="en-US" altLang="zh-CN" sz="2200" b="0" i="1" dirty="0" smtClean="0">
                        <a:latin typeface="Cambria Math" panose="02040503050406030204" pitchFamily="18" charset="0"/>
                      </a:rPr>
                      <m:t>+</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5</m:t>
                        </m:r>
                      </m:sup>
                    </m:sSup>
                    <m:r>
                      <a:rPr lang="en-US" altLang="zh-CN" sz="2200" b="0" i="1" dirty="0" smtClean="0">
                        <a:latin typeface="Cambria Math" panose="02040503050406030204" pitchFamily="18" charset="0"/>
                      </a:rPr>
                      <m:t>+</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7</m:t>
                        </m:r>
                      </m:sup>
                    </m:sSup>
                  </m:oMath>
                </a14:m>
                <a:r>
                  <a:rPr lang="en-US" altLang="zh-CN" sz="2200" dirty="0"/>
                  <a:t> </a:t>
                </a:r>
              </a:p>
              <a:p>
                <a:pPr lvl="1"/>
                <a14:m>
                  <m:oMath xmlns:m="http://schemas.openxmlformats.org/officeDocument/2006/math">
                    <m:r>
                      <a:rPr lang="en-US" altLang="zh-CN" sz="2200" b="0" i="1" dirty="0" smtClean="0">
                        <a:latin typeface="Cambria Math" panose="02040503050406030204" pitchFamily="18" charset="0"/>
                      </a:rPr>
                      <m:t>𝑞</m:t>
                    </m:r>
                    <m:d>
                      <m:dPr>
                        <m:ctrlPr>
                          <a:rPr lang="en-US" altLang="zh-CN" sz="2200" i="1" dirty="0" smtClean="0">
                            <a:latin typeface="Cambria Math" panose="02040503050406030204" pitchFamily="18" charset="0"/>
                          </a:rPr>
                        </m:ctrlPr>
                      </m:dPr>
                      <m:e>
                        <m:r>
                          <a:rPr lang="en-US" altLang="zh-CN" sz="2200" i="1" dirty="0" smtClean="0">
                            <a:latin typeface="Cambria Math" panose="02040503050406030204" pitchFamily="18" charset="0"/>
                          </a:rPr>
                          <m:t>𝑥</m:t>
                        </m:r>
                      </m:e>
                    </m:d>
                    <m:r>
                      <a:rPr lang="en-US" altLang="zh-CN" sz="2200" i="1" dirty="0" smtClean="0">
                        <a:latin typeface="Cambria Math" panose="02040503050406030204" pitchFamily="18" charset="0"/>
                      </a:rPr>
                      <m:t>=</m:t>
                    </m:r>
                    <m:r>
                      <a:rPr lang="en-US" altLang="zh-CN" sz="2200" b="0" i="1" dirty="0" smtClean="0">
                        <a:latin typeface="Cambria Math" panose="02040503050406030204" pitchFamily="18" charset="0"/>
                      </a:rPr>
                      <m:t>𝑥</m:t>
                    </m:r>
                    <m:r>
                      <a:rPr lang="en-US" altLang="zh-CN" sz="2200" i="1" dirty="0" smtClean="0">
                        <a:latin typeface="Cambria Math" panose="02040503050406030204" pitchFamily="18" charset="0"/>
                      </a:rPr>
                      <m:t>+</m:t>
                    </m:r>
                    <m:sSup>
                      <m:sSupPr>
                        <m:ctrlPr>
                          <a:rPr lang="en-US" altLang="zh-CN" sz="2200" i="1" dirty="0" smtClean="0">
                            <a:latin typeface="Cambria Math" panose="02040503050406030204" pitchFamily="18" charset="0"/>
                          </a:rPr>
                        </m:ctrlPr>
                      </m:sSupPr>
                      <m:e>
                        <m:r>
                          <a:rPr lang="en-US" altLang="zh-CN" sz="2200" b="0" i="1" dirty="0" smtClean="0">
                            <a:latin typeface="Cambria Math" panose="02040503050406030204" pitchFamily="18" charset="0"/>
                          </a:rPr>
                          <m:t>𝑥</m:t>
                        </m:r>
                      </m:e>
                      <m:sup>
                        <m:r>
                          <a:rPr lang="en-US" altLang="zh-CN" sz="2200" b="0" i="1" dirty="0" smtClean="0">
                            <a:latin typeface="Cambria Math" panose="02040503050406030204" pitchFamily="18" charset="0"/>
                          </a:rPr>
                          <m:t>3</m:t>
                        </m:r>
                      </m:sup>
                    </m:sSup>
                    <m:r>
                      <a:rPr lang="en-US" altLang="zh-CN" sz="2200" b="0" i="0" dirty="0" smtClean="0">
                        <a:latin typeface="Cambria Math" panose="02040503050406030204" pitchFamily="18" charset="0"/>
                      </a:rPr>
                      <m:t>,</m:t>
                    </m:r>
                    <m:r>
                      <a:rPr lang="en-US" altLang="zh-CN" sz="2200" b="0" i="1" dirty="0" smtClean="0">
                        <a:latin typeface="Cambria Math" panose="02040503050406030204" pitchFamily="18" charset="0"/>
                      </a:rPr>
                      <m:t>𝑟</m:t>
                    </m:r>
                    <m:d>
                      <m:dPr>
                        <m:ctrlPr>
                          <a:rPr lang="en-US" altLang="zh-CN" sz="2200" b="0" i="1" dirty="0">
                            <a:latin typeface="Cambria Math" panose="02040503050406030204" pitchFamily="18" charset="0"/>
                          </a:rPr>
                        </m:ctrlPr>
                      </m:dPr>
                      <m:e>
                        <m:r>
                          <a:rPr lang="en-US" altLang="zh-CN" sz="2200" i="1" dirty="0">
                            <a:latin typeface="Cambria Math" panose="02040503050406030204" pitchFamily="18" charset="0"/>
                          </a:rPr>
                          <m:t>𝑥</m:t>
                        </m:r>
                      </m:e>
                    </m:d>
                    <m:r>
                      <a:rPr lang="en-US" altLang="zh-CN" sz="2200" i="1" dirty="0">
                        <a:latin typeface="Cambria Math" panose="02040503050406030204" pitchFamily="18" charset="0"/>
                      </a:rPr>
                      <m:t>= </m:t>
                    </m:r>
                    <m:sSup>
                      <m:sSupPr>
                        <m:ctrlPr>
                          <a:rPr lang="en-US" altLang="zh-CN" sz="2200" i="1" dirty="0">
                            <a:latin typeface="Cambria Math" panose="02040503050406030204" pitchFamily="18" charset="0"/>
                          </a:rPr>
                        </m:ctrlPr>
                      </m:sSupPr>
                      <m:e>
                        <m:r>
                          <a:rPr lang="en-US" altLang="zh-CN" sz="2200" b="0" i="1" dirty="0" smtClean="0">
                            <a:latin typeface="Cambria Math" panose="02040503050406030204" pitchFamily="18" charset="0"/>
                          </a:rPr>
                          <m:t>1+</m:t>
                        </m:r>
                        <m:r>
                          <a:rPr lang="en-US" altLang="zh-CN" sz="2200" i="1" dirty="0">
                            <a:latin typeface="Cambria Math" panose="02040503050406030204" pitchFamily="18" charset="0"/>
                          </a:rPr>
                          <m:t>𝑥</m:t>
                        </m:r>
                      </m:e>
                      <m:sup>
                        <m:r>
                          <a:rPr lang="en-US" altLang="zh-CN" sz="2200" i="1" dirty="0">
                            <a:latin typeface="Cambria Math" panose="02040503050406030204" pitchFamily="18" charset="0"/>
                          </a:rPr>
                          <m:t>2</m:t>
                        </m:r>
                      </m:sup>
                    </m:sSup>
                    <m:r>
                      <a:rPr lang="en-US" altLang="zh-CN" sz="2200" i="1" dirty="0">
                        <a:latin typeface="Cambria Math" panose="02040503050406030204" pitchFamily="18" charset="0"/>
                      </a:rPr>
                      <m:t>+</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i="1" dirty="0">
                            <a:latin typeface="Cambria Math" panose="02040503050406030204" pitchFamily="18" charset="0"/>
                          </a:rPr>
                          <m:t>3</m:t>
                        </m:r>
                      </m:sup>
                    </m:sSup>
                    <m:r>
                      <a:rPr lang="en-US" altLang="zh-CN" sz="2200" i="1" dirty="0">
                        <a:latin typeface="Cambria Math" panose="02040503050406030204" pitchFamily="18" charset="0"/>
                      </a:rPr>
                      <m:t> </m:t>
                    </m:r>
                  </m:oMath>
                </a14:m>
                <a:endParaRPr lang="en-US" altLang="zh-CN" sz="2200" dirty="0"/>
              </a:p>
              <a:p>
                <a:pPr lvl="1"/>
                <a:r>
                  <a:rPr lang="en-US" altLang="zh-CN" sz="2200" dirty="0"/>
                  <a:t>R’’ = {1011} (same with fault-free signature, fault not detected)</a:t>
                </a:r>
              </a:p>
              <a:p>
                <a:pPr lvl="1" hangingPunct="1">
                  <a:lnSpc>
                    <a:spcPct val="150000"/>
                  </a:lnSpc>
                </a:pPr>
                <a:endParaRPr lang="en-GB" altLang="zh-CN" sz="2200" dirty="0"/>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570188" cy="10168979"/>
              </a:xfrm>
              <a:prstGeom prst="rect">
                <a:avLst/>
              </a:prstGeom>
              <a:blipFill>
                <a:blip r:embed="rId2"/>
                <a:stretch>
                  <a:fillRect l="-87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E87422A-712D-7BC3-641C-36817F7E71FC}"/>
              </a:ext>
            </a:extLst>
          </p:cNvPr>
          <p:cNvPicPr>
            <a:picLocks noChangeAspect="1"/>
          </p:cNvPicPr>
          <p:nvPr/>
        </p:nvPicPr>
        <p:blipFill>
          <a:blip r:embed="rId3"/>
          <a:stretch>
            <a:fillRect/>
          </a:stretch>
        </p:blipFill>
        <p:spPr>
          <a:xfrm>
            <a:off x="8154519" y="11388869"/>
            <a:ext cx="8035846" cy="1640953"/>
          </a:xfrm>
          <a:prstGeom prst="rect">
            <a:avLst/>
          </a:prstGeom>
        </p:spPr>
      </p:pic>
    </p:spTree>
    <p:extLst>
      <p:ext uri="{BB962C8B-B14F-4D97-AF65-F5344CB8AC3E}">
        <p14:creationId xmlns:p14="http://schemas.microsoft.com/office/powerpoint/2010/main" val="371135423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a:bodyPr>
          <a:lstStyle/>
          <a:p>
            <a:r>
              <a:rPr lang="en-US" altLang="zh-CN" dirty="0"/>
              <a:t>03 Output Response Analysis – Signature Analysis</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Signature Analysis</a:t>
                </a:r>
                <a:endParaRPr lang="en-GB" altLang="zh-CN" sz="3200" b="1" dirty="0">
                  <a:solidFill>
                    <a:srgbClr val="68309F"/>
                  </a:solidFill>
                </a:endParaRPr>
              </a:p>
              <a:p>
                <a:pPr hangingPunct="1">
                  <a:lnSpc>
                    <a:spcPct val="150000"/>
                  </a:lnSpc>
                </a:pPr>
                <a:r>
                  <a:rPr lang="en-US" altLang="zh-CN" sz="2800" dirty="0"/>
                  <a:t>Parallel Signature Analysis</a:t>
                </a:r>
              </a:p>
              <a:p>
                <a:pPr lvl="1" hangingPunct="1">
                  <a:lnSpc>
                    <a:spcPct val="150000"/>
                  </a:lnSpc>
                </a:pPr>
                <a:r>
                  <a:rPr lang="en-US" altLang="zh-CN" sz="2200" b="0" dirty="0"/>
                  <a:t>Effective input sequence: </a:t>
                </a:r>
                <a14:m>
                  <m:oMath xmlns:m="http://schemas.openxmlformats.org/officeDocument/2006/math">
                    <m:r>
                      <a:rPr lang="en-US" altLang="zh-CN" sz="2200" b="0" i="1" smtClean="0">
                        <a:latin typeface="Cambria Math" panose="02040503050406030204" pitchFamily="18" charset="0"/>
                      </a:rPr>
                      <m:t>𝑀</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r>
                      <a:rPr lang="en-GB"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𝑀</m:t>
                        </m:r>
                      </m:e>
                      <m:sub>
                        <m:r>
                          <a:rPr lang="en-US" altLang="zh-CN" sz="2200" b="0" i="1" smtClean="0">
                            <a:latin typeface="Cambria Math" panose="02040503050406030204" pitchFamily="18" charset="0"/>
                          </a:rPr>
                          <m:t>0</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𝑥</m:t>
                        </m:r>
                      </m:e>
                    </m:d>
                    <m:r>
                      <a:rPr lang="en-GB"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𝑥𝑀</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r>
                      <a:rPr lang="en-US" altLang="zh-CN" sz="2200" i="1">
                        <a:latin typeface="Cambria Math" panose="02040503050406030204" pitchFamily="18" charset="0"/>
                      </a:rPr>
                      <m:t>𝑥</m:t>
                    </m:r>
                    <m:r>
                      <a:rPr lang="en-US" altLang="zh-CN" sz="2200" b="0" i="1" smtClean="0">
                        <a:latin typeface="Cambria Math" panose="02040503050406030204" pitchFamily="18" charset="0"/>
                      </a:rPr>
                      <m:t>)</m:t>
                    </m:r>
                    <m:r>
                      <a:rPr lang="en-US" altLang="zh-CN" sz="2200" i="1">
                        <a:latin typeface="Cambria Math" panose="02040503050406030204" pitchFamily="18" charset="0"/>
                      </a:rPr>
                      <m:t>+…</m:t>
                    </m:r>
                    <m:sSup>
                      <m:sSupPr>
                        <m:ctrlPr>
                          <a:rPr lang="en-GB" altLang="zh-CN" sz="2200" i="1">
                            <a:latin typeface="Cambria Math" panose="02040503050406030204" pitchFamily="18" charset="0"/>
                          </a:rPr>
                        </m:ctrlPr>
                      </m:sSupPr>
                      <m:e>
                        <m:r>
                          <a:rPr lang="en-GB" altLang="zh-CN" sz="2200" i="1">
                            <a:latin typeface="Cambria Math" panose="02040503050406030204" pitchFamily="18" charset="0"/>
                          </a:rPr>
                          <m:t>𝑥</m:t>
                        </m:r>
                      </m:e>
                      <m:sup>
                        <m:r>
                          <a:rPr lang="en-US" altLang="zh-CN" sz="2200" b="0" i="1" smtClean="0">
                            <a:latin typeface="Cambria Math" panose="02040503050406030204" pitchFamily="18" charset="0"/>
                          </a:rPr>
                          <m:t>𝑛</m:t>
                        </m:r>
                        <m:r>
                          <a:rPr lang="en-US" altLang="zh-CN" sz="2200" i="1">
                            <a:latin typeface="Cambria Math" panose="02040503050406030204" pitchFamily="18" charset="0"/>
                          </a:rPr>
                          <m:t>−1</m:t>
                        </m:r>
                      </m:sup>
                    </m:sSup>
                  </m:oMath>
                </a14:m>
                <a:r>
                  <a:rPr lang="en-GB" altLang="zh-CN" sz="2200" dirty="0"/>
                  <a:t> </a:t>
                </a:r>
                <a14:m>
                  <m:oMath xmlns:m="http://schemas.openxmlformats.org/officeDocument/2006/math">
                    <m:sSub>
                      <m:sSubPr>
                        <m:ctrlPr>
                          <a:rPr lang="en-GB" altLang="zh-CN" sz="2200" i="1">
                            <a:latin typeface="Cambria Math" panose="02040503050406030204" pitchFamily="18" charset="0"/>
                          </a:rPr>
                        </m:ctrlPr>
                      </m:sSubPr>
                      <m:e>
                        <m:r>
                          <a:rPr lang="en-US" altLang="zh-CN" sz="2200" b="0" i="1" smtClean="0">
                            <a:latin typeface="Cambria Math" panose="02040503050406030204" pitchFamily="18" charset="0"/>
                          </a:rPr>
                          <m:t>𝑀</m:t>
                        </m:r>
                      </m:e>
                      <m:sub>
                        <m:r>
                          <a:rPr lang="en-US" altLang="zh-CN" sz="2200" b="0" i="1" smtClean="0">
                            <a:latin typeface="Cambria Math" panose="02040503050406030204" pitchFamily="18" charset="0"/>
                          </a:rPr>
                          <m:t>𝑛</m:t>
                        </m:r>
                        <m:r>
                          <a:rPr lang="en-US" altLang="zh-CN" sz="2200" i="1">
                            <a:latin typeface="Cambria Math" panose="02040503050406030204" pitchFamily="18" charset="0"/>
                          </a:rPr>
                          <m:t>−1</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𝑥</m:t>
                        </m:r>
                      </m:e>
                    </m:d>
                  </m:oMath>
                </a14:m>
                <a:endParaRPr lang="en-US" altLang="zh-CN" sz="2200" b="0" dirty="0"/>
              </a:p>
              <a:p>
                <a:pPr lvl="1" hangingPunct="1">
                  <a:lnSpc>
                    <a:spcPct val="150000"/>
                  </a:lnSpc>
                </a:pPr>
                <a:r>
                  <a:rPr lang="en-US" altLang="zh-CN" sz="2200" b="0" dirty="0"/>
                  <a:t>Effective error polynomial: </a:t>
                </a:r>
                <a14:m>
                  <m:oMath xmlns:m="http://schemas.openxmlformats.org/officeDocument/2006/math">
                    <m:r>
                      <a:rPr lang="en-US" altLang="zh-CN" sz="2200" b="0" i="1" smtClean="0">
                        <a:latin typeface="Cambria Math" panose="02040503050406030204" pitchFamily="18" charset="0"/>
                      </a:rPr>
                      <m:t>𝐸</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r>
                      <a:rPr lang="en-GB"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𝐸</m:t>
                        </m:r>
                      </m:e>
                      <m:sub>
                        <m:r>
                          <a:rPr lang="en-US" altLang="zh-CN" sz="2200" b="0" i="1" smtClean="0">
                            <a:latin typeface="Cambria Math" panose="02040503050406030204" pitchFamily="18" charset="0"/>
                          </a:rPr>
                          <m:t>0</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𝑥</m:t>
                        </m:r>
                      </m:e>
                    </m:d>
                    <m:r>
                      <a:rPr lang="en-GB"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𝑥𝐸</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r>
                      <a:rPr lang="en-US" altLang="zh-CN" sz="2200" i="1">
                        <a:latin typeface="Cambria Math" panose="02040503050406030204" pitchFamily="18" charset="0"/>
                      </a:rPr>
                      <m:t>𝑥</m:t>
                    </m:r>
                    <m:r>
                      <a:rPr lang="en-US" altLang="zh-CN" sz="2200" b="0" i="1" smtClean="0">
                        <a:latin typeface="Cambria Math" panose="02040503050406030204" pitchFamily="18" charset="0"/>
                      </a:rPr>
                      <m:t>)</m:t>
                    </m:r>
                    <m:r>
                      <a:rPr lang="en-US" altLang="zh-CN" sz="2200" i="1">
                        <a:latin typeface="Cambria Math" panose="02040503050406030204" pitchFamily="18" charset="0"/>
                      </a:rPr>
                      <m:t>+…</m:t>
                    </m:r>
                    <m:sSup>
                      <m:sSupPr>
                        <m:ctrlPr>
                          <a:rPr lang="en-GB" altLang="zh-CN" sz="2200" i="1">
                            <a:latin typeface="Cambria Math" panose="02040503050406030204" pitchFamily="18" charset="0"/>
                          </a:rPr>
                        </m:ctrlPr>
                      </m:sSupPr>
                      <m:e>
                        <m:r>
                          <a:rPr lang="en-GB" altLang="zh-CN" sz="2200" i="1">
                            <a:latin typeface="Cambria Math" panose="02040503050406030204" pitchFamily="18" charset="0"/>
                          </a:rPr>
                          <m:t>𝑥</m:t>
                        </m:r>
                      </m:e>
                      <m:sup>
                        <m:r>
                          <a:rPr lang="en-US" altLang="zh-CN" sz="2200" b="0" i="1" smtClean="0">
                            <a:latin typeface="Cambria Math" panose="02040503050406030204" pitchFamily="18" charset="0"/>
                          </a:rPr>
                          <m:t>𝑛</m:t>
                        </m:r>
                        <m:r>
                          <a:rPr lang="en-US" altLang="zh-CN" sz="2200" i="1">
                            <a:latin typeface="Cambria Math" panose="02040503050406030204" pitchFamily="18" charset="0"/>
                          </a:rPr>
                          <m:t>−1</m:t>
                        </m:r>
                      </m:sup>
                    </m:sSup>
                  </m:oMath>
                </a14:m>
                <a:r>
                  <a:rPr lang="en-GB" altLang="zh-CN" sz="2200" dirty="0"/>
                  <a:t> </a:t>
                </a:r>
                <a14:m>
                  <m:oMath xmlns:m="http://schemas.openxmlformats.org/officeDocument/2006/math">
                    <m:sSub>
                      <m:sSubPr>
                        <m:ctrlPr>
                          <a:rPr lang="en-GB" altLang="zh-CN" sz="2200" i="1">
                            <a:latin typeface="Cambria Math" panose="02040503050406030204" pitchFamily="18" charset="0"/>
                          </a:rPr>
                        </m:ctrlPr>
                      </m:sSubPr>
                      <m:e>
                        <m:r>
                          <a:rPr lang="en-US" altLang="zh-CN" sz="2200" b="0" i="1" smtClean="0">
                            <a:latin typeface="Cambria Math" panose="02040503050406030204" pitchFamily="18" charset="0"/>
                          </a:rPr>
                          <m:t>𝐸</m:t>
                        </m:r>
                      </m:e>
                      <m:sub>
                        <m:r>
                          <a:rPr lang="en-US" altLang="zh-CN" sz="2200" b="0" i="1" smtClean="0">
                            <a:latin typeface="Cambria Math" panose="02040503050406030204" pitchFamily="18" charset="0"/>
                          </a:rPr>
                          <m:t>𝑛</m:t>
                        </m:r>
                        <m:r>
                          <a:rPr lang="en-US" altLang="zh-CN" sz="2200" i="1">
                            <a:latin typeface="Cambria Math" panose="02040503050406030204" pitchFamily="18" charset="0"/>
                          </a:rPr>
                          <m:t>−1</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𝑥</m:t>
                        </m:r>
                      </m:e>
                    </m:d>
                  </m:oMath>
                </a14:m>
                <a:endParaRPr lang="en-US" altLang="zh-CN" sz="2200" dirty="0">
                  <a:latin typeface="思源宋体 CN Heavy" panose="02020900000000000000" pitchFamily="18" charset="-122"/>
                  <a:cs typeface="思源宋体 CN Heavy" panose="02020900000000000000" pitchFamily="18" charset="-122"/>
                </a:endParaRPr>
              </a:p>
              <a:p>
                <a:pPr lvl="1" hangingPunct="1">
                  <a:lnSpc>
                    <a:spcPct val="150000"/>
                  </a:lnSpc>
                </a:pPr>
                <a:r>
                  <a:rPr lang="en-US" altLang="zh-CN" sz="2000" b="1" dirty="0">
                    <a:solidFill>
                      <a:srgbClr val="68309F"/>
                    </a:solidFill>
                    <a:ea typeface="思源宋体 CN Heavy" panose="02020900000000000000" pitchFamily="18" charset="-122"/>
                  </a:rPr>
                  <a:t>Aliasing probability</a:t>
                </a:r>
                <a:r>
                  <a:rPr lang="en-US" altLang="zh-CN" sz="2000" dirty="0">
                    <a:solidFill>
                      <a:schemeClr val="tx1">
                        <a:lumMod val="75000"/>
                        <a:lumOff val="25000"/>
                      </a:schemeClr>
                    </a:solidFill>
                    <a:ea typeface="思源宋体 CN Heavy" panose="02020900000000000000" pitchFamily="18" charset="-122"/>
                  </a:rPr>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𝑃𝑆𝐴</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b="0" i="1" smtClean="0">
                            <a:latin typeface="Cambria Math" panose="02040503050406030204" pitchFamily="18" charset="0"/>
                          </a:rPr>
                          <m:t>𝑚</m:t>
                        </m:r>
                        <m:r>
                          <a:rPr lang="en-US" altLang="zh-CN" sz="2000" i="1">
                            <a:latin typeface="Cambria Math" panose="02040503050406030204" pitchFamily="18" charset="0"/>
                          </a:rPr>
                          <m:t>𝐿</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−1)/(</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𝑚𝐿</m:t>
                        </m:r>
                      </m:sup>
                    </m:sSup>
                    <m:r>
                      <a:rPr lang="en-US" altLang="zh-CN" sz="2000" b="0" i="1" smtClean="0">
                        <a:latin typeface="Cambria Math" panose="02040503050406030204" pitchFamily="18" charset="0"/>
                      </a:rPr>
                      <m:t>−1)</m:t>
                    </m:r>
                  </m:oMath>
                </a14:m>
                <a:r>
                  <a:rPr lang="en-US" altLang="zh-CN" sz="2000" dirty="0"/>
                  <a:t>. (</a:t>
                </a:r>
                <a:r>
                  <a:rPr lang="en-GB" altLang="zh-CN" sz="2000" dirty="0"/>
                  <a:t>there are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b="0" i="1" smtClean="0">
                            <a:latin typeface="Cambria Math" panose="02040503050406030204" pitchFamily="18" charset="0"/>
                          </a:rPr>
                          <m:t>𝑚</m:t>
                        </m:r>
                        <m:r>
                          <a:rPr lang="en-US" altLang="zh-CN" sz="2000" i="1">
                            <a:latin typeface="Cambria Math" panose="02040503050406030204" pitchFamily="18" charset="0"/>
                          </a:rPr>
                          <m:t>𝐿</m:t>
                        </m:r>
                        <m:r>
                          <a:rPr lang="en-US" altLang="zh-CN" sz="2000" i="1">
                            <a:latin typeface="Cambria Math" panose="02040503050406030204" pitchFamily="18" charset="0"/>
                          </a:rPr>
                          <m:t>−</m:t>
                        </m:r>
                        <m:r>
                          <a:rPr lang="en-US" altLang="zh-CN" sz="2000" i="1">
                            <a:latin typeface="Cambria Math" panose="02040503050406030204" pitchFamily="18" charset="0"/>
                          </a:rPr>
                          <m:t>𝑛</m:t>
                        </m:r>
                      </m:sup>
                    </m:sSup>
                  </m:oMath>
                </a14:m>
                <a:r>
                  <a:rPr lang="en-GB" altLang="zh-CN" sz="2000" dirty="0"/>
                  <a:t> possible ways among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i="1">
                            <a:latin typeface="Cambria Math" panose="02040503050406030204" pitchFamily="18" charset="0"/>
                          </a:rPr>
                          <m:t>2</m:t>
                        </m:r>
                      </m:e>
                      <m:sup>
                        <m:r>
                          <a:rPr lang="en-US" altLang="zh-CN" sz="2000" b="0" i="1" smtClean="0">
                            <a:latin typeface="Cambria Math" panose="02040503050406030204" pitchFamily="18" charset="0"/>
                          </a:rPr>
                          <m:t>𝑚</m:t>
                        </m:r>
                        <m:r>
                          <a:rPr lang="en-US" altLang="zh-CN" sz="2000" i="1">
                            <a:latin typeface="Cambria Math" panose="02040503050406030204" pitchFamily="18" charset="0"/>
                          </a:rPr>
                          <m:t>𝐿</m:t>
                        </m:r>
                      </m:sup>
                    </m:sSup>
                    <m:r>
                      <a:rPr lang="en-US" altLang="zh-CN" sz="2000" i="1">
                        <a:latin typeface="Cambria Math" panose="02040503050406030204" pitchFamily="18" charset="0"/>
                      </a:rPr>
                      <m:t> </m:t>
                    </m:r>
                  </m:oMath>
                </a14:m>
                <a:r>
                  <a:rPr lang="en-GB" altLang="zh-CN" sz="2000" dirty="0"/>
                  <a:t>ways of producing an n-bit signature of which one is the correct signature). If L &gt;&gt; n then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𝑃</m:t>
                        </m:r>
                        <m:r>
                          <a:rPr lang="en-US" altLang="zh-CN" sz="2000" i="1">
                            <a:latin typeface="Cambria Math" panose="02040503050406030204" pitchFamily="18" charset="0"/>
                          </a:rPr>
                          <m:t>𝑆𝐴</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oMath>
                </a14:m>
                <a:r>
                  <a:rPr lang="en-US" altLang="zh-CN" sz="2000" dirty="0">
                    <a:solidFill>
                      <a:schemeClr val="tx1">
                        <a:lumMod val="75000"/>
                        <a:lumOff val="25000"/>
                      </a:schemeClr>
                    </a:solidFill>
                    <a:ea typeface="思源宋体 CN Heavy" panose="02020900000000000000" pitchFamily="18" charset="-122"/>
                  </a:rPr>
                  <a:t> is approximately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b="0" i="1" smtClean="0">
                            <a:latin typeface="Cambria Math" panose="02040503050406030204" pitchFamily="18" charset="0"/>
                          </a:rPr>
                          <m:t>−</m:t>
                        </m:r>
                        <m:r>
                          <a:rPr lang="en-US" altLang="zh-CN" sz="2000" i="1">
                            <a:latin typeface="Cambria Math" panose="02040503050406030204" pitchFamily="18" charset="0"/>
                          </a:rPr>
                          <m:t>𝑛</m:t>
                        </m:r>
                      </m:sup>
                    </m:sSup>
                    <m:r>
                      <a:rPr lang="en-US" altLang="zh-CN" sz="2000" b="0" i="0" smtClean="0">
                        <a:latin typeface="Cambria Math" panose="02040503050406030204" pitchFamily="18" charset="0"/>
                      </a:rPr>
                      <m:t>.</m:t>
                    </m:r>
                  </m:oMath>
                </a14:m>
                <a:endParaRPr lang="en-US" altLang="zh-CN" sz="2200" dirty="0">
                  <a:latin typeface="思源宋体 CN Heavy" panose="02020900000000000000" pitchFamily="18" charset="-122"/>
                  <a:cs typeface="思源宋体 CN Heavy" panose="02020900000000000000" pitchFamily="18" charset="-122"/>
                </a:endParaRPr>
              </a:p>
              <a:p>
                <a:pPr hangingPunct="1">
                  <a:lnSpc>
                    <a:spcPct val="150000"/>
                  </a:lnSpc>
                </a:pPr>
                <a:r>
                  <a:rPr lang="en-US" altLang="zh-CN" sz="2800" dirty="0">
                    <a:solidFill>
                      <a:schemeClr val="tx1">
                        <a:lumMod val="75000"/>
                        <a:lumOff val="25000"/>
                      </a:schemeClr>
                    </a:solidFill>
                    <a:latin typeface="思源宋体 CN Heavy" panose="02020900000000000000" pitchFamily="18" charset="-122"/>
                    <a:ea typeface="思源宋体 CN Heavy" panose="02020900000000000000" pitchFamily="18" charset="-122"/>
                    <a:cs typeface="思源宋体 CN Heavy" panose="02020900000000000000" pitchFamily="18" charset="-122"/>
                  </a:rPr>
                  <a:t>Example:</a:t>
                </a:r>
                <a:endParaRPr lang="en-GB" altLang="zh-CN" sz="2800" dirty="0">
                  <a:solidFill>
                    <a:schemeClr val="tx1">
                      <a:lumMod val="75000"/>
                      <a:lumOff val="25000"/>
                    </a:schemeClr>
                  </a:solidFill>
                  <a:latin typeface="思源宋体 CN Heavy" panose="02020900000000000000" pitchFamily="18" charset="-122"/>
                  <a:ea typeface="思源宋体 CN Heavy" panose="02020900000000000000" pitchFamily="18" charset="-122"/>
                  <a:cs typeface="思源宋体 CN Heavy" panose="02020900000000000000" pitchFamily="18" charset="-122"/>
                </a:endParaRPr>
              </a:p>
              <a:p>
                <a:pPr lvl="1"/>
                <a:r>
                  <a:rPr lang="en-US" altLang="zh-CN" sz="2200" dirty="0"/>
                  <a:t>Let </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𝑀</m:t>
                        </m:r>
                      </m:e>
                      <m:sub>
                        <m:r>
                          <a:rPr lang="en-US" altLang="zh-CN" sz="2200" b="0" i="1" smtClean="0">
                            <a:latin typeface="Cambria Math" panose="02040503050406030204" pitchFamily="18" charset="0"/>
                          </a:rPr>
                          <m:t>0</m:t>
                        </m:r>
                      </m:sub>
                    </m:sSub>
                  </m:oMath>
                </a14:m>
                <a:r>
                  <a:rPr lang="en-US" altLang="zh-CN" sz="2200" dirty="0"/>
                  <a:t> = {10010},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𝑀</m:t>
                        </m:r>
                      </m:e>
                      <m:sub>
                        <m:r>
                          <a:rPr lang="en-US" altLang="zh-CN" sz="2200" i="1">
                            <a:latin typeface="Cambria Math" panose="02040503050406030204" pitchFamily="18" charset="0"/>
                          </a:rPr>
                          <m:t>1</m:t>
                        </m:r>
                      </m:sub>
                    </m:sSub>
                  </m:oMath>
                </a14:m>
                <a:r>
                  <a:rPr lang="en-US" altLang="zh-CN" sz="2200" dirty="0"/>
                  <a:t> = {01010},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𝑀</m:t>
                        </m:r>
                      </m:e>
                      <m:sub>
                        <m:r>
                          <a:rPr lang="en-US" altLang="zh-CN" sz="2200" b="0" i="1" smtClean="0">
                            <a:latin typeface="Cambria Math" panose="02040503050406030204" pitchFamily="18" charset="0"/>
                          </a:rPr>
                          <m:t>2</m:t>
                        </m:r>
                      </m:sub>
                    </m:sSub>
                  </m:oMath>
                </a14:m>
                <a:r>
                  <a:rPr lang="en-US" altLang="zh-CN" sz="2200" dirty="0"/>
                  <a:t> = {11000}, and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𝑀</m:t>
                        </m:r>
                      </m:e>
                      <m:sub>
                        <m:r>
                          <a:rPr lang="en-US" altLang="zh-CN" sz="2200" b="0" i="1" smtClean="0">
                            <a:latin typeface="Cambria Math" panose="02040503050406030204" pitchFamily="18" charset="0"/>
                          </a:rPr>
                          <m:t>3</m:t>
                        </m:r>
                      </m:sub>
                    </m:sSub>
                  </m:oMath>
                </a14:m>
                <a:r>
                  <a:rPr lang="en-US" altLang="zh-CN" sz="2200" dirty="0"/>
                  <a:t> = {10011}</a:t>
                </a:r>
              </a:p>
              <a:p>
                <a:pPr lvl="1"/>
                <a:r>
                  <a:rPr lang="en-US" altLang="zh-CN" sz="2200" dirty="0"/>
                  <a:t>Using </a:t>
                </a:r>
                <a14:m>
                  <m:oMath xmlns:m="http://schemas.openxmlformats.org/officeDocument/2006/math">
                    <m:r>
                      <a:rPr lang="en-US" altLang="zh-CN" sz="2200" b="0" i="1" smtClean="0">
                        <a:latin typeface="Cambria Math" panose="02040503050406030204" pitchFamily="18" charset="0"/>
                      </a:rPr>
                      <m:t>𝑀</m:t>
                    </m:r>
                    <m:d>
                      <m:dPr>
                        <m:ctrlPr>
                          <a:rPr lang="en-US" altLang="zh-CN" sz="2200" i="1">
                            <a:latin typeface="Cambria Math" panose="02040503050406030204" pitchFamily="18" charset="0"/>
                          </a:rPr>
                        </m:ctrlPr>
                      </m:dPr>
                      <m:e>
                        <m:r>
                          <a:rPr lang="en-US" altLang="zh-CN" sz="2200" i="1">
                            <a:latin typeface="Cambria Math" panose="02040503050406030204" pitchFamily="18" charset="0"/>
                          </a:rPr>
                          <m:t>𝑥</m:t>
                        </m:r>
                      </m:e>
                    </m:d>
                    <m:r>
                      <a:rPr lang="en-GB"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𝑀</m:t>
                        </m:r>
                      </m:e>
                      <m:sub>
                        <m:r>
                          <a:rPr lang="en-US" altLang="zh-CN" sz="2200" b="0" i="1" smtClean="0">
                            <a:latin typeface="Cambria Math" panose="02040503050406030204" pitchFamily="18" charset="0"/>
                          </a:rPr>
                          <m:t>0</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𝑥</m:t>
                        </m:r>
                      </m:e>
                    </m:d>
                    <m:r>
                      <a:rPr lang="en-GB"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𝑥𝑀</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r>
                      <a:rPr lang="en-US" altLang="zh-CN" sz="2200" i="1">
                        <a:latin typeface="Cambria Math" panose="02040503050406030204" pitchFamily="18" charset="0"/>
                      </a:rPr>
                      <m:t>𝑥</m:t>
                    </m:r>
                    <m:r>
                      <a:rPr lang="en-US" altLang="zh-CN" sz="2200" b="0" i="1" smtClean="0">
                        <a:latin typeface="Cambria Math" panose="02040503050406030204" pitchFamily="18" charset="0"/>
                      </a:rPr>
                      <m:t>)</m:t>
                    </m:r>
                    <m:r>
                      <a:rPr lang="en-US" altLang="zh-CN" sz="2200" i="1">
                        <a:latin typeface="Cambria Math" panose="02040503050406030204" pitchFamily="18" charset="0"/>
                      </a:rPr>
                      <m:t>+…</m:t>
                    </m:r>
                    <m:sSup>
                      <m:sSupPr>
                        <m:ctrlPr>
                          <a:rPr lang="en-GB" altLang="zh-CN" sz="2200" i="1">
                            <a:latin typeface="Cambria Math" panose="02040503050406030204" pitchFamily="18" charset="0"/>
                          </a:rPr>
                        </m:ctrlPr>
                      </m:sSupPr>
                      <m:e>
                        <m:r>
                          <a:rPr lang="en-GB" altLang="zh-CN" sz="2200" i="1">
                            <a:latin typeface="Cambria Math" panose="02040503050406030204" pitchFamily="18" charset="0"/>
                          </a:rPr>
                          <m:t>𝑥</m:t>
                        </m:r>
                      </m:e>
                      <m:sup>
                        <m:r>
                          <a:rPr lang="en-US" altLang="zh-CN" sz="2200" b="0" i="1" smtClean="0">
                            <a:latin typeface="Cambria Math" panose="02040503050406030204" pitchFamily="18" charset="0"/>
                          </a:rPr>
                          <m:t>𝑛</m:t>
                        </m:r>
                        <m:r>
                          <a:rPr lang="en-US" altLang="zh-CN" sz="2200" i="1">
                            <a:latin typeface="Cambria Math" panose="02040503050406030204" pitchFamily="18" charset="0"/>
                          </a:rPr>
                          <m:t>−1</m:t>
                        </m:r>
                      </m:sup>
                    </m:sSup>
                  </m:oMath>
                </a14:m>
                <a:r>
                  <a:rPr lang="en-GB" altLang="zh-CN" sz="2200" dirty="0"/>
                  <a:t> </a:t>
                </a:r>
                <a14:m>
                  <m:oMath xmlns:m="http://schemas.openxmlformats.org/officeDocument/2006/math">
                    <m:sSub>
                      <m:sSubPr>
                        <m:ctrlPr>
                          <a:rPr lang="en-GB" altLang="zh-CN" sz="2200" i="1">
                            <a:latin typeface="Cambria Math" panose="02040503050406030204" pitchFamily="18" charset="0"/>
                          </a:rPr>
                        </m:ctrlPr>
                      </m:sSubPr>
                      <m:e>
                        <m:r>
                          <a:rPr lang="en-US" altLang="zh-CN" sz="2200" b="0" i="1" smtClean="0">
                            <a:latin typeface="Cambria Math" panose="02040503050406030204" pitchFamily="18" charset="0"/>
                          </a:rPr>
                          <m:t>𝑀</m:t>
                        </m:r>
                      </m:e>
                      <m:sub>
                        <m:r>
                          <a:rPr lang="en-US" altLang="zh-CN" sz="2200" b="0" i="1" smtClean="0">
                            <a:latin typeface="Cambria Math" panose="02040503050406030204" pitchFamily="18" charset="0"/>
                          </a:rPr>
                          <m:t>𝑛</m:t>
                        </m:r>
                        <m:r>
                          <a:rPr lang="en-US" altLang="zh-CN" sz="2200" i="1">
                            <a:latin typeface="Cambria Math" panose="02040503050406030204" pitchFamily="18" charset="0"/>
                          </a:rPr>
                          <m:t>−1</m:t>
                        </m:r>
                      </m:sub>
                    </m:sSub>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𝑥</m:t>
                        </m:r>
                      </m:e>
                    </m:d>
                    <m:r>
                      <a:rPr lang="en-US" altLang="zh-CN" sz="2200" b="0" i="1" smtClean="0">
                        <a:latin typeface="Cambria Math" panose="02040503050406030204" pitchFamily="18" charset="0"/>
                      </a:rPr>
                      <m:t> </m:t>
                    </m:r>
                  </m:oMath>
                </a14:m>
                <a:r>
                  <a:rPr lang="en-US" altLang="zh-CN" sz="2200" dirty="0"/>
                  <a:t> (n=4) to obtain </a:t>
                </a:r>
                <a14:m>
                  <m:oMath xmlns:m="http://schemas.openxmlformats.org/officeDocument/2006/math">
                    <m:r>
                      <m:rPr>
                        <m:sty m:val="p"/>
                      </m:rPr>
                      <a:rPr lang="en-US" altLang="zh-CN" sz="2200" b="0" i="0" dirty="0" smtClean="0">
                        <a:latin typeface="Cambria Math" panose="02040503050406030204" pitchFamily="18" charset="0"/>
                      </a:rPr>
                      <m:t>M</m:t>
                    </m:r>
                    <m:d>
                      <m:dPr>
                        <m:ctrlPr>
                          <a:rPr lang="en-US" altLang="zh-CN" sz="2200" b="0" i="1" dirty="0" smtClean="0">
                            <a:latin typeface="Cambria Math" panose="02040503050406030204" pitchFamily="18" charset="0"/>
                          </a:rPr>
                        </m:ctrlPr>
                      </m:dPr>
                      <m:e>
                        <m:r>
                          <a:rPr lang="en-US" altLang="zh-CN" sz="2200" b="0" i="1" dirty="0" smtClean="0">
                            <a:latin typeface="Cambria Math" panose="02040503050406030204" pitchFamily="18" charset="0"/>
                          </a:rPr>
                          <m:t>𝑥</m:t>
                        </m:r>
                      </m:e>
                    </m:d>
                    <m:r>
                      <a:rPr lang="en-US" altLang="zh-CN" sz="2200" b="0" i="1" dirty="0" smtClean="0">
                        <a:latin typeface="Cambria Math" panose="02040503050406030204" pitchFamily="18" charset="0"/>
                      </a:rPr>
                      <m:t>=</m:t>
                    </m:r>
                    <m:r>
                      <a:rPr lang="en-US" altLang="zh-CN" sz="2200" i="1" dirty="0" smtClean="0">
                        <a:latin typeface="Cambria Math" panose="02040503050406030204" pitchFamily="18" charset="0"/>
                      </a:rPr>
                      <m:t>1+</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3</m:t>
                        </m:r>
                      </m:sup>
                    </m:sSup>
                    <m:r>
                      <a:rPr lang="en-US" altLang="zh-CN" sz="2200" i="1" dirty="0" smtClean="0">
                        <a:latin typeface="Cambria Math" panose="02040503050406030204" pitchFamily="18" charset="0"/>
                      </a:rPr>
                      <m:t>+</m:t>
                    </m:r>
                    <m:sSup>
                      <m:sSupPr>
                        <m:ctrlPr>
                          <a:rPr lang="en-US" altLang="zh-CN" sz="2200" i="1" dirty="0" smtClean="0">
                            <a:latin typeface="Cambria Math" panose="02040503050406030204" pitchFamily="18" charset="0"/>
                          </a:rPr>
                        </m:ctrlPr>
                      </m:sSupPr>
                      <m:e>
                        <m:r>
                          <a:rPr lang="en-US" altLang="zh-CN" sz="2200" b="0" i="1" dirty="0" smtClean="0">
                            <a:latin typeface="Cambria Math" panose="02040503050406030204" pitchFamily="18" charset="0"/>
                          </a:rPr>
                          <m:t>𝑥</m:t>
                        </m:r>
                      </m:e>
                      <m:sup>
                        <m:r>
                          <a:rPr lang="en-US" altLang="zh-CN" sz="2200" b="0" i="1" dirty="0" smtClean="0">
                            <a:latin typeface="Cambria Math" panose="02040503050406030204" pitchFamily="18" charset="0"/>
                          </a:rPr>
                          <m:t>4</m:t>
                        </m:r>
                      </m:sup>
                    </m:sSup>
                    <m:r>
                      <a:rPr lang="en-US" altLang="zh-CN" sz="2200" b="0" i="1" dirty="0" smtClean="0">
                        <a:latin typeface="Cambria Math" panose="02040503050406030204" pitchFamily="18" charset="0"/>
                      </a:rPr>
                      <m:t>+</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6</m:t>
                        </m:r>
                      </m:sup>
                    </m:sSup>
                    <m:r>
                      <a:rPr lang="en-US" altLang="zh-CN" sz="2200" b="0" i="1" dirty="0" smtClean="0">
                        <a:latin typeface="Cambria Math" panose="02040503050406030204" pitchFamily="18" charset="0"/>
                      </a:rPr>
                      <m:t>+</m:t>
                    </m:r>
                    <m:sSup>
                      <m:sSupPr>
                        <m:ctrlPr>
                          <a:rPr lang="en-US" altLang="zh-CN" sz="2200" i="1" dirty="0">
                            <a:latin typeface="Cambria Math" panose="02040503050406030204" pitchFamily="18" charset="0"/>
                          </a:rPr>
                        </m:ctrlPr>
                      </m:sSupPr>
                      <m:e>
                        <m:r>
                          <a:rPr lang="en-US" altLang="zh-CN" sz="2200" i="1" dirty="0">
                            <a:latin typeface="Cambria Math" panose="02040503050406030204" pitchFamily="18" charset="0"/>
                          </a:rPr>
                          <m:t>𝑥</m:t>
                        </m:r>
                      </m:e>
                      <m:sup>
                        <m:r>
                          <a:rPr lang="en-US" altLang="zh-CN" sz="2200" b="0" i="1" dirty="0" smtClean="0">
                            <a:latin typeface="Cambria Math" panose="02040503050406030204" pitchFamily="18" charset="0"/>
                          </a:rPr>
                          <m:t>7</m:t>
                        </m:r>
                      </m:sup>
                    </m:sSup>
                  </m:oMath>
                </a14:m>
                <a:r>
                  <a:rPr lang="en-US" altLang="zh-CN" sz="2200" dirty="0"/>
                  <a:t> (i.e. M = {10011011})</a:t>
                </a:r>
              </a:p>
              <a:p>
                <a:pPr lvl="1"/>
                <a:r>
                  <a:rPr lang="en-US" altLang="zh-CN" sz="2200" dirty="0"/>
                  <a:t>Therefore, R = {1011} (fault-free signature)</a:t>
                </a:r>
                <a:endParaRPr lang="zh-CN" altLang="en-US" sz="2200" dirty="0"/>
              </a:p>
              <a:p>
                <a:pPr hangingPunct="1">
                  <a:lnSpc>
                    <a:spcPct val="150000"/>
                  </a:lnSpc>
                </a:pPr>
                <a:endParaRPr lang="en-GB" altLang="zh-CN" sz="2800" dirty="0"/>
              </a:p>
            </p:txBody>
          </p:sp>
        </mc:Choice>
        <mc:Fallback xmlns="">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570188" cy="10168979"/>
              </a:xfrm>
              <a:prstGeom prst="rect">
                <a:avLst/>
              </a:prstGeom>
              <a:blipFill>
                <a:blip r:embed="rId2"/>
                <a:stretch>
                  <a:fillRect l="-87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A2814C2-1C6E-1093-E876-A67AD320CBE4}"/>
              </a:ext>
            </a:extLst>
          </p:cNvPr>
          <p:cNvPicPr>
            <a:picLocks noChangeAspect="1"/>
          </p:cNvPicPr>
          <p:nvPr/>
        </p:nvPicPr>
        <p:blipFill>
          <a:blip r:embed="rId3"/>
          <a:stretch>
            <a:fillRect/>
          </a:stretch>
        </p:blipFill>
        <p:spPr>
          <a:xfrm>
            <a:off x="7514717" y="9545311"/>
            <a:ext cx="9315450" cy="2924175"/>
          </a:xfrm>
          <a:prstGeom prst="rect">
            <a:avLst/>
          </a:prstGeom>
        </p:spPr>
      </p:pic>
    </p:spTree>
    <p:extLst>
      <p:ext uri="{BB962C8B-B14F-4D97-AF65-F5344CB8AC3E}">
        <p14:creationId xmlns:p14="http://schemas.microsoft.com/office/powerpoint/2010/main" val="209563825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88864" y="8452599"/>
            <a:ext cx="17925557" cy="1689532"/>
          </a:xfrm>
        </p:spPr>
        <p:txBody>
          <a:bodyPr>
            <a:normAutofit/>
          </a:bodyPr>
          <a:lstStyle/>
          <a:p>
            <a:r>
              <a:rPr lang="en-US" altLang="zh-CN" dirty="0"/>
              <a:t>LOGIC BIST ARCHITECTURE</a:t>
            </a:r>
            <a:endParaRPr lang="zh-CN" altLang="en-US" dirty="0"/>
          </a:p>
        </p:txBody>
      </p:sp>
      <p:sp>
        <p:nvSpPr>
          <p:cNvPr id="4" name="文本占位符 3"/>
          <p:cNvSpPr>
            <a:spLocks noGrp="1"/>
          </p:cNvSpPr>
          <p:nvPr>
            <p:ph type="body" sz="quarter" idx="12"/>
          </p:nvPr>
        </p:nvSpPr>
        <p:spPr/>
        <p:txBody>
          <a:bodyPr/>
          <a:lstStyle/>
          <a:p>
            <a:r>
              <a:rPr lang="en-US" altLang="zh-CN" dirty="0"/>
              <a:t>04</a:t>
            </a:r>
            <a:endParaRPr lang="zh-CN" altLang="en-US" dirty="0"/>
          </a:p>
        </p:txBody>
      </p:sp>
    </p:spTree>
    <p:extLst>
      <p:ext uri="{BB962C8B-B14F-4D97-AF65-F5344CB8AC3E}">
        <p14:creationId xmlns:p14="http://schemas.microsoft.com/office/powerpoint/2010/main" val="216826856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a:bodyPr>
          <a:lstStyle/>
          <a:p>
            <a:r>
              <a:rPr lang="en-US" altLang="zh-CN" dirty="0"/>
              <a:t>04 Logic BIST Architecture</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Logic BIST Architecture</a:t>
            </a:r>
            <a:endParaRPr lang="en-GB" altLang="zh-CN" sz="3200" b="1" dirty="0">
              <a:solidFill>
                <a:srgbClr val="68309F"/>
              </a:solidFill>
            </a:endParaRPr>
          </a:p>
          <a:p>
            <a:pPr hangingPunct="1">
              <a:lnSpc>
                <a:spcPct val="150000"/>
              </a:lnSpc>
            </a:pPr>
            <a:r>
              <a:rPr lang="en-GB" altLang="zh-CN" sz="2800" dirty="0"/>
              <a:t>Categories: </a:t>
            </a:r>
          </a:p>
          <a:p>
            <a:pPr lvl="1" hangingPunct="1">
              <a:lnSpc>
                <a:spcPct val="150000"/>
              </a:lnSpc>
            </a:pPr>
            <a:r>
              <a:rPr lang="en-GB" altLang="zh-CN" sz="2200" dirty="0"/>
              <a:t>those that assume </a:t>
            </a:r>
            <a:r>
              <a:rPr lang="en-GB" altLang="zh-CN" sz="2200" b="1" dirty="0"/>
              <a:t>no special structure </a:t>
            </a:r>
            <a:r>
              <a:rPr lang="en-GB" altLang="zh-CN" sz="2200" dirty="0"/>
              <a:t>to the circuit under test</a:t>
            </a:r>
          </a:p>
          <a:p>
            <a:pPr lvl="1" hangingPunct="1">
              <a:lnSpc>
                <a:spcPct val="150000"/>
              </a:lnSpc>
            </a:pPr>
            <a:r>
              <a:rPr lang="en-GB" altLang="zh-CN" sz="2200" dirty="0"/>
              <a:t>those that make use of </a:t>
            </a:r>
            <a:r>
              <a:rPr lang="en-GB" altLang="zh-CN" sz="2200" b="1" dirty="0"/>
              <a:t>scan chains in the circuit </a:t>
            </a:r>
            <a:r>
              <a:rPr lang="en-GB" altLang="zh-CN" sz="2200" dirty="0"/>
              <a:t>under test, </a:t>
            </a:r>
          </a:p>
          <a:p>
            <a:pPr lvl="1" hangingPunct="1">
              <a:lnSpc>
                <a:spcPct val="150000"/>
              </a:lnSpc>
            </a:pPr>
            <a:r>
              <a:rPr lang="en-GB" altLang="zh-CN" sz="2200" dirty="0"/>
              <a:t>those that configure the scan chains for </a:t>
            </a:r>
            <a:r>
              <a:rPr lang="en-GB" altLang="zh-CN" sz="2200" b="1" dirty="0"/>
              <a:t>test pattern generation and output response analysis</a:t>
            </a:r>
          </a:p>
          <a:p>
            <a:pPr lvl="1" hangingPunct="1">
              <a:lnSpc>
                <a:spcPct val="150000"/>
              </a:lnSpc>
            </a:pPr>
            <a:r>
              <a:rPr lang="en-GB" altLang="zh-CN" sz="2200" dirty="0"/>
              <a:t>those that use the </a:t>
            </a:r>
            <a:r>
              <a:rPr lang="en-GB" altLang="zh-CN" sz="2200" b="1" dirty="0"/>
              <a:t>concurrent checking (implicit test) </a:t>
            </a:r>
            <a:r>
              <a:rPr lang="en-GB" altLang="zh-CN" sz="2200" dirty="0"/>
              <a:t>circuitry of the design.</a:t>
            </a:r>
          </a:p>
        </p:txBody>
      </p:sp>
    </p:spTree>
    <p:extLst>
      <p:ext uri="{BB962C8B-B14F-4D97-AF65-F5344CB8AC3E}">
        <p14:creationId xmlns:p14="http://schemas.microsoft.com/office/powerpoint/2010/main" val="152037522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Autofit/>
          </a:bodyPr>
          <a:lstStyle/>
          <a:p>
            <a:r>
              <a:rPr lang="en-US" altLang="zh-CN" sz="4000" dirty="0"/>
              <a:t>04 Logic BIST Architecture - </a:t>
            </a:r>
            <a:r>
              <a:rPr lang="en-GB" altLang="zh-CN" sz="4000" dirty="0"/>
              <a:t>BIST Architectures for Circuits without Scan Chains</a:t>
            </a:r>
            <a:endParaRPr lang="zh-CN" altLang="en-US" sz="4000"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BIST Architectures for Circuits without Scan Chains</a:t>
            </a:r>
          </a:p>
          <a:p>
            <a:pPr hangingPunct="1">
              <a:lnSpc>
                <a:spcPct val="150000"/>
              </a:lnSpc>
            </a:pPr>
            <a:r>
              <a:rPr lang="en-GB" altLang="zh-CN" sz="2800" b="1" dirty="0">
                <a:solidFill>
                  <a:srgbClr val="68309F"/>
                </a:solidFill>
              </a:rPr>
              <a:t>centralized and separate board-level BIST architecture (CSBL)</a:t>
            </a:r>
            <a:r>
              <a:rPr lang="en-GB" altLang="zh-CN" sz="2800" dirty="0"/>
              <a:t>: two LFSRs and two multiplexers are added to the circuit. </a:t>
            </a:r>
          </a:p>
          <a:p>
            <a:pPr lvl="2" hangingPunct="1">
              <a:lnSpc>
                <a:spcPct val="150000"/>
              </a:lnSpc>
            </a:pPr>
            <a:r>
              <a:rPr lang="en-GB" altLang="zh-CN" sz="2000" dirty="0"/>
              <a:t>The first multiplexer selects either the primary inputs or the PRPG outputs to drive the circuit under test. </a:t>
            </a:r>
          </a:p>
          <a:p>
            <a:pPr lvl="2" hangingPunct="1">
              <a:lnSpc>
                <a:spcPct val="150000"/>
              </a:lnSpc>
            </a:pPr>
            <a:r>
              <a:rPr lang="en-GB" altLang="zh-CN" sz="2000" dirty="0"/>
              <a:t>The second multiplexer routes the primary outputs (POs) of the circuit to the SISR. </a:t>
            </a:r>
          </a:p>
          <a:p>
            <a:pPr lvl="2" hangingPunct="1">
              <a:lnSpc>
                <a:spcPct val="150000"/>
              </a:lnSpc>
            </a:pPr>
            <a:r>
              <a:rPr lang="en-GB" altLang="zh-CN" sz="2000" dirty="0"/>
              <a:t>Additional circuitry is used to compare the final signature of the SISR with an embedded known good signature. It also provides a pass/fail indication once the test is complete. </a:t>
            </a:r>
          </a:p>
          <a:p>
            <a:pPr hangingPunct="1">
              <a:lnSpc>
                <a:spcPct val="150000"/>
              </a:lnSpc>
            </a:pPr>
            <a:r>
              <a:rPr lang="en-US" altLang="zh-CN" sz="2800" b="1" dirty="0">
                <a:solidFill>
                  <a:srgbClr val="68309F"/>
                </a:solidFill>
              </a:rPr>
              <a:t>b</a:t>
            </a:r>
            <a:r>
              <a:rPr lang="en-GB" altLang="zh-CN" sz="2800" b="1" dirty="0" err="1">
                <a:solidFill>
                  <a:srgbClr val="68309F"/>
                </a:solidFill>
              </a:rPr>
              <a:t>uilt</a:t>
            </a:r>
            <a:r>
              <a:rPr lang="en-GB" altLang="zh-CN" sz="2800" b="1" dirty="0">
                <a:solidFill>
                  <a:srgbClr val="68309F"/>
                </a:solidFill>
              </a:rPr>
              <a:t>-In evaluation and self-test(BEST)</a:t>
            </a:r>
          </a:p>
        </p:txBody>
      </p:sp>
      <p:pic>
        <p:nvPicPr>
          <p:cNvPr id="5" name="图片 4">
            <a:extLst>
              <a:ext uri="{FF2B5EF4-FFF2-40B4-BE49-F238E27FC236}">
                <a16:creationId xmlns:a16="http://schemas.microsoft.com/office/drawing/2014/main" id="{C807928A-0B54-6C26-55DE-EAC1073B430A}"/>
              </a:ext>
            </a:extLst>
          </p:cNvPr>
          <p:cNvPicPr>
            <a:picLocks noChangeAspect="1"/>
          </p:cNvPicPr>
          <p:nvPr/>
        </p:nvPicPr>
        <p:blipFill>
          <a:blip r:embed="rId2"/>
          <a:stretch>
            <a:fillRect/>
          </a:stretch>
        </p:blipFill>
        <p:spPr>
          <a:xfrm>
            <a:off x="2206291" y="8788817"/>
            <a:ext cx="9696450" cy="3381375"/>
          </a:xfrm>
          <a:prstGeom prst="rect">
            <a:avLst/>
          </a:prstGeom>
        </p:spPr>
      </p:pic>
      <p:pic>
        <p:nvPicPr>
          <p:cNvPr id="6" name="图片 5">
            <a:extLst>
              <a:ext uri="{FF2B5EF4-FFF2-40B4-BE49-F238E27FC236}">
                <a16:creationId xmlns:a16="http://schemas.microsoft.com/office/drawing/2014/main" id="{E8B77C7B-329E-F8F5-737B-B3D50D7718D4}"/>
              </a:ext>
            </a:extLst>
          </p:cNvPr>
          <p:cNvPicPr>
            <a:picLocks noChangeAspect="1"/>
          </p:cNvPicPr>
          <p:nvPr/>
        </p:nvPicPr>
        <p:blipFill>
          <a:blip r:embed="rId3"/>
          <a:stretch>
            <a:fillRect/>
          </a:stretch>
        </p:blipFill>
        <p:spPr>
          <a:xfrm>
            <a:off x="12018043" y="9735802"/>
            <a:ext cx="9925050" cy="2257425"/>
          </a:xfrm>
          <a:prstGeom prst="rect">
            <a:avLst/>
          </a:prstGeom>
        </p:spPr>
      </p:pic>
    </p:spTree>
    <p:extLst>
      <p:ext uri="{BB962C8B-B14F-4D97-AF65-F5344CB8AC3E}">
        <p14:creationId xmlns:p14="http://schemas.microsoft.com/office/powerpoint/2010/main" val="303626960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rmAutofit fontScale="90000"/>
          </a:bodyPr>
          <a:lstStyle/>
          <a:p>
            <a:r>
              <a:rPr lang="en-US" altLang="zh-CN" sz="4800" dirty="0"/>
              <a:t>04 Logic BIST Architecture - </a:t>
            </a:r>
            <a:r>
              <a:rPr lang="en-GB" altLang="zh-CN" sz="4800" dirty="0"/>
              <a:t>BIST Architectures for Circuits with Scan Chains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BIST Architectures for Circuits with Scan Chains</a:t>
            </a:r>
          </a:p>
          <a:p>
            <a:pPr hangingPunct="1">
              <a:lnSpc>
                <a:spcPct val="150000"/>
              </a:lnSpc>
            </a:pPr>
            <a:r>
              <a:rPr lang="en-GB" altLang="zh-CN" sz="2800" b="1" dirty="0">
                <a:solidFill>
                  <a:srgbClr val="68309F"/>
                </a:solidFill>
              </a:rPr>
              <a:t>LSSD on-chip self-test (LOCST)</a:t>
            </a:r>
            <a:r>
              <a:rPr lang="en-GB" altLang="zh-CN" sz="2800" dirty="0"/>
              <a:t>: </a:t>
            </a:r>
            <a:r>
              <a:rPr lang="en-GB" altLang="zh-CN" sz="2800" dirty="0">
                <a:ea typeface="思源黑体 CN" panose="020B0500000000000000" pitchFamily="34" charset="-122"/>
              </a:rPr>
              <a:t>an external scan chain comprised of all primary inputs and primary outputs of the CUT is required. </a:t>
            </a:r>
          </a:p>
          <a:p>
            <a:pPr lvl="2" hangingPunct="1">
              <a:lnSpc>
                <a:spcPct val="150000"/>
              </a:lnSpc>
            </a:pPr>
            <a:r>
              <a:rPr lang="en-GB" altLang="zh-CN" sz="2000" dirty="0">
                <a:ea typeface="思源黑体 CN" panose="020B0500000000000000" pitchFamily="34" charset="-122"/>
              </a:rPr>
              <a:t>The </a:t>
            </a:r>
            <a:r>
              <a:rPr lang="en-GB" altLang="zh-CN" sz="2000" b="1" dirty="0">
                <a:ea typeface="思源黑体 CN" panose="020B0500000000000000" pitchFamily="34" charset="-122"/>
              </a:rPr>
              <a:t>external scan chain input </a:t>
            </a:r>
            <a:r>
              <a:rPr lang="en-GB" altLang="zh-CN" sz="2000" dirty="0">
                <a:ea typeface="思源黑体 CN" panose="020B0500000000000000" pitchFamily="34" charset="-122"/>
              </a:rPr>
              <a:t>is connected to the </a:t>
            </a:r>
            <a:r>
              <a:rPr lang="en-GB" altLang="zh-CN" sz="2000" dirty="0"/>
              <a:t>internal scan chain output. </a:t>
            </a:r>
          </a:p>
          <a:p>
            <a:pPr lvl="2" hangingPunct="1">
              <a:lnSpc>
                <a:spcPct val="150000"/>
              </a:lnSpc>
            </a:pPr>
            <a:r>
              <a:rPr lang="en-GB" altLang="zh-CN" sz="2000" b="1" dirty="0"/>
              <a:t>Pseudo-random patterns </a:t>
            </a:r>
            <a:r>
              <a:rPr lang="en-GB" altLang="zh-CN" sz="2000" dirty="0"/>
              <a:t>are generated by a PRPG and are shifted into the combined scan chain. </a:t>
            </a:r>
          </a:p>
          <a:p>
            <a:pPr lvl="2" hangingPunct="1">
              <a:lnSpc>
                <a:spcPct val="150000"/>
              </a:lnSpc>
            </a:pPr>
            <a:r>
              <a:rPr lang="en-GB" altLang="zh-CN" sz="2000" dirty="0"/>
              <a:t>The </a:t>
            </a:r>
            <a:r>
              <a:rPr lang="en-GB" altLang="zh-CN" sz="2000" b="1" dirty="0"/>
              <a:t>system clocks </a:t>
            </a:r>
            <a:r>
              <a:rPr lang="en-GB" altLang="zh-CN" sz="2000" dirty="0"/>
              <a:t>are triggered and the contents of the scan chain latches are shifted out to a SISR. </a:t>
            </a:r>
          </a:p>
          <a:p>
            <a:pPr lvl="2" hangingPunct="1">
              <a:lnSpc>
                <a:spcPct val="150000"/>
              </a:lnSpc>
            </a:pPr>
            <a:r>
              <a:rPr lang="en-GB" altLang="zh-CN" sz="2000" dirty="0"/>
              <a:t>The </a:t>
            </a:r>
            <a:r>
              <a:rPr lang="en-GB" altLang="zh-CN" sz="2000" b="1" dirty="0"/>
              <a:t>final signature </a:t>
            </a:r>
            <a:r>
              <a:rPr lang="en-GB" altLang="zh-CN" sz="2000" dirty="0"/>
              <a:t>is then compared in the SISR with a precomputed fault-free signature in order to generate a pass/fail error signal. </a:t>
            </a:r>
          </a:p>
          <a:p>
            <a:pPr lvl="2" hangingPunct="1">
              <a:lnSpc>
                <a:spcPct val="150000"/>
              </a:lnSpc>
            </a:pPr>
            <a:r>
              <a:rPr lang="en-GB" altLang="zh-CN" sz="2000" dirty="0"/>
              <a:t>The </a:t>
            </a:r>
            <a:r>
              <a:rPr lang="en-GB" altLang="zh-CN" sz="2000" b="1" dirty="0"/>
              <a:t>scan output </a:t>
            </a:r>
            <a:r>
              <a:rPr lang="en-GB" altLang="zh-CN" sz="2000" dirty="0"/>
              <a:t>is also connected to a pin so, in case of a failure, intermediate signatures can be examined externally for diagnosis purposes.</a:t>
            </a:r>
          </a:p>
          <a:p>
            <a:pPr hangingPunct="1">
              <a:lnSpc>
                <a:spcPct val="150000"/>
              </a:lnSpc>
            </a:pPr>
            <a:r>
              <a:rPr lang="en-GB" altLang="zh-CN" sz="2800" b="1" dirty="0">
                <a:solidFill>
                  <a:srgbClr val="68309F"/>
                </a:solidFill>
              </a:rPr>
              <a:t>self-testing using MISR and parallel SRSG (STUMPS)</a:t>
            </a:r>
          </a:p>
        </p:txBody>
      </p:sp>
      <p:pic>
        <p:nvPicPr>
          <p:cNvPr id="7" name="图片 6">
            <a:extLst>
              <a:ext uri="{FF2B5EF4-FFF2-40B4-BE49-F238E27FC236}">
                <a16:creationId xmlns:a16="http://schemas.microsoft.com/office/drawing/2014/main" id="{77F1579E-6599-8589-496B-B9E4B44748D3}"/>
              </a:ext>
            </a:extLst>
          </p:cNvPr>
          <p:cNvPicPr>
            <a:picLocks noChangeAspect="1"/>
          </p:cNvPicPr>
          <p:nvPr/>
        </p:nvPicPr>
        <p:blipFill>
          <a:blip r:embed="rId2"/>
          <a:stretch>
            <a:fillRect/>
          </a:stretch>
        </p:blipFill>
        <p:spPr>
          <a:xfrm>
            <a:off x="2721644" y="9560905"/>
            <a:ext cx="9286875" cy="3190875"/>
          </a:xfrm>
          <a:prstGeom prst="rect">
            <a:avLst/>
          </a:prstGeom>
        </p:spPr>
      </p:pic>
      <p:pic>
        <p:nvPicPr>
          <p:cNvPr id="9" name="图片 8">
            <a:extLst>
              <a:ext uri="{FF2B5EF4-FFF2-40B4-BE49-F238E27FC236}">
                <a16:creationId xmlns:a16="http://schemas.microsoft.com/office/drawing/2014/main" id="{9D47275E-3EC3-823E-212C-A49DDE445130}"/>
              </a:ext>
            </a:extLst>
          </p:cNvPr>
          <p:cNvPicPr>
            <a:picLocks noChangeAspect="1"/>
          </p:cNvPicPr>
          <p:nvPr/>
        </p:nvPicPr>
        <p:blipFill>
          <a:blip r:embed="rId3"/>
          <a:stretch>
            <a:fillRect/>
          </a:stretch>
        </p:blipFill>
        <p:spPr>
          <a:xfrm>
            <a:off x="12172442" y="8856055"/>
            <a:ext cx="9258300" cy="3895725"/>
          </a:xfrm>
          <a:prstGeom prst="rect">
            <a:avLst/>
          </a:prstGeom>
        </p:spPr>
      </p:pic>
    </p:spTree>
    <p:extLst>
      <p:ext uri="{BB962C8B-B14F-4D97-AF65-F5344CB8AC3E}">
        <p14:creationId xmlns:p14="http://schemas.microsoft.com/office/powerpoint/2010/main" val="20664154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Autofit/>
          </a:bodyPr>
          <a:lstStyle/>
          <a:p>
            <a:r>
              <a:rPr lang="en-US" altLang="zh-CN" sz="4000" dirty="0"/>
              <a:t>04 Logic BIST Architecture - </a:t>
            </a:r>
            <a:r>
              <a:rPr lang="en-GB" altLang="zh-CN" sz="4000" dirty="0"/>
              <a:t>BIST Architectures Using Register Reconfiguration</a:t>
            </a:r>
            <a:endParaRPr lang="zh-CN" altLang="en-US" sz="4000"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BIST Architectures for Circuits with Scan Chains</a:t>
            </a:r>
          </a:p>
          <a:p>
            <a:pPr hangingPunct="1">
              <a:lnSpc>
                <a:spcPct val="150000"/>
              </a:lnSpc>
            </a:pPr>
            <a:r>
              <a:rPr lang="en-GB" altLang="zh-CN" sz="2800" b="1" dirty="0">
                <a:solidFill>
                  <a:srgbClr val="68309F"/>
                </a:solidFill>
              </a:rPr>
              <a:t>built-in logic block observer (BILBO)</a:t>
            </a:r>
            <a:r>
              <a:rPr lang="en-GB" altLang="zh-CN" sz="2800" dirty="0">
                <a:ea typeface="思源黑体 CN" panose="020B0500000000000000" pitchFamily="34" charset="-122"/>
              </a:rPr>
              <a:t>: </a:t>
            </a:r>
          </a:p>
          <a:p>
            <a:pPr lvl="1" hangingPunct="1">
              <a:lnSpc>
                <a:spcPct val="150000"/>
              </a:lnSpc>
            </a:pPr>
            <a:r>
              <a:rPr lang="en-US" altLang="zh-CN" sz="2000" dirty="0">
                <a:ea typeface="思源宋体 CN" panose="02020400000000000000" pitchFamily="18" charset="-122"/>
              </a:rPr>
              <a:t>It </a:t>
            </a:r>
            <a:r>
              <a:rPr lang="en-GB" altLang="zh-CN" sz="2000" dirty="0">
                <a:ea typeface="思源宋体 CN" panose="02020400000000000000" pitchFamily="18" charset="-122"/>
              </a:rPr>
              <a:t>is controlled by two control inputs B1 and B2, and it works in the following four modes.</a:t>
            </a:r>
          </a:p>
          <a:p>
            <a:pPr lvl="1" hangingPunct="1">
              <a:lnSpc>
                <a:spcPct val="150000"/>
              </a:lnSpc>
            </a:pPr>
            <a:r>
              <a:rPr lang="en-GB" altLang="zh-CN" sz="2000" b="1" dirty="0">
                <a:solidFill>
                  <a:srgbClr val="68309F"/>
                </a:solidFill>
                <a:ea typeface="思源宋体 CN" panose="02020400000000000000" pitchFamily="18" charset="-122"/>
              </a:rPr>
              <a:t>Normal mode</a:t>
            </a:r>
            <a:r>
              <a:rPr lang="en-GB" altLang="zh-CN" sz="2000" dirty="0">
                <a:ea typeface="思源宋体 CN" panose="02020400000000000000" pitchFamily="18" charset="-122"/>
              </a:rPr>
              <a:t>: when both control inputs B1 and B2 are equal to 1, the circuit functions in normal mode with the inputs gated directly into the D flip-flops. </a:t>
            </a:r>
          </a:p>
          <a:p>
            <a:pPr lvl="1" hangingPunct="1">
              <a:lnSpc>
                <a:spcPct val="150000"/>
              </a:lnSpc>
            </a:pPr>
            <a:r>
              <a:rPr lang="en-GB" altLang="zh-CN" sz="2000" b="1" dirty="0">
                <a:solidFill>
                  <a:srgbClr val="68309F"/>
                </a:solidFill>
                <a:ea typeface="思源宋体 CN" panose="02020400000000000000" pitchFamily="18" charset="-122"/>
              </a:rPr>
              <a:t>Scan mode</a:t>
            </a:r>
            <a:r>
              <a:rPr lang="en-GB" altLang="zh-CN" sz="2000" dirty="0">
                <a:ea typeface="思源宋体 CN" panose="02020400000000000000" pitchFamily="18" charset="-122"/>
              </a:rPr>
              <a:t>: when both control inputs are equal to 0, the BILBO is configured as a shift register. Test data can be shifted in or out. </a:t>
            </a:r>
          </a:p>
          <a:p>
            <a:pPr lvl="1" hangingPunct="1">
              <a:lnSpc>
                <a:spcPct val="150000"/>
              </a:lnSpc>
            </a:pPr>
            <a:r>
              <a:rPr lang="en-GB" altLang="zh-CN" sz="2000" b="1" dirty="0">
                <a:solidFill>
                  <a:srgbClr val="68309F"/>
                </a:solidFill>
                <a:ea typeface="思源宋体 CN" panose="02020400000000000000" pitchFamily="18" charset="-122"/>
              </a:rPr>
              <a:t>Test generation / Signature analysis mode</a:t>
            </a:r>
            <a:r>
              <a:rPr lang="en-GB" altLang="zh-CN" sz="2000" dirty="0">
                <a:ea typeface="思源宋体 CN" panose="02020400000000000000" pitchFamily="18" charset="-122"/>
              </a:rPr>
              <a:t>: setting B1 = 1 and B2 = 0 converts the BILBO into a MISR. It can then be used in this configuration as a TPG.</a:t>
            </a:r>
          </a:p>
          <a:p>
            <a:pPr lvl="1" hangingPunct="1">
              <a:lnSpc>
                <a:spcPct val="150000"/>
              </a:lnSpc>
            </a:pPr>
            <a:r>
              <a:rPr lang="en-GB" altLang="zh-CN" sz="2000" b="1" dirty="0">
                <a:solidFill>
                  <a:srgbClr val="68309F"/>
                </a:solidFill>
                <a:ea typeface="思源宋体 CN" panose="02020400000000000000" pitchFamily="18" charset="-122"/>
              </a:rPr>
              <a:t>Reset mode</a:t>
            </a:r>
            <a:r>
              <a:rPr lang="en-GB" altLang="zh-CN" sz="2000" dirty="0">
                <a:ea typeface="思源宋体 CN" panose="02020400000000000000" pitchFamily="18" charset="-122"/>
              </a:rPr>
              <a:t>: the BILBO is reset after a system clock is triggered when B1 = 0 and B2 = 1.</a:t>
            </a:r>
          </a:p>
          <a:p>
            <a:pPr hangingPunct="1">
              <a:lnSpc>
                <a:spcPct val="150000"/>
              </a:lnSpc>
            </a:pPr>
            <a:r>
              <a:rPr lang="en-GB" altLang="zh-CN" sz="2600" b="1" dirty="0">
                <a:solidFill>
                  <a:srgbClr val="68309F"/>
                </a:solidFill>
                <a:ea typeface="思源宋体 CN" panose="02020400000000000000" pitchFamily="18" charset="-122"/>
              </a:rPr>
              <a:t>modified BILBO &amp; concurrent BILBO, </a:t>
            </a:r>
            <a:r>
              <a:rPr lang="en-US" altLang="zh-CN" sz="2800" b="1" dirty="0">
                <a:solidFill>
                  <a:srgbClr val="68309F"/>
                </a:solidFill>
                <a:ea typeface="思源宋体 CN" panose="02020400000000000000" pitchFamily="18" charset="-122"/>
              </a:rPr>
              <a:t>cir</a:t>
            </a:r>
            <a:r>
              <a:rPr lang="en-US" altLang="zh-CN" sz="2800" b="1" dirty="0">
                <a:solidFill>
                  <a:srgbClr val="68309F"/>
                </a:solidFill>
              </a:rPr>
              <a:t>cular self-test path (CSTP) (</a:t>
            </a:r>
            <a:r>
              <a:rPr lang="en-GB" altLang="zh-CN" sz="2800" dirty="0"/>
              <a:t>all primary inputs and primary outputs are reconfigured as external scan cells)</a:t>
            </a:r>
            <a:endParaRPr lang="en-GB" altLang="zh-CN" sz="2800" b="1" dirty="0">
              <a:solidFill>
                <a:srgbClr val="68309F"/>
              </a:solidFill>
            </a:endParaRPr>
          </a:p>
        </p:txBody>
      </p:sp>
      <p:pic>
        <p:nvPicPr>
          <p:cNvPr id="5" name="图片 4">
            <a:extLst>
              <a:ext uri="{FF2B5EF4-FFF2-40B4-BE49-F238E27FC236}">
                <a16:creationId xmlns:a16="http://schemas.microsoft.com/office/drawing/2014/main" id="{B5C8996B-C14D-85B6-10DA-D5DA71D2E74F}"/>
              </a:ext>
            </a:extLst>
          </p:cNvPr>
          <p:cNvPicPr>
            <a:picLocks noChangeAspect="1"/>
          </p:cNvPicPr>
          <p:nvPr/>
        </p:nvPicPr>
        <p:blipFill>
          <a:blip r:embed="rId2"/>
          <a:stretch>
            <a:fillRect/>
          </a:stretch>
        </p:blipFill>
        <p:spPr>
          <a:xfrm>
            <a:off x="1541548" y="9851489"/>
            <a:ext cx="7829546" cy="3802480"/>
          </a:xfrm>
          <a:prstGeom prst="rect">
            <a:avLst/>
          </a:prstGeom>
        </p:spPr>
      </p:pic>
      <p:pic>
        <p:nvPicPr>
          <p:cNvPr id="13" name="图片 12">
            <a:extLst>
              <a:ext uri="{FF2B5EF4-FFF2-40B4-BE49-F238E27FC236}">
                <a16:creationId xmlns:a16="http://schemas.microsoft.com/office/drawing/2014/main" id="{4FD0D010-26DD-31BE-7027-381705425160}"/>
              </a:ext>
            </a:extLst>
          </p:cNvPr>
          <p:cNvPicPr>
            <a:picLocks noChangeAspect="1"/>
          </p:cNvPicPr>
          <p:nvPr/>
        </p:nvPicPr>
        <p:blipFill>
          <a:blip r:embed="rId3"/>
          <a:stretch>
            <a:fillRect/>
          </a:stretch>
        </p:blipFill>
        <p:spPr>
          <a:xfrm>
            <a:off x="9525294" y="9934456"/>
            <a:ext cx="5811342" cy="3636545"/>
          </a:xfrm>
          <a:prstGeom prst="rect">
            <a:avLst/>
          </a:prstGeom>
        </p:spPr>
      </p:pic>
      <p:pic>
        <p:nvPicPr>
          <p:cNvPr id="17" name="图片 16">
            <a:extLst>
              <a:ext uri="{FF2B5EF4-FFF2-40B4-BE49-F238E27FC236}">
                <a16:creationId xmlns:a16="http://schemas.microsoft.com/office/drawing/2014/main" id="{3266C9FF-A40A-7B11-782C-884BEC340A00}"/>
              </a:ext>
            </a:extLst>
          </p:cNvPr>
          <p:cNvPicPr>
            <a:picLocks noChangeAspect="1"/>
          </p:cNvPicPr>
          <p:nvPr/>
        </p:nvPicPr>
        <p:blipFill>
          <a:blip r:embed="rId4"/>
          <a:stretch>
            <a:fillRect/>
          </a:stretch>
        </p:blipFill>
        <p:spPr>
          <a:xfrm>
            <a:off x="15490836" y="10149237"/>
            <a:ext cx="6281768" cy="3267559"/>
          </a:xfrm>
          <a:prstGeom prst="rect">
            <a:avLst/>
          </a:prstGeom>
        </p:spPr>
      </p:pic>
    </p:spTree>
    <p:extLst>
      <p:ext uri="{BB962C8B-B14F-4D97-AF65-F5344CB8AC3E}">
        <p14:creationId xmlns:p14="http://schemas.microsoft.com/office/powerpoint/2010/main" val="406352063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Autofit/>
          </a:bodyPr>
          <a:lstStyle/>
          <a:p>
            <a:r>
              <a:rPr lang="en-US" altLang="zh-CN" sz="4000" dirty="0"/>
              <a:t>04 Logic BIST Architecture - </a:t>
            </a:r>
            <a:r>
              <a:rPr lang="en-GB" altLang="zh-CN" sz="4000" dirty="0"/>
              <a:t>BIST Architectures Using Register Reconfiguration</a:t>
            </a:r>
            <a:endParaRPr lang="zh-CN" altLang="en-US" sz="4000"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BIST Architectures Using Concurrent Checking Circuits</a:t>
            </a:r>
          </a:p>
          <a:p>
            <a:pPr hangingPunct="1">
              <a:lnSpc>
                <a:spcPct val="150000"/>
              </a:lnSpc>
            </a:pPr>
            <a:r>
              <a:rPr lang="en-GB" altLang="zh-CN" sz="2800" dirty="0">
                <a:ea typeface="思源黑体 CN" panose="020B0500000000000000" pitchFamily="34" charset="-122"/>
              </a:rPr>
              <a:t>A PRPG is applied to the CUT and the duplicate circuitry. </a:t>
            </a:r>
          </a:p>
          <a:p>
            <a:pPr hangingPunct="1">
              <a:lnSpc>
                <a:spcPct val="150000"/>
              </a:lnSpc>
            </a:pPr>
            <a:r>
              <a:rPr lang="en-GB" altLang="zh-CN" sz="2800" dirty="0">
                <a:ea typeface="思源黑体 CN" panose="020B0500000000000000" pitchFamily="34" charset="-122"/>
              </a:rPr>
              <a:t>The duplicate circuitry is realized in complementary form to reduce design and common-mode faults. </a:t>
            </a:r>
          </a:p>
          <a:p>
            <a:pPr hangingPunct="1">
              <a:lnSpc>
                <a:spcPct val="150000"/>
              </a:lnSpc>
            </a:pPr>
            <a:r>
              <a:rPr lang="en-GB" altLang="zh-CN" sz="2800" dirty="0">
                <a:ea typeface="思源黑体 CN" panose="020B0500000000000000" pitchFamily="34" charset="-122"/>
              </a:rPr>
              <a:t>This technique avoids the aliasing problem and consequent loss of effective fault coverage. </a:t>
            </a:r>
          </a:p>
          <a:p>
            <a:pPr hangingPunct="1">
              <a:lnSpc>
                <a:spcPct val="150000"/>
              </a:lnSpc>
            </a:pPr>
            <a:endParaRPr lang="en-GB" altLang="zh-CN" sz="2800" dirty="0">
              <a:ea typeface="思源黑体 CN" panose="020B0500000000000000" pitchFamily="34" charset="-122"/>
            </a:endParaRPr>
          </a:p>
        </p:txBody>
      </p:sp>
      <p:pic>
        <p:nvPicPr>
          <p:cNvPr id="6" name="图片 5">
            <a:extLst>
              <a:ext uri="{FF2B5EF4-FFF2-40B4-BE49-F238E27FC236}">
                <a16:creationId xmlns:a16="http://schemas.microsoft.com/office/drawing/2014/main" id="{2C6D38D2-08AA-ECE8-E66E-E792FD6C3EA7}"/>
              </a:ext>
            </a:extLst>
          </p:cNvPr>
          <p:cNvPicPr>
            <a:picLocks noChangeAspect="1"/>
          </p:cNvPicPr>
          <p:nvPr/>
        </p:nvPicPr>
        <p:blipFill>
          <a:blip r:embed="rId2"/>
          <a:stretch>
            <a:fillRect/>
          </a:stretch>
        </p:blipFill>
        <p:spPr>
          <a:xfrm>
            <a:off x="9050257" y="7246218"/>
            <a:ext cx="6283485" cy="6016373"/>
          </a:xfrm>
          <a:prstGeom prst="rect">
            <a:avLst/>
          </a:prstGeom>
        </p:spPr>
      </p:pic>
    </p:spTree>
    <p:extLst>
      <p:ext uri="{BB962C8B-B14F-4D97-AF65-F5344CB8AC3E}">
        <p14:creationId xmlns:p14="http://schemas.microsoft.com/office/powerpoint/2010/main" val="204870412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a:t>
            </a:r>
            <a:r>
              <a:rPr lang="zh-CN" altLang="en-US" dirty="0"/>
              <a:t>介绍</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dirty="0"/>
              <a:t>Main architecture of Logic BIST</a:t>
            </a:r>
            <a:r>
              <a:rPr lang="zh-CN" altLang="en-US" sz="3600" dirty="0"/>
              <a:t>：</a:t>
            </a:r>
            <a:endParaRPr lang="en-US" altLang="zh-CN" sz="3600" dirty="0"/>
          </a:p>
          <a:p>
            <a:pPr hangingPunct="1">
              <a:lnSpc>
                <a:spcPct val="150000"/>
              </a:lnSpc>
            </a:pPr>
            <a:r>
              <a:rPr lang="en-GB" altLang="zh-CN" sz="3000" dirty="0">
                <a:solidFill>
                  <a:schemeClr val="tx1">
                    <a:lumMod val="65000"/>
                    <a:lumOff val="35000"/>
                  </a:schemeClr>
                </a:solidFill>
                <a:ea typeface="思源黑体 CN" panose="020B0500000000000000" pitchFamily="34" charset="-122"/>
              </a:rPr>
              <a:t>The </a:t>
            </a:r>
            <a:r>
              <a:rPr lang="en-GB" altLang="zh-CN" sz="3000" b="1" dirty="0">
                <a:solidFill>
                  <a:srgbClr val="68309F"/>
                </a:solidFill>
                <a:ea typeface="思源黑体 CN" panose="020B0500000000000000" pitchFamily="34" charset="-122"/>
              </a:rPr>
              <a:t>test pattern generator</a:t>
            </a:r>
            <a:r>
              <a:rPr lang="en-GB" altLang="zh-CN" sz="3000" dirty="0">
                <a:solidFill>
                  <a:schemeClr val="tx1">
                    <a:lumMod val="65000"/>
                    <a:lumOff val="35000"/>
                  </a:schemeClr>
                </a:solidFill>
                <a:ea typeface="思源黑体 CN" panose="020B0500000000000000" pitchFamily="34" charset="-122"/>
              </a:rPr>
              <a:t> (TPG) automatically generates test patterns for application to the inputs of the circuit under test (CUT). </a:t>
            </a:r>
          </a:p>
          <a:p>
            <a:pPr hangingPunct="1">
              <a:lnSpc>
                <a:spcPct val="150000"/>
              </a:lnSpc>
            </a:pPr>
            <a:r>
              <a:rPr lang="en-GB" altLang="zh-CN" sz="3000" dirty="0">
                <a:solidFill>
                  <a:schemeClr val="tx1">
                    <a:lumMod val="65000"/>
                    <a:lumOff val="35000"/>
                  </a:schemeClr>
                </a:solidFill>
                <a:ea typeface="思源黑体 CN" panose="020B0500000000000000" pitchFamily="34" charset="-122"/>
              </a:rPr>
              <a:t>The </a:t>
            </a:r>
            <a:r>
              <a:rPr lang="en-GB" altLang="zh-CN" sz="3000" b="1" dirty="0">
                <a:solidFill>
                  <a:srgbClr val="68309F"/>
                </a:solidFill>
                <a:ea typeface="思源黑体 CN" panose="020B0500000000000000" pitchFamily="34" charset="-122"/>
              </a:rPr>
              <a:t>output response analyser</a:t>
            </a:r>
            <a:r>
              <a:rPr lang="en-GB" altLang="zh-CN" sz="3000" dirty="0">
                <a:solidFill>
                  <a:schemeClr val="tx1">
                    <a:lumMod val="65000"/>
                    <a:lumOff val="35000"/>
                  </a:schemeClr>
                </a:solidFill>
                <a:ea typeface="思源黑体 CN" panose="020B0500000000000000" pitchFamily="34" charset="-122"/>
              </a:rPr>
              <a:t> (ORA) automatically compacts the output responses of the CUT into a signature. </a:t>
            </a:r>
          </a:p>
          <a:p>
            <a:pPr hangingPunct="1">
              <a:lnSpc>
                <a:spcPct val="150000"/>
              </a:lnSpc>
            </a:pPr>
            <a:r>
              <a:rPr lang="en-GB" altLang="zh-CN" sz="3000" dirty="0">
                <a:solidFill>
                  <a:schemeClr val="tx1">
                    <a:lumMod val="65000"/>
                    <a:lumOff val="35000"/>
                  </a:schemeClr>
                </a:solidFill>
                <a:ea typeface="思源黑体 CN" panose="020B0500000000000000" pitchFamily="34" charset="-122"/>
              </a:rPr>
              <a:t>Specific BIST </a:t>
            </a:r>
            <a:r>
              <a:rPr lang="en-GB" altLang="zh-CN" sz="3000" b="1" dirty="0">
                <a:solidFill>
                  <a:srgbClr val="68309F"/>
                </a:solidFill>
                <a:ea typeface="思源黑体 CN" panose="020B0500000000000000" pitchFamily="34" charset="-122"/>
              </a:rPr>
              <a:t>timing control signals</a:t>
            </a:r>
            <a:r>
              <a:rPr lang="en-GB" altLang="zh-CN" sz="3000" dirty="0">
                <a:solidFill>
                  <a:schemeClr val="tx1">
                    <a:lumMod val="65000"/>
                    <a:lumOff val="35000"/>
                  </a:schemeClr>
                </a:solidFill>
                <a:ea typeface="思源黑体 CN" panose="020B0500000000000000" pitchFamily="34" charset="-122"/>
              </a:rPr>
              <a:t>, including scan enable signals and clocks, are generated by the logic BIST controller for coordinating the BIST operation among the TPG, CUT, and ORA. </a:t>
            </a:r>
          </a:p>
          <a:p>
            <a:pPr hangingPunct="1">
              <a:lnSpc>
                <a:spcPct val="150000"/>
              </a:lnSpc>
            </a:pPr>
            <a:r>
              <a:rPr lang="en-GB" altLang="zh-CN" sz="3000" dirty="0">
                <a:solidFill>
                  <a:schemeClr val="tx1">
                    <a:lumMod val="65000"/>
                    <a:lumOff val="35000"/>
                  </a:schemeClr>
                </a:solidFill>
                <a:ea typeface="思源黑体 CN" panose="020B0500000000000000" pitchFamily="34" charset="-122"/>
              </a:rPr>
              <a:t>The logic BIST controller provides a </a:t>
            </a:r>
            <a:r>
              <a:rPr lang="en-GB" altLang="zh-CN" sz="3000" b="1" dirty="0">
                <a:solidFill>
                  <a:srgbClr val="68309F"/>
                </a:solidFill>
                <a:ea typeface="思源黑体 CN" panose="020B0500000000000000" pitchFamily="34" charset="-122"/>
              </a:rPr>
              <a:t>pass/fail indication </a:t>
            </a:r>
            <a:r>
              <a:rPr lang="en-GB" altLang="zh-CN" sz="3000" dirty="0">
                <a:solidFill>
                  <a:schemeClr val="tx1">
                    <a:lumMod val="65000"/>
                    <a:lumOff val="35000"/>
                  </a:schemeClr>
                </a:solidFill>
                <a:ea typeface="思源黑体 CN" panose="020B0500000000000000" pitchFamily="34" charset="-122"/>
              </a:rPr>
              <a:t>once the BIST operation is complete. </a:t>
            </a:r>
            <a:endParaRPr lang="en-US" altLang="zh-CN" sz="3000" dirty="0">
              <a:solidFill>
                <a:schemeClr val="tx1">
                  <a:lumMod val="65000"/>
                  <a:lumOff val="35000"/>
                </a:schemeClr>
              </a:solidFill>
              <a:ea typeface="思源黑体 CN" panose="020B0500000000000000" pitchFamily="34" charset="-122"/>
            </a:endParaRPr>
          </a:p>
        </p:txBody>
      </p:sp>
      <p:pic>
        <p:nvPicPr>
          <p:cNvPr id="4" name="图片 3">
            <a:extLst>
              <a:ext uri="{FF2B5EF4-FFF2-40B4-BE49-F238E27FC236}">
                <a16:creationId xmlns:a16="http://schemas.microsoft.com/office/drawing/2014/main" id="{BFD3F25F-AAC2-C0AE-A49F-AE02C387E1E8}"/>
              </a:ext>
            </a:extLst>
          </p:cNvPr>
          <p:cNvPicPr>
            <a:picLocks noChangeAspect="1"/>
          </p:cNvPicPr>
          <p:nvPr/>
        </p:nvPicPr>
        <p:blipFill>
          <a:blip r:embed="rId2"/>
          <a:stretch>
            <a:fillRect/>
          </a:stretch>
        </p:blipFill>
        <p:spPr>
          <a:xfrm>
            <a:off x="9119334" y="9446580"/>
            <a:ext cx="5237027" cy="4074348"/>
          </a:xfrm>
          <a:prstGeom prst="rect">
            <a:avLst/>
          </a:prstGeom>
        </p:spPr>
      </p:pic>
    </p:spTree>
    <p:extLst>
      <p:ext uri="{BB962C8B-B14F-4D97-AF65-F5344CB8AC3E}">
        <p14:creationId xmlns:p14="http://schemas.microsoft.com/office/powerpoint/2010/main" val="3000253027"/>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9504" y="8452599"/>
            <a:ext cx="20424917" cy="1689532"/>
          </a:xfrm>
        </p:spPr>
        <p:txBody>
          <a:bodyPr>
            <a:normAutofit fontScale="90000"/>
          </a:bodyPr>
          <a:lstStyle/>
          <a:p>
            <a:r>
              <a:rPr lang="en-US" altLang="zh-CN" dirty="0"/>
              <a:t>FAULT COVERAGE ENHANCEMENT</a:t>
            </a:r>
            <a:endParaRPr lang="zh-CN" altLang="en-US" dirty="0"/>
          </a:p>
        </p:txBody>
      </p:sp>
      <p:sp>
        <p:nvSpPr>
          <p:cNvPr id="4" name="文本占位符 3"/>
          <p:cNvSpPr>
            <a:spLocks noGrp="1"/>
          </p:cNvSpPr>
          <p:nvPr>
            <p:ph type="body" sz="quarter" idx="12"/>
          </p:nvPr>
        </p:nvSpPr>
        <p:spPr/>
        <p:txBody>
          <a:bodyPr/>
          <a:lstStyle/>
          <a:p>
            <a:r>
              <a:rPr lang="en-US" altLang="zh-CN" dirty="0"/>
              <a:t>05</a:t>
            </a:r>
            <a:endParaRPr lang="zh-CN" altLang="en-US" dirty="0"/>
          </a:p>
        </p:txBody>
      </p:sp>
    </p:spTree>
    <p:extLst>
      <p:ext uri="{BB962C8B-B14F-4D97-AF65-F5344CB8AC3E}">
        <p14:creationId xmlns:p14="http://schemas.microsoft.com/office/powerpoint/2010/main" val="407555516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Autofit/>
          </a:bodyPr>
          <a:lstStyle/>
          <a:p>
            <a:r>
              <a:rPr lang="en-US" altLang="zh-CN" sz="4000" dirty="0"/>
              <a:t>05 Fault Coverage Enhancement – Test Point Insertion</a:t>
            </a:r>
            <a:endParaRPr lang="zh-CN" altLang="en-US" sz="4000"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Fault Coverage Enhancement - Test Point Insertion</a:t>
            </a:r>
          </a:p>
          <a:p>
            <a:pPr hangingPunct="1">
              <a:lnSpc>
                <a:spcPct val="150000"/>
              </a:lnSpc>
            </a:pPr>
            <a:r>
              <a:rPr lang="en-GB" altLang="zh-CN" sz="2800" dirty="0">
                <a:ea typeface="思源黑体 CN" panose="020B0500000000000000" pitchFamily="34" charset="-122"/>
              </a:rPr>
              <a:t>A control point can be connected to a primary input, an existing scan cell output, or a dedicated scan cell output. </a:t>
            </a:r>
          </a:p>
          <a:p>
            <a:pPr lvl="1" hangingPunct="1">
              <a:lnSpc>
                <a:spcPct val="150000"/>
              </a:lnSpc>
            </a:pPr>
            <a:r>
              <a:rPr lang="en-GB" altLang="zh-CN" sz="2200" dirty="0">
                <a:ea typeface="思源黑体 CN" panose="020B0500000000000000" pitchFamily="34" charset="-122"/>
              </a:rPr>
              <a:t>During normal operation, all control points must be deactivated. </a:t>
            </a:r>
          </a:p>
          <a:p>
            <a:pPr lvl="1" hangingPunct="1">
              <a:lnSpc>
                <a:spcPct val="150000"/>
              </a:lnSpc>
            </a:pPr>
            <a:r>
              <a:rPr lang="en-GB" altLang="zh-CN" sz="2200" dirty="0">
                <a:ea typeface="思源黑体 CN" panose="020B0500000000000000" pitchFamily="34" charset="-122"/>
              </a:rPr>
              <a:t>During testing, there are different strategies as to when and how the control points are activated. (random / deterministic activation)</a:t>
            </a:r>
          </a:p>
          <a:p>
            <a:pPr hangingPunct="1">
              <a:lnSpc>
                <a:spcPct val="150000"/>
              </a:lnSpc>
            </a:pPr>
            <a:r>
              <a:rPr lang="en-GB" altLang="zh-CN" sz="2800" dirty="0">
                <a:ea typeface="思源黑体 CN" panose="020B0500000000000000" pitchFamily="34" charset="-122"/>
              </a:rPr>
              <a:t>An observation point can be connected to a primary output through an additional multiplexer, an existing scan cell input, or a dedicated scan cell input.</a:t>
            </a:r>
          </a:p>
          <a:p>
            <a:pPr hangingPunct="1">
              <a:lnSpc>
                <a:spcPct val="150000"/>
              </a:lnSpc>
            </a:pPr>
            <a:r>
              <a:rPr lang="en-GB" altLang="zh-CN" sz="2800" dirty="0">
                <a:ea typeface="思源黑体 CN" panose="020B0500000000000000" pitchFamily="34" charset="-122"/>
              </a:rPr>
              <a:t>Because test points add area and performance overhead, an important issue for test point insertion is </a:t>
            </a:r>
            <a:r>
              <a:rPr lang="en-GB" altLang="zh-CN" sz="2800" b="1" dirty="0">
                <a:solidFill>
                  <a:srgbClr val="68309F"/>
                </a:solidFill>
                <a:ea typeface="思源黑体 CN" panose="020B0500000000000000" pitchFamily="34" charset="-122"/>
              </a:rPr>
              <a:t>where to place the test points</a:t>
            </a:r>
            <a:r>
              <a:rPr lang="en-GB" altLang="zh-CN" sz="2800" dirty="0">
                <a:ea typeface="思源黑体 CN" panose="020B0500000000000000" pitchFamily="34" charset="-122"/>
              </a:rPr>
              <a:t> in the circuit to maximize the coverage and minimize the number of test points required.</a:t>
            </a:r>
          </a:p>
          <a:p>
            <a:pPr lvl="1" hangingPunct="1">
              <a:lnSpc>
                <a:spcPct val="150000"/>
              </a:lnSpc>
            </a:pPr>
            <a:r>
              <a:rPr lang="en-GB" altLang="zh-CN" sz="2200" b="1" dirty="0">
                <a:solidFill>
                  <a:srgbClr val="68309F"/>
                </a:solidFill>
                <a:ea typeface="思源黑体 CN" panose="020B0500000000000000" pitchFamily="34" charset="-122"/>
              </a:rPr>
              <a:t>Fault simulation guided techniques</a:t>
            </a:r>
            <a:r>
              <a:rPr lang="en-GB" altLang="zh-CN" sz="2200" dirty="0">
                <a:ea typeface="思源黑体 CN" panose="020B0500000000000000" pitchFamily="34" charset="-122"/>
              </a:rPr>
              <a:t>: given this set of patterns, fault simulation is used to identify which faults will not be detected during self-test. Test points are then inserted to enable those faults to be detected.</a:t>
            </a:r>
          </a:p>
          <a:p>
            <a:pPr lvl="1" hangingPunct="1">
              <a:lnSpc>
                <a:spcPct val="150000"/>
              </a:lnSpc>
            </a:pPr>
            <a:r>
              <a:rPr lang="en-GB" altLang="zh-CN" sz="2200" b="1" dirty="0">
                <a:solidFill>
                  <a:srgbClr val="68309F"/>
                </a:solidFill>
                <a:ea typeface="思源黑体 CN" panose="020B0500000000000000" pitchFamily="34" charset="-122"/>
              </a:rPr>
              <a:t>Testability measure guided techniques </a:t>
            </a:r>
            <a:r>
              <a:rPr lang="en-GB" altLang="zh-CN" sz="2200" dirty="0">
                <a:ea typeface="思源黑体 CN" panose="020B0500000000000000" pitchFamily="34" charset="-122"/>
              </a:rPr>
              <a:t>avoid the problems of knowing any knowledge of the TPG.</a:t>
            </a:r>
          </a:p>
          <a:p>
            <a:pPr lvl="1" hangingPunct="1">
              <a:lnSpc>
                <a:spcPct val="150000"/>
              </a:lnSpc>
            </a:pPr>
            <a:r>
              <a:rPr lang="en-GB" altLang="zh-CN" sz="2200" dirty="0"/>
              <a:t>Gradient technique, </a:t>
            </a:r>
            <a:r>
              <a:rPr lang="en-GB" altLang="zh-CN" sz="2200" dirty="0" err="1"/>
              <a:t>Tamarapalli</a:t>
            </a:r>
            <a:r>
              <a:rPr lang="en-GB" altLang="zh-CN" sz="2200" dirty="0"/>
              <a:t> technique, …</a:t>
            </a:r>
            <a:endParaRPr lang="en-GB" altLang="zh-CN" sz="2200" dirty="0">
              <a:ea typeface="思源黑体 CN" panose="020B0500000000000000" pitchFamily="34" charset="-122"/>
            </a:endParaRPr>
          </a:p>
        </p:txBody>
      </p:sp>
      <p:pic>
        <p:nvPicPr>
          <p:cNvPr id="5" name="图片 4">
            <a:extLst>
              <a:ext uri="{FF2B5EF4-FFF2-40B4-BE49-F238E27FC236}">
                <a16:creationId xmlns:a16="http://schemas.microsoft.com/office/drawing/2014/main" id="{15A5D84B-979B-8FC1-2721-6526307E2F45}"/>
              </a:ext>
            </a:extLst>
          </p:cNvPr>
          <p:cNvPicPr>
            <a:picLocks noChangeAspect="1"/>
          </p:cNvPicPr>
          <p:nvPr/>
        </p:nvPicPr>
        <p:blipFill rotWithShape="1">
          <a:blip r:embed="rId2"/>
          <a:srcRect b="31814"/>
          <a:stretch/>
        </p:blipFill>
        <p:spPr>
          <a:xfrm>
            <a:off x="13963193" y="10957338"/>
            <a:ext cx="9117680" cy="2457873"/>
          </a:xfrm>
          <a:prstGeom prst="rect">
            <a:avLst/>
          </a:prstGeom>
        </p:spPr>
      </p:pic>
    </p:spTree>
    <p:extLst>
      <p:ext uri="{BB962C8B-B14F-4D97-AF65-F5344CB8AC3E}">
        <p14:creationId xmlns:p14="http://schemas.microsoft.com/office/powerpoint/2010/main" val="166165636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Autofit/>
          </a:bodyPr>
          <a:lstStyle/>
          <a:p>
            <a:r>
              <a:rPr lang="en-US" altLang="zh-CN" sz="4000" dirty="0"/>
              <a:t>05 Fault Coverage Enhancement – Mixed Mode BIST</a:t>
            </a:r>
            <a:endParaRPr lang="zh-CN" altLang="en-US" sz="4000"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Fault Coverage Enhancement – Mixed Mode BIST</a:t>
            </a:r>
          </a:p>
          <a:p>
            <a:pPr hangingPunct="1">
              <a:lnSpc>
                <a:spcPct val="150000"/>
              </a:lnSpc>
            </a:pPr>
            <a:r>
              <a:rPr lang="en-GB" altLang="zh-CN" sz="2800" b="1" dirty="0">
                <a:solidFill>
                  <a:srgbClr val="68309F"/>
                </a:solidFill>
                <a:ea typeface="思源黑体 CN" panose="020B0500000000000000" pitchFamily="34" charset="-122"/>
              </a:rPr>
              <a:t>ROM compression</a:t>
            </a:r>
            <a:r>
              <a:rPr lang="en-GB" altLang="zh-CN" sz="2800" dirty="0">
                <a:ea typeface="思源黑体 CN" panose="020B0500000000000000" pitchFamily="34" charset="-122"/>
              </a:rPr>
              <a:t>: store patterns in ROM, but the size of ROM is often required to be prohibitively large.</a:t>
            </a:r>
          </a:p>
          <a:p>
            <a:pPr hangingPunct="1">
              <a:lnSpc>
                <a:spcPct val="150000"/>
              </a:lnSpc>
            </a:pPr>
            <a:r>
              <a:rPr lang="en-GB" altLang="zh-CN" sz="2800" b="1" dirty="0">
                <a:solidFill>
                  <a:srgbClr val="68309F"/>
                </a:solidFill>
                <a:ea typeface="思源黑体 CN" panose="020B0500000000000000" pitchFamily="34" charset="-122"/>
              </a:rPr>
              <a:t>LFSR seeding</a:t>
            </a:r>
            <a:r>
              <a:rPr lang="en-GB" altLang="zh-CN" sz="2800" dirty="0">
                <a:ea typeface="思源黑体 CN" panose="020B0500000000000000" pitchFamily="34" charset="-122"/>
              </a:rPr>
              <a:t>: requiring less ROM storage since seedings are smaller than patterns.</a:t>
            </a:r>
          </a:p>
          <a:p>
            <a:pPr hangingPunct="1">
              <a:lnSpc>
                <a:spcPct val="150000"/>
              </a:lnSpc>
            </a:pPr>
            <a:r>
              <a:rPr lang="en-GB" altLang="zh-CN" sz="2800" b="1" dirty="0">
                <a:solidFill>
                  <a:srgbClr val="68309F"/>
                </a:solidFill>
                <a:ea typeface="思源黑体 CN" panose="020B0500000000000000" pitchFamily="34" charset="-122"/>
              </a:rPr>
              <a:t>Embedding deterministic patterns</a:t>
            </a:r>
            <a:r>
              <a:rPr lang="en-GB" altLang="zh-CN" sz="2800" dirty="0">
                <a:ea typeface="思源黑体 CN" panose="020B0500000000000000" pitchFamily="34" charset="-122"/>
              </a:rPr>
              <a:t>: some of those “useless” patterns can be transformed into deterministic patterns that detect RP-resistant faults.</a:t>
            </a:r>
          </a:p>
        </p:txBody>
      </p:sp>
      <p:pic>
        <p:nvPicPr>
          <p:cNvPr id="8" name="图片 7">
            <a:extLst>
              <a:ext uri="{FF2B5EF4-FFF2-40B4-BE49-F238E27FC236}">
                <a16:creationId xmlns:a16="http://schemas.microsoft.com/office/drawing/2014/main" id="{C6AF40AB-94CF-C0C3-4DD1-BC0E349F94FE}"/>
              </a:ext>
            </a:extLst>
          </p:cNvPr>
          <p:cNvPicPr>
            <a:picLocks noChangeAspect="1"/>
          </p:cNvPicPr>
          <p:nvPr/>
        </p:nvPicPr>
        <p:blipFill>
          <a:blip r:embed="rId2"/>
          <a:stretch>
            <a:fillRect/>
          </a:stretch>
        </p:blipFill>
        <p:spPr>
          <a:xfrm>
            <a:off x="9415109" y="8133349"/>
            <a:ext cx="5553782" cy="4640428"/>
          </a:xfrm>
          <a:prstGeom prst="rect">
            <a:avLst/>
          </a:prstGeom>
        </p:spPr>
      </p:pic>
    </p:spTree>
    <p:extLst>
      <p:ext uri="{BB962C8B-B14F-4D97-AF65-F5344CB8AC3E}">
        <p14:creationId xmlns:p14="http://schemas.microsoft.com/office/powerpoint/2010/main" val="167960216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Autofit/>
          </a:bodyPr>
          <a:lstStyle/>
          <a:p>
            <a:r>
              <a:rPr lang="en-US" altLang="zh-CN" sz="4000" dirty="0"/>
              <a:t>05 Fault Coverage Enhancement – Hybrid BIST</a:t>
            </a:r>
            <a:endParaRPr lang="zh-CN" altLang="en-US" sz="4000"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Fault Coverage Enhancement – Hybrid BIST</a:t>
            </a:r>
          </a:p>
          <a:p>
            <a:pPr hangingPunct="1">
              <a:lnSpc>
                <a:spcPct val="150000"/>
              </a:lnSpc>
            </a:pPr>
            <a:r>
              <a:rPr lang="en-GB" altLang="zh-CN" sz="2800" dirty="0">
                <a:ea typeface="思源黑体 CN" panose="020B0500000000000000" pitchFamily="34" charset="-122"/>
              </a:rPr>
              <a:t>Deterministic data from the tester can be used to improve the fault coverage.</a:t>
            </a:r>
          </a:p>
          <a:p>
            <a:pPr hangingPunct="1">
              <a:lnSpc>
                <a:spcPct val="150000"/>
              </a:lnSpc>
            </a:pPr>
            <a:r>
              <a:rPr lang="en-GB" altLang="zh-CN" sz="2800" dirty="0">
                <a:ea typeface="思源黑体 CN" panose="020B0500000000000000" pitchFamily="34" charset="-122"/>
              </a:rPr>
              <a:t>The simplest approach is </a:t>
            </a:r>
            <a:r>
              <a:rPr lang="en-GB" altLang="zh-CN" sz="2800" b="1" dirty="0">
                <a:ea typeface="思源黑体 CN" panose="020B0500000000000000" pitchFamily="34" charset="-122"/>
              </a:rPr>
              <a:t>to obtain a set of deterministic test patterns </a:t>
            </a:r>
            <a:r>
              <a:rPr lang="en-GB" altLang="zh-CN" sz="2800" dirty="0">
                <a:ea typeface="思源黑体 CN" panose="020B0500000000000000" pitchFamily="34" charset="-122"/>
              </a:rPr>
              <a:t>that “top-up” the fault coverage to the desired level and then store those patterns directly on the tester.</a:t>
            </a:r>
          </a:p>
        </p:txBody>
      </p:sp>
    </p:spTree>
    <p:extLst>
      <p:ext uri="{BB962C8B-B14F-4D97-AF65-F5344CB8AC3E}">
        <p14:creationId xmlns:p14="http://schemas.microsoft.com/office/powerpoint/2010/main" val="288873944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9504" y="8452599"/>
            <a:ext cx="20424917" cy="1689532"/>
          </a:xfrm>
        </p:spPr>
        <p:txBody>
          <a:bodyPr>
            <a:normAutofit/>
          </a:bodyPr>
          <a:lstStyle/>
          <a:p>
            <a:r>
              <a:rPr lang="en-US" altLang="zh-CN" dirty="0"/>
              <a:t>BIST TIMING CONTROL</a:t>
            </a:r>
            <a:endParaRPr lang="zh-CN" altLang="en-US" dirty="0"/>
          </a:p>
        </p:txBody>
      </p:sp>
      <p:sp>
        <p:nvSpPr>
          <p:cNvPr id="4" name="文本占位符 3"/>
          <p:cNvSpPr>
            <a:spLocks noGrp="1"/>
          </p:cNvSpPr>
          <p:nvPr>
            <p:ph type="body" sz="quarter" idx="12"/>
          </p:nvPr>
        </p:nvSpPr>
        <p:spPr/>
        <p:txBody>
          <a:bodyPr/>
          <a:lstStyle/>
          <a:p>
            <a:r>
              <a:rPr lang="en-US" altLang="zh-CN" dirty="0"/>
              <a:t>06</a:t>
            </a:r>
            <a:endParaRPr lang="zh-CN" altLang="en-US" dirty="0"/>
          </a:p>
        </p:txBody>
      </p:sp>
    </p:spTree>
    <p:extLst>
      <p:ext uri="{BB962C8B-B14F-4D97-AF65-F5344CB8AC3E}">
        <p14:creationId xmlns:p14="http://schemas.microsoft.com/office/powerpoint/2010/main" val="226368752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Autofit/>
          </a:bodyPr>
          <a:lstStyle/>
          <a:p>
            <a:r>
              <a:rPr lang="en-US" altLang="zh-CN" sz="4000" dirty="0"/>
              <a:t>06 BIST Timing Control – Single Capture</a:t>
            </a:r>
            <a:endParaRPr lang="zh-CN" altLang="en-US" sz="4000"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BIST Timing Control – Single Capture</a:t>
            </a:r>
          </a:p>
          <a:p>
            <a:pPr hangingPunct="1">
              <a:lnSpc>
                <a:spcPct val="150000"/>
              </a:lnSpc>
            </a:pPr>
            <a:r>
              <a:rPr lang="en-GB" altLang="zh-CN" sz="2800" dirty="0">
                <a:ea typeface="思源黑体 CN" panose="020B0500000000000000" pitchFamily="34" charset="-122"/>
              </a:rPr>
              <a:t>One-hot: a capture pulse is applied to only one clock domain during each capture window, while all other test clocks are held inactive. This scheme can only test </a:t>
            </a:r>
            <a:r>
              <a:rPr lang="en-GB" altLang="zh-CN" sz="2800" b="1" dirty="0">
                <a:ea typeface="思源黑体 CN" panose="020B0500000000000000" pitchFamily="34" charset="-122"/>
              </a:rPr>
              <a:t>intra-clock-domain and inter-clock-domain structural faults</a:t>
            </a:r>
            <a:r>
              <a:rPr lang="en-GB" altLang="zh-CN" sz="2800" dirty="0">
                <a:ea typeface="思源黑体 CN" panose="020B0500000000000000" pitchFamily="34" charset="-122"/>
              </a:rPr>
              <a:t>.</a:t>
            </a:r>
          </a:p>
          <a:p>
            <a:pPr lvl="1" hangingPunct="1">
              <a:lnSpc>
                <a:spcPct val="150000"/>
              </a:lnSpc>
            </a:pPr>
            <a:r>
              <a:rPr lang="en-GB" altLang="zh-CN" sz="2200" dirty="0">
                <a:ea typeface="思源黑体 CN" panose="020B0500000000000000" pitchFamily="34" charset="-122"/>
              </a:rPr>
              <a:t>easy to integrate with scan. </a:t>
            </a:r>
          </a:p>
          <a:p>
            <a:pPr lvl="1" hangingPunct="1">
              <a:lnSpc>
                <a:spcPct val="150000"/>
              </a:lnSpc>
            </a:pPr>
            <a:r>
              <a:rPr lang="en-GB" altLang="zh-CN" sz="2200" dirty="0"/>
              <a:t>longer </a:t>
            </a:r>
            <a:r>
              <a:rPr lang="en-GB" altLang="zh-CN" sz="2200" dirty="0">
                <a:ea typeface="思源黑体 CN" panose="020B0500000000000000" pitchFamily="34" charset="-122"/>
              </a:rPr>
              <a:t>test time</a:t>
            </a:r>
          </a:p>
          <a:p>
            <a:pPr hangingPunct="1">
              <a:lnSpc>
                <a:spcPct val="150000"/>
              </a:lnSpc>
            </a:pPr>
            <a:r>
              <a:rPr lang="en-GB" altLang="zh-CN" sz="2800" dirty="0">
                <a:ea typeface="思源黑体 CN" panose="020B0500000000000000" pitchFamily="34" charset="-122"/>
              </a:rPr>
              <a:t>Staggered: capture pulses C1 and C2 are applied in a sequential or staggered order during the capture window to test all intra-clock-domain and inter-clock-domain structural faults in the </a:t>
            </a:r>
            <a:r>
              <a:rPr lang="en-GB" altLang="zh-CN" sz="2800" b="1" dirty="0">
                <a:ea typeface="思源黑体 CN" panose="020B0500000000000000" pitchFamily="34" charset="-122"/>
              </a:rPr>
              <a:t>two clock domains</a:t>
            </a:r>
            <a:r>
              <a:rPr lang="en-GB" altLang="zh-CN" sz="2800" dirty="0">
                <a:ea typeface="思源黑体 CN" panose="020B0500000000000000" pitchFamily="34" charset="-122"/>
              </a:rPr>
              <a:t>.</a:t>
            </a:r>
          </a:p>
          <a:p>
            <a:pPr lvl="1" hangingPunct="1">
              <a:lnSpc>
                <a:spcPct val="150000"/>
              </a:lnSpc>
            </a:pPr>
            <a:r>
              <a:rPr lang="en-GB" altLang="zh-CN" sz="2200" dirty="0"/>
              <a:t>shorter test time</a:t>
            </a:r>
            <a:endParaRPr lang="en-GB" altLang="zh-CN" sz="2200" dirty="0">
              <a:ea typeface="思源黑体 CN" panose="020B0500000000000000" pitchFamily="34" charset="-122"/>
            </a:endParaRPr>
          </a:p>
          <a:p>
            <a:pPr lvl="1" hangingPunct="1">
              <a:lnSpc>
                <a:spcPct val="150000"/>
              </a:lnSpc>
            </a:pPr>
            <a:r>
              <a:rPr lang="en-GB" altLang="zh-CN" sz="2200" dirty="0">
                <a:ea typeface="思源黑体 CN" panose="020B0500000000000000" pitchFamily="34" charset="-122"/>
              </a:rPr>
              <a:t>possible structural fault coverage loss</a:t>
            </a:r>
          </a:p>
        </p:txBody>
      </p:sp>
      <p:pic>
        <p:nvPicPr>
          <p:cNvPr id="5" name="图片 4">
            <a:extLst>
              <a:ext uri="{FF2B5EF4-FFF2-40B4-BE49-F238E27FC236}">
                <a16:creationId xmlns:a16="http://schemas.microsoft.com/office/drawing/2014/main" id="{0BB56B65-999F-0271-831E-ABAF7BDDB924}"/>
              </a:ext>
            </a:extLst>
          </p:cNvPr>
          <p:cNvPicPr>
            <a:picLocks noChangeAspect="1"/>
          </p:cNvPicPr>
          <p:nvPr/>
        </p:nvPicPr>
        <p:blipFill>
          <a:blip r:embed="rId2"/>
          <a:stretch>
            <a:fillRect/>
          </a:stretch>
        </p:blipFill>
        <p:spPr>
          <a:xfrm>
            <a:off x="2619375" y="10294269"/>
            <a:ext cx="9486900" cy="3209925"/>
          </a:xfrm>
          <a:prstGeom prst="rect">
            <a:avLst/>
          </a:prstGeom>
        </p:spPr>
      </p:pic>
      <p:pic>
        <p:nvPicPr>
          <p:cNvPr id="7" name="图片 6">
            <a:extLst>
              <a:ext uri="{FF2B5EF4-FFF2-40B4-BE49-F238E27FC236}">
                <a16:creationId xmlns:a16="http://schemas.microsoft.com/office/drawing/2014/main" id="{E382482B-444C-AF71-696B-C7C4D9A3AB4F}"/>
              </a:ext>
            </a:extLst>
          </p:cNvPr>
          <p:cNvPicPr>
            <a:picLocks noChangeAspect="1"/>
          </p:cNvPicPr>
          <p:nvPr/>
        </p:nvPicPr>
        <p:blipFill>
          <a:blip r:embed="rId3"/>
          <a:stretch>
            <a:fillRect/>
          </a:stretch>
        </p:blipFill>
        <p:spPr>
          <a:xfrm>
            <a:off x="12106275" y="9856119"/>
            <a:ext cx="9658350" cy="3648075"/>
          </a:xfrm>
          <a:prstGeom prst="rect">
            <a:avLst/>
          </a:prstGeom>
        </p:spPr>
      </p:pic>
    </p:spTree>
    <p:extLst>
      <p:ext uri="{BB962C8B-B14F-4D97-AF65-F5344CB8AC3E}">
        <p14:creationId xmlns:p14="http://schemas.microsoft.com/office/powerpoint/2010/main" val="390352095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Autofit/>
          </a:bodyPr>
          <a:lstStyle/>
          <a:p>
            <a:r>
              <a:rPr lang="en-US" altLang="zh-CN" sz="4000" dirty="0"/>
              <a:t>06 BIST Timing Control – Skewed Load</a:t>
            </a:r>
            <a:endParaRPr lang="zh-CN" altLang="en-US" sz="4000"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BIST Timing Control – Skewed Load </a:t>
            </a:r>
            <a:r>
              <a:rPr lang="en-GB" altLang="zh-CN" sz="2800" dirty="0">
                <a:ea typeface="思源黑体 CN" panose="020B0500000000000000" pitchFamily="34" charset="-122"/>
              </a:rPr>
              <a:t>(a last shift pulse followed immediately by a capture pulse, running at the test clock’s operating frequency, to launch the transition and capture the output response)</a:t>
            </a:r>
          </a:p>
          <a:p>
            <a:pPr hangingPunct="1">
              <a:lnSpc>
                <a:spcPct val="150000"/>
              </a:lnSpc>
            </a:pPr>
            <a:r>
              <a:rPr lang="en-GB" altLang="zh-CN" sz="2800" dirty="0">
                <a:ea typeface="思源黑体 CN" panose="020B0500000000000000" pitchFamily="34" charset="-122"/>
              </a:rPr>
              <a:t>One-hot: </a:t>
            </a:r>
          </a:p>
          <a:p>
            <a:pPr lvl="1" hangingPunct="1">
              <a:lnSpc>
                <a:spcPct val="150000"/>
              </a:lnSpc>
            </a:pPr>
            <a:r>
              <a:rPr lang="en-GB" altLang="zh-CN" sz="2200" dirty="0">
                <a:ea typeface="思源黑体 CN" panose="020B0500000000000000" pitchFamily="34" charset="-122"/>
              </a:rPr>
              <a:t>cannot be used to detect inter-clock-domain delay faults</a:t>
            </a:r>
          </a:p>
          <a:p>
            <a:pPr lvl="1" hangingPunct="1">
              <a:lnSpc>
                <a:spcPct val="150000"/>
              </a:lnSpc>
            </a:pPr>
            <a:r>
              <a:rPr lang="en-GB" altLang="zh-CN" sz="2200" dirty="0">
                <a:ea typeface="思源黑体 CN" panose="020B0500000000000000" pitchFamily="34" charset="-122"/>
              </a:rPr>
              <a:t>has </a:t>
            </a:r>
            <a:r>
              <a:rPr lang="en-GB" altLang="zh-CN" sz="2200" dirty="0"/>
              <a:t>a long </a:t>
            </a:r>
            <a:r>
              <a:rPr lang="en-GB" altLang="zh-CN" sz="2200" dirty="0">
                <a:ea typeface="思源黑体 CN" panose="020B0500000000000000" pitchFamily="34" charset="-122"/>
              </a:rPr>
              <a:t>test time</a:t>
            </a:r>
          </a:p>
          <a:p>
            <a:pPr lvl="1" hangingPunct="1">
              <a:lnSpc>
                <a:spcPct val="150000"/>
              </a:lnSpc>
            </a:pPr>
            <a:r>
              <a:rPr lang="en-GB" altLang="zh-CN" sz="2200" dirty="0">
                <a:ea typeface="思源黑体 CN" panose="020B0500000000000000" pitchFamily="34" charset="-122"/>
              </a:rPr>
              <a:t>is incompatible with scan, </a:t>
            </a:r>
          </a:p>
          <a:p>
            <a:pPr hangingPunct="1">
              <a:lnSpc>
                <a:spcPct val="150000"/>
              </a:lnSpc>
            </a:pPr>
            <a:r>
              <a:rPr lang="en-GB" altLang="zh-CN" sz="2800" dirty="0">
                <a:ea typeface="思源黑体 CN" panose="020B0500000000000000" pitchFamily="34" charset="-122"/>
              </a:rPr>
              <a:t>Staggered: </a:t>
            </a:r>
          </a:p>
          <a:p>
            <a:pPr lvl="1" hangingPunct="1">
              <a:lnSpc>
                <a:spcPct val="150000"/>
              </a:lnSpc>
            </a:pPr>
            <a:r>
              <a:rPr lang="en-GB" altLang="zh-CN" sz="2200" dirty="0">
                <a:ea typeface="思源黑体 CN" panose="020B0500000000000000" pitchFamily="34" charset="-122"/>
              </a:rPr>
              <a:t>is extremely difficult in physical implementation </a:t>
            </a:r>
            <a:endParaRPr lang="en-GB" altLang="zh-CN" sz="2200" dirty="0"/>
          </a:p>
          <a:p>
            <a:pPr lvl="1" hangingPunct="1">
              <a:lnSpc>
                <a:spcPct val="150000"/>
              </a:lnSpc>
            </a:pPr>
            <a:r>
              <a:rPr lang="en-GB" altLang="zh-CN" sz="2200" dirty="0">
                <a:ea typeface="思源黑体 CN" panose="020B0500000000000000" pitchFamily="34" charset="-122"/>
              </a:rPr>
              <a:t>all other clock frequencies must be derived from the reference clock</a:t>
            </a:r>
          </a:p>
          <a:p>
            <a:pPr hangingPunct="1">
              <a:lnSpc>
                <a:spcPct val="150000"/>
              </a:lnSpc>
            </a:pPr>
            <a:r>
              <a:rPr lang="en-GB" altLang="zh-CN" sz="2800" b="1" dirty="0">
                <a:solidFill>
                  <a:srgbClr val="68309F"/>
                </a:solidFill>
                <a:ea typeface="思源黑体 CN" panose="020B0500000000000000" pitchFamily="34" charset="-122"/>
              </a:rPr>
              <a:t>Aligned</a:t>
            </a:r>
            <a:r>
              <a:rPr lang="en-GB" altLang="zh-CN" sz="2800" dirty="0">
                <a:ea typeface="思源黑体 CN" panose="020B0500000000000000" pitchFamily="34" charset="-122"/>
              </a:rPr>
              <a:t>: (aligning all capture edges together)</a:t>
            </a:r>
          </a:p>
          <a:p>
            <a:pPr lvl="1" hangingPunct="1">
              <a:lnSpc>
                <a:spcPct val="150000"/>
              </a:lnSpc>
            </a:pPr>
            <a:r>
              <a:rPr lang="en-GB" altLang="zh-CN" sz="2200" dirty="0">
                <a:ea typeface="思源黑体 CN" panose="020B0500000000000000" pitchFamily="34" charset="-122"/>
              </a:rPr>
              <a:t>all intra-clock-domain and inter-clock domain faults can be tested</a:t>
            </a:r>
            <a:endParaRPr lang="en-GB" altLang="zh-CN" sz="2800" dirty="0">
              <a:ea typeface="思源黑体 CN" panose="020B0500000000000000" pitchFamily="34" charset="-122"/>
            </a:endParaRPr>
          </a:p>
          <a:p>
            <a:pPr lvl="1" hangingPunct="1">
              <a:lnSpc>
                <a:spcPct val="150000"/>
              </a:lnSpc>
            </a:pPr>
            <a:endParaRPr lang="en-GB" altLang="zh-CN" sz="2200" dirty="0">
              <a:ea typeface="思源黑体 CN" panose="020B0500000000000000" pitchFamily="34" charset="-122"/>
            </a:endParaRPr>
          </a:p>
        </p:txBody>
      </p:sp>
      <p:pic>
        <p:nvPicPr>
          <p:cNvPr id="5" name="图片 4">
            <a:extLst>
              <a:ext uri="{FF2B5EF4-FFF2-40B4-BE49-F238E27FC236}">
                <a16:creationId xmlns:a16="http://schemas.microsoft.com/office/drawing/2014/main" id="{15A894DD-A881-445F-75B3-CC6662201742}"/>
              </a:ext>
            </a:extLst>
          </p:cNvPr>
          <p:cNvPicPr>
            <a:picLocks noChangeAspect="1"/>
          </p:cNvPicPr>
          <p:nvPr/>
        </p:nvPicPr>
        <p:blipFill>
          <a:blip r:embed="rId2"/>
          <a:stretch>
            <a:fillRect/>
          </a:stretch>
        </p:blipFill>
        <p:spPr>
          <a:xfrm>
            <a:off x="12933947" y="5278740"/>
            <a:ext cx="9296400" cy="5076825"/>
          </a:xfrm>
          <a:prstGeom prst="rect">
            <a:avLst/>
          </a:prstGeom>
        </p:spPr>
      </p:pic>
    </p:spTree>
    <p:extLst>
      <p:ext uri="{BB962C8B-B14F-4D97-AF65-F5344CB8AC3E}">
        <p14:creationId xmlns:p14="http://schemas.microsoft.com/office/powerpoint/2010/main" val="80252997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Autofit/>
          </a:bodyPr>
          <a:lstStyle/>
          <a:p>
            <a:r>
              <a:rPr lang="en-US" altLang="zh-CN" sz="4000" dirty="0"/>
              <a:t>06 BIST Timing Control – Double Capture</a:t>
            </a:r>
            <a:endParaRPr lang="zh-CN" altLang="en-US" sz="4000"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BIST Timing Control – Double Capture </a:t>
            </a:r>
            <a:r>
              <a:rPr lang="en-GB" altLang="zh-CN" sz="2800" dirty="0">
                <a:ea typeface="思源黑体 CN" panose="020B0500000000000000" pitchFamily="34" charset="-122"/>
              </a:rPr>
              <a:t>(two consecutive capture pulses are applied to launch the transition and capture the output response) (also referred to as “broad-side” or “launch-on” capture)</a:t>
            </a:r>
          </a:p>
          <a:p>
            <a:pPr hangingPunct="1">
              <a:lnSpc>
                <a:spcPct val="150000"/>
              </a:lnSpc>
            </a:pPr>
            <a:r>
              <a:rPr lang="en-GB" altLang="zh-CN" sz="2800" dirty="0">
                <a:ea typeface="思源黑体 CN" panose="020B0500000000000000" pitchFamily="34" charset="-122"/>
              </a:rPr>
              <a:t>One-hot: </a:t>
            </a:r>
          </a:p>
          <a:p>
            <a:pPr lvl="1" hangingPunct="1">
              <a:lnSpc>
                <a:spcPct val="150000"/>
              </a:lnSpc>
            </a:pPr>
            <a:r>
              <a:rPr lang="en-GB" altLang="zh-CN" sz="2200" dirty="0">
                <a:ea typeface="思源黑体 CN" panose="020B0500000000000000" pitchFamily="34" charset="-122"/>
              </a:rPr>
              <a:t>cannot be used to detect inter-clock-domain delay faults</a:t>
            </a:r>
          </a:p>
          <a:p>
            <a:pPr lvl="1" hangingPunct="1">
              <a:lnSpc>
                <a:spcPct val="150000"/>
              </a:lnSpc>
            </a:pPr>
            <a:r>
              <a:rPr lang="en-GB" altLang="zh-CN" sz="2200" dirty="0">
                <a:ea typeface="思源黑体 CN" panose="020B0500000000000000" pitchFamily="34" charset="-122"/>
              </a:rPr>
              <a:t>has </a:t>
            </a:r>
            <a:r>
              <a:rPr lang="en-GB" altLang="zh-CN" sz="2200" dirty="0"/>
              <a:t>a long </a:t>
            </a:r>
            <a:r>
              <a:rPr lang="en-GB" altLang="zh-CN" sz="2200" dirty="0">
                <a:ea typeface="思源黑体 CN" panose="020B0500000000000000" pitchFamily="34" charset="-122"/>
              </a:rPr>
              <a:t>test time</a:t>
            </a:r>
          </a:p>
          <a:p>
            <a:pPr hangingPunct="1">
              <a:lnSpc>
                <a:spcPct val="150000"/>
              </a:lnSpc>
            </a:pPr>
            <a:r>
              <a:rPr lang="en-GB" altLang="zh-CN" sz="2800" dirty="0">
                <a:ea typeface="思源黑体 CN" panose="020B0500000000000000" pitchFamily="34" charset="-122"/>
              </a:rPr>
              <a:t>Aligned: (aligning all capture edges together)</a:t>
            </a:r>
          </a:p>
          <a:p>
            <a:pPr lvl="1" hangingPunct="1">
              <a:lnSpc>
                <a:spcPct val="150000"/>
              </a:lnSpc>
            </a:pPr>
            <a:r>
              <a:rPr lang="en-GB" altLang="zh-CN" sz="2200" dirty="0"/>
              <a:t>solves the drawbacks of one-hot double capture</a:t>
            </a:r>
          </a:p>
          <a:p>
            <a:pPr lvl="1" hangingPunct="1">
              <a:lnSpc>
                <a:spcPct val="150000"/>
              </a:lnSpc>
            </a:pPr>
            <a:r>
              <a:rPr lang="en-GB" altLang="zh-CN" sz="2200" dirty="0"/>
              <a:t>still requires the precise alignment of the capture pulses (making the physical implementation difficult)</a:t>
            </a:r>
          </a:p>
          <a:p>
            <a:pPr hangingPunct="1">
              <a:lnSpc>
                <a:spcPct val="150000"/>
              </a:lnSpc>
            </a:pPr>
            <a:r>
              <a:rPr lang="en-GB" altLang="zh-CN" sz="2800" b="1" dirty="0">
                <a:solidFill>
                  <a:srgbClr val="68309F"/>
                </a:solidFill>
                <a:ea typeface="思源黑体 CN" panose="020B0500000000000000" pitchFamily="34" charset="-122"/>
              </a:rPr>
              <a:t>Staggered</a:t>
            </a:r>
            <a:r>
              <a:rPr lang="en-GB" altLang="zh-CN" sz="2800" dirty="0">
                <a:ea typeface="思源黑体 CN" panose="020B0500000000000000" pitchFamily="34" charset="-122"/>
              </a:rPr>
              <a:t>: </a:t>
            </a:r>
          </a:p>
          <a:p>
            <a:pPr lvl="1" hangingPunct="1">
              <a:lnSpc>
                <a:spcPct val="150000"/>
              </a:lnSpc>
            </a:pPr>
            <a:r>
              <a:rPr lang="en-GB" altLang="zh-CN" sz="2200" dirty="0">
                <a:ea typeface="思源黑体 CN" panose="020B0500000000000000" pitchFamily="34" charset="-122"/>
              </a:rPr>
              <a:t>significantly eases physical implementation</a:t>
            </a:r>
          </a:p>
          <a:p>
            <a:pPr lvl="1" hangingPunct="1">
              <a:lnSpc>
                <a:spcPct val="150000"/>
              </a:lnSpc>
            </a:pPr>
            <a:r>
              <a:rPr lang="en-GB" altLang="zh-CN" sz="2200" dirty="0">
                <a:ea typeface="思源黑体 CN" panose="020B0500000000000000" pitchFamily="34" charset="-122"/>
              </a:rPr>
              <a:t>allows us to integrate logic BIST with scan/ATPG easily in order to improve the circuit’s manufacturing fault coverage.</a:t>
            </a:r>
          </a:p>
        </p:txBody>
      </p:sp>
      <p:pic>
        <p:nvPicPr>
          <p:cNvPr id="6" name="图片 5">
            <a:extLst>
              <a:ext uri="{FF2B5EF4-FFF2-40B4-BE49-F238E27FC236}">
                <a16:creationId xmlns:a16="http://schemas.microsoft.com/office/drawing/2014/main" id="{31EC68B4-268B-671C-2FAE-29CA7806265A}"/>
              </a:ext>
            </a:extLst>
          </p:cNvPr>
          <p:cNvPicPr>
            <a:picLocks noChangeAspect="1"/>
          </p:cNvPicPr>
          <p:nvPr/>
        </p:nvPicPr>
        <p:blipFill rotWithShape="1">
          <a:blip r:embed="rId2"/>
          <a:srcRect l="17634" r="19117" b="26849"/>
          <a:stretch/>
        </p:blipFill>
        <p:spPr>
          <a:xfrm>
            <a:off x="16868274" y="7355441"/>
            <a:ext cx="6966285" cy="3266947"/>
          </a:xfrm>
          <a:prstGeom prst="rect">
            <a:avLst/>
          </a:prstGeom>
        </p:spPr>
      </p:pic>
    </p:spTree>
    <p:extLst>
      <p:ext uri="{BB962C8B-B14F-4D97-AF65-F5344CB8AC3E}">
        <p14:creationId xmlns:p14="http://schemas.microsoft.com/office/powerpoint/2010/main" val="176974922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20012773" cy="1172316"/>
          </a:xfrm>
        </p:spPr>
        <p:txBody>
          <a:bodyPr>
            <a:noAutofit/>
          </a:bodyPr>
          <a:lstStyle/>
          <a:p>
            <a:r>
              <a:rPr lang="en-US" altLang="zh-CN" sz="4000" dirty="0"/>
              <a:t>06 BIST Timing Control – Fault Detection</a:t>
            </a:r>
            <a:endParaRPr lang="zh-CN" altLang="en-US" sz="4000"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GB" altLang="zh-CN" sz="3600" b="1" dirty="0">
                <a:solidFill>
                  <a:srgbClr val="68309F"/>
                </a:solidFill>
              </a:rPr>
              <a:t>BIST Timing Control – Fault Detection</a:t>
            </a:r>
          </a:p>
        </p:txBody>
      </p:sp>
      <p:pic>
        <p:nvPicPr>
          <p:cNvPr id="5" name="图片 4">
            <a:extLst>
              <a:ext uri="{FF2B5EF4-FFF2-40B4-BE49-F238E27FC236}">
                <a16:creationId xmlns:a16="http://schemas.microsoft.com/office/drawing/2014/main" id="{80CE72AE-59BD-79B5-1E0D-88F010A6E98E}"/>
              </a:ext>
            </a:extLst>
          </p:cNvPr>
          <p:cNvPicPr>
            <a:picLocks noChangeAspect="1"/>
          </p:cNvPicPr>
          <p:nvPr/>
        </p:nvPicPr>
        <p:blipFill>
          <a:blip r:embed="rId2"/>
          <a:stretch>
            <a:fillRect/>
          </a:stretch>
        </p:blipFill>
        <p:spPr>
          <a:xfrm>
            <a:off x="4223560" y="4581524"/>
            <a:ext cx="15897764" cy="7546307"/>
          </a:xfrm>
          <a:prstGeom prst="rect">
            <a:avLst/>
          </a:prstGeom>
        </p:spPr>
      </p:pic>
    </p:spTree>
    <p:extLst>
      <p:ext uri="{BB962C8B-B14F-4D97-AF65-F5344CB8AC3E}">
        <p14:creationId xmlns:p14="http://schemas.microsoft.com/office/powerpoint/2010/main" val="214582467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2917" y="8368325"/>
            <a:ext cx="14023670" cy="2286000"/>
          </a:xfrm>
        </p:spPr>
        <p:txBody>
          <a:bodyPr>
            <a:normAutofit fontScale="90000"/>
          </a:bodyPr>
          <a:lstStyle/>
          <a:p>
            <a:r>
              <a:rPr lang="en-US" altLang="zh-CN" dirty="0"/>
              <a:t>Thanks for listening!</a:t>
            </a:r>
            <a:endParaRPr lang="zh-CN" altLang="en-US" dirty="0"/>
          </a:p>
        </p:txBody>
      </p:sp>
      <p:sp>
        <p:nvSpPr>
          <p:cNvPr id="3" name="文本占位符 3">
            <a:extLst>
              <a:ext uri="{FF2B5EF4-FFF2-40B4-BE49-F238E27FC236}">
                <a16:creationId xmlns:a16="http://schemas.microsoft.com/office/drawing/2014/main" id="{DCB3EDE1-6C76-8E4B-FD05-AFD9028F7376}"/>
              </a:ext>
            </a:extLst>
          </p:cNvPr>
          <p:cNvSpPr txBox="1">
            <a:spLocks/>
          </p:cNvSpPr>
          <p:nvPr/>
        </p:nvSpPr>
        <p:spPr>
          <a:xfrm>
            <a:off x="13895066" y="11340556"/>
            <a:ext cx="4201771" cy="832794"/>
          </a:xfrm>
          <a:prstGeom prst="rect">
            <a:avLst/>
          </a:prstGeom>
        </p:spPr>
        <p:txBody>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None/>
            </a:pPr>
            <a:r>
              <a:rPr lang="en-US" altLang="zh-CN" sz="3000" dirty="0">
                <a:solidFill>
                  <a:schemeClr val="bg1"/>
                </a:solidFill>
              </a:rPr>
              <a:t>Haochen Ding</a:t>
            </a:r>
            <a:endParaRPr lang="zh-CN" altLang="en-US" sz="3000" dirty="0">
              <a:solidFill>
                <a:schemeClr val="bg1"/>
              </a:solidFill>
            </a:endParaRPr>
          </a:p>
        </p:txBody>
      </p:sp>
    </p:spTree>
    <p:extLst>
      <p:ext uri="{BB962C8B-B14F-4D97-AF65-F5344CB8AC3E}">
        <p14:creationId xmlns:p14="http://schemas.microsoft.com/office/powerpoint/2010/main" val="40292833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3021141" cy="1172316"/>
          </a:xfrm>
        </p:spPr>
        <p:txBody>
          <a:bodyPr>
            <a:normAutofit/>
          </a:bodyPr>
          <a:lstStyle/>
          <a:p>
            <a:r>
              <a:rPr lang="en-US" altLang="zh-CN" dirty="0"/>
              <a:t>00 Introduction – Contents of This Chapter</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dirty="0">
                <a:ea typeface="思源黑体 CN" panose="020B0500000000000000" pitchFamily="34" charset="-122"/>
              </a:rPr>
              <a:t>01 </a:t>
            </a:r>
            <a:r>
              <a:rPr lang="en-US" altLang="zh-CN" dirty="0"/>
              <a:t>BIST Design Rules</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02 Test Pattern Generation</a:t>
            </a:r>
          </a:p>
          <a:p>
            <a:pPr hangingPunct="1">
              <a:lnSpc>
                <a:spcPct val="150000"/>
              </a:lnSpc>
            </a:pPr>
            <a:r>
              <a:rPr lang="en-US" altLang="zh-CN" dirty="0">
                <a:ea typeface="思源黑体 CN" panose="020B0500000000000000" pitchFamily="34" charset="-122"/>
              </a:rPr>
              <a:t>03 Output</a:t>
            </a:r>
            <a:r>
              <a:rPr lang="zh-CN" altLang="en-US" dirty="0">
                <a:ea typeface="思源黑体 CN" panose="020B0500000000000000" pitchFamily="34" charset="-122"/>
              </a:rPr>
              <a:t> </a:t>
            </a:r>
            <a:r>
              <a:rPr lang="en-US" altLang="zh-CN" dirty="0">
                <a:ea typeface="思源黑体 CN" panose="020B0500000000000000" pitchFamily="34" charset="-122"/>
              </a:rPr>
              <a:t>Response Analysis</a:t>
            </a:r>
          </a:p>
          <a:p>
            <a:pPr hangingPunct="1">
              <a:lnSpc>
                <a:spcPct val="150000"/>
              </a:lnSpc>
            </a:pPr>
            <a:r>
              <a:rPr lang="en-US" altLang="zh-CN" dirty="0">
                <a:ea typeface="思源黑体 CN" panose="020B0500000000000000" pitchFamily="34" charset="-122"/>
              </a:rPr>
              <a:t>04 Logic BIST Architecture</a:t>
            </a:r>
          </a:p>
          <a:p>
            <a:pPr hangingPunct="1">
              <a:lnSpc>
                <a:spcPct val="150000"/>
              </a:lnSpc>
            </a:pPr>
            <a:r>
              <a:rPr lang="en-US" altLang="zh-CN" dirty="0">
                <a:ea typeface="思源黑体 CN" panose="020B0500000000000000" pitchFamily="34" charset="-122"/>
              </a:rPr>
              <a:t>05 Fault Coverage Enhancement</a:t>
            </a:r>
          </a:p>
          <a:p>
            <a:pPr hangingPunct="1">
              <a:lnSpc>
                <a:spcPct val="150000"/>
              </a:lnSpc>
            </a:pPr>
            <a:r>
              <a:rPr lang="en-US" altLang="zh-CN" dirty="0">
                <a:ea typeface="思源黑体 CN" panose="020B0500000000000000" pitchFamily="34" charset="-122"/>
              </a:rPr>
              <a:t>06 BIST Timing Control</a:t>
            </a:r>
          </a:p>
        </p:txBody>
      </p:sp>
    </p:spTree>
    <p:extLst>
      <p:ext uri="{BB962C8B-B14F-4D97-AF65-F5344CB8AC3E}">
        <p14:creationId xmlns:p14="http://schemas.microsoft.com/office/powerpoint/2010/main" val="685339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21824" y="8452599"/>
            <a:ext cx="13292597" cy="1689532"/>
          </a:xfrm>
        </p:spPr>
        <p:txBody>
          <a:bodyPr>
            <a:normAutofit/>
          </a:bodyPr>
          <a:lstStyle/>
          <a:p>
            <a:r>
              <a:rPr lang="en-US" altLang="zh-CN" dirty="0"/>
              <a:t>BIST DESIGN RULES</a:t>
            </a:r>
            <a:endParaRPr lang="zh-CN" altLang="en-US" dirty="0"/>
          </a:p>
        </p:txBody>
      </p:sp>
      <p:sp>
        <p:nvSpPr>
          <p:cNvPr id="4" name="文本占位符 3"/>
          <p:cNvSpPr>
            <a:spLocks noGrp="1"/>
          </p:cNvSpPr>
          <p:nvPr>
            <p:ph type="body" sz="quarter" idx="12"/>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6806203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01 BIST Design Rules – Unknown Source Blocking</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BIST Design Rules: Unknown Source Blocking</a:t>
            </a:r>
          </a:p>
          <a:p>
            <a:pPr hangingPunct="1">
              <a:lnSpc>
                <a:spcPct val="150000"/>
              </a:lnSpc>
            </a:pPr>
            <a:r>
              <a:rPr lang="en-GB" altLang="zh-CN" sz="3600" dirty="0"/>
              <a:t>Any unknown (X) value that propagates directly or indirectly to the output response analyser </a:t>
            </a:r>
            <a:r>
              <a:rPr lang="en-US" altLang="zh-CN" sz="3600" dirty="0"/>
              <a:t>(ORA)</a:t>
            </a:r>
            <a:r>
              <a:rPr lang="en-GB" altLang="zh-CN" sz="3600" dirty="0"/>
              <a:t> will corrupt the signature and cause the BIST design to malfunction, making it a must to block and fix it using a DFT repair approach often called </a:t>
            </a:r>
            <a:r>
              <a:rPr lang="en-GB" altLang="zh-CN" sz="3600" b="1" dirty="0">
                <a:solidFill>
                  <a:srgbClr val="68309F"/>
                </a:solidFill>
              </a:rPr>
              <a:t>X-bounding</a:t>
            </a:r>
            <a:r>
              <a:rPr lang="en-GB" altLang="zh-CN" sz="3600" dirty="0"/>
              <a:t> or </a:t>
            </a:r>
            <a:r>
              <a:rPr lang="en-GB" altLang="zh-CN" sz="3600" b="1" dirty="0">
                <a:solidFill>
                  <a:srgbClr val="68309F"/>
                </a:solidFill>
              </a:rPr>
              <a:t>X-blocking</a:t>
            </a:r>
            <a:r>
              <a:rPr lang="en-GB" altLang="zh-CN" sz="3600" dirty="0"/>
              <a:t>.</a:t>
            </a:r>
          </a:p>
          <a:p>
            <a:pPr hangingPunct="1">
              <a:lnSpc>
                <a:spcPct val="150000"/>
              </a:lnSpc>
            </a:pPr>
            <a:endParaRPr lang="en-GB" altLang="zh-CN" sz="3600" dirty="0"/>
          </a:p>
        </p:txBody>
      </p:sp>
    </p:spTree>
    <p:extLst>
      <p:ext uri="{BB962C8B-B14F-4D97-AF65-F5344CB8AC3E}">
        <p14:creationId xmlns:p14="http://schemas.microsoft.com/office/powerpoint/2010/main" val="76492752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01 BIST Design Rules – Unknown Source Blocking</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BIST Design Rules: Unknown Source Blocking</a:t>
            </a:r>
          </a:p>
          <a:p>
            <a:pPr hangingPunct="1">
              <a:lnSpc>
                <a:spcPct val="150000"/>
              </a:lnSpc>
            </a:pPr>
            <a:r>
              <a:rPr lang="en-GB" altLang="zh-CN" sz="3600" b="1" dirty="0">
                <a:solidFill>
                  <a:srgbClr val="68309F"/>
                </a:solidFill>
              </a:rPr>
              <a:t>Analogue Blocks</a:t>
            </a:r>
          </a:p>
          <a:p>
            <a:pPr lvl="1" hangingPunct="1">
              <a:lnSpc>
                <a:spcPct val="150000"/>
              </a:lnSpc>
            </a:pPr>
            <a:r>
              <a:rPr lang="en-GB" altLang="zh-CN" sz="3000" dirty="0"/>
              <a:t>Any analogue block output that can exhibit unknown (X) behaviour during test has to be forced to a known value. </a:t>
            </a:r>
            <a:r>
              <a:rPr lang="en-US" altLang="zh-CN" sz="3000" dirty="0"/>
              <a:t>The following approaches can be useful:</a:t>
            </a:r>
            <a:endParaRPr lang="en-GB" altLang="zh-CN" sz="3000" dirty="0"/>
          </a:p>
          <a:p>
            <a:pPr lvl="2" hangingPunct="1">
              <a:lnSpc>
                <a:spcPct val="150000"/>
              </a:lnSpc>
            </a:pPr>
            <a:r>
              <a:rPr lang="en-GB" altLang="zh-CN" sz="2400" dirty="0"/>
              <a:t>Adding a 0/1-control point</a:t>
            </a:r>
          </a:p>
          <a:p>
            <a:pPr lvl="2" hangingPunct="1">
              <a:lnSpc>
                <a:spcPct val="150000"/>
              </a:lnSpc>
            </a:pPr>
            <a:r>
              <a:rPr lang="en-GB" altLang="zh-CN" sz="2400" dirty="0"/>
              <a:t>Adding bypass logic</a:t>
            </a:r>
          </a:p>
          <a:p>
            <a:pPr lvl="2" hangingPunct="1">
              <a:lnSpc>
                <a:spcPct val="150000"/>
              </a:lnSpc>
            </a:pPr>
            <a:r>
              <a:rPr lang="en-GB" altLang="zh-CN" sz="2400" dirty="0"/>
              <a:t>Adding control-only scan points</a:t>
            </a:r>
          </a:p>
          <a:p>
            <a:pPr lvl="2" hangingPunct="1">
              <a:lnSpc>
                <a:spcPct val="150000"/>
              </a:lnSpc>
            </a:pPr>
            <a:r>
              <a:rPr lang="en-GB" altLang="zh-CN" sz="2400" dirty="0"/>
              <a:t>The latter two approaches are recommended because they yield higher fault coverage. </a:t>
            </a:r>
          </a:p>
          <a:p>
            <a:pPr lvl="1" hangingPunct="1">
              <a:lnSpc>
                <a:spcPct val="150000"/>
              </a:lnSpc>
            </a:pPr>
            <a:endParaRPr lang="en-GB" altLang="zh-CN" sz="3000" dirty="0"/>
          </a:p>
          <a:p>
            <a:pPr hangingPunct="1">
              <a:lnSpc>
                <a:spcPct val="150000"/>
              </a:lnSpc>
            </a:pPr>
            <a:endParaRPr lang="en-GB" altLang="zh-CN" sz="3600" dirty="0"/>
          </a:p>
        </p:txBody>
      </p:sp>
      <p:pic>
        <p:nvPicPr>
          <p:cNvPr id="5" name="图片 4">
            <a:extLst>
              <a:ext uri="{FF2B5EF4-FFF2-40B4-BE49-F238E27FC236}">
                <a16:creationId xmlns:a16="http://schemas.microsoft.com/office/drawing/2014/main" id="{F5D1EB43-3C2D-B8FA-4924-D5E64305C47F}"/>
              </a:ext>
            </a:extLst>
          </p:cNvPr>
          <p:cNvPicPr>
            <a:picLocks noChangeAspect="1"/>
          </p:cNvPicPr>
          <p:nvPr/>
        </p:nvPicPr>
        <p:blipFill>
          <a:blip r:embed="rId2"/>
          <a:stretch>
            <a:fillRect/>
          </a:stretch>
        </p:blipFill>
        <p:spPr>
          <a:xfrm>
            <a:off x="8264906" y="9207628"/>
            <a:ext cx="7815072" cy="4372465"/>
          </a:xfrm>
          <a:prstGeom prst="rect">
            <a:avLst/>
          </a:prstGeom>
        </p:spPr>
      </p:pic>
    </p:spTree>
    <p:extLst>
      <p:ext uri="{BB962C8B-B14F-4D97-AF65-F5344CB8AC3E}">
        <p14:creationId xmlns:p14="http://schemas.microsoft.com/office/powerpoint/2010/main" val="34731019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667062" cy="1172316"/>
          </a:xfrm>
        </p:spPr>
        <p:txBody>
          <a:bodyPr>
            <a:normAutofit/>
          </a:bodyPr>
          <a:lstStyle/>
          <a:p>
            <a:r>
              <a:rPr lang="en-US" altLang="zh-CN" dirty="0"/>
              <a:t>01 BIST Design Rules – Unknown Source Blocking</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57018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BIST Design Rules: Unknown Source Blocking</a:t>
            </a:r>
          </a:p>
          <a:p>
            <a:pPr hangingPunct="1">
              <a:lnSpc>
                <a:spcPct val="150000"/>
              </a:lnSpc>
            </a:pPr>
            <a:r>
              <a:rPr lang="en-GB" altLang="zh-CN" sz="3600" b="1" dirty="0">
                <a:solidFill>
                  <a:srgbClr val="68309F"/>
                </a:solidFill>
              </a:rPr>
              <a:t>Memories and Non-Scan Storage Elements</a:t>
            </a:r>
          </a:p>
          <a:p>
            <a:pPr lvl="1" hangingPunct="1">
              <a:lnSpc>
                <a:spcPct val="150000"/>
              </a:lnSpc>
            </a:pPr>
            <a:r>
              <a:rPr lang="en-GB" altLang="zh-CN" sz="3000" dirty="0"/>
              <a:t>Bypass logic is typically used to block each unknown (X) value originating from a memory or non-scan storage element.</a:t>
            </a:r>
          </a:p>
          <a:p>
            <a:pPr lvl="1" hangingPunct="1">
              <a:lnSpc>
                <a:spcPct val="150000"/>
              </a:lnSpc>
            </a:pPr>
            <a:r>
              <a:rPr lang="en-US" altLang="zh-CN" sz="3000" dirty="0"/>
              <a:t>Using</a:t>
            </a:r>
            <a:r>
              <a:rPr lang="en-GB" altLang="zh-CN" sz="3000" dirty="0"/>
              <a:t> an initialization sequence to set a memory or non-scan storage element to a known state, in order to avoid adding delay to critical (functional) paths. </a:t>
            </a:r>
            <a:endParaRPr lang="en-GB" altLang="zh-CN" sz="3600" dirty="0"/>
          </a:p>
        </p:txBody>
      </p:sp>
    </p:spTree>
    <p:extLst>
      <p:ext uri="{BB962C8B-B14F-4D97-AF65-F5344CB8AC3E}">
        <p14:creationId xmlns:p14="http://schemas.microsoft.com/office/powerpoint/2010/main" val="406688514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35043</TotalTime>
  <Words>4434</Words>
  <Application>Microsoft Office PowerPoint</Application>
  <PresentationFormat>自定义</PresentationFormat>
  <Paragraphs>306</Paragraphs>
  <Slides>49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Helvetica Neue</vt:lpstr>
      <vt:lpstr>Helvetica Neue Light</vt:lpstr>
      <vt:lpstr>Helvetica Neue Medium</vt:lpstr>
      <vt:lpstr>宋体</vt:lpstr>
      <vt:lpstr>华文楷体</vt:lpstr>
      <vt:lpstr>思源黑体 CN</vt:lpstr>
      <vt:lpstr>思源宋体 CN</vt:lpstr>
      <vt:lpstr>思源宋体 CN Heavy</vt:lpstr>
      <vt:lpstr>Arial</vt:lpstr>
      <vt:lpstr>Cambria Math</vt:lpstr>
      <vt:lpstr>White</vt:lpstr>
      <vt:lpstr>VLSI Test Principles and Architectures</vt:lpstr>
      <vt:lpstr>INTRODUCTION</vt:lpstr>
      <vt:lpstr>00 Introduction</vt:lpstr>
      <vt:lpstr>00 介绍</vt:lpstr>
      <vt:lpstr>00 Introduction – Contents of This Chapter</vt:lpstr>
      <vt:lpstr>BIST DESIGN RULES</vt:lpstr>
      <vt:lpstr>01 BIST Design Rules – Unknown Source Blocking</vt:lpstr>
      <vt:lpstr>01 BIST Design Rules – Unknown Source Blocking</vt:lpstr>
      <vt:lpstr>01 BIST Design Rules – Unknown Source Blocking</vt:lpstr>
      <vt:lpstr>01 BIST Design Rules – Unknown Source Blocking</vt:lpstr>
      <vt:lpstr>01 BIST Design Rules – Unknown Source Blocking</vt:lpstr>
      <vt:lpstr>01 BIST Design Rules – Unknown Source Blocking</vt:lpstr>
      <vt:lpstr>01 BIST Design Rules – Unknown Source Blocking</vt:lpstr>
      <vt:lpstr>01 BIST Design Rules – Unknown Source Blocking</vt:lpstr>
      <vt:lpstr>01 BIST Design Rules – Unknown Source Blocking</vt:lpstr>
      <vt:lpstr>01 BIST Design Rules – Re-timing</vt:lpstr>
      <vt:lpstr>TEST PATTERN GENERATION</vt:lpstr>
      <vt:lpstr>02 Test Pattern Generation</vt:lpstr>
      <vt:lpstr>02 Test Pattern Generation</vt:lpstr>
      <vt:lpstr>02 Test Pattern Generation</vt:lpstr>
      <vt:lpstr>02 Test Pattern Generation</vt:lpstr>
      <vt:lpstr>02 Test Pattern Generation – Exhaustive Test</vt:lpstr>
      <vt:lpstr>02 Test Pattern Generation – Pseudo-Random Test</vt:lpstr>
      <vt:lpstr>02 Test Pattern Generation – Pseudo-Exhaustive Test</vt:lpstr>
      <vt:lpstr>02 Test Pattern Generation – Pseudo-Exhaustive Test</vt:lpstr>
      <vt:lpstr>02 Test Pattern Generation – Pseudo-Exhaustive Test</vt:lpstr>
      <vt:lpstr>02 Test Pattern Generation – Delay Fault Testing</vt:lpstr>
      <vt:lpstr>OUTPUT RESPONSE ANALYSIS</vt:lpstr>
      <vt:lpstr>03 Output Response Analysis</vt:lpstr>
      <vt:lpstr>03 Output Response Analysis – Count Testing</vt:lpstr>
      <vt:lpstr>03 Output Response Analysis – Signature Analysis</vt:lpstr>
      <vt:lpstr>03 Output Response Analysis – Signature Analysis</vt:lpstr>
      <vt:lpstr>03 Output Response Analysis – Signature Analysis</vt:lpstr>
      <vt:lpstr>LOGIC BIST ARCHITECTURE</vt:lpstr>
      <vt:lpstr>04 Logic BIST Architecture</vt:lpstr>
      <vt:lpstr>04 Logic BIST Architecture - BIST Architectures for Circuits without Scan Chains</vt:lpstr>
      <vt:lpstr>04 Logic BIST Architecture - BIST Architectures for Circuits with Scan Chains</vt:lpstr>
      <vt:lpstr>04 Logic BIST Architecture - BIST Architectures Using Register Reconfiguration</vt:lpstr>
      <vt:lpstr>04 Logic BIST Architecture - BIST Architectures Using Register Reconfiguration</vt:lpstr>
      <vt:lpstr>FAULT COVERAGE ENHANCEMENT</vt:lpstr>
      <vt:lpstr>05 Fault Coverage Enhancement – Test Point Insertion</vt:lpstr>
      <vt:lpstr>05 Fault Coverage Enhancement – Mixed Mode BIST</vt:lpstr>
      <vt:lpstr>05 Fault Coverage Enhancement – Hybrid BIST</vt:lpstr>
      <vt:lpstr>BIST TIMING CONTROL</vt:lpstr>
      <vt:lpstr>06 BIST Timing Control – Single Capture</vt:lpstr>
      <vt:lpstr>06 BIST Timing Control – Skewed Load</vt:lpstr>
      <vt:lpstr>06 BIST Timing Control – Double Capture</vt:lpstr>
      <vt:lpstr>06 BIST Timing Control – Fault Detection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Zhao</dc:creator>
  <cp:lastModifiedBy>Haochen Ding</cp:lastModifiedBy>
  <cp:revision>154</cp:revision>
  <dcterms:modified xsi:type="dcterms:W3CDTF">2023-10-12T06:59:04Z</dcterms:modified>
</cp:coreProperties>
</file>