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1" r:id="rId3"/>
    <p:sldId id="296" r:id="rId4"/>
    <p:sldId id="568" r:id="rId5"/>
    <p:sldId id="295" r:id="rId6"/>
    <p:sldId id="405" r:id="rId7"/>
    <p:sldId id="569" r:id="rId8"/>
    <p:sldId id="571"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586" r:id="rId24"/>
    <p:sldId id="587" r:id="rId25"/>
    <p:sldId id="566" r:id="rId26"/>
    <p:sldId id="588" r:id="rId27"/>
    <p:sldId id="589" r:id="rId28"/>
    <p:sldId id="591" r:id="rId29"/>
    <p:sldId id="590" r:id="rId30"/>
    <p:sldId id="592" r:id="rId31"/>
    <p:sldId id="593" r:id="rId32"/>
    <p:sldId id="594" r:id="rId33"/>
    <p:sldId id="595" r:id="rId34"/>
    <p:sldId id="596" r:id="rId35"/>
    <p:sldId id="597" r:id="rId36"/>
    <p:sldId id="598" r:id="rId37"/>
    <p:sldId id="599" r:id="rId38"/>
    <p:sldId id="600" r:id="rId39"/>
    <p:sldId id="601" r:id="rId40"/>
    <p:sldId id="260" r:id="rId4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lnSpcReduction="10000"/>
          </a:bodyPr>
          <a:lstStyle/>
          <a:p>
            <a:r>
              <a:rPr lang="en-US" altLang="zh-CN" dirty="0"/>
              <a:t>Chapter 6, Test Compression</a:t>
            </a:r>
            <a:endParaRPr lang="zh-CN" altLang="en-US" dirty="0"/>
          </a:p>
        </p:txBody>
      </p:sp>
      <p:sp>
        <p:nvSpPr>
          <p:cNvPr id="4" name="文本占位符 3"/>
          <p:cNvSpPr>
            <a:spLocks noGrp="1"/>
          </p:cNvSpPr>
          <p:nvPr>
            <p:ph type="body" sz="quarter" idx="12"/>
          </p:nvPr>
        </p:nvSpPr>
        <p:spPr/>
        <p:txBody>
          <a:bodyPr/>
          <a:lstStyle/>
          <a:p>
            <a:r>
              <a:rPr lang="en-US" altLang="zh-CN" dirty="0"/>
              <a:t>Haochen Ding</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Test Stimulus Compression – Code-Based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809536"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Code-Based Schemes</a:t>
            </a:r>
          </a:p>
          <a:p>
            <a:pPr hangingPunct="1">
              <a:lnSpc>
                <a:spcPct val="150000"/>
              </a:lnSpc>
            </a:pPr>
            <a:r>
              <a:rPr lang="en-GB" altLang="zh-CN" sz="3600" dirty="0"/>
              <a:t>Variable-to-Fixed: Run-Length Code</a:t>
            </a:r>
          </a:p>
          <a:p>
            <a:pPr lvl="1" hangingPunct="1">
              <a:lnSpc>
                <a:spcPct val="150000"/>
              </a:lnSpc>
            </a:pPr>
            <a:r>
              <a:rPr lang="en-GB" altLang="zh-CN" sz="3000" dirty="0"/>
              <a:t>Only the number (rather than the length) of symbols matter.</a:t>
            </a:r>
          </a:p>
          <a:p>
            <a:pPr lvl="1" hangingPunct="1">
              <a:lnSpc>
                <a:spcPct val="150000"/>
              </a:lnSpc>
            </a:pPr>
            <a:endParaRPr lang="en-GB" altLang="zh-CN" sz="3000" dirty="0"/>
          </a:p>
        </p:txBody>
      </p:sp>
      <p:pic>
        <p:nvPicPr>
          <p:cNvPr id="5" name="图片 4">
            <a:extLst>
              <a:ext uri="{FF2B5EF4-FFF2-40B4-BE49-F238E27FC236}">
                <a16:creationId xmlns:a16="http://schemas.microsoft.com/office/drawing/2014/main" id="{5E12BFCA-EDDC-A40C-B100-9B646FC3BAE2}"/>
              </a:ext>
            </a:extLst>
          </p:cNvPr>
          <p:cNvPicPr>
            <a:picLocks noChangeAspect="1"/>
          </p:cNvPicPr>
          <p:nvPr/>
        </p:nvPicPr>
        <p:blipFill>
          <a:blip r:embed="rId2"/>
          <a:stretch>
            <a:fillRect/>
          </a:stretch>
        </p:blipFill>
        <p:spPr>
          <a:xfrm>
            <a:off x="9610828" y="8178101"/>
            <a:ext cx="5362575" cy="4676775"/>
          </a:xfrm>
          <a:prstGeom prst="rect">
            <a:avLst/>
          </a:prstGeom>
        </p:spPr>
      </p:pic>
    </p:spTree>
    <p:extLst>
      <p:ext uri="{BB962C8B-B14F-4D97-AF65-F5344CB8AC3E}">
        <p14:creationId xmlns:p14="http://schemas.microsoft.com/office/powerpoint/2010/main" val="38557159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Test Stimulus Compression – Code-Based Schemes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835357"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Code-Based Schemes</a:t>
                </a:r>
              </a:p>
              <a:p>
                <a:pPr hangingPunct="1">
                  <a:lnSpc>
                    <a:spcPct val="150000"/>
                  </a:lnSpc>
                </a:pPr>
                <a:r>
                  <a:rPr lang="en-GB" altLang="zh-CN" sz="3600" dirty="0"/>
                  <a:t>Variable-to-Variable: </a:t>
                </a:r>
                <a:r>
                  <a:rPr lang="en-GB" altLang="zh-CN" sz="3600" dirty="0" err="1"/>
                  <a:t>Golomb</a:t>
                </a:r>
                <a:r>
                  <a:rPr lang="en-GB" altLang="zh-CN" sz="3600" dirty="0"/>
                  <a:t> Code</a:t>
                </a:r>
              </a:p>
              <a:p>
                <a:pPr lvl="1" hangingPunct="1">
                  <a:lnSpc>
                    <a:spcPct val="150000"/>
                  </a:lnSpc>
                </a:pPr>
                <a:r>
                  <a:rPr lang="en-GB" altLang="zh-CN" sz="3000" dirty="0"/>
                  <a:t>Transform into Run-Length code first.</a:t>
                </a:r>
              </a:p>
              <a:p>
                <a:pPr lvl="1" hangingPunct="1">
                  <a:lnSpc>
                    <a:spcPct val="150000"/>
                  </a:lnSpc>
                </a:pPr>
                <a:r>
                  <a:rPr lang="en-GB" altLang="zh-CN" sz="3000" dirty="0"/>
                  <a:t>Add group prefixes.</a:t>
                </a:r>
              </a:p>
              <a:p>
                <a:pPr lvl="1" hangingPunct="1">
                  <a:lnSpc>
                    <a:spcPct val="150000"/>
                  </a:lnSpc>
                </a:pPr>
                <a:r>
                  <a:rPr lang="en-GB" altLang="zh-CN" sz="3000" dirty="0"/>
                  <a:t>Each group has to be </a:t>
                </a:r>
                <a14:m>
                  <m:oMath xmlns:m="http://schemas.openxmlformats.org/officeDocument/2006/math">
                    <m:sSup>
                      <m:sSupPr>
                        <m:ctrlPr>
                          <a:rPr lang="en-US" altLang="zh-CN" sz="3000" i="1" smtClean="0">
                            <a:latin typeface="Cambria Math" panose="02040503050406030204" pitchFamily="18" charset="0"/>
                          </a:rPr>
                        </m:ctrlPr>
                      </m:sSupPr>
                      <m:e>
                        <m:r>
                          <a:rPr lang="en-US" altLang="zh-CN" sz="3000" b="0" i="1" smtClean="0">
                            <a:latin typeface="Cambria Math" panose="02040503050406030204" pitchFamily="18" charset="0"/>
                          </a:rPr>
                          <m:t>2</m:t>
                        </m:r>
                      </m:e>
                      <m:sup>
                        <m:r>
                          <a:rPr lang="en-US" altLang="zh-CN" sz="3000" b="0" i="1" smtClean="0">
                            <a:latin typeface="Cambria Math" panose="02040503050406030204" pitchFamily="18" charset="0"/>
                          </a:rPr>
                          <m:t>𝑛</m:t>
                        </m:r>
                      </m:sup>
                    </m:sSup>
                  </m:oMath>
                </a14:m>
                <a:r>
                  <a:rPr lang="en-GB" altLang="zh-CN" sz="3000" dirty="0"/>
                  <a:t>-sized, so the tail can be ranging from n 0s to n 1s.</a:t>
                </a:r>
              </a:p>
              <a:p>
                <a:pPr lvl="1" hangingPunct="1">
                  <a:lnSpc>
                    <a:spcPct val="150000"/>
                  </a:lnSpc>
                </a:pPr>
                <a:r>
                  <a:rPr lang="en-GB" altLang="zh-CN" sz="3000" dirty="0"/>
                  <a:t>Connect the prefix and the tail together to form the </a:t>
                </a:r>
                <a:r>
                  <a:rPr lang="en-US" altLang="zh-CN" sz="3000" dirty="0"/>
                  <a:t>code.</a:t>
                </a:r>
                <a:endParaRPr lang="en-GB" altLang="zh-CN" sz="3000" dirty="0"/>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11835357" cy="10168979"/>
              </a:xfrm>
              <a:prstGeom prst="rect">
                <a:avLst/>
              </a:prstGeom>
              <a:blipFill>
                <a:blip r:embed="rId2"/>
                <a:stretch>
                  <a:fillRect l="-1958"/>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1CC35B6-BEE1-4109-F88A-B45836E564CB}"/>
              </a:ext>
            </a:extLst>
          </p:cNvPr>
          <p:cNvPicPr>
            <a:picLocks noChangeAspect="1"/>
          </p:cNvPicPr>
          <p:nvPr/>
        </p:nvPicPr>
        <p:blipFill>
          <a:blip r:embed="rId3"/>
          <a:stretch>
            <a:fillRect/>
          </a:stretch>
        </p:blipFill>
        <p:spPr>
          <a:xfrm>
            <a:off x="13995233" y="3225101"/>
            <a:ext cx="8401050" cy="9906000"/>
          </a:xfrm>
          <a:prstGeom prst="rect">
            <a:avLst/>
          </a:prstGeom>
        </p:spPr>
      </p:pic>
    </p:spTree>
    <p:extLst>
      <p:ext uri="{BB962C8B-B14F-4D97-AF65-F5344CB8AC3E}">
        <p14:creationId xmlns:p14="http://schemas.microsoft.com/office/powerpoint/2010/main" val="15270730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 Schemes</a:t>
            </a:r>
          </a:p>
          <a:p>
            <a:pPr hangingPunct="1">
              <a:lnSpc>
                <a:spcPct val="150000"/>
              </a:lnSpc>
            </a:pPr>
            <a:r>
              <a:rPr lang="en-GB" altLang="zh-CN" sz="3600" dirty="0"/>
              <a:t>Any decompressor that consists of </a:t>
            </a:r>
            <a:r>
              <a:rPr lang="en-GB" altLang="zh-CN" sz="3600" b="1" u="sng" dirty="0"/>
              <a:t>only XOR gates and flip-flops</a:t>
            </a:r>
            <a:r>
              <a:rPr lang="en-GB" altLang="zh-CN" sz="3600" dirty="0"/>
              <a:t> is a linear decompressor.</a:t>
            </a:r>
          </a:p>
          <a:p>
            <a:pPr hangingPunct="1">
              <a:lnSpc>
                <a:spcPct val="150000"/>
              </a:lnSpc>
            </a:pPr>
            <a:r>
              <a:rPr lang="en-GB" altLang="zh-CN" sz="3600" dirty="0"/>
              <a:t>Their output space (i.e., the space of all possible test vectors that they can generate) is a linear subspace that is spanned by a </a:t>
            </a:r>
            <a:r>
              <a:rPr lang="en-GB" altLang="zh-CN" sz="3600" dirty="0" err="1"/>
              <a:t>boolean</a:t>
            </a:r>
            <a:r>
              <a:rPr lang="en-GB" altLang="zh-CN" sz="3600" dirty="0"/>
              <a:t> matrix.</a:t>
            </a:r>
          </a:p>
          <a:p>
            <a:pPr hangingPunct="1">
              <a:lnSpc>
                <a:spcPct val="150000"/>
              </a:lnSpc>
            </a:pPr>
            <a:r>
              <a:rPr lang="en-GB" altLang="zh-CN" sz="3600" dirty="0"/>
              <a:t>For </a:t>
            </a:r>
            <a:r>
              <a:rPr lang="en-GB" altLang="zh-CN" sz="3600" dirty="0" err="1"/>
              <a:t>boolean</a:t>
            </a:r>
            <a:r>
              <a:rPr lang="en-GB" altLang="zh-CN" sz="3600" dirty="0"/>
              <a:t> matrices, XOR is used in place of addition and </a:t>
            </a:r>
            <a:r>
              <a:rPr lang="en-GB" altLang="zh-CN" sz="3600" dirty="0" err="1"/>
              <a:t>AND</a:t>
            </a:r>
            <a:r>
              <a:rPr lang="en-GB" altLang="zh-CN" sz="3600" dirty="0"/>
              <a:t> in place of multiplication.</a:t>
            </a:r>
          </a:p>
        </p:txBody>
      </p:sp>
    </p:spTree>
    <p:extLst>
      <p:ext uri="{BB962C8B-B14F-4D97-AF65-F5344CB8AC3E}">
        <p14:creationId xmlns:p14="http://schemas.microsoft.com/office/powerpoint/2010/main" val="20926916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9975596" cy="10168979"/>
          </a:xfrm>
          <a:prstGeom prst="rect">
            <a:avLst/>
          </a:prstGeom>
        </p:spPr>
        <p:txBody>
          <a:bodyPr>
            <a:normAutofit lnSpcReduction="1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Linear-Decompression-Based Schemes</a:t>
            </a:r>
          </a:p>
          <a:p>
            <a:pPr hangingPunct="1">
              <a:lnSpc>
                <a:spcPct val="150000"/>
              </a:lnSpc>
            </a:pPr>
            <a:r>
              <a:rPr lang="en-GB" altLang="zh-CN" sz="3600" dirty="0"/>
              <a:t>1</a:t>
            </a:r>
            <a:r>
              <a:rPr lang="en-US" altLang="zh-CN" sz="3600" baseline="30000" dirty="0" err="1"/>
              <a:t>st</a:t>
            </a:r>
            <a:r>
              <a:rPr lang="en-US" altLang="zh-CN" sz="3600" baseline="30000" dirty="0"/>
              <a:t> </a:t>
            </a:r>
            <a:r>
              <a:rPr lang="en-GB" altLang="zh-CN" sz="3600" dirty="0"/>
              <a:t>Cycle:</a:t>
            </a:r>
          </a:p>
          <a:p>
            <a:pPr lvl="1" hangingPunct="1">
              <a:lnSpc>
                <a:spcPct val="150000"/>
              </a:lnSpc>
            </a:pPr>
            <a:r>
              <a:rPr lang="en-GB" altLang="zh-CN" sz="3000" dirty="0"/>
              <a:t>Z1 = X2 </a:t>
            </a:r>
            <a:r>
              <a:rPr lang="zh-CN" altLang="en-US" sz="3000" dirty="0"/>
              <a:t>⊕ </a:t>
            </a:r>
            <a:r>
              <a:rPr lang="en-US" altLang="zh-CN" sz="3000" dirty="0"/>
              <a:t>X5</a:t>
            </a:r>
          </a:p>
          <a:p>
            <a:pPr lvl="1" hangingPunct="1">
              <a:lnSpc>
                <a:spcPct val="150000"/>
              </a:lnSpc>
            </a:pPr>
            <a:r>
              <a:rPr lang="en-US" altLang="zh-CN" sz="3000" dirty="0"/>
              <a:t>Z2 = X3</a:t>
            </a:r>
          </a:p>
          <a:p>
            <a:pPr lvl="1" hangingPunct="1">
              <a:lnSpc>
                <a:spcPct val="150000"/>
              </a:lnSpc>
            </a:pPr>
            <a:r>
              <a:rPr lang="en-US" altLang="zh-CN" sz="3000" dirty="0"/>
              <a:t>Z3 = X1 </a:t>
            </a:r>
            <a:r>
              <a:rPr lang="zh-CN" altLang="en-US" sz="3000" dirty="0"/>
              <a:t>⊕ </a:t>
            </a:r>
            <a:r>
              <a:rPr lang="en-US" altLang="zh-CN" sz="3000" dirty="0"/>
              <a:t>X4</a:t>
            </a:r>
          </a:p>
          <a:p>
            <a:pPr lvl="1" hangingPunct="1">
              <a:lnSpc>
                <a:spcPct val="150000"/>
              </a:lnSpc>
            </a:pPr>
            <a:r>
              <a:rPr lang="en-GB" altLang="zh-CN" sz="3000" dirty="0"/>
              <a:t>Z4 = X1</a:t>
            </a:r>
            <a:r>
              <a:rPr lang="zh-CN" altLang="en-US" sz="3000" dirty="0"/>
              <a:t> ⊕ </a:t>
            </a:r>
            <a:r>
              <a:rPr lang="en-US" altLang="zh-CN" sz="3000" dirty="0"/>
              <a:t>X6</a:t>
            </a:r>
          </a:p>
          <a:p>
            <a:pPr hangingPunct="1">
              <a:lnSpc>
                <a:spcPct val="150000"/>
              </a:lnSpc>
            </a:pPr>
            <a:r>
              <a:rPr lang="en-US" altLang="zh-CN" sz="3600" dirty="0"/>
              <a:t>Next Cycle:</a:t>
            </a:r>
          </a:p>
          <a:p>
            <a:pPr lvl="1" hangingPunct="1">
              <a:lnSpc>
                <a:spcPct val="150000"/>
              </a:lnSpc>
            </a:pPr>
            <a:r>
              <a:rPr lang="en-US" altLang="zh-CN" sz="3000" dirty="0"/>
              <a:t>Z1(next) = Z2</a:t>
            </a:r>
            <a:r>
              <a:rPr lang="zh-CN" altLang="en-US" sz="3000" dirty="0"/>
              <a:t> ⊕ </a:t>
            </a:r>
            <a:r>
              <a:rPr lang="en-US" altLang="zh-CN" sz="3000" dirty="0"/>
              <a:t>Left-top input</a:t>
            </a:r>
          </a:p>
          <a:p>
            <a:pPr lvl="1" hangingPunct="1">
              <a:lnSpc>
                <a:spcPct val="150000"/>
              </a:lnSpc>
            </a:pPr>
            <a:r>
              <a:rPr lang="en-US" altLang="zh-CN" sz="3000" dirty="0"/>
              <a:t>Z2(next) = Z3</a:t>
            </a:r>
          </a:p>
          <a:p>
            <a:pPr lvl="1" hangingPunct="1">
              <a:lnSpc>
                <a:spcPct val="150000"/>
              </a:lnSpc>
            </a:pPr>
            <a:r>
              <a:rPr lang="en-US" altLang="zh-CN" sz="3000" dirty="0"/>
              <a:t>Z3(next) = Z4</a:t>
            </a:r>
            <a:r>
              <a:rPr lang="zh-CN" altLang="en-US" sz="3000" dirty="0"/>
              <a:t> ⊕ </a:t>
            </a:r>
            <a:r>
              <a:rPr lang="en-US" altLang="zh-CN" sz="3000" dirty="0"/>
              <a:t>Z1</a:t>
            </a:r>
          </a:p>
          <a:p>
            <a:pPr lvl="1" hangingPunct="1">
              <a:lnSpc>
                <a:spcPct val="150000"/>
              </a:lnSpc>
            </a:pPr>
            <a:r>
              <a:rPr lang="en-GB" altLang="zh-CN" sz="3000" dirty="0"/>
              <a:t>Z4(next) = Z1</a:t>
            </a:r>
            <a:r>
              <a:rPr lang="zh-CN" altLang="en-US" sz="3000" dirty="0"/>
              <a:t> ⊕ </a:t>
            </a:r>
            <a:r>
              <a:rPr lang="en-US" altLang="zh-CN" sz="3000" dirty="0"/>
              <a:t>Left-bottom input</a:t>
            </a:r>
            <a:endParaRPr lang="en-GB" altLang="zh-CN" sz="3000" dirty="0"/>
          </a:p>
        </p:txBody>
      </p:sp>
      <p:pic>
        <p:nvPicPr>
          <p:cNvPr id="7" name="图片 6">
            <a:extLst>
              <a:ext uri="{FF2B5EF4-FFF2-40B4-BE49-F238E27FC236}">
                <a16:creationId xmlns:a16="http://schemas.microsoft.com/office/drawing/2014/main" id="{977D4547-346F-D1B4-638B-E20EE425961F}"/>
              </a:ext>
            </a:extLst>
          </p:cNvPr>
          <p:cNvPicPr>
            <a:picLocks noChangeAspect="1"/>
          </p:cNvPicPr>
          <p:nvPr/>
        </p:nvPicPr>
        <p:blipFill>
          <a:blip r:embed="rId2"/>
          <a:stretch>
            <a:fillRect/>
          </a:stretch>
        </p:blipFill>
        <p:spPr>
          <a:xfrm>
            <a:off x="12192000" y="4945319"/>
            <a:ext cx="11088482" cy="8382721"/>
          </a:xfrm>
          <a:prstGeom prst="rect">
            <a:avLst/>
          </a:prstGeom>
        </p:spPr>
      </p:pic>
    </p:spTree>
    <p:extLst>
      <p:ext uri="{BB962C8B-B14F-4D97-AF65-F5344CB8AC3E}">
        <p14:creationId xmlns:p14="http://schemas.microsoft.com/office/powerpoint/2010/main" val="349708269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9" y="3093612"/>
            <a:ext cx="22254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Linear-Decompression-Based Schemes</a:t>
            </a:r>
          </a:p>
        </p:txBody>
      </p:sp>
      <p:pic>
        <p:nvPicPr>
          <p:cNvPr id="5" name="图片 4">
            <a:extLst>
              <a:ext uri="{FF2B5EF4-FFF2-40B4-BE49-F238E27FC236}">
                <a16:creationId xmlns:a16="http://schemas.microsoft.com/office/drawing/2014/main" id="{1EE3EA7E-F67E-2674-B233-44D0265E7A08}"/>
              </a:ext>
            </a:extLst>
          </p:cNvPr>
          <p:cNvPicPr>
            <a:picLocks noChangeAspect="1"/>
          </p:cNvPicPr>
          <p:nvPr/>
        </p:nvPicPr>
        <p:blipFill>
          <a:blip r:embed="rId2"/>
          <a:stretch>
            <a:fillRect/>
          </a:stretch>
        </p:blipFill>
        <p:spPr>
          <a:xfrm>
            <a:off x="11204348" y="7500809"/>
            <a:ext cx="12811125" cy="5781675"/>
          </a:xfrm>
          <a:prstGeom prst="rect">
            <a:avLst/>
          </a:prstGeom>
        </p:spPr>
      </p:pic>
      <p:sp>
        <p:nvSpPr>
          <p:cNvPr id="8" name="文本框 7">
            <a:extLst>
              <a:ext uri="{FF2B5EF4-FFF2-40B4-BE49-F238E27FC236}">
                <a16:creationId xmlns:a16="http://schemas.microsoft.com/office/drawing/2014/main" id="{88CD64D0-51B2-DC3F-96BB-677868B6A624}"/>
              </a:ext>
            </a:extLst>
          </p:cNvPr>
          <p:cNvSpPr txBox="1"/>
          <p:nvPr/>
        </p:nvSpPr>
        <p:spPr>
          <a:xfrm>
            <a:off x="11986401" y="4630141"/>
            <a:ext cx="12029071" cy="31700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4000" b="0" dirty="0">
                <a:solidFill>
                  <a:schemeClr val="tx1">
                    <a:lumMod val="65000"/>
                    <a:lumOff val="35000"/>
                  </a:schemeClr>
                </a:solidFill>
                <a:ea typeface="思源黑体 CN" panose="020B0500000000000000" pitchFamily="34" charset="-122"/>
              </a:rPr>
              <a:t>If the linear equations have no possible solution</a:t>
            </a:r>
            <a:r>
              <a:rPr lang="zh-CN" altLang="en-US" sz="4000" b="0" dirty="0">
                <a:solidFill>
                  <a:schemeClr val="tx1">
                    <a:lumMod val="65000"/>
                    <a:lumOff val="35000"/>
                  </a:schemeClr>
                </a:solidFill>
                <a:ea typeface="思源黑体 CN" panose="020B0500000000000000" pitchFamily="34" charset="-122"/>
              </a:rPr>
              <a:t>, it is not possible to encode that test cube with this particular linear decompressor.</a:t>
            </a:r>
            <a:endParaRPr lang="en-US" altLang="zh-CN" sz="4000" b="0" dirty="0">
              <a:solidFill>
                <a:schemeClr val="tx1">
                  <a:lumMod val="65000"/>
                  <a:lumOff val="35000"/>
                </a:schemeClr>
              </a:solidFill>
              <a:ea typeface="思源黑体 CN" panose="020B0500000000000000" pitchFamily="34" charset="-122"/>
            </a:endParaRPr>
          </a:p>
          <a:p>
            <a:r>
              <a:rPr lang="en-US" altLang="zh-CN" sz="4000" b="0" dirty="0">
                <a:solidFill>
                  <a:schemeClr val="tx1">
                    <a:lumMod val="65000"/>
                    <a:lumOff val="35000"/>
                  </a:schemeClr>
                </a:solidFill>
                <a:ea typeface="思源黑体 CN" panose="020B0500000000000000" pitchFamily="34" charset="-122"/>
              </a:rPr>
              <a:t>(Bypass the decompressor, rerun the ATPG or redesign the decompressor)</a:t>
            </a:r>
            <a:endParaRPr lang="zh-CN" altLang="en-US" sz="4000" b="0" dirty="0">
              <a:solidFill>
                <a:schemeClr val="tx1">
                  <a:lumMod val="65000"/>
                  <a:lumOff val="35000"/>
                </a:schemeClr>
              </a:solidFill>
              <a:ea typeface="思源黑体 CN" panose="020B0500000000000000" pitchFamily="34" charset="-122"/>
            </a:endParaRPr>
          </a:p>
        </p:txBody>
      </p:sp>
      <p:pic>
        <p:nvPicPr>
          <p:cNvPr id="9" name="图片 8">
            <a:extLst>
              <a:ext uri="{FF2B5EF4-FFF2-40B4-BE49-F238E27FC236}">
                <a16:creationId xmlns:a16="http://schemas.microsoft.com/office/drawing/2014/main" id="{7A1DE40B-AEC8-6A09-24A0-4642B543D70D}"/>
              </a:ext>
            </a:extLst>
          </p:cNvPr>
          <p:cNvPicPr>
            <a:picLocks noChangeAspect="1"/>
          </p:cNvPicPr>
          <p:nvPr/>
        </p:nvPicPr>
        <p:blipFill>
          <a:blip r:embed="rId3"/>
          <a:stretch>
            <a:fillRect/>
          </a:stretch>
        </p:blipFill>
        <p:spPr>
          <a:xfrm>
            <a:off x="489285" y="5105677"/>
            <a:ext cx="11088482" cy="8382721"/>
          </a:xfrm>
          <a:prstGeom prst="rect">
            <a:avLst/>
          </a:prstGeom>
        </p:spPr>
      </p:pic>
    </p:spTree>
    <p:extLst>
      <p:ext uri="{BB962C8B-B14F-4D97-AF65-F5344CB8AC3E}">
        <p14:creationId xmlns:p14="http://schemas.microsoft.com/office/powerpoint/2010/main" val="33710101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Linear-Decompression-Based Schemes</a:t>
            </a:r>
          </a:p>
          <a:p>
            <a:pPr hangingPunct="1">
              <a:lnSpc>
                <a:spcPct val="150000"/>
              </a:lnSpc>
            </a:pPr>
            <a:r>
              <a:rPr lang="en-GB" altLang="zh-CN" sz="3600" dirty="0"/>
              <a:t>Combinational Linear Decompressors:</a:t>
            </a:r>
          </a:p>
          <a:p>
            <a:pPr lvl="1" hangingPunct="1">
              <a:lnSpc>
                <a:spcPct val="150000"/>
              </a:lnSpc>
            </a:pPr>
            <a:r>
              <a:rPr lang="en-GB" altLang="zh-CN" sz="3000" dirty="0"/>
              <a:t>Advantages: simpler </a:t>
            </a:r>
            <a:r>
              <a:rPr lang="en-GB" altLang="zh-CN" sz="3000" dirty="0" err="1"/>
              <a:t>hardwares</a:t>
            </a:r>
            <a:r>
              <a:rPr lang="en-GB" altLang="zh-CN" sz="3000" dirty="0"/>
              <a:t> &amp; control</a:t>
            </a:r>
          </a:p>
          <a:p>
            <a:pPr lvl="1" hangingPunct="1">
              <a:lnSpc>
                <a:spcPct val="150000"/>
              </a:lnSpc>
            </a:pPr>
            <a:r>
              <a:rPr lang="en-GB" altLang="zh-CN" sz="3000" dirty="0"/>
              <a:t>Drawbacks: </a:t>
            </a:r>
          </a:p>
          <a:p>
            <a:pPr lvl="2" hangingPunct="1">
              <a:lnSpc>
                <a:spcPct val="150000"/>
              </a:lnSpc>
            </a:pPr>
            <a:r>
              <a:rPr lang="en-GB" altLang="zh-CN" sz="2400" dirty="0"/>
              <a:t>Each scan slice must be encoded using only the free variables that are shifted from the tester in a single clock cycle.</a:t>
            </a:r>
          </a:p>
          <a:p>
            <a:pPr lvl="2" hangingPunct="1">
              <a:lnSpc>
                <a:spcPct val="150000"/>
              </a:lnSpc>
            </a:pPr>
            <a:r>
              <a:rPr lang="en-GB" altLang="zh-CN" sz="2400" dirty="0"/>
              <a:t>The worst-case most highly specified scan slices tend to limit the amount of compression that can be achieved.</a:t>
            </a:r>
          </a:p>
        </p:txBody>
      </p:sp>
    </p:spTree>
    <p:extLst>
      <p:ext uri="{BB962C8B-B14F-4D97-AF65-F5344CB8AC3E}">
        <p14:creationId xmlns:p14="http://schemas.microsoft.com/office/powerpoint/2010/main" val="11371493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Linear-Decompression-Based Schemes</a:t>
            </a:r>
          </a:p>
          <a:p>
            <a:pPr hangingPunct="1">
              <a:lnSpc>
                <a:spcPct val="150000"/>
              </a:lnSpc>
            </a:pPr>
            <a:r>
              <a:rPr lang="en-GB" altLang="zh-CN" sz="3600" dirty="0"/>
              <a:t>Sequential Linear Decompressors:</a:t>
            </a:r>
          </a:p>
          <a:p>
            <a:pPr lvl="1" hangingPunct="1">
              <a:lnSpc>
                <a:spcPct val="150000"/>
              </a:lnSpc>
            </a:pPr>
            <a:r>
              <a:rPr lang="en-GB" altLang="zh-CN" sz="3000" dirty="0"/>
              <a:t>Advantages</a:t>
            </a:r>
          </a:p>
          <a:p>
            <a:pPr lvl="2" hangingPunct="1">
              <a:lnSpc>
                <a:spcPct val="150000"/>
              </a:lnSpc>
            </a:pPr>
            <a:r>
              <a:rPr lang="en-GB" altLang="zh-CN" sz="2400" dirty="0"/>
              <a:t>It allows free variables from earlier clock cycles to be used when encoding a scan slice in the current clock cycle</a:t>
            </a:r>
          </a:p>
          <a:p>
            <a:pPr lvl="1" hangingPunct="1">
              <a:lnSpc>
                <a:spcPct val="150000"/>
              </a:lnSpc>
            </a:pPr>
            <a:r>
              <a:rPr lang="en-GB" altLang="zh-CN" sz="3000" dirty="0"/>
              <a:t>Drawbacks: </a:t>
            </a:r>
          </a:p>
          <a:p>
            <a:pPr lvl="2" hangingPunct="1">
              <a:lnSpc>
                <a:spcPct val="150000"/>
              </a:lnSpc>
            </a:pPr>
            <a:r>
              <a:rPr lang="en-GB" altLang="zh-CN" sz="2400" dirty="0"/>
              <a:t>The encoding efficiency is limited by the worst-case most heavily specified test cube.</a:t>
            </a:r>
          </a:p>
        </p:txBody>
      </p:sp>
      <p:pic>
        <p:nvPicPr>
          <p:cNvPr id="5" name="图片 4">
            <a:extLst>
              <a:ext uri="{FF2B5EF4-FFF2-40B4-BE49-F238E27FC236}">
                <a16:creationId xmlns:a16="http://schemas.microsoft.com/office/drawing/2014/main" id="{1E0106EA-DA6D-766A-6630-040BBE6CA7E3}"/>
              </a:ext>
            </a:extLst>
          </p:cNvPr>
          <p:cNvPicPr>
            <a:picLocks noChangeAspect="1"/>
          </p:cNvPicPr>
          <p:nvPr/>
        </p:nvPicPr>
        <p:blipFill>
          <a:blip r:embed="rId2"/>
          <a:stretch>
            <a:fillRect/>
          </a:stretch>
        </p:blipFill>
        <p:spPr>
          <a:xfrm>
            <a:off x="5891212" y="8441779"/>
            <a:ext cx="12601575" cy="4876800"/>
          </a:xfrm>
          <a:prstGeom prst="rect">
            <a:avLst/>
          </a:prstGeom>
        </p:spPr>
      </p:pic>
    </p:spTree>
    <p:extLst>
      <p:ext uri="{BB962C8B-B14F-4D97-AF65-F5344CB8AC3E}">
        <p14:creationId xmlns:p14="http://schemas.microsoft.com/office/powerpoint/2010/main" val="20240730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01 Test Stimulus Compression – Linear-Decompression-Based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Linear-Decompression-Based Schemes</a:t>
            </a:r>
          </a:p>
          <a:p>
            <a:pPr hangingPunct="1">
              <a:lnSpc>
                <a:spcPct val="150000"/>
              </a:lnSpc>
            </a:pPr>
            <a:r>
              <a:rPr lang="en-GB" altLang="zh-CN" sz="3600" dirty="0"/>
              <a:t>Variable-Length Sequential Linear Decompressors:</a:t>
            </a:r>
          </a:p>
          <a:p>
            <a:pPr lvl="1" hangingPunct="1">
              <a:lnSpc>
                <a:spcPct val="150000"/>
              </a:lnSpc>
            </a:pPr>
            <a:r>
              <a:rPr lang="en-GB" altLang="zh-CN" sz="3000" dirty="0"/>
              <a:t>Advantages</a:t>
            </a:r>
          </a:p>
          <a:p>
            <a:pPr lvl="2" hangingPunct="1">
              <a:lnSpc>
                <a:spcPct val="150000"/>
              </a:lnSpc>
            </a:pPr>
            <a:r>
              <a:rPr lang="en-GB" altLang="zh-CN" sz="2400" dirty="0"/>
              <a:t>Better encoding efficiency can be achieved by using only as many free variables as are needed to encode each test cube.</a:t>
            </a:r>
          </a:p>
          <a:p>
            <a:pPr lvl="1" hangingPunct="1">
              <a:lnSpc>
                <a:spcPct val="150000"/>
              </a:lnSpc>
            </a:pPr>
            <a:r>
              <a:rPr lang="en-GB" altLang="zh-CN" sz="3000" dirty="0"/>
              <a:t>Drawbacks: </a:t>
            </a:r>
          </a:p>
          <a:p>
            <a:pPr lvl="2" hangingPunct="1">
              <a:lnSpc>
                <a:spcPct val="150000"/>
              </a:lnSpc>
            </a:pPr>
            <a:r>
              <a:rPr lang="en-GB" altLang="zh-CN" sz="2400" dirty="0"/>
              <a:t>It needs additional gating channels, which diminishes the amount of test compression achieved in proportion with the total number of channels being used.</a:t>
            </a:r>
          </a:p>
        </p:txBody>
      </p:sp>
      <p:pic>
        <p:nvPicPr>
          <p:cNvPr id="6" name="图片 5">
            <a:extLst>
              <a:ext uri="{FF2B5EF4-FFF2-40B4-BE49-F238E27FC236}">
                <a16:creationId xmlns:a16="http://schemas.microsoft.com/office/drawing/2014/main" id="{FE23A01A-3B7D-864C-10AA-81D448D595F7}"/>
              </a:ext>
            </a:extLst>
          </p:cNvPr>
          <p:cNvPicPr>
            <a:picLocks noChangeAspect="1"/>
          </p:cNvPicPr>
          <p:nvPr/>
        </p:nvPicPr>
        <p:blipFill>
          <a:blip r:embed="rId2"/>
          <a:stretch>
            <a:fillRect/>
          </a:stretch>
        </p:blipFill>
        <p:spPr>
          <a:xfrm>
            <a:off x="3683794" y="8703275"/>
            <a:ext cx="9024561" cy="4859379"/>
          </a:xfrm>
          <a:prstGeom prst="rect">
            <a:avLst/>
          </a:prstGeom>
        </p:spPr>
      </p:pic>
      <p:sp>
        <p:nvSpPr>
          <p:cNvPr id="8" name="文本框 7">
            <a:extLst>
              <a:ext uri="{FF2B5EF4-FFF2-40B4-BE49-F238E27FC236}">
                <a16:creationId xmlns:a16="http://schemas.microsoft.com/office/drawing/2014/main" id="{AA5EEBB6-B937-095D-1A73-3B55F567B5D9}"/>
              </a:ext>
            </a:extLst>
          </p:cNvPr>
          <p:cNvSpPr txBox="1"/>
          <p:nvPr/>
        </p:nvSpPr>
        <p:spPr>
          <a:xfrm>
            <a:off x="12514700" y="9609470"/>
            <a:ext cx="7534777" cy="3046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3200" b="0" dirty="0">
                <a:solidFill>
                  <a:schemeClr val="tx1">
                    <a:lumMod val="65000"/>
                    <a:lumOff val="35000"/>
                  </a:schemeClr>
                </a:solidFill>
                <a:ea typeface="思源宋体 CN" panose="02020400000000000000" pitchFamily="18" charset="-122"/>
              </a:rPr>
              <a:t>Encoding efficiencies greater than 0.99 can be obtained with this architecture without requiring any constraints on the ATPG. The drawback is the need to add logic in the scan chains to configure them as LFSRs.</a:t>
            </a:r>
          </a:p>
        </p:txBody>
      </p:sp>
    </p:spTree>
    <p:extLst>
      <p:ext uri="{BB962C8B-B14F-4D97-AF65-F5344CB8AC3E}">
        <p14:creationId xmlns:p14="http://schemas.microsoft.com/office/powerpoint/2010/main" val="18463808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Due to its simplicity and effectiveness, this method has been used as the basis of many test compression architectures, including some commercial design for testability (DFT) tools.</a:t>
            </a:r>
            <a:endParaRPr lang="en-GB" altLang="zh-CN" sz="2400" dirty="0"/>
          </a:p>
        </p:txBody>
      </p:sp>
    </p:spTree>
    <p:extLst>
      <p:ext uri="{BB962C8B-B14F-4D97-AF65-F5344CB8AC3E}">
        <p14:creationId xmlns:p14="http://schemas.microsoft.com/office/powerpoint/2010/main" val="173490024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Broadcast Scan</a:t>
            </a:r>
          </a:p>
          <a:p>
            <a:pPr lvl="1" hangingPunct="1">
              <a:lnSpc>
                <a:spcPct val="150000"/>
              </a:lnSpc>
            </a:pPr>
            <a:r>
              <a:rPr lang="en-GB" altLang="zh-CN" sz="3000" dirty="0"/>
              <a:t>In the beginning of the ATPG process, usually random patterns are used to detect the easy-to-detect faults.</a:t>
            </a:r>
          </a:p>
          <a:p>
            <a:pPr lvl="1" hangingPunct="1">
              <a:lnSpc>
                <a:spcPct val="150000"/>
              </a:lnSpc>
            </a:pPr>
            <a:r>
              <a:rPr lang="en-GB" altLang="zh-CN" sz="3000" dirty="0"/>
              <a:t>After most faults have been detected by the random patterns, deterministic patterns are generated for the remaining difficult-to-detect faults. (many “don’t care” bits may still exist)</a:t>
            </a:r>
          </a:p>
          <a:p>
            <a:pPr lvl="1" hangingPunct="1">
              <a:lnSpc>
                <a:spcPct val="150000"/>
              </a:lnSpc>
            </a:pPr>
            <a:r>
              <a:rPr lang="en-GB" altLang="zh-CN" sz="3000" dirty="0"/>
              <a:t>All faults that are detectable in all original circuits will also be detectable with the broadcast structure.</a:t>
            </a:r>
          </a:p>
        </p:txBody>
      </p:sp>
      <p:pic>
        <p:nvPicPr>
          <p:cNvPr id="5" name="图片 4">
            <a:extLst>
              <a:ext uri="{FF2B5EF4-FFF2-40B4-BE49-F238E27FC236}">
                <a16:creationId xmlns:a16="http://schemas.microsoft.com/office/drawing/2014/main" id="{D4631B31-1B87-6BBD-4276-114965449E44}"/>
              </a:ext>
            </a:extLst>
          </p:cNvPr>
          <p:cNvPicPr>
            <a:picLocks noChangeAspect="1"/>
          </p:cNvPicPr>
          <p:nvPr/>
        </p:nvPicPr>
        <p:blipFill>
          <a:blip r:embed="rId2"/>
          <a:stretch>
            <a:fillRect/>
          </a:stretch>
        </p:blipFill>
        <p:spPr>
          <a:xfrm>
            <a:off x="463296" y="8282559"/>
            <a:ext cx="12611100" cy="5124450"/>
          </a:xfrm>
          <a:prstGeom prst="rect">
            <a:avLst/>
          </a:prstGeom>
        </p:spPr>
      </p:pic>
      <p:pic>
        <p:nvPicPr>
          <p:cNvPr id="9" name="图片 8">
            <a:extLst>
              <a:ext uri="{FF2B5EF4-FFF2-40B4-BE49-F238E27FC236}">
                <a16:creationId xmlns:a16="http://schemas.microsoft.com/office/drawing/2014/main" id="{D948040B-B21B-8B32-1D26-95FA6968A706}"/>
              </a:ext>
            </a:extLst>
          </p:cNvPr>
          <p:cNvPicPr>
            <a:picLocks noChangeAspect="1"/>
          </p:cNvPicPr>
          <p:nvPr/>
        </p:nvPicPr>
        <p:blipFill>
          <a:blip r:embed="rId3"/>
          <a:stretch>
            <a:fillRect/>
          </a:stretch>
        </p:blipFill>
        <p:spPr>
          <a:xfrm>
            <a:off x="11327320" y="8242935"/>
            <a:ext cx="12677775" cy="5276850"/>
          </a:xfrm>
          <a:prstGeom prst="rect">
            <a:avLst/>
          </a:prstGeom>
        </p:spPr>
      </p:pic>
    </p:spTree>
    <p:extLst>
      <p:ext uri="{BB962C8B-B14F-4D97-AF65-F5344CB8AC3E}">
        <p14:creationId xmlns:p14="http://schemas.microsoft.com/office/powerpoint/2010/main" val="305830408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en-US" altLang="zh-CN" dirty="0"/>
              <a:t>INTRODUCTION</a:t>
            </a:r>
            <a:endParaRPr lang="zh-CN" altLang="en-US" dirty="0"/>
          </a:p>
        </p:txBody>
      </p:sp>
      <p:sp>
        <p:nvSpPr>
          <p:cNvPr id="4" name="文本占位符 3"/>
          <p:cNvSpPr>
            <a:spLocks noGrp="1"/>
          </p:cNvSpPr>
          <p:nvPr>
            <p:ph type="body" sz="quarter" idx="12"/>
          </p:nvPr>
        </p:nvSpPr>
        <p:spPr/>
        <p:txBody>
          <a:bodyPr/>
          <a:lstStyle/>
          <a:p>
            <a:r>
              <a:rPr lang="en-US" altLang="zh-CN" dirty="0"/>
              <a:t>00</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Illinois Scan</a:t>
            </a:r>
          </a:p>
          <a:p>
            <a:pPr lvl="1" hangingPunct="1">
              <a:lnSpc>
                <a:spcPct val="150000"/>
              </a:lnSpc>
            </a:pPr>
            <a:r>
              <a:rPr lang="en-GB" altLang="zh-CN" sz="3000" dirty="0"/>
              <a:t>If broadcast scan is used for multiple scan chains of a single circuit where the subcircuits driven by the scan chains are not independent, then the property of always being able to detect all faults is lost. </a:t>
            </a:r>
          </a:p>
          <a:p>
            <a:pPr lvl="1" hangingPunct="1">
              <a:lnSpc>
                <a:spcPct val="150000"/>
              </a:lnSpc>
            </a:pPr>
            <a:r>
              <a:rPr lang="en-GB" altLang="zh-CN" sz="3000" dirty="0"/>
              <a:t>The reason for this is that if two scan chains are sharing the same channel, then the </a:t>
            </a:r>
            <a:r>
              <a:rPr lang="en-GB" altLang="zh-CN" sz="3000" dirty="0" err="1"/>
              <a:t>i-th</a:t>
            </a:r>
            <a:r>
              <a:rPr lang="en-GB" altLang="zh-CN" sz="3000" dirty="0"/>
              <a:t> scan cell in each of the two scan chains will always be loaded with identical values. If some fault requires two such scan cells to have opposite values in order to be detected, it will not be possible to detect this fault with broadcast scan.</a:t>
            </a:r>
          </a:p>
        </p:txBody>
      </p:sp>
    </p:spTree>
    <p:extLst>
      <p:ext uri="{BB962C8B-B14F-4D97-AF65-F5344CB8AC3E}">
        <p14:creationId xmlns:p14="http://schemas.microsoft.com/office/powerpoint/2010/main" val="252591542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291096" y="5078824"/>
            <a:ext cx="7888998" cy="7819030"/>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lvl="1" hangingPunct="1">
              <a:lnSpc>
                <a:spcPct val="150000"/>
              </a:lnSpc>
            </a:pPr>
            <a:r>
              <a:rPr lang="en-GB" altLang="zh-CN" sz="3000" dirty="0"/>
              <a:t>Broadcast Mode</a:t>
            </a:r>
          </a:p>
          <a:p>
            <a:pPr lvl="2" hangingPunct="1">
              <a:lnSpc>
                <a:spcPct val="150000"/>
              </a:lnSpc>
            </a:pPr>
            <a:r>
              <a:rPr lang="en-GB" altLang="zh-CN" sz="2400" dirty="0"/>
              <a:t>A scan chain is divided into multiple </a:t>
            </a:r>
            <a:r>
              <a:rPr lang="en-GB" altLang="zh-CN" sz="2400" dirty="0" err="1"/>
              <a:t>subchains</a:t>
            </a:r>
            <a:r>
              <a:rPr lang="en-GB" altLang="zh-CN" sz="2400" dirty="0"/>
              <a:t> (segments) and the same vector can be shifted into all segments through a single shared scan-in input.</a:t>
            </a:r>
          </a:p>
          <a:p>
            <a:pPr lvl="1" hangingPunct="1">
              <a:lnSpc>
                <a:spcPct val="150000"/>
              </a:lnSpc>
            </a:pPr>
            <a:r>
              <a:rPr lang="en-GB" altLang="zh-CN" sz="3000" dirty="0"/>
              <a:t>Serial Chain Mode</a:t>
            </a:r>
          </a:p>
          <a:p>
            <a:pPr lvl="2" hangingPunct="1">
              <a:lnSpc>
                <a:spcPct val="150000"/>
              </a:lnSpc>
            </a:pPr>
            <a:r>
              <a:rPr lang="en-GB" altLang="zh-CN" sz="2400" dirty="0"/>
              <a:t>For the remaining faults that cannot be detected in broadcast mode, the serial scan mode is used where any possible test pattern can be applied.</a:t>
            </a:r>
          </a:p>
          <a:p>
            <a:pPr lvl="2" hangingPunct="1">
              <a:lnSpc>
                <a:spcPct val="150000"/>
              </a:lnSpc>
            </a:pPr>
            <a:r>
              <a:rPr lang="en-GB" altLang="zh-CN" sz="2400" dirty="0"/>
              <a:t>No test compression is achieved when it is run in serial scan mode.</a:t>
            </a:r>
            <a:endParaRPr lang="zh-CN" altLang="en-US" dirty="0"/>
          </a:p>
        </p:txBody>
      </p:sp>
      <p:pic>
        <p:nvPicPr>
          <p:cNvPr id="5" name="图片 4">
            <a:extLst>
              <a:ext uri="{FF2B5EF4-FFF2-40B4-BE49-F238E27FC236}">
                <a16:creationId xmlns:a16="http://schemas.microsoft.com/office/drawing/2014/main" id="{9F514622-B327-09E4-E4E3-129565C5752E}"/>
              </a:ext>
            </a:extLst>
          </p:cNvPr>
          <p:cNvPicPr>
            <a:picLocks noChangeAspect="1"/>
          </p:cNvPicPr>
          <p:nvPr/>
        </p:nvPicPr>
        <p:blipFill>
          <a:blip r:embed="rId2"/>
          <a:stretch>
            <a:fillRect/>
          </a:stretch>
        </p:blipFill>
        <p:spPr>
          <a:xfrm>
            <a:off x="10538954" y="5816013"/>
            <a:ext cx="12553950" cy="6705600"/>
          </a:xfrm>
          <a:prstGeom prst="rect">
            <a:avLst/>
          </a:prstGeom>
        </p:spPr>
      </p:pic>
      <p:sp>
        <p:nvSpPr>
          <p:cNvPr id="10" name="内容占位符 2">
            <a:extLst>
              <a:ext uri="{FF2B5EF4-FFF2-40B4-BE49-F238E27FC236}">
                <a16:creationId xmlns:a16="http://schemas.microsoft.com/office/drawing/2014/main" id="{0A400C7D-1241-F1EA-26D9-19241E9F3E7C}"/>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Illinois Scan</a:t>
            </a:r>
          </a:p>
        </p:txBody>
      </p:sp>
    </p:spTree>
    <p:extLst>
      <p:ext uri="{BB962C8B-B14F-4D97-AF65-F5344CB8AC3E}">
        <p14:creationId xmlns:p14="http://schemas.microsoft.com/office/powerpoint/2010/main" val="147438620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Multiple-Input </a:t>
            </a:r>
            <a:r>
              <a:rPr lang="en-US" altLang="zh-CN" sz="3600" dirty="0"/>
              <a:t>Broadcast</a:t>
            </a:r>
            <a:r>
              <a:rPr lang="en-GB" altLang="zh-CN" sz="3600" dirty="0"/>
              <a:t> Scan</a:t>
            </a:r>
          </a:p>
          <a:p>
            <a:pPr lvl="1" hangingPunct="1">
              <a:lnSpc>
                <a:spcPct val="150000"/>
              </a:lnSpc>
            </a:pPr>
            <a:r>
              <a:rPr lang="en-GB" altLang="zh-CN" sz="3000" dirty="0"/>
              <a:t>If two scan chains must be independently controlled to detect a fault, then they could be assigned to different channels. </a:t>
            </a:r>
          </a:p>
          <a:p>
            <a:pPr lvl="1" hangingPunct="1">
              <a:lnSpc>
                <a:spcPct val="150000"/>
              </a:lnSpc>
            </a:pPr>
            <a:r>
              <a:rPr lang="en-GB" altLang="zh-CN" sz="3000" dirty="0"/>
              <a:t>The more channels that are used and the shorter each scan chain is, the easier it is to detect more faults because fewer constraints are placed on the ATPG.</a:t>
            </a:r>
          </a:p>
        </p:txBody>
      </p:sp>
    </p:spTree>
    <p:extLst>
      <p:ext uri="{BB962C8B-B14F-4D97-AF65-F5344CB8AC3E}">
        <p14:creationId xmlns:p14="http://schemas.microsoft.com/office/powerpoint/2010/main" val="332358289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GB" altLang="zh-CN" sz="3600" dirty="0"/>
              <a:t>Reconfigurable </a:t>
            </a:r>
            <a:r>
              <a:rPr lang="en-US" altLang="zh-CN" sz="3600" dirty="0"/>
              <a:t>Broadcast</a:t>
            </a:r>
            <a:r>
              <a:rPr lang="en-GB" altLang="zh-CN" sz="3600" dirty="0"/>
              <a:t> Scan</a:t>
            </a:r>
          </a:p>
          <a:p>
            <a:pPr lvl="1" hangingPunct="1">
              <a:lnSpc>
                <a:spcPct val="150000"/>
              </a:lnSpc>
            </a:pPr>
            <a:r>
              <a:rPr lang="en-GB" altLang="zh-CN" sz="3000" dirty="0"/>
              <a:t>In static reconfiguration, the reconfiguration can only be done when a new pattern is to be applied. </a:t>
            </a:r>
          </a:p>
          <a:p>
            <a:pPr lvl="2" hangingPunct="1">
              <a:lnSpc>
                <a:spcPct val="150000"/>
              </a:lnSpc>
            </a:pPr>
            <a:r>
              <a:rPr lang="en-GB" altLang="zh-CN" sz="2400" dirty="0"/>
              <a:t>For this method, the target fault set can be divided into several subsets, and each subset can be tested by a single configuration. </a:t>
            </a:r>
          </a:p>
          <a:p>
            <a:pPr lvl="2" hangingPunct="1">
              <a:lnSpc>
                <a:spcPct val="150000"/>
              </a:lnSpc>
            </a:pPr>
            <a:r>
              <a:rPr lang="en-GB" altLang="zh-CN" sz="2400" dirty="0"/>
              <a:t>After testing one subset of faults, the configuration can be changed to test another subset of faults. </a:t>
            </a:r>
          </a:p>
          <a:p>
            <a:pPr lvl="1" hangingPunct="1">
              <a:lnSpc>
                <a:spcPct val="150000"/>
              </a:lnSpc>
            </a:pPr>
            <a:r>
              <a:rPr lang="en-GB" altLang="zh-CN" sz="3000" dirty="0"/>
              <a:t>In dynamic reconfiguration, the configuration can be changed while scanning in a pattern. </a:t>
            </a:r>
          </a:p>
          <a:p>
            <a:pPr lvl="2" hangingPunct="1">
              <a:lnSpc>
                <a:spcPct val="150000"/>
              </a:lnSpc>
            </a:pPr>
            <a:r>
              <a:rPr lang="en-GB" altLang="zh-CN" sz="2400" dirty="0"/>
              <a:t>This provides more reconfiguration flexibility and hence can in general lead to better results with fewer channels.</a:t>
            </a:r>
          </a:p>
          <a:p>
            <a:pPr lvl="2" hangingPunct="1">
              <a:lnSpc>
                <a:spcPct val="150000"/>
              </a:lnSpc>
            </a:pPr>
            <a:r>
              <a:rPr lang="en-US" altLang="zh-CN" sz="2400" dirty="0"/>
              <a:t>Example: in every channel, no scan chain can be both 0 and 1 (0 and X, 1 and X, single 0, single 1 are all OK)</a:t>
            </a:r>
            <a:endParaRPr lang="en-GB" altLang="zh-CN" sz="2400" dirty="0"/>
          </a:p>
          <a:p>
            <a:pPr lvl="3" hangingPunct="1">
              <a:lnSpc>
                <a:spcPct val="150000"/>
              </a:lnSpc>
            </a:pPr>
            <a:r>
              <a:rPr lang="en-US" altLang="zh-CN" sz="2400" dirty="0">
                <a:ea typeface="思源宋体 CN" panose="02020400000000000000" pitchFamily="18" charset="-122"/>
              </a:rPr>
              <a:t>1 → 2 3 6</a:t>
            </a:r>
            <a:r>
              <a:rPr lang="zh-CN" altLang="en-US" sz="2400" dirty="0"/>
              <a:t> </a:t>
            </a:r>
            <a:r>
              <a:rPr lang="en-US" altLang="zh-CN" sz="2400" dirty="0"/>
              <a:t>7</a:t>
            </a:r>
            <a:r>
              <a:rPr lang="zh-CN" altLang="en-US" sz="2400" dirty="0"/>
              <a:t>；</a:t>
            </a:r>
            <a:r>
              <a:rPr lang="en-US" altLang="zh-CN" sz="2400" dirty="0"/>
              <a:t>2</a:t>
            </a:r>
            <a:r>
              <a:rPr lang="en-US" altLang="zh-CN" sz="2400" dirty="0">
                <a:ea typeface="思源宋体 CN" panose="02020400000000000000" pitchFamily="18" charset="-122"/>
              </a:rPr>
              <a:t> → 5 8</a:t>
            </a:r>
            <a:r>
              <a:rPr lang="zh-CN" altLang="en-US" sz="2400" dirty="0">
                <a:ea typeface="思源宋体 CN" panose="02020400000000000000" pitchFamily="18" charset="-122"/>
              </a:rPr>
              <a:t>；</a:t>
            </a:r>
            <a:r>
              <a:rPr lang="en-US" altLang="zh-CN" sz="2400" dirty="0">
                <a:ea typeface="思源宋体 CN" panose="02020400000000000000" pitchFamily="18" charset="-122"/>
              </a:rPr>
              <a:t>3 → 1 4</a:t>
            </a:r>
          </a:p>
          <a:p>
            <a:pPr lvl="3" hangingPunct="1">
              <a:lnSpc>
                <a:spcPct val="150000"/>
              </a:lnSpc>
            </a:pPr>
            <a:r>
              <a:rPr lang="en-US" altLang="zh-CN" sz="2400" dirty="0">
                <a:ea typeface="思源宋体 CN" panose="02020400000000000000" pitchFamily="18" charset="-122"/>
              </a:rPr>
              <a:t>1 → 1 6</a:t>
            </a:r>
            <a:r>
              <a:rPr lang="zh-CN" altLang="en-US" sz="2400" dirty="0"/>
              <a:t>；</a:t>
            </a:r>
            <a:r>
              <a:rPr lang="en-US" altLang="zh-CN" sz="2400" dirty="0"/>
              <a:t>2</a:t>
            </a:r>
            <a:r>
              <a:rPr lang="en-US" altLang="zh-CN" sz="2400" dirty="0">
                <a:ea typeface="思源宋体 CN" panose="02020400000000000000" pitchFamily="18" charset="-122"/>
              </a:rPr>
              <a:t> → 2 4</a:t>
            </a:r>
            <a:r>
              <a:rPr lang="zh-CN" altLang="en-US" sz="2400" dirty="0">
                <a:ea typeface="思源宋体 CN" panose="02020400000000000000" pitchFamily="18" charset="-122"/>
              </a:rPr>
              <a:t>；</a:t>
            </a:r>
            <a:r>
              <a:rPr lang="en-US" altLang="zh-CN" sz="2400" dirty="0">
                <a:ea typeface="思源宋体 CN" panose="02020400000000000000" pitchFamily="18" charset="-122"/>
              </a:rPr>
              <a:t>3 → 3 5 7 8</a:t>
            </a:r>
          </a:p>
          <a:p>
            <a:pPr lvl="2" hangingPunct="1">
              <a:lnSpc>
                <a:spcPct val="150000"/>
              </a:lnSpc>
            </a:pPr>
            <a:endParaRPr lang="en-GB" altLang="zh-CN" sz="2400" dirty="0">
              <a:ea typeface="思源宋体 CN" panose="02020400000000000000" pitchFamily="18" charset="-122"/>
            </a:endParaRPr>
          </a:p>
        </p:txBody>
      </p:sp>
      <p:pic>
        <p:nvPicPr>
          <p:cNvPr id="5" name="图片 4">
            <a:extLst>
              <a:ext uri="{FF2B5EF4-FFF2-40B4-BE49-F238E27FC236}">
                <a16:creationId xmlns:a16="http://schemas.microsoft.com/office/drawing/2014/main" id="{554D8C24-3FB8-F18E-F287-EAC31396C13E}"/>
              </a:ext>
            </a:extLst>
          </p:cNvPr>
          <p:cNvPicPr>
            <a:picLocks noChangeAspect="1"/>
          </p:cNvPicPr>
          <p:nvPr/>
        </p:nvPicPr>
        <p:blipFill>
          <a:blip r:embed="rId2"/>
          <a:stretch>
            <a:fillRect/>
          </a:stretch>
        </p:blipFill>
        <p:spPr>
          <a:xfrm>
            <a:off x="9565105" y="9264009"/>
            <a:ext cx="8068876" cy="4325583"/>
          </a:xfrm>
          <a:prstGeom prst="rect">
            <a:avLst/>
          </a:prstGeom>
        </p:spPr>
      </p:pic>
    </p:spTree>
    <p:extLst>
      <p:ext uri="{BB962C8B-B14F-4D97-AF65-F5344CB8AC3E}">
        <p14:creationId xmlns:p14="http://schemas.microsoft.com/office/powerpoint/2010/main" val="254965145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01 Test Stimulus Compression – Broadcast-Scan-Based Schemes</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Broadcast-Scan-Based Schemes</a:t>
            </a:r>
          </a:p>
          <a:p>
            <a:pPr hangingPunct="1">
              <a:lnSpc>
                <a:spcPct val="150000"/>
              </a:lnSpc>
            </a:pPr>
            <a:r>
              <a:rPr lang="en-US" altLang="zh-CN" sz="3600" dirty="0"/>
              <a:t>Virtual </a:t>
            </a:r>
            <a:r>
              <a:rPr lang="en-GB" altLang="zh-CN" sz="3600" dirty="0"/>
              <a:t>Scan</a:t>
            </a:r>
          </a:p>
          <a:p>
            <a:pPr lvl="1" hangingPunct="1">
              <a:lnSpc>
                <a:spcPct val="150000"/>
              </a:lnSpc>
            </a:pPr>
            <a:r>
              <a:rPr lang="en-GB" altLang="zh-CN" sz="3000" dirty="0"/>
              <a:t>Definition: Using combinational logic network, which can consist of any combination of simple combinational gates, such as buffers, inverters, AND/OR gates, MUXs, and XOR gates, as decompressors.</a:t>
            </a:r>
          </a:p>
          <a:p>
            <a:pPr lvl="1" hangingPunct="1">
              <a:lnSpc>
                <a:spcPct val="150000"/>
              </a:lnSpc>
            </a:pPr>
            <a:r>
              <a:rPr lang="en-GB" altLang="zh-CN" sz="3000" dirty="0"/>
              <a:t>Advantage: it allows the ATPG to directly search for a test cube that can be applied by the decompressor and allows very effective dynamic compaction.</a:t>
            </a:r>
          </a:p>
          <a:p>
            <a:pPr lvl="1" hangingPunct="1">
              <a:lnSpc>
                <a:spcPct val="150000"/>
              </a:lnSpc>
            </a:pPr>
            <a:r>
              <a:rPr lang="en-GB" altLang="zh-CN" sz="3000" dirty="0"/>
              <a:t>Drawback: it may take longer than those based on solving linear equations to generate test cubes or compressed stimuli.</a:t>
            </a:r>
          </a:p>
        </p:txBody>
      </p:sp>
    </p:spTree>
    <p:extLst>
      <p:ext uri="{BB962C8B-B14F-4D97-AF65-F5344CB8AC3E}">
        <p14:creationId xmlns:p14="http://schemas.microsoft.com/office/powerpoint/2010/main" val="308959057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1344" y="8452599"/>
            <a:ext cx="17133077" cy="1689532"/>
          </a:xfrm>
        </p:spPr>
        <p:txBody>
          <a:bodyPr>
            <a:normAutofit/>
          </a:bodyPr>
          <a:lstStyle/>
          <a:p>
            <a:r>
              <a:rPr lang="en-US" altLang="zh-CN" dirty="0"/>
              <a:t>Test Response Compaction</a:t>
            </a:r>
            <a:endParaRPr lang="zh-CN" altLang="en-US" dirty="0"/>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41446721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a:t>
            </a:r>
          </a:p>
          <a:p>
            <a:pPr hangingPunct="1">
              <a:lnSpc>
                <a:spcPct val="150000"/>
              </a:lnSpc>
            </a:pPr>
            <a:r>
              <a:rPr lang="en-US" altLang="zh-CN" sz="3600" dirty="0"/>
              <a:t>Can be lossy!</a:t>
            </a:r>
          </a:p>
          <a:p>
            <a:pPr hangingPunct="1">
              <a:lnSpc>
                <a:spcPct val="150000"/>
              </a:lnSpc>
            </a:pPr>
            <a:r>
              <a:rPr lang="en-GB" altLang="zh-CN" sz="3600" dirty="0"/>
              <a:t>Time &amp; Space</a:t>
            </a:r>
          </a:p>
          <a:p>
            <a:pPr lvl="1" hangingPunct="1">
              <a:lnSpc>
                <a:spcPct val="150000"/>
              </a:lnSpc>
            </a:pPr>
            <a:r>
              <a:rPr lang="en-GB" altLang="zh-CN" sz="3000" dirty="0"/>
              <a:t>If a m × n bits matrix D is transformed into a p × q matrix C (C = </a:t>
            </a:r>
            <a:r>
              <a:rPr lang="en-US" altLang="zh-CN" sz="3000" dirty="0"/>
              <a:t>φ(D)),</a:t>
            </a:r>
            <a:r>
              <a:rPr lang="zh-CN" altLang="en-US" sz="3000" dirty="0"/>
              <a:t> </a:t>
            </a:r>
            <a:r>
              <a:rPr lang="en-US" altLang="zh-CN" sz="3000" dirty="0"/>
              <a:t>then</a:t>
            </a:r>
            <a:r>
              <a:rPr lang="zh-CN" altLang="en-US" sz="3000" dirty="0"/>
              <a:t> </a:t>
            </a:r>
            <a:r>
              <a:rPr lang="en-US" altLang="zh-CN" sz="3000" dirty="0"/>
              <a:t>define</a:t>
            </a:r>
            <a:r>
              <a:rPr lang="zh-CN" altLang="en-US" sz="3000" dirty="0"/>
              <a:t> </a:t>
            </a:r>
            <a:r>
              <a:rPr lang="en-US" altLang="zh-CN" sz="3000" dirty="0"/>
              <a:t>m/p</a:t>
            </a:r>
            <a:r>
              <a:rPr lang="zh-CN" altLang="en-US" sz="3000" dirty="0"/>
              <a:t> </a:t>
            </a:r>
            <a:r>
              <a:rPr lang="en-US" altLang="zh-CN" sz="3000" dirty="0"/>
              <a:t>as</a:t>
            </a:r>
            <a:r>
              <a:rPr lang="zh-CN" altLang="en-US" sz="3000" dirty="0"/>
              <a:t> </a:t>
            </a:r>
            <a:r>
              <a:rPr lang="en-US" altLang="zh-CN" sz="3000" dirty="0"/>
              <a:t>space</a:t>
            </a:r>
            <a:r>
              <a:rPr lang="zh-CN" altLang="en-US" sz="3000" dirty="0"/>
              <a:t> </a:t>
            </a:r>
            <a:r>
              <a:rPr lang="en-US" altLang="zh-CN" sz="3000" dirty="0"/>
              <a:t>compaction</a:t>
            </a:r>
            <a:r>
              <a:rPr lang="zh-CN" altLang="en-US" sz="3000" dirty="0"/>
              <a:t> </a:t>
            </a:r>
            <a:r>
              <a:rPr lang="en-US" altLang="zh-CN" sz="3000" dirty="0"/>
              <a:t>ratio, n/q as time compaction ratio. (p&lt;m, q&lt;n)</a:t>
            </a:r>
          </a:p>
          <a:p>
            <a:pPr lvl="1" hangingPunct="1">
              <a:lnSpc>
                <a:spcPct val="150000"/>
              </a:lnSpc>
            </a:pPr>
            <a:r>
              <a:rPr lang="en-GB" altLang="zh-CN" sz="3000" dirty="0"/>
              <a:t>The column index of test data matrix D is referred to as the </a:t>
            </a:r>
            <a:r>
              <a:rPr lang="en-GB" altLang="zh-CN" sz="3000" b="1" u="sng" dirty="0"/>
              <a:t>time dimension</a:t>
            </a:r>
            <a:r>
              <a:rPr lang="en-GB" altLang="zh-CN" sz="3000" dirty="0"/>
              <a:t> because it corresponds to the output bits from a </a:t>
            </a:r>
            <a:r>
              <a:rPr lang="en-GB" altLang="zh-CN" sz="3000" b="1" u="sng" dirty="0"/>
              <a:t>single circuit output</a:t>
            </a:r>
            <a:r>
              <a:rPr lang="en-GB" altLang="zh-CN" sz="3000" b="1" dirty="0"/>
              <a:t> </a:t>
            </a:r>
            <a:r>
              <a:rPr lang="en-GB" altLang="zh-CN" sz="3000" dirty="0"/>
              <a:t>resulting from the application of </a:t>
            </a:r>
            <a:r>
              <a:rPr lang="en-GB" altLang="zh-CN" sz="3000" b="1" u="sng" dirty="0"/>
              <a:t>different input test patterns</a:t>
            </a:r>
            <a:r>
              <a:rPr lang="en-GB" altLang="zh-CN" sz="3000" dirty="0"/>
              <a:t>. </a:t>
            </a:r>
          </a:p>
          <a:p>
            <a:pPr lvl="1" hangingPunct="1">
              <a:lnSpc>
                <a:spcPct val="150000"/>
              </a:lnSpc>
            </a:pPr>
            <a:r>
              <a:rPr lang="en-GB" altLang="zh-CN" sz="3000" dirty="0"/>
              <a:t>The row index of the test data matrix D is referred to as the </a:t>
            </a:r>
            <a:r>
              <a:rPr lang="en-GB" altLang="zh-CN" sz="3000" b="1" u="sng" dirty="0"/>
              <a:t>space dimension</a:t>
            </a:r>
            <a:r>
              <a:rPr lang="en-GB" altLang="zh-CN" sz="3000" dirty="0"/>
              <a:t> because it corresponds to the output bits from </a:t>
            </a:r>
            <a:r>
              <a:rPr lang="en-GB" altLang="zh-CN" sz="3000" b="1" u="sng" dirty="0"/>
              <a:t>different circuit outputs</a:t>
            </a:r>
            <a:r>
              <a:rPr lang="en-GB" altLang="zh-CN" sz="3000" dirty="0"/>
              <a:t> resulting from the application of </a:t>
            </a:r>
            <a:r>
              <a:rPr lang="en-GB" altLang="zh-CN" sz="3000" b="1" u="sng" dirty="0"/>
              <a:t>the input test pattern</a:t>
            </a:r>
            <a:r>
              <a:rPr lang="en-GB" altLang="zh-CN" sz="3000" dirty="0"/>
              <a:t>.</a:t>
            </a:r>
          </a:p>
        </p:txBody>
      </p:sp>
      <p:pic>
        <p:nvPicPr>
          <p:cNvPr id="7" name="图片 6">
            <a:extLst>
              <a:ext uri="{FF2B5EF4-FFF2-40B4-BE49-F238E27FC236}">
                <a16:creationId xmlns:a16="http://schemas.microsoft.com/office/drawing/2014/main" id="{F8FBBFF0-B8DB-26CC-56A7-8F7C06214F14}"/>
              </a:ext>
            </a:extLst>
          </p:cNvPr>
          <p:cNvPicPr>
            <a:picLocks noChangeAspect="1"/>
          </p:cNvPicPr>
          <p:nvPr/>
        </p:nvPicPr>
        <p:blipFill>
          <a:blip r:embed="rId2"/>
          <a:stretch>
            <a:fillRect/>
          </a:stretch>
        </p:blipFill>
        <p:spPr>
          <a:xfrm>
            <a:off x="3187365" y="10668536"/>
            <a:ext cx="9105900" cy="3009900"/>
          </a:xfrm>
          <a:prstGeom prst="rect">
            <a:avLst/>
          </a:prstGeom>
        </p:spPr>
      </p:pic>
      <p:pic>
        <p:nvPicPr>
          <p:cNvPr id="9" name="图片 8">
            <a:extLst>
              <a:ext uri="{FF2B5EF4-FFF2-40B4-BE49-F238E27FC236}">
                <a16:creationId xmlns:a16="http://schemas.microsoft.com/office/drawing/2014/main" id="{9D62A4BF-28FE-6584-7AEA-70E6B4ADD4E9}"/>
              </a:ext>
            </a:extLst>
          </p:cNvPr>
          <p:cNvPicPr>
            <a:picLocks noChangeAspect="1"/>
          </p:cNvPicPr>
          <p:nvPr/>
        </p:nvPicPr>
        <p:blipFill>
          <a:blip r:embed="rId3"/>
          <a:stretch>
            <a:fillRect/>
          </a:stretch>
        </p:blipFill>
        <p:spPr>
          <a:xfrm>
            <a:off x="12192000" y="10939999"/>
            <a:ext cx="8839200" cy="2466975"/>
          </a:xfrm>
          <a:prstGeom prst="rect">
            <a:avLst/>
          </a:prstGeom>
        </p:spPr>
      </p:pic>
    </p:spTree>
    <p:extLst>
      <p:ext uri="{BB962C8B-B14F-4D97-AF65-F5344CB8AC3E}">
        <p14:creationId xmlns:p14="http://schemas.microsoft.com/office/powerpoint/2010/main" val="90270387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a:t>
            </a:r>
          </a:p>
          <a:p>
            <a:pPr hangingPunct="1">
              <a:lnSpc>
                <a:spcPct val="150000"/>
              </a:lnSpc>
            </a:pPr>
            <a:r>
              <a:rPr lang="en-US" altLang="zh-CN" sz="3600" dirty="0"/>
              <a:t>CFI(Circuit-function-independent) &amp; CFS (Circuit-function-specific)</a:t>
            </a:r>
          </a:p>
          <a:p>
            <a:pPr lvl="1" hangingPunct="1">
              <a:lnSpc>
                <a:spcPct val="150000"/>
              </a:lnSpc>
            </a:pPr>
            <a:r>
              <a:rPr lang="en-GB" altLang="zh-CN" sz="3000" dirty="0"/>
              <a:t>The compaction function </a:t>
            </a:r>
            <a:r>
              <a:rPr lang="en-US" altLang="zh-CN" sz="3200" dirty="0"/>
              <a:t>φ </a:t>
            </a:r>
            <a:r>
              <a:rPr lang="en-GB" altLang="zh-CN" sz="3000" dirty="0"/>
              <a:t>is CFI if it is selected regardless of the test data expected to originate from either the fault-free or faulty circuit.</a:t>
            </a:r>
          </a:p>
          <a:p>
            <a:pPr hangingPunct="1">
              <a:lnSpc>
                <a:spcPct val="150000"/>
              </a:lnSpc>
            </a:pPr>
            <a:r>
              <a:rPr lang="en-GB" altLang="zh-CN" sz="3600" dirty="0"/>
              <a:t>Linear &amp; Nonlinear</a:t>
            </a:r>
          </a:p>
          <a:p>
            <a:pPr lvl="1" hangingPunct="1">
              <a:lnSpc>
                <a:spcPct val="150000"/>
              </a:lnSpc>
            </a:pPr>
            <a:r>
              <a:rPr lang="en-GB" altLang="zh-CN" sz="3000" dirty="0"/>
              <a:t>A response compactor is said to be linear if it consists of only XOR gates and flip-flops. </a:t>
            </a:r>
          </a:p>
          <a:p>
            <a:pPr lvl="1" hangingPunct="1">
              <a:lnSpc>
                <a:spcPct val="150000"/>
              </a:lnSpc>
            </a:pPr>
            <a:r>
              <a:rPr lang="en-GB" altLang="zh-CN" sz="3000" dirty="0"/>
              <a:t>For linear compactors, the compacting function </a:t>
            </a:r>
            <a:r>
              <a:rPr lang="en-US" altLang="zh-CN" sz="2800" dirty="0"/>
              <a:t>φ</a:t>
            </a:r>
            <a:r>
              <a:rPr lang="en-GB" altLang="zh-CN" sz="3000" dirty="0"/>
              <a:t> is such that each bit of the compacted data matrix C can be expressed as a </a:t>
            </a:r>
            <a:r>
              <a:rPr lang="en-GB" altLang="zh-CN" sz="3000" dirty="0" err="1"/>
              <a:t>boolean</a:t>
            </a:r>
            <a:r>
              <a:rPr lang="en-GB" altLang="zh-CN" sz="3000" dirty="0"/>
              <a:t> sum (XOR sum) of any number of bits of the data matrix D. Thus, for linear compactors, </a:t>
            </a:r>
            <a:r>
              <a:rPr lang="en-US" altLang="zh-CN" sz="3200" dirty="0"/>
              <a:t>φ </a:t>
            </a:r>
            <a:r>
              <a:rPr lang="en-GB" altLang="zh-CN" sz="3000" dirty="0"/>
              <a:t>is a linear operator.</a:t>
            </a:r>
          </a:p>
        </p:txBody>
      </p:sp>
    </p:spTree>
    <p:extLst>
      <p:ext uri="{BB962C8B-B14F-4D97-AF65-F5344CB8AC3E}">
        <p14:creationId xmlns:p14="http://schemas.microsoft.com/office/powerpoint/2010/main" val="19125710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a:t>
            </a:r>
          </a:p>
          <a:p>
            <a:pPr hangingPunct="1">
              <a:lnSpc>
                <a:spcPct val="150000"/>
              </a:lnSpc>
            </a:pPr>
            <a:endParaRPr lang="en-GB" altLang="zh-CN" sz="3000" dirty="0"/>
          </a:p>
        </p:txBody>
      </p:sp>
      <p:pic>
        <p:nvPicPr>
          <p:cNvPr id="5" name="图片 4">
            <a:extLst>
              <a:ext uri="{FF2B5EF4-FFF2-40B4-BE49-F238E27FC236}">
                <a16:creationId xmlns:a16="http://schemas.microsoft.com/office/drawing/2014/main" id="{73E48622-3D43-1F5F-62F0-D8BFE9EFF444}"/>
              </a:ext>
            </a:extLst>
          </p:cNvPr>
          <p:cNvPicPr>
            <a:picLocks noChangeAspect="1"/>
          </p:cNvPicPr>
          <p:nvPr/>
        </p:nvPicPr>
        <p:blipFill>
          <a:blip r:embed="rId2"/>
          <a:stretch>
            <a:fillRect/>
          </a:stretch>
        </p:blipFill>
        <p:spPr>
          <a:xfrm>
            <a:off x="4745433" y="4920915"/>
            <a:ext cx="14893134" cy="8079206"/>
          </a:xfrm>
          <a:prstGeom prst="rect">
            <a:avLst/>
          </a:prstGeom>
        </p:spPr>
      </p:pic>
    </p:spTree>
    <p:extLst>
      <p:ext uri="{BB962C8B-B14F-4D97-AF65-F5344CB8AC3E}">
        <p14:creationId xmlns:p14="http://schemas.microsoft.com/office/powerpoint/2010/main" val="400343834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a:t>
            </a:r>
          </a:p>
          <a:p>
            <a:pPr hangingPunct="1">
              <a:lnSpc>
                <a:spcPct val="150000"/>
              </a:lnSpc>
            </a:pPr>
            <a:r>
              <a:rPr lang="en-US" altLang="zh-CN" sz="3600" dirty="0"/>
              <a:t>F</a:t>
            </a:r>
            <a:r>
              <a:rPr lang="en-GB" altLang="zh-CN" sz="3600" dirty="0"/>
              <a:t>or complex designs, logic simulators cannot always deterministically predict the logic values of all test response bits.</a:t>
            </a:r>
          </a:p>
          <a:p>
            <a:pPr hangingPunct="1">
              <a:lnSpc>
                <a:spcPct val="150000"/>
              </a:lnSpc>
            </a:pPr>
            <a:r>
              <a:rPr lang="en-GB" altLang="zh-CN" sz="3600" dirty="0"/>
              <a:t>Because of the loss, response compaction techniques face two major challenges: </a:t>
            </a:r>
          </a:p>
          <a:p>
            <a:pPr lvl="1" hangingPunct="1">
              <a:lnSpc>
                <a:spcPct val="150000"/>
              </a:lnSpc>
            </a:pPr>
            <a:r>
              <a:rPr lang="en-GB" altLang="zh-CN" sz="3000" dirty="0"/>
              <a:t>Aliasing: different uncompressed data A and uncompressed data B yield the same compressed data C after compaction.</a:t>
            </a:r>
          </a:p>
          <a:p>
            <a:pPr lvl="1" hangingPunct="1">
              <a:lnSpc>
                <a:spcPct val="150000"/>
              </a:lnSpc>
            </a:pPr>
            <a:r>
              <a:rPr lang="en-GB" altLang="zh-CN" sz="3000" dirty="0"/>
              <a:t>Fault diagnosis: a better diagnosis is to locate the failing scan cells in the scan chains from the outputs of the compactor without configuring the chip in a special diagnosis mode.</a:t>
            </a:r>
          </a:p>
        </p:txBody>
      </p:sp>
    </p:spTree>
    <p:extLst>
      <p:ext uri="{BB962C8B-B14F-4D97-AF65-F5344CB8AC3E}">
        <p14:creationId xmlns:p14="http://schemas.microsoft.com/office/powerpoint/2010/main" val="4260055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Compression</a:t>
            </a:r>
            <a:endParaRPr lang="en-US" altLang="zh-CN" sz="3600" dirty="0"/>
          </a:p>
          <a:p>
            <a:pPr hangingPunct="1">
              <a:lnSpc>
                <a:spcPct val="150000"/>
              </a:lnSpc>
            </a:pPr>
            <a:r>
              <a:rPr lang="en-US" altLang="zh-CN" sz="3600" b="1" dirty="0">
                <a:solidFill>
                  <a:srgbClr val="68309F"/>
                </a:solidFill>
              </a:rPr>
              <a:t>Definition</a:t>
            </a:r>
            <a:r>
              <a:rPr lang="en-US" altLang="zh-CN" sz="3600" dirty="0">
                <a:solidFill>
                  <a:schemeClr val="tx1"/>
                </a:solidFill>
              </a:rPr>
              <a:t>: </a:t>
            </a:r>
            <a:r>
              <a:rPr lang="en-GB" altLang="zh-CN" sz="3600" dirty="0">
                <a:solidFill>
                  <a:schemeClr val="tx1"/>
                </a:solidFill>
              </a:rPr>
              <a:t>to compress the amount of test data (both stimulus and response) that is stored on the tester.</a:t>
            </a:r>
          </a:p>
          <a:p>
            <a:pPr lvl="1" hangingPunct="1">
              <a:lnSpc>
                <a:spcPct val="150000"/>
              </a:lnSpc>
            </a:pPr>
            <a:r>
              <a:rPr lang="en-GB" altLang="zh-CN" sz="3000" dirty="0">
                <a:solidFill>
                  <a:schemeClr val="tx1"/>
                </a:solidFill>
              </a:rPr>
              <a:t>It reduces the amount of tester </a:t>
            </a:r>
            <a:r>
              <a:rPr lang="en-GB" altLang="zh-CN" sz="3000" b="1" u="sng" dirty="0">
                <a:solidFill>
                  <a:schemeClr val="tx1"/>
                </a:solidFill>
              </a:rPr>
              <a:t>memory</a:t>
            </a:r>
            <a:r>
              <a:rPr lang="en-GB" altLang="zh-CN" sz="3000" dirty="0">
                <a:solidFill>
                  <a:schemeClr val="tx1"/>
                </a:solidFill>
              </a:rPr>
              <a:t> that is required.</a:t>
            </a:r>
          </a:p>
          <a:p>
            <a:pPr lvl="1" hangingPunct="1">
              <a:lnSpc>
                <a:spcPct val="150000"/>
              </a:lnSpc>
            </a:pPr>
            <a:r>
              <a:rPr lang="en-US" altLang="zh-CN" sz="3000" dirty="0">
                <a:solidFill>
                  <a:schemeClr val="tx1"/>
                </a:solidFill>
              </a:rPr>
              <a:t>It reduces test </a:t>
            </a:r>
            <a:r>
              <a:rPr lang="en-US" altLang="zh-CN" sz="3000" b="1" u="sng" dirty="0">
                <a:solidFill>
                  <a:schemeClr val="tx1"/>
                </a:solidFill>
              </a:rPr>
              <a:t>time</a:t>
            </a:r>
            <a:r>
              <a:rPr lang="en-GB" altLang="zh-CN" sz="3000" dirty="0">
                <a:solidFill>
                  <a:schemeClr val="tx1"/>
                </a:solidFill>
              </a:rPr>
              <a:t>.</a:t>
            </a:r>
            <a:endParaRPr lang="en-US" altLang="zh-CN" sz="3000" dirty="0">
              <a:solidFill>
                <a:schemeClr val="tx1"/>
              </a:solidFill>
            </a:endParaRPr>
          </a:p>
          <a:p>
            <a:pPr hangingPunct="1">
              <a:lnSpc>
                <a:spcPct val="150000"/>
              </a:lnSpc>
            </a:pPr>
            <a:r>
              <a:rPr lang="en-US" altLang="zh-CN" sz="3600" b="1" dirty="0">
                <a:solidFill>
                  <a:srgbClr val="68309F"/>
                </a:solidFill>
              </a:rPr>
              <a:t>Category</a:t>
            </a:r>
            <a:r>
              <a:rPr lang="en-US" altLang="zh-CN" sz="3600" dirty="0"/>
              <a:t>:</a:t>
            </a:r>
            <a:endParaRPr lang="en-US" altLang="zh-CN" sz="3600" b="1" dirty="0">
              <a:solidFill>
                <a:srgbClr val="68309F"/>
              </a:solidFill>
            </a:endParaRPr>
          </a:p>
          <a:p>
            <a:pPr lvl="1" hangingPunct="1">
              <a:lnSpc>
                <a:spcPct val="150000"/>
              </a:lnSpc>
            </a:pPr>
            <a:r>
              <a:rPr lang="en-GB" altLang="zh-CN" sz="3000" dirty="0">
                <a:solidFill>
                  <a:schemeClr val="tx1"/>
                </a:solidFill>
              </a:rPr>
              <a:t>using data compression codes</a:t>
            </a:r>
          </a:p>
          <a:p>
            <a:pPr lvl="1" hangingPunct="1">
              <a:lnSpc>
                <a:spcPct val="150000"/>
              </a:lnSpc>
            </a:pPr>
            <a:r>
              <a:rPr lang="en-GB" altLang="zh-CN" sz="3000" dirty="0">
                <a:solidFill>
                  <a:schemeClr val="tx1"/>
                </a:solidFill>
              </a:rPr>
              <a:t>employing linear decompression</a:t>
            </a:r>
          </a:p>
          <a:p>
            <a:pPr lvl="1" hangingPunct="1">
              <a:lnSpc>
                <a:spcPct val="150000"/>
              </a:lnSpc>
            </a:pPr>
            <a:r>
              <a:rPr lang="en-GB" altLang="zh-CN" sz="3000" dirty="0">
                <a:solidFill>
                  <a:schemeClr val="tx1"/>
                </a:solidFill>
              </a:rPr>
              <a:t>broadcasting the same value to multiple scan chains</a:t>
            </a:r>
          </a:p>
          <a:p>
            <a:pPr hangingPunct="1">
              <a:lnSpc>
                <a:spcPct val="150000"/>
              </a:lnSpc>
            </a:pPr>
            <a:r>
              <a:rPr lang="en-GB" altLang="zh-CN" sz="3000" dirty="0">
                <a:solidFill>
                  <a:schemeClr val="tx1"/>
                </a:solidFill>
                <a:ea typeface="思源宋体 CN" panose="02020400000000000000" pitchFamily="18" charset="-122"/>
              </a:rPr>
              <a:t>Lossy compression = compaction (some fault coverage may be lost)</a:t>
            </a:r>
          </a:p>
        </p:txBody>
      </p:sp>
    </p:spTree>
    <p:extLst>
      <p:ext uri="{BB962C8B-B14F-4D97-AF65-F5344CB8AC3E}">
        <p14:creationId xmlns:p14="http://schemas.microsoft.com/office/powerpoint/2010/main" val="78815861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8" y="3093612"/>
                <a:ext cx="22254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Zero-Aliasing Linear Compaction</a:t>
                </a:r>
              </a:p>
              <a:p>
                <a:pPr lvl="1" hangingPunct="1">
                  <a:lnSpc>
                    <a:spcPct val="150000"/>
                  </a:lnSpc>
                </a:pPr>
                <a:r>
                  <a:rPr lang="en-US" altLang="zh-CN" sz="3000" b="1" dirty="0">
                    <a:solidFill>
                      <a:srgbClr val="68309F"/>
                    </a:solidFill>
                  </a:rPr>
                  <a:t>Transparency</a:t>
                </a:r>
                <a:r>
                  <a:rPr lang="en-US" altLang="zh-CN" sz="3000" dirty="0"/>
                  <a:t>: for a </a:t>
                </a:r>
                <a:r>
                  <a:rPr lang="en-GB" altLang="zh-CN" sz="3000" dirty="0"/>
                  <a:t>Y = </a:t>
                </a:r>
                <a:r>
                  <a:rPr lang="en-US" altLang="zh-CN" sz="3000" dirty="0"/>
                  <a:t>φ(X), if different input X1, X2 always result in different output Y1, Y2, then the φ is transparent. </a:t>
                </a:r>
              </a:p>
              <a:p>
                <a:pPr lvl="2" hangingPunct="1">
                  <a:lnSpc>
                    <a:spcPct val="150000"/>
                  </a:lnSpc>
                </a:pPr>
                <a:r>
                  <a:rPr lang="en-GB" altLang="zh-CN" sz="2400" dirty="0"/>
                  <a:t>If X1 is the compactor input value in a correctly working circuit and X2 is the input value due to a fault, then because the corresponding output vectors will always be different for a transparent compactor it will be zero-aliasing.</a:t>
                </a:r>
              </a:p>
              <a:p>
                <a:pPr lvl="1" hangingPunct="1">
                  <a:lnSpc>
                    <a:spcPct val="150000"/>
                  </a:lnSpc>
                </a:pPr>
                <a:r>
                  <a:rPr lang="en-GB" altLang="zh-CN" sz="3000" b="1" dirty="0">
                    <a:solidFill>
                      <a:srgbClr val="68309F"/>
                    </a:solidFill>
                  </a:rPr>
                  <a:t>Theorem</a:t>
                </a:r>
                <a:r>
                  <a:rPr lang="en-GB" altLang="zh-CN" sz="3000" dirty="0"/>
                  <a:t>:</a:t>
                </a:r>
              </a:p>
              <a:p>
                <a:pPr lvl="2" hangingPunct="1">
                  <a:lnSpc>
                    <a:spcPct val="150000"/>
                  </a:lnSpc>
                </a:pPr>
                <a:r>
                  <a:rPr lang="en-GB" altLang="zh-CN" sz="2400" dirty="0"/>
                  <a:t>For any test set T, for a circuit that implements function C, there exists a zero-aliasing output space compactor with q outputs for C where </a:t>
                </a:r>
                <a14:m>
                  <m:oMath xmlns:m="http://schemas.openxmlformats.org/officeDocument/2006/math">
                    <m:r>
                      <a:rPr lang="en-US" altLang="zh-CN" sz="2400" b="0" i="1" smtClean="0">
                        <a:latin typeface="Cambria Math" panose="02040503050406030204" pitchFamily="18" charset="0"/>
                      </a:rPr>
                      <m:t>𝑞</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func>
                          <m:funcPr>
                            <m:ctrlPr>
                              <a:rPr lang="en-US" altLang="zh-CN" sz="2400" b="0" i="1" smtClean="0">
                                <a:latin typeface="Cambria Math" panose="02040503050406030204" pitchFamily="18" charset="0"/>
                              </a:rPr>
                            </m:ctrlPr>
                          </m:funcPr>
                          <m:fName>
                            <m:sSub>
                              <m:sSubPr>
                                <m:ctrlPr>
                                  <a:rPr lang="en-US" altLang="zh-CN" sz="2400" b="0" i="1" smtClean="0">
                                    <a:latin typeface="Cambria Math" panose="02040503050406030204" pitchFamily="18" charset="0"/>
                                  </a:rPr>
                                </m:ctrlPr>
                              </m:sSubPr>
                              <m:e>
                                <m:r>
                                  <m:rPr>
                                    <m:sty m:val="p"/>
                                  </m:rPr>
                                  <a:rPr lang="en-US" altLang="zh-CN" sz="2400" b="0" i="0" smtClean="0">
                                    <a:latin typeface="Cambria Math" panose="02040503050406030204" pitchFamily="18" charset="0"/>
                                  </a:rPr>
                                  <m:t>log</m:t>
                                </m:r>
                              </m:e>
                              <m:sub>
                                <m:r>
                                  <a:rPr lang="en-US" altLang="zh-CN" sz="2400" b="0" i="1" smtClean="0">
                                    <a:latin typeface="Cambria Math" panose="02040503050406030204" pitchFamily="18" charset="0"/>
                                  </a:rPr>
                                  <m:t>2</m:t>
                                </m:r>
                              </m:sub>
                            </m:sSub>
                          </m:fName>
                          <m:e>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𝑇</m:t>
                                </m:r>
                              </m:e>
                            </m:d>
                            <m:r>
                              <a:rPr lang="en-US" altLang="zh-CN" sz="2400" b="0" i="1" smtClean="0">
                                <a:latin typeface="Cambria Math" panose="02040503050406030204" pitchFamily="18" charset="0"/>
                              </a:rPr>
                              <m:t>+1)</m:t>
                            </m:r>
                          </m:e>
                        </m:func>
                      </m:e>
                    </m:d>
                  </m:oMath>
                </a14:m>
                <a:r>
                  <a:rPr lang="en-US" altLang="zh-CN" sz="3000" dirty="0"/>
                  <a:t>. </a:t>
                </a:r>
                <a:r>
                  <a:rPr lang="en-US" altLang="zh-CN" sz="2400" dirty="0"/>
                  <a:t>(</a:t>
                </a:r>
                <a:r>
                  <a:rPr lang="en-GB" altLang="zh-CN" sz="2400" dirty="0"/>
                  <a:t>upper bound on the number of outputs of the space compactor)</a:t>
                </a:r>
                <a:endParaRPr lang="en-US" altLang="zh-CN" sz="2400" dirty="0"/>
              </a:p>
              <a:p>
                <a:pPr hangingPunct="1">
                  <a:lnSpc>
                    <a:spcPct val="150000"/>
                  </a:lnSpc>
                </a:pPr>
                <a:endParaRPr lang="en-GB" altLang="zh-CN" sz="3000" dirty="0"/>
              </a:p>
            </p:txBody>
          </p:sp>
        </mc:Choice>
        <mc:Fallback>
          <p:sp>
            <p:nvSpPr>
              <p:cNvPr id="3" name="内容占位符 2">
                <a:extLst>
                  <a:ext uri="{FF2B5EF4-FFF2-40B4-BE49-F238E27FC236}">
                    <a16:creationId xmlns:a16="http://schemas.microsoft.com/office/drawing/2014/main" id="{6A0CD2EF-0EC6-9357-C937-D0E70586062D}"/>
                  </a:ext>
                </a:extLst>
              </p:cNvPr>
              <p:cNvSpPr txBox="1">
                <a:spLocks noRot="1" noChangeAspect="1" noMove="1" noResize="1" noEditPoints="1" noAdjustHandles="1" noChangeArrowheads="1" noChangeShapeType="1" noTextEdit="1"/>
              </p:cNvSpPr>
              <p:nvPr/>
            </p:nvSpPr>
            <p:spPr>
              <a:xfrm>
                <a:off x="1387348" y="3093612"/>
                <a:ext cx="22254705" cy="10168979"/>
              </a:xfrm>
              <a:prstGeom prst="rect">
                <a:avLst/>
              </a:prstGeom>
              <a:blipFill>
                <a:blip r:embed="rId2"/>
                <a:stretch>
                  <a:fillRect l="-1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202879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1131799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Zero-Aliasing Linear Compaction</a:t>
                </a:r>
              </a:p>
              <a:p>
                <a:pPr lvl="1" hangingPunct="1">
                  <a:lnSpc>
                    <a:spcPct val="150000"/>
                  </a:lnSpc>
                </a:pPr>
                <a:r>
                  <a:rPr lang="en-US" altLang="zh-CN" sz="3000" b="1" dirty="0">
                    <a:solidFill>
                      <a:srgbClr val="68309F"/>
                    </a:solidFill>
                  </a:rPr>
                  <a:t>Response Graph</a:t>
                </a:r>
                <a:r>
                  <a:rPr lang="en-US" altLang="zh-CN" sz="3000" dirty="0"/>
                  <a:t>: </a:t>
                </a:r>
              </a:p>
              <a:p>
                <a:pPr lvl="2" hangingPunct="1">
                  <a:lnSpc>
                    <a:spcPct val="150000"/>
                  </a:lnSpc>
                </a:pPr>
                <a:r>
                  <a:rPr lang="en-US" altLang="zh-CN" sz="2400" dirty="0"/>
                  <a:t>Vertices: </a:t>
                </a:r>
                <a:r>
                  <a:rPr lang="en-GB" altLang="zh-CN" sz="2400" dirty="0"/>
                  <a:t>all possible responses of circuit C to test set T given fault set F.</a:t>
                </a:r>
              </a:p>
              <a:p>
                <a:pPr lvl="2" hangingPunct="1">
                  <a:lnSpc>
                    <a:spcPct val="150000"/>
                  </a:lnSpc>
                </a:pPr>
                <a:r>
                  <a:rPr lang="en-GB" altLang="zh-CN" sz="2400" dirty="0"/>
                  <a:t>Edges (from j to </a:t>
                </a:r>
                <a:r>
                  <a:rPr lang="en-US" altLang="zh-CN" sz="2400" dirty="0"/>
                  <a:t>k): </a:t>
                </a:r>
                <a:r>
                  <a:rPr lang="en-GB" altLang="zh-CN" sz="2400" dirty="0"/>
                  <a:t>if and only if there exists a test pattern t for which the fault-free response is j, and a fault f such that the faulty response of C for test t is k.</a:t>
                </a:r>
              </a:p>
              <a:p>
                <a:pPr lvl="1" hangingPunct="1">
                  <a:lnSpc>
                    <a:spcPct val="150000"/>
                  </a:lnSpc>
                </a:pPr>
                <a:r>
                  <a:rPr lang="en-GB" altLang="zh-CN" sz="3000" b="1" dirty="0">
                    <a:solidFill>
                      <a:srgbClr val="68309F"/>
                    </a:solidFill>
                  </a:rPr>
                  <a:t>Theorem</a:t>
                </a:r>
                <a:r>
                  <a:rPr lang="en-GB" altLang="zh-CN" sz="3000" dirty="0"/>
                  <a:t>:</a:t>
                </a:r>
              </a:p>
              <a:p>
                <a:pPr lvl="2" hangingPunct="1">
                  <a:lnSpc>
                    <a:spcPct val="150000"/>
                  </a:lnSpc>
                </a:pPr>
                <a:r>
                  <a:rPr lang="en-GB" altLang="zh-CN" sz="2400" dirty="0"/>
                  <a:t>Let G be a response graph. If G is </a:t>
                </a:r>
                <a14:m>
                  <m:oMath xmlns:m="http://schemas.openxmlformats.org/officeDocument/2006/math">
                    <m:sSup>
                      <m:sSupPr>
                        <m:ctrlPr>
                          <a:rPr lang="en-GB" altLang="zh-CN" sz="2400" i="1" smtClean="0">
                            <a:latin typeface="Cambria Math" panose="02040503050406030204" pitchFamily="18" charset="0"/>
                          </a:rPr>
                        </m:ctrlPr>
                      </m:sSupPr>
                      <m:e>
                        <m:r>
                          <a:rPr lang="en-US" altLang="zh-CN" sz="2400" b="0" i="1" smtClean="0">
                            <a:latin typeface="Cambria Math" panose="02040503050406030204" pitchFamily="18" charset="0"/>
                          </a:rPr>
                          <m:t>2</m:t>
                        </m:r>
                      </m:e>
                      <m:sup>
                        <m:r>
                          <a:rPr lang="en-US" altLang="zh-CN" sz="2400" b="0" i="1" smtClean="0">
                            <a:latin typeface="Cambria Math" panose="02040503050406030204" pitchFamily="18" charset="0"/>
                          </a:rPr>
                          <m:t>𝑞</m:t>
                        </m:r>
                      </m:sup>
                    </m:sSup>
                  </m:oMath>
                </a14:m>
                <a:r>
                  <a:rPr lang="en-GB" altLang="zh-CN" sz="2400" dirty="0"/>
                  <a:t> colourable, then there exists a q-output zero-aliasing space compactor for the circuit C.</a:t>
                </a:r>
                <a:endParaRPr lang="en-GB" altLang="zh-CN" sz="3000" dirty="0"/>
              </a:p>
            </p:txBody>
          </p:sp>
        </mc:Choice>
        <mc:Fallback>
          <p:sp>
            <p:nvSpPr>
              <p:cNvPr id="3" name="内容占位符 2">
                <a:extLst>
                  <a:ext uri="{FF2B5EF4-FFF2-40B4-BE49-F238E27FC236}">
                    <a16:creationId xmlns:a16="http://schemas.microsoft.com/office/drawing/2014/main" id="{6A0CD2EF-0EC6-9357-C937-D0E70586062D}"/>
                  </a:ext>
                </a:extLst>
              </p:cNvPr>
              <p:cNvSpPr txBox="1">
                <a:spLocks noRot="1" noChangeAspect="1" noMove="1" noResize="1" noEditPoints="1" noAdjustHandles="1" noChangeArrowheads="1" noChangeShapeType="1" noTextEdit="1"/>
              </p:cNvSpPr>
              <p:nvPr/>
            </p:nvSpPr>
            <p:spPr>
              <a:xfrm>
                <a:off x="1387349" y="3093612"/>
                <a:ext cx="11317998" cy="10168979"/>
              </a:xfrm>
              <a:prstGeom prst="rect">
                <a:avLst/>
              </a:prstGeom>
              <a:blipFill>
                <a:blip r:embed="rId2"/>
                <a:stretch>
                  <a:fillRect l="-2047" r="-140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2171BE4-40FF-74A8-5BCE-BC8A42ACAE66}"/>
              </a:ext>
            </a:extLst>
          </p:cNvPr>
          <p:cNvPicPr>
            <a:picLocks noChangeAspect="1"/>
          </p:cNvPicPr>
          <p:nvPr/>
        </p:nvPicPr>
        <p:blipFill>
          <a:blip r:embed="rId3"/>
          <a:stretch>
            <a:fillRect/>
          </a:stretch>
        </p:blipFill>
        <p:spPr>
          <a:xfrm>
            <a:off x="13191278" y="3843376"/>
            <a:ext cx="11086693" cy="9419215"/>
          </a:xfrm>
          <a:prstGeom prst="rect">
            <a:avLst/>
          </a:prstGeom>
        </p:spPr>
      </p:pic>
    </p:spTree>
    <p:extLst>
      <p:ext uri="{BB962C8B-B14F-4D97-AF65-F5344CB8AC3E}">
        <p14:creationId xmlns:p14="http://schemas.microsoft.com/office/powerpoint/2010/main" val="185543510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X-Compaction</a:t>
            </a:r>
          </a:p>
          <a:p>
            <a:pPr lvl="1" hangingPunct="1">
              <a:lnSpc>
                <a:spcPct val="150000"/>
              </a:lnSpc>
            </a:pPr>
            <a:r>
              <a:rPr lang="en-GB" altLang="zh-CN" sz="3000" dirty="0"/>
              <a:t>The X-compactor can be represented as a binary matrix (matrix with only 0’s and 1’s) with n rows and k columns</a:t>
            </a:r>
          </a:p>
          <a:p>
            <a:pPr lvl="1" hangingPunct="1">
              <a:lnSpc>
                <a:spcPct val="150000"/>
              </a:lnSpc>
            </a:pPr>
            <a:r>
              <a:rPr lang="en-GB" altLang="zh-CN" sz="3000" dirty="0"/>
              <a:t>Each row of the X-compact matrix corresponds to a scan chain and each column corresponds to an X-compactor output. The entry in row </a:t>
            </a:r>
            <a:r>
              <a:rPr lang="en-GB" altLang="zh-CN" sz="3000" dirty="0" err="1"/>
              <a:t>i</a:t>
            </a:r>
            <a:r>
              <a:rPr lang="en-GB" altLang="zh-CN" sz="3000" dirty="0"/>
              <a:t> and column j of the matrix is 1 if and only if the j-</a:t>
            </a:r>
            <a:r>
              <a:rPr lang="en-GB" altLang="zh-CN" sz="3000" dirty="0" err="1"/>
              <a:t>th</a:t>
            </a:r>
            <a:r>
              <a:rPr lang="en-GB" altLang="zh-CN" sz="3000" dirty="0"/>
              <a:t> X-compactor output depends on the </a:t>
            </a:r>
            <a:r>
              <a:rPr lang="en-GB" altLang="zh-CN" sz="3000" dirty="0" err="1"/>
              <a:t>i-th</a:t>
            </a:r>
            <a:r>
              <a:rPr lang="en-GB" altLang="zh-CN" sz="3000" dirty="0"/>
              <a:t> scan chain output; otherwise, the matrix entry is 0.</a:t>
            </a:r>
          </a:p>
        </p:txBody>
      </p:sp>
      <p:pic>
        <p:nvPicPr>
          <p:cNvPr id="6" name="图片 5">
            <a:extLst>
              <a:ext uri="{FF2B5EF4-FFF2-40B4-BE49-F238E27FC236}">
                <a16:creationId xmlns:a16="http://schemas.microsoft.com/office/drawing/2014/main" id="{1564EF16-CB1F-A335-FB6D-59B831EA9475}"/>
              </a:ext>
            </a:extLst>
          </p:cNvPr>
          <p:cNvPicPr>
            <a:picLocks noChangeAspect="1"/>
          </p:cNvPicPr>
          <p:nvPr/>
        </p:nvPicPr>
        <p:blipFill>
          <a:blip r:embed="rId2"/>
          <a:stretch>
            <a:fillRect/>
          </a:stretch>
        </p:blipFill>
        <p:spPr>
          <a:xfrm>
            <a:off x="4403559" y="9114105"/>
            <a:ext cx="9224210" cy="4288695"/>
          </a:xfrm>
          <a:prstGeom prst="rect">
            <a:avLst/>
          </a:prstGeom>
        </p:spPr>
      </p:pic>
      <p:pic>
        <p:nvPicPr>
          <p:cNvPr id="8" name="图片 7">
            <a:extLst>
              <a:ext uri="{FF2B5EF4-FFF2-40B4-BE49-F238E27FC236}">
                <a16:creationId xmlns:a16="http://schemas.microsoft.com/office/drawing/2014/main" id="{B4106503-BB0C-5FFB-986B-6CF443B5A5B1}"/>
              </a:ext>
            </a:extLst>
          </p:cNvPr>
          <p:cNvPicPr>
            <a:picLocks noChangeAspect="1"/>
          </p:cNvPicPr>
          <p:nvPr/>
        </p:nvPicPr>
        <p:blipFill>
          <a:blip r:embed="rId3"/>
          <a:stretch>
            <a:fillRect/>
          </a:stretch>
        </p:blipFill>
        <p:spPr>
          <a:xfrm>
            <a:off x="13310937" y="9060904"/>
            <a:ext cx="3905250" cy="4257675"/>
          </a:xfrm>
          <a:prstGeom prst="rect">
            <a:avLst/>
          </a:prstGeom>
        </p:spPr>
      </p:pic>
    </p:spTree>
    <p:extLst>
      <p:ext uri="{BB962C8B-B14F-4D97-AF65-F5344CB8AC3E}">
        <p14:creationId xmlns:p14="http://schemas.microsoft.com/office/powerpoint/2010/main" val="2754290318"/>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X-Compaction</a:t>
            </a:r>
          </a:p>
          <a:p>
            <a:pPr lvl="1" hangingPunct="1">
              <a:lnSpc>
                <a:spcPct val="150000"/>
              </a:lnSpc>
            </a:pPr>
            <a:r>
              <a:rPr lang="en-GB" altLang="zh-CN" sz="3000" dirty="0"/>
              <a:t>Aliasing source</a:t>
            </a:r>
          </a:p>
          <a:p>
            <a:pPr lvl="2" hangingPunct="1">
              <a:lnSpc>
                <a:spcPct val="150000"/>
              </a:lnSpc>
            </a:pPr>
            <a:r>
              <a:rPr lang="en-GB" altLang="zh-CN" sz="2400" b="1" dirty="0">
                <a:solidFill>
                  <a:srgbClr val="68309F"/>
                </a:solidFill>
              </a:rPr>
              <a:t>Error masking</a:t>
            </a:r>
            <a:r>
              <a:rPr lang="en-GB" altLang="zh-CN" sz="2400" dirty="0"/>
              <a:t>: one or more errors captured in the compactor during a single cycle propagate through the feedback path and cancel out with errors in the later cycles.</a:t>
            </a:r>
          </a:p>
          <a:p>
            <a:pPr lvl="2" hangingPunct="1">
              <a:lnSpc>
                <a:spcPct val="150000"/>
              </a:lnSpc>
            </a:pPr>
            <a:r>
              <a:rPr lang="en-GB" altLang="zh-CN" sz="2400" b="1" dirty="0">
                <a:solidFill>
                  <a:srgbClr val="68309F"/>
                </a:solidFill>
              </a:rPr>
              <a:t>Error cancellation</a:t>
            </a:r>
            <a:r>
              <a:rPr lang="en-GB" altLang="zh-CN" sz="2400" dirty="0"/>
              <a:t>: an error bit captured in a shift register is shifted and eventually cancelled by another error bit.</a:t>
            </a:r>
          </a:p>
          <a:p>
            <a:pPr lvl="1" hangingPunct="1">
              <a:lnSpc>
                <a:spcPct val="150000"/>
              </a:lnSpc>
            </a:pPr>
            <a:r>
              <a:rPr lang="en-GB" altLang="zh-CN" sz="3000" b="1" dirty="0">
                <a:solidFill>
                  <a:srgbClr val="68309F"/>
                </a:solidFill>
              </a:rPr>
              <a:t>Theorems</a:t>
            </a:r>
            <a:r>
              <a:rPr lang="en-GB" altLang="zh-CN" sz="3000" dirty="0"/>
              <a:t>:</a:t>
            </a:r>
          </a:p>
          <a:p>
            <a:pPr lvl="2" hangingPunct="1">
              <a:lnSpc>
                <a:spcPct val="150000"/>
              </a:lnSpc>
            </a:pPr>
            <a:r>
              <a:rPr lang="en-GB" altLang="zh-CN" sz="2400" dirty="0"/>
              <a:t>If only a single scan chain produces an error at any scan-out cycle, the X-compactor is guaranteed to produce errors at the X-compactor outputs at that scan-out cycle, if and only if no row of the X-compact matrix contains all 0’s.</a:t>
            </a:r>
          </a:p>
          <a:p>
            <a:pPr lvl="2" hangingPunct="1">
              <a:lnSpc>
                <a:spcPct val="150000"/>
              </a:lnSpc>
            </a:pPr>
            <a:r>
              <a:rPr lang="en-GB" altLang="zh-CN" sz="2400" dirty="0"/>
              <a:t>If every row of the X-compact matrix is nonzero, distinct, and contains an odd number of 1’s, then errors from any one, two, or an odd number of scan chains at the same scan-out cycle are guaranteed to produce errors at the X-compactor outputs at that scan-out cycle.</a:t>
            </a:r>
          </a:p>
          <a:p>
            <a:pPr lvl="1" hangingPunct="1">
              <a:lnSpc>
                <a:spcPct val="150000"/>
              </a:lnSpc>
            </a:pPr>
            <a:r>
              <a:rPr lang="en-GB" altLang="zh-CN" sz="3000" dirty="0"/>
              <a:t>The X-compactor cannot guarantee that errors other than those described in theorems above are detectable.</a:t>
            </a:r>
          </a:p>
        </p:txBody>
      </p:sp>
    </p:spTree>
    <p:extLst>
      <p:ext uri="{BB962C8B-B14F-4D97-AF65-F5344CB8AC3E}">
        <p14:creationId xmlns:p14="http://schemas.microsoft.com/office/powerpoint/2010/main" val="408005894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X-bounding / X-blocking</a:t>
            </a:r>
          </a:p>
          <a:p>
            <a:pPr lvl="1" hangingPunct="1">
              <a:lnSpc>
                <a:spcPct val="150000"/>
              </a:lnSpc>
            </a:pPr>
            <a:r>
              <a:rPr lang="en-GB" altLang="zh-CN" sz="3000" dirty="0"/>
              <a:t>These X-blocking or X-bounding methods have been extensively discussed in Section 5.2 (BIST Design Rules) of Chapter 5.</a:t>
            </a:r>
          </a:p>
          <a:p>
            <a:pPr lvl="1" hangingPunct="1">
              <a:lnSpc>
                <a:spcPct val="150000"/>
              </a:lnSpc>
            </a:pPr>
            <a:endParaRPr lang="en-GB" altLang="zh-CN" sz="3000" dirty="0"/>
          </a:p>
        </p:txBody>
      </p:sp>
      <p:pic>
        <p:nvPicPr>
          <p:cNvPr id="5" name="图片 4">
            <a:extLst>
              <a:ext uri="{FF2B5EF4-FFF2-40B4-BE49-F238E27FC236}">
                <a16:creationId xmlns:a16="http://schemas.microsoft.com/office/drawing/2014/main" id="{93F0DD6E-7C7D-0177-4F9A-45CF1EEB2677}"/>
              </a:ext>
            </a:extLst>
          </p:cNvPr>
          <p:cNvPicPr>
            <a:picLocks noChangeAspect="1"/>
          </p:cNvPicPr>
          <p:nvPr/>
        </p:nvPicPr>
        <p:blipFill>
          <a:blip r:embed="rId2"/>
          <a:stretch>
            <a:fillRect/>
          </a:stretch>
        </p:blipFill>
        <p:spPr>
          <a:xfrm>
            <a:off x="5910262" y="7809498"/>
            <a:ext cx="12563475" cy="4305300"/>
          </a:xfrm>
          <a:prstGeom prst="rect">
            <a:avLst/>
          </a:prstGeom>
        </p:spPr>
      </p:pic>
    </p:spTree>
    <p:extLst>
      <p:ext uri="{BB962C8B-B14F-4D97-AF65-F5344CB8AC3E}">
        <p14:creationId xmlns:p14="http://schemas.microsoft.com/office/powerpoint/2010/main" val="273208059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X-masking</a:t>
            </a:r>
          </a:p>
          <a:p>
            <a:pPr lvl="1" hangingPunct="1">
              <a:lnSpc>
                <a:spcPct val="150000"/>
              </a:lnSpc>
            </a:pPr>
            <a:r>
              <a:rPr lang="en-US" altLang="zh-CN" sz="3000" dirty="0"/>
              <a:t>T</a:t>
            </a:r>
            <a:r>
              <a:rPr lang="en-GB" altLang="zh-CN" sz="3000" dirty="0"/>
              <a:t>he X-blocking technique does add area overhead and may impact delay due to the inserted logic.</a:t>
            </a:r>
          </a:p>
          <a:p>
            <a:pPr lvl="1" hangingPunct="1">
              <a:lnSpc>
                <a:spcPct val="150000"/>
              </a:lnSpc>
            </a:pPr>
            <a:r>
              <a:rPr lang="en-GB" altLang="zh-CN" sz="3000" dirty="0"/>
              <a:t>Instead of blocking the X’s where they are generated, the X’s can also be masked off right before the response compactor.</a:t>
            </a:r>
          </a:p>
        </p:txBody>
      </p:sp>
      <p:pic>
        <p:nvPicPr>
          <p:cNvPr id="6" name="图片 5">
            <a:extLst>
              <a:ext uri="{FF2B5EF4-FFF2-40B4-BE49-F238E27FC236}">
                <a16:creationId xmlns:a16="http://schemas.microsoft.com/office/drawing/2014/main" id="{6CE351AE-8693-F5FD-B0E5-CD5B7A2EC392}"/>
              </a:ext>
            </a:extLst>
          </p:cNvPr>
          <p:cNvPicPr>
            <a:picLocks noChangeAspect="1"/>
          </p:cNvPicPr>
          <p:nvPr/>
        </p:nvPicPr>
        <p:blipFill>
          <a:blip r:embed="rId2"/>
          <a:stretch>
            <a:fillRect/>
          </a:stretch>
        </p:blipFill>
        <p:spPr>
          <a:xfrm>
            <a:off x="6044719" y="7783938"/>
            <a:ext cx="12001500" cy="5676900"/>
          </a:xfrm>
          <a:prstGeom prst="rect">
            <a:avLst/>
          </a:prstGeom>
        </p:spPr>
      </p:pic>
    </p:spTree>
    <p:extLst>
      <p:ext uri="{BB962C8B-B14F-4D97-AF65-F5344CB8AC3E}">
        <p14:creationId xmlns:p14="http://schemas.microsoft.com/office/powerpoint/2010/main" val="1333346974"/>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X-impact</a:t>
            </a:r>
          </a:p>
          <a:p>
            <a:pPr lvl="1" hangingPunct="1">
              <a:lnSpc>
                <a:spcPct val="150000"/>
              </a:lnSpc>
            </a:pPr>
            <a:r>
              <a:rPr lang="en-US" altLang="zh-CN" sz="3000" dirty="0"/>
              <a:t>Example 1: </a:t>
            </a:r>
            <a:r>
              <a:rPr lang="en-GB" altLang="zh-CN" sz="3000" dirty="0"/>
              <a:t>The f1 stuck-at 0 fault effect will be captured by scan cell SC3. If the X on f propagates to SC4, then the compactor output q will become X and f1 cannot be detected. </a:t>
            </a:r>
          </a:p>
          <a:p>
            <a:pPr lvl="2" hangingPunct="1">
              <a:lnSpc>
                <a:spcPct val="150000"/>
              </a:lnSpc>
            </a:pPr>
            <a:r>
              <a:rPr lang="en-GB" altLang="zh-CN" sz="2400" dirty="0"/>
              <a:t>To avoid this, ATPG can try to assign either 1 to line g or 0 to line h in order to block the X from reaching SC4. </a:t>
            </a:r>
          </a:p>
          <a:p>
            <a:pPr lvl="2" hangingPunct="1">
              <a:lnSpc>
                <a:spcPct val="150000"/>
              </a:lnSpc>
            </a:pPr>
            <a:r>
              <a:rPr lang="en-GB" altLang="zh-CN" sz="2400" dirty="0"/>
              <a:t>If it is impossible to achieve this assignment, ATPG can then try to assign 1 to line c, 0 to line b, and 0 to line a in order to propagate the fault effect to SC2. As a result, fault f1 can be detected. </a:t>
            </a:r>
          </a:p>
          <a:p>
            <a:pPr lvl="2" hangingPunct="1">
              <a:lnSpc>
                <a:spcPct val="150000"/>
              </a:lnSpc>
            </a:pPr>
            <a:r>
              <a:rPr lang="en-GB" altLang="zh-CN" sz="2400" dirty="0"/>
              <a:t>Thus, X-impact is avoided by algorithmic assignment without adding any extra circuitry.</a:t>
            </a:r>
          </a:p>
        </p:txBody>
      </p:sp>
      <p:pic>
        <p:nvPicPr>
          <p:cNvPr id="5" name="图片 4">
            <a:extLst>
              <a:ext uri="{FF2B5EF4-FFF2-40B4-BE49-F238E27FC236}">
                <a16:creationId xmlns:a16="http://schemas.microsoft.com/office/drawing/2014/main" id="{E3710123-7F05-96C8-86BA-AA33F2FBFEC2}"/>
              </a:ext>
            </a:extLst>
          </p:cNvPr>
          <p:cNvPicPr>
            <a:picLocks noChangeAspect="1"/>
          </p:cNvPicPr>
          <p:nvPr/>
        </p:nvPicPr>
        <p:blipFill>
          <a:blip r:embed="rId2"/>
          <a:stretch>
            <a:fillRect/>
          </a:stretch>
        </p:blipFill>
        <p:spPr>
          <a:xfrm>
            <a:off x="8001981" y="9112068"/>
            <a:ext cx="8086976" cy="4459174"/>
          </a:xfrm>
          <a:prstGeom prst="rect">
            <a:avLst/>
          </a:prstGeom>
        </p:spPr>
      </p:pic>
    </p:spTree>
    <p:extLst>
      <p:ext uri="{BB962C8B-B14F-4D97-AF65-F5344CB8AC3E}">
        <p14:creationId xmlns:p14="http://schemas.microsoft.com/office/powerpoint/2010/main" val="355892446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Space Compaction</a:t>
            </a:r>
          </a:p>
          <a:p>
            <a:pPr hangingPunct="1">
              <a:lnSpc>
                <a:spcPct val="150000"/>
              </a:lnSpc>
            </a:pPr>
            <a:r>
              <a:rPr lang="en-US" altLang="zh-CN" sz="3600" dirty="0"/>
              <a:t>X-impact</a:t>
            </a:r>
          </a:p>
          <a:p>
            <a:pPr lvl="1" hangingPunct="1">
              <a:lnSpc>
                <a:spcPct val="150000"/>
              </a:lnSpc>
            </a:pPr>
            <a:r>
              <a:rPr lang="en-US" altLang="zh-CN" sz="3000" dirty="0"/>
              <a:t>Example 2: </a:t>
            </a:r>
            <a:r>
              <a:rPr lang="en-US" altLang="zh-CN" sz="3000" dirty="0" err="1"/>
              <a:t>i</a:t>
            </a:r>
            <a:r>
              <a:rPr lang="en-GB" altLang="zh-CN" sz="3200" dirty="0"/>
              <a:t>f line a is set to 1, the f2 stuck-at 1 fault effect will also propagate to SC1. In this case, aliasing will cause the compactor output p to have a fault-free value, resulting in an undetected f2. </a:t>
            </a:r>
          </a:p>
          <a:p>
            <a:pPr lvl="2" hangingPunct="1">
              <a:lnSpc>
                <a:spcPct val="150000"/>
              </a:lnSpc>
            </a:pPr>
            <a:r>
              <a:rPr lang="en-GB" altLang="zh-CN" sz="2600" dirty="0"/>
              <a:t>To avoid this, ATPG can try to assign 0 to line a in order to block the fault effect from reaching SC1. As a result, fault f2 can be detected. </a:t>
            </a:r>
          </a:p>
          <a:p>
            <a:pPr lvl="2" hangingPunct="1">
              <a:lnSpc>
                <a:spcPct val="150000"/>
              </a:lnSpc>
            </a:pPr>
            <a:r>
              <a:rPr lang="en-GB" altLang="zh-CN" sz="2600" dirty="0"/>
              <a:t>Thus, aliasing can be avoided by algorithmic assignment without any extra circuitry.</a:t>
            </a:r>
            <a:endParaRPr lang="en-GB" altLang="zh-CN" sz="2400" dirty="0"/>
          </a:p>
        </p:txBody>
      </p:sp>
      <p:pic>
        <p:nvPicPr>
          <p:cNvPr id="6" name="图片 5">
            <a:extLst>
              <a:ext uri="{FF2B5EF4-FFF2-40B4-BE49-F238E27FC236}">
                <a16:creationId xmlns:a16="http://schemas.microsoft.com/office/drawing/2014/main" id="{B2A8D165-16F3-2810-D09B-80069EF0AF93}"/>
              </a:ext>
            </a:extLst>
          </p:cNvPr>
          <p:cNvPicPr>
            <a:picLocks noChangeAspect="1"/>
          </p:cNvPicPr>
          <p:nvPr/>
        </p:nvPicPr>
        <p:blipFill>
          <a:blip r:embed="rId2"/>
          <a:stretch>
            <a:fillRect/>
          </a:stretch>
        </p:blipFill>
        <p:spPr>
          <a:xfrm>
            <a:off x="7737307" y="8783334"/>
            <a:ext cx="8909385" cy="4682794"/>
          </a:xfrm>
          <a:prstGeom prst="rect">
            <a:avLst/>
          </a:prstGeom>
        </p:spPr>
      </p:pic>
    </p:spTree>
    <p:extLst>
      <p:ext uri="{BB962C8B-B14F-4D97-AF65-F5344CB8AC3E}">
        <p14:creationId xmlns:p14="http://schemas.microsoft.com/office/powerpoint/2010/main" val="76362101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a:bodyPr>
          <a:lstStyle/>
          <a:p>
            <a:r>
              <a:rPr lang="en-US" altLang="zh-CN" dirty="0"/>
              <a:t>02 Test Response Compaction – Time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2131624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Time Compaction</a:t>
            </a:r>
          </a:p>
          <a:p>
            <a:pPr hangingPunct="1">
              <a:lnSpc>
                <a:spcPct val="150000"/>
              </a:lnSpc>
            </a:pPr>
            <a:r>
              <a:rPr lang="en-US" altLang="zh-CN" sz="3600" dirty="0"/>
              <a:t>Multiple-input Signature Register (MISR)</a:t>
            </a:r>
            <a:endParaRPr lang="en-GB" altLang="zh-CN" sz="3000" dirty="0"/>
          </a:p>
          <a:p>
            <a:pPr lvl="1" hangingPunct="1">
              <a:lnSpc>
                <a:spcPct val="150000"/>
              </a:lnSpc>
            </a:pPr>
            <a:r>
              <a:rPr lang="en-GB" altLang="zh-CN" sz="3000" dirty="0"/>
              <a:t>Similar to SISR introduced in Chapter 5.</a:t>
            </a:r>
            <a:endParaRPr lang="en-US" altLang="zh-CN" sz="3000" dirty="0"/>
          </a:p>
        </p:txBody>
      </p:sp>
      <p:pic>
        <p:nvPicPr>
          <p:cNvPr id="8" name="图片 7">
            <a:extLst>
              <a:ext uri="{FF2B5EF4-FFF2-40B4-BE49-F238E27FC236}">
                <a16:creationId xmlns:a16="http://schemas.microsoft.com/office/drawing/2014/main" id="{672028F8-9D5E-3A03-CB7F-2AB27E8F6001}"/>
              </a:ext>
            </a:extLst>
          </p:cNvPr>
          <p:cNvPicPr>
            <a:picLocks noChangeAspect="1"/>
          </p:cNvPicPr>
          <p:nvPr/>
        </p:nvPicPr>
        <p:blipFill>
          <a:blip r:embed="rId2"/>
          <a:stretch>
            <a:fillRect/>
          </a:stretch>
        </p:blipFill>
        <p:spPr>
          <a:xfrm>
            <a:off x="5516081" y="6601950"/>
            <a:ext cx="13058775" cy="6953250"/>
          </a:xfrm>
          <a:prstGeom prst="rect">
            <a:avLst/>
          </a:prstGeom>
        </p:spPr>
      </p:pic>
      <p:sp>
        <p:nvSpPr>
          <p:cNvPr id="9" name="文本框 8">
            <a:extLst>
              <a:ext uri="{FF2B5EF4-FFF2-40B4-BE49-F238E27FC236}">
                <a16:creationId xmlns:a16="http://schemas.microsoft.com/office/drawing/2014/main" id="{FAD62F09-498E-3D9F-69E4-696C95ED57A8}"/>
              </a:ext>
            </a:extLst>
          </p:cNvPr>
          <p:cNvSpPr txBox="1"/>
          <p:nvPr/>
        </p:nvSpPr>
        <p:spPr>
          <a:xfrm>
            <a:off x="10503922" y="11089354"/>
            <a:ext cx="7534777"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sz="3200" b="0" dirty="0">
                <a:solidFill>
                  <a:schemeClr val="tx1">
                    <a:lumMod val="65000"/>
                    <a:lumOff val="35000"/>
                  </a:schemeClr>
                </a:solidFill>
                <a:ea typeface="思源宋体 CN" panose="02020400000000000000" pitchFamily="18" charset="-122"/>
              </a:rPr>
              <a:t>R=1011</a:t>
            </a:r>
            <a:endParaRPr lang="zh-CN" altLang="en-US" sz="3200" b="0" dirty="0">
              <a:solidFill>
                <a:schemeClr val="tx1">
                  <a:lumMod val="65000"/>
                  <a:lumOff val="35000"/>
                </a:schemeClr>
              </a:solidFill>
              <a:ea typeface="思源宋体 CN" panose="02020400000000000000" pitchFamily="18" charset="-122"/>
            </a:endParaRPr>
          </a:p>
        </p:txBody>
      </p:sp>
    </p:spTree>
    <p:extLst>
      <p:ext uri="{BB962C8B-B14F-4D97-AF65-F5344CB8AC3E}">
        <p14:creationId xmlns:p14="http://schemas.microsoft.com/office/powerpoint/2010/main" val="401015046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9387132" cy="1172316"/>
          </a:xfrm>
        </p:spPr>
        <p:txBody>
          <a:bodyPr>
            <a:normAutofit fontScale="90000"/>
          </a:bodyPr>
          <a:lstStyle/>
          <a:p>
            <a:r>
              <a:rPr lang="en-US" altLang="zh-CN" dirty="0"/>
              <a:t>02 Test Response Compaction – Mixed Time and Space Compaction</a:t>
            </a:r>
            <a:endParaRPr lang="zh-CN" altLang="en-US" dirty="0"/>
          </a:p>
        </p:txBody>
      </p:sp>
      <p:sp>
        <p:nvSpPr>
          <p:cNvPr id="3" name="内容占位符 2">
            <a:extLst>
              <a:ext uri="{FF2B5EF4-FFF2-40B4-BE49-F238E27FC236}">
                <a16:creationId xmlns:a16="http://schemas.microsoft.com/office/drawing/2014/main" id="{6A0CD2EF-0EC6-9357-C937-D0E70586062D}"/>
              </a:ext>
            </a:extLst>
          </p:cNvPr>
          <p:cNvSpPr txBox="1">
            <a:spLocks/>
          </p:cNvSpPr>
          <p:nvPr/>
        </p:nvSpPr>
        <p:spPr>
          <a:xfrm>
            <a:off x="1387349" y="3093612"/>
            <a:ext cx="11089398"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Response Compaction – Mixed Time and Space Compaction</a:t>
            </a:r>
          </a:p>
          <a:p>
            <a:pPr hangingPunct="1">
              <a:lnSpc>
                <a:spcPct val="150000"/>
              </a:lnSpc>
            </a:pPr>
            <a:r>
              <a:rPr lang="en-US" altLang="zh-CN" sz="3600" dirty="0"/>
              <a:t>Q-compactor</a:t>
            </a:r>
            <a:endParaRPr lang="en-GB" altLang="zh-CN" sz="3000" dirty="0"/>
          </a:p>
          <a:p>
            <a:pPr lvl="1" hangingPunct="1">
              <a:lnSpc>
                <a:spcPct val="150000"/>
              </a:lnSpc>
            </a:pPr>
            <a:r>
              <a:rPr lang="en-GB" altLang="zh-CN" sz="3000" dirty="0"/>
              <a:t>The spatial part of the q-compactor consists of single-output XOR networks (called spread networks) connected to the flip-flops by means of additional two-input XOR gates interspersed between successive storage elements.</a:t>
            </a:r>
          </a:p>
          <a:p>
            <a:pPr lvl="1" hangingPunct="1">
              <a:lnSpc>
                <a:spcPct val="150000"/>
              </a:lnSpc>
            </a:pPr>
            <a:r>
              <a:rPr lang="en-GB" altLang="zh-CN" sz="3000" dirty="0"/>
              <a:t>Different from a conventional MISR, the q-compactor does not have a feedback path; consequently, any error or X injected into the compactor is shifted out after at most five cycles.</a:t>
            </a:r>
            <a:endParaRPr lang="en-US" altLang="zh-CN" sz="3000" dirty="0"/>
          </a:p>
        </p:txBody>
      </p:sp>
      <p:pic>
        <p:nvPicPr>
          <p:cNvPr id="5" name="图片 4">
            <a:extLst>
              <a:ext uri="{FF2B5EF4-FFF2-40B4-BE49-F238E27FC236}">
                <a16:creationId xmlns:a16="http://schemas.microsoft.com/office/drawing/2014/main" id="{2FBC6930-8931-ABD2-E5BB-4D0AB783598E}"/>
              </a:ext>
            </a:extLst>
          </p:cNvPr>
          <p:cNvPicPr>
            <a:picLocks noChangeAspect="1"/>
          </p:cNvPicPr>
          <p:nvPr/>
        </p:nvPicPr>
        <p:blipFill>
          <a:blip r:embed="rId2"/>
          <a:stretch>
            <a:fillRect/>
          </a:stretch>
        </p:blipFill>
        <p:spPr>
          <a:xfrm>
            <a:off x="12783760" y="5702969"/>
            <a:ext cx="11179135" cy="5225496"/>
          </a:xfrm>
          <a:prstGeom prst="rect">
            <a:avLst/>
          </a:prstGeom>
        </p:spPr>
      </p:pic>
    </p:spTree>
    <p:extLst>
      <p:ext uri="{BB962C8B-B14F-4D97-AF65-F5344CB8AC3E}">
        <p14:creationId xmlns:p14="http://schemas.microsoft.com/office/powerpoint/2010/main" val="223486007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00 Introduction</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3600" dirty="0"/>
          </a:p>
        </p:txBody>
      </p:sp>
      <p:sp>
        <p:nvSpPr>
          <p:cNvPr id="7" name="内容占位符 2">
            <a:extLst>
              <a:ext uri="{FF2B5EF4-FFF2-40B4-BE49-F238E27FC236}">
                <a16:creationId xmlns:a16="http://schemas.microsoft.com/office/drawing/2014/main" id="{1101A7AA-FD79-7C93-0190-A25A639E9AFF}"/>
              </a:ext>
            </a:extLst>
          </p:cNvPr>
          <p:cNvSpPr txBox="1">
            <a:spLocks/>
          </p:cNvSpPr>
          <p:nvPr/>
        </p:nvSpPr>
        <p:spPr>
          <a:xfrm>
            <a:off x="1387348" y="3093612"/>
            <a:ext cx="21761704"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Compression &amp; BIST</a:t>
            </a:r>
            <a:endParaRPr lang="en-US" altLang="zh-CN" sz="3600" dirty="0"/>
          </a:p>
          <a:p>
            <a:pPr hangingPunct="1">
              <a:lnSpc>
                <a:spcPct val="150000"/>
              </a:lnSpc>
            </a:pPr>
            <a:r>
              <a:rPr lang="en-GB" altLang="zh-CN" sz="3600" dirty="0">
                <a:solidFill>
                  <a:schemeClr val="tx1"/>
                </a:solidFill>
              </a:rPr>
              <a:t>Traditional standalone BIST does all the test pattern generation and output response analysis on-chip, </a:t>
            </a:r>
            <a:r>
              <a:rPr lang="en-GB" altLang="zh-CN" sz="3600" b="1" u="sng" dirty="0">
                <a:solidFill>
                  <a:schemeClr val="tx1"/>
                </a:solidFill>
              </a:rPr>
              <a:t>without requiring any tester storage</a:t>
            </a:r>
            <a:r>
              <a:rPr lang="en-GB" altLang="zh-CN" sz="3600" dirty="0">
                <a:solidFill>
                  <a:schemeClr val="tx1"/>
                </a:solidFill>
              </a:rPr>
              <a:t>.</a:t>
            </a:r>
          </a:p>
          <a:p>
            <a:pPr hangingPunct="1">
              <a:lnSpc>
                <a:spcPct val="150000"/>
              </a:lnSpc>
            </a:pPr>
            <a:r>
              <a:rPr lang="en-GB" altLang="zh-CN" sz="3600" dirty="0">
                <a:solidFill>
                  <a:schemeClr val="tx1"/>
                </a:solidFill>
              </a:rPr>
              <a:t>Hybrid BIST can reduce the amount of test data on the tester more than test compression, but it generally </a:t>
            </a:r>
            <a:r>
              <a:rPr lang="en-GB" altLang="zh-CN" sz="3600" b="1" u="sng" dirty="0">
                <a:solidFill>
                  <a:schemeClr val="tx1"/>
                </a:solidFill>
              </a:rPr>
              <a:t>requires longer overall test time</a:t>
            </a:r>
            <a:r>
              <a:rPr lang="en-GB" altLang="zh-CN" sz="3600" dirty="0">
                <a:solidFill>
                  <a:schemeClr val="tx1"/>
                </a:solidFill>
              </a:rPr>
              <a:t>.</a:t>
            </a:r>
          </a:p>
          <a:p>
            <a:pPr hangingPunct="1">
              <a:lnSpc>
                <a:spcPct val="150000"/>
              </a:lnSpc>
            </a:pPr>
            <a:r>
              <a:rPr lang="en-GB" altLang="zh-CN" sz="3600" dirty="0">
                <a:solidFill>
                  <a:schemeClr val="tx1"/>
                </a:solidFill>
              </a:rPr>
              <a:t>The advantage of test compression is that the exact set of patterns that are applied to the CUT is selected through ATPG and thus can be minimized with respect to the desired fault coverage.</a:t>
            </a:r>
            <a:endParaRPr lang="en-US" altLang="zh-CN" sz="3600" dirty="0">
              <a:solidFill>
                <a:schemeClr val="tx1"/>
              </a:solidFill>
            </a:endParaRPr>
          </a:p>
        </p:txBody>
      </p:sp>
    </p:spTree>
    <p:extLst>
      <p:ext uri="{BB962C8B-B14F-4D97-AF65-F5344CB8AC3E}">
        <p14:creationId xmlns:p14="http://schemas.microsoft.com/office/powerpoint/2010/main" val="174324664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92917" y="8368325"/>
            <a:ext cx="14023670" cy="2286000"/>
          </a:xfrm>
        </p:spPr>
        <p:txBody>
          <a:bodyPr>
            <a:normAutofit fontScale="90000"/>
          </a:bodyPr>
          <a:lstStyle/>
          <a:p>
            <a:r>
              <a:rPr lang="en-US" altLang="zh-CN" dirty="0"/>
              <a:t>Thanks for listening!</a:t>
            </a:r>
            <a:endParaRPr lang="zh-CN" altLang="en-US" dirty="0"/>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en-US" altLang="zh-CN" sz="3000" dirty="0">
                <a:solidFill>
                  <a:schemeClr val="bg1"/>
                </a:solidFill>
              </a:rPr>
              <a:t>Haochen Ding</a:t>
            </a:r>
            <a:endParaRPr lang="zh-CN" altLang="en-US" sz="3000" dirty="0">
              <a:solidFill>
                <a:schemeClr val="bg1"/>
              </a:solidFill>
            </a:endParaRPr>
          </a:p>
        </p:txBody>
      </p:sp>
    </p:spTree>
    <p:extLst>
      <p:ext uri="{BB962C8B-B14F-4D97-AF65-F5344CB8AC3E}">
        <p14:creationId xmlns:p14="http://schemas.microsoft.com/office/powerpoint/2010/main" val="40292833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3021141" cy="1172316"/>
          </a:xfrm>
        </p:spPr>
        <p:txBody>
          <a:bodyPr>
            <a:normAutofit/>
          </a:bodyPr>
          <a:lstStyle/>
          <a:p>
            <a:r>
              <a:rPr lang="en-US" altLang="zh-CN" dirty="0"/>
              <a:t>00 Introduction – Contents of This Chapter</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en-US" altLang="zh-CN" dirty="0"/>
              <a:t>Test Stimulus Compression</a:t>
            </a:r>
          </a:p>
          <a:p>
            <a:pPr hangingPunct="1">
              <a:lnSpc>
                <a:spcPct val="150000"/>
              </a:lnSpc>
            </a:pPr>
            <a:r>
              <a:rPr lang="en-US" altLang="zh-CN" dirty="0">
                <a:ea typeface="思源黑体 CN" panose="020B0500000000000000" pitchFamily="34" charset="-122"/>
              </a:rPr>
              <a:t>02 Test Response Compaction</a:t>
            </a:r>
          </a:p>
        </p:txBody>
      </p:sp>
    </p:spTree>
    <p:extLst>
      <p:ext uri="{BB962C8B-B14F-4D97-AF65-F5344CB8AC3E}">
        <p14:creationId xmlns:p14="http://schemas.microsoft.com/office/powerpoint/2010/main" val="685339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81344" y="8452599"/>
            <a:ext cx="17133077" cy="1689532"/>
          </a:xfrm>
        </p:spPr>
        <p:txBody>
          <a:bodyPr>
            <a:normAutofit/>
          </a:bodyPr>
          <a:lstStyle/>
          <a:p>
            <a:r>
              <a:rPr lang="en-US" altLang="zh-CN" dirty="0"/>
              <a:t>Test Stimulus Compression</a:t>
            </a:r>
            <a:endParaRPr lang="zh-CN" altLang="en-US" dirty="0"/>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68062030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Test Stimulus Compression – Code-Based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Code-Based Schemes</a:t>
            </a:r>
          </a:p>
          <a:p>
            <a:pPr hangingPunct="1">
              <a:lnSpc>
                <a:spcPct val="150000"/>
              </a:lnSpc>
            </a:pPr>
            <a:r>
              <a:rPr lang="en-GB" altLang="zh-CN" sz="3600" dirty="0"/>
              <a:t>Data compression codes </a:t>
            </a:r>
            <a:r>
              <a:rPr lang="en-GB" altLang="zh-CN" sz="3600" b="1" u="sng" dirty="0"/>
              <a:t>partition the original data into symbols</a:t>
            </a:r>
            <a:r>
              <a:rPr lang="en-GB" altLang="zh-CN" sz="3600" dirty="0"/>
              <a:t>, and then </a:t>
            </a:r>
            <a:r>
              <a:rPr lang="en-GB" altLang="zh-CN" sz="3600" b="1" u="sng" dirty="0"/>
              <a:t>each symbol is replaced with a codeword</a:t>
            </a:r>
            <a:r>
              <a:rPr lang="en-GB" altLang="zh-CN" sz="3600" dirty="0"/>
              <a:t> to form the compressed data.</a:t>
            </a:r>
          </a:p>
          <a:p>
            <a:pPr hangingPunct="1">
              <a:lnSpc>
                <a:spcPct val="150000"/>
              </a:lnSpc>
            </a:pPr>
            <a:r>
              <a:rPr lang="en-GB" altLang="zh-CN" sz="3600" dirty="0"/>
              <a:t>Data compression codes can be classified into four categories, depending on whether </a:t>
            </a:r>
            <a:r>
              <a:rPr lang="en-GB" altLang="zh-CN" sz="3600" b="1" u="sng" dirty="0"/>
              <a:t>the symbols</a:t>
            </a:r>
            <a:r>
              <a:rPr lang="en-GB" altLang="zh-CN" sz="3600" dirty="0"/>
              <a:t> have a fixed size (i.e., each symbol contains exactly n bits) or a variable size (i.e., different symbols have different numbers of bits) and whether </a:t>
            </a:r>
            <a:r>
              <a:rPr lang="en-GB" altLang="zh-CN" sz="3600" b="1" u="sng" dirty="0"/>
              <a:t>the codewords</a:t>
            </a:r>
            <a:r>
              <a:rPr lang="en-GB" altLang="zh-CN" sz="3600" dirty="0"/>
              <a:t> have a fixed or variable size.</a:t>
            </a:r>
          </a:p>
        </p:txBody>
      </p:sp>
      <p:pic>
        <p:nvPicPr>
          <p:cNvPr id="7" name="图片 6">
            <a:extLst>
              <a:ext uri="{FF2B5EF4-FFF2-40B4-BE49-F238E27FC236}">
                <a16:creationId xmlns:a16="http://schemas.microsoft.com/office/drawing/2014/main" id="{B1C7213C-07A3-E2CF-82B7-AE71BCE43403}"/>
              </a:ext>
            </a:extLst>
          </p:cNvPr>
          <p:cNvPicPr>
            <a:picLocks noChangeAspect="1"/>
          </p:cNvPicPr>
          <p:nvPr/>
        </p:nvPicPr>
        <p:blipFill>
          <a:blip r:embed="rId2"/>
          <a:stretch>
            <a:fillRect/>
          </a:stretch>
        </p:blipFill>
        <p:spPr>
          <a:xfrm>
            <a:off x="7108698" y="9846852"/>
            <a:ext cx="9563100" cy="3067050"/>
          </a:xfrm>
          <a:prstGeom prst="rect">
            <a:avLst/>
          </a:prstGeom>
        </p:spPr>
      </p:pic>
    </p:spTree>
    <p:extLst>
      <p:ext uri="{BB962C8B-B14F-4D97-AF65-F5344CB8AC3E}">
        <p14:creationId xmlns:p14="http://schemas.microsoft.com/office/powerpoint/2010/main" val="35339833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Test Stimulus Compression – Code-Based Schemes</a:t>
            </a:r>
            <a:endParaRPr lang="zh-CN" altLang="en-US" dirty="0"/>
          </a:p>
        </p:txBody>
      </p:sp>
      <mc:AlternateContent xmlns:mc="http://schemas.openxmlformats.org/markup-compatibility/2006">
        <mc:Choice xmlns:a14="http://schemas.microsoft.com/office/drawing/2010/main" Requires="a14">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Code-Based Schemes</a:t>
                </a:r>
              </a:p>
              <a:p>
                <a:pPr hangingPunct="1">
                  <a:lnSpc>
                    <a:spcPct val="150000"/>
                  </a:lnSpc>
                </a:pPr>
                <a:r>
                  <a:rPr lang="en-GB" altLang="zh-CN" sz="3600" dirty="0"/>
                  <a:t>Fixed-to-Fixed: Dictionary Code</a:t>
                </a:r>
              </a:p>
              <a:p>
                <a:pPr lvl="1" hangingPunct="1">
                  <a:lnSpc>
                    <a:spcPct val="150000"/>
                  </a:lnSpc>
                </a:pPr>
                <a:r>
                  <a:rPr lang="en-US" altLang="zh-CN" sz="3000" dirty="0"/>
                  <a:t>Compressing an n-length symbol into a b-length codeword, given that </a:t>
                </a:r>
                <a14:m>
                  <m:oMath xmlns:m="http://schemas.openxmlformats.org/officeDocument/2006/math">
                    <m:sSup>
                      <m:sSupPr>
                        <m:ctrlPr>
                          <a:rPr lang="en-US" altLang="zh-CN" sz="3000" i="1" smtClean="0">
                            <a:latin typeface="Cambria Math" panose="02040503050406030204" pitchFamily="18" charset="0"/>
                          </a:rPr>
                        </m:ctrlPr>
                      </m:sSupPr>
                      <m:e>
                        <m:r>
                          <a:rPr lang="en-US" altLang="zh-CN" sz="3000" b="0" i="1" smtClean="0">
                            <a:latin typeface="Cambria Math" panose="02040503050406030204" pitchFamily="18" charset="0"/>
                          </a:rPr>
                          <m:t>2</m:t>
                        </m:r>
                      </m:e>
                      <m:sup>
                        <m:r>
                          <a:rPr lang="en-US" altLang="zh-CN" sz="3000" b="0" i="1" smtClean="0">
                            <a:latin typeface="Cambria Math" panose="02040503050406030204" pitchFamily="18" charset="0"/>
                          </a:rPr>
                          <m:t>𝑏</m:t>
                        </m:r>
                      </m:sup>
                    </m:sSup>
                    <m:r>
                      <a:rPr lang="en-US" altLang="zh-CN" sz="3000" b="0" i="1" smtClean="0">
                        <a:latin typeface="Cambria Math" panose="02040503050406030204" pitchFamily="18" charset="0"/>
                      </a:rPr>
                      <m:t>&gt;</m:t>
                    </m:r>
                    <m:d>
                      <m:dPr>
                        <m:begChr m:val="|"/>
                        <m:endChr m:val="|"/>
                        <m:ctrlPr>
                          <a:rPr lang="en-US" altLang="zh-CN" sz="3000" b="0" i="1" smtClean="0">
                            <a:latin typeface="Cambria Math" panose="02040503050406030204" pitchFamily="18" charset="0"/>
                          </a:rPr>
                        </m:ctrlPr>
                      </m:dPr>
                      <m:e>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𝑆</m:t>
                            </m:r>
                          </m:e>
                          <m:sub>
                            <m:r>
                              <a:rPr lang="en-US" altLang="zh-CN" sz="3000" b="0" i="1" smtClean="0">
                                <a:latin typeface="Cambria Math" panose="02040503050406030204" pitchFamily="18" charset="0"/>
                              </a:rPr>
                              <m:t>𝑑𝑎𝑡𝑎</m:t>
                            </m:r>
                          </m:sub>
                        </m:sSub>
                      </m:e>
                    </m:d>
                    <m:r>
                      <a:rPr lang="en-US" altLang="zh-CN" sz="3000" b="0" i="1" smtClean="0">
                        <a:latin typeface="Cambria Math" panose="02040503050406030204" pitchFamily="18" charset="0"/>
                      </a:rPr>
                      <m:t>&gt;</m:t>
                    </m:r>
                    <m:sSup>
                      <m:sSupPr>
                        <m:ctrlPr>
                          <a:rPr lang="en-US" altLang="zh-CN" sz="3000" i="1">
                            <a:latin typeface="Cambria Math" panose="02040503050406030204" pitchFamily="18" charset="0"/>
                          </a:rPr>
                        </m:ctrlPr>
                      </m:sSupPr>
                      <m:e>
                        <m:r>
                          <a:rPr lang="en-US" altLang="zh-CN" sz="3000" i="1">
                            <a:latin typeface="Cambria Math" panose="02040503050406030204" pitchFamily="18" charset="0"/>
                          </a:rPr>
                          <m:t>2</m:t>
                        </m:r>
                      </m:e>
                      <m:sup>
                        <m:r>
                          <a:rPr lang="en-US" altLang="zh-CN" sz="3000" i="1">
                            <a:latin typeface="Cambria Math" panose="02040503050406030204" pitchFamily="18" charset="0"/>
                          </a:rPr>
                          <m:t>𝑏</m:t>
                        </m:r>
                        <m:r>
                          <a:rPr lang="en-US" altLang="zh-CN" sz="3000" b="0" i="1" smtClean="0">
                            <a:latin typeface="Cambria Math" panose="02040503050406030204" pitchFamily="18" charset="0"/>
                          </a:rPr>
                          <m:t>−1</m:t>
                        </m:r>
                      </m:sup>
                    </m:sSup>
                    <m:r>
                      <a:rPr lang="en-US" altLang="zh-CN" sz="3000" b="0" i="1" smtClean="0">
                        <a:latin typeface="Cambria Math" panose="02040503050406030204" pitchFamily="18" charset="0"/>
                      </a:rPr>
                      <m:t>.</m:t>
                    </m:r>
                  </m:oMath>
                </a14:m>
                <a:endParaRPr lang="en-US" altLang="zh-CN" sz="3000" b="0" dirty="0"/>
              </a:p>
              <a:p>
                <a:pPr lvl="1" hangingPunct="1">
                  <a:lnSpc>
                    <a:spcPct val="150000"/>
                  </a:lnSpc>
                </a:pPr>
                <a:r>
                  <a:rPr lang="en-GB" altLang="zh-CN" sz="3000" dirty="0"/>
                  <a:t>Compression ratio: </a:t>
                </a:r>
                <a14:m>
                  <m:oMath xmlns:m="http://schemas.openxmlformats.org/officeDocument/2006/math">
                    <m:sSup>
                      <m:sSupPr>
                        <m:ctrlPr>
                          <a:rPr lang="en-US" altLang="zh-CN" sz="3000" i="1" smtClean="0">
                            <a:latin typeface="Cambria Math" panose="02040503050406030204" pitchFamily="18" charset="0"/>
                          </a:rPr>
                        </m:ctrlPr>
                      </m:sSupPr>
                      <m:e>
                        <m:r>
                          <a:rPr lang="en-US" altLang="zh-CN" sz="3000" b="0" i="1" smtClean="0">
                            <a:latin typeface="Cambria Math" panose="02040503050406030204" pitchFamily="18" charset="0"/>
                          </a:rPr>
                          <m:t>2</m:t>
                        </m:r>
                      </m:e>
                      <m:sup>
                        <m:r>
                          <a:rPr lang="en-US" altLang="zh-CN" sz="3000" b="0" i="1" smtClean="0">
                            <a:latin typeface="Cambria Math" panose="02040503050406030204" pitchFamily="18" charset="0"/>
                          </a:rPr>
                          <m:t>𝑛</m:t>
                        </m:r>
                      </m:sup>
                    </m:sSup>
                    <m:r>
                      <a:rPr lang="en-US" altLang="zh-CN" sz="3000" b="0" i="1" smtClean="0">
                        <a:latin typeface="Cambria Math" panose="02040503050406030204" pitchFamily="18" charset="0"/>
                      </a:rPr>
                      <m:t>−</m:t>
                    </m:r>
                    <m:d>
                      <m:dPr>
                        <m:begChr m:val="|"/>
                        <m:endChr m:val="|"/>
                        <m:ctrlPr>
                          <a:rPr lang="en-US" altLang="zh-CN" sz="3000" i="1">
                            <a:latin typeface="Cambria Math" panose="02040503050406030204" pitchFamily="18" charset="0"/>
                          </a:rPr>
                        </m:ctrlPr>
                      </m:dPr>
                      <m:e>
                        <m:sSub>
                          <m:sSubPr>
                            <m:ctrlPr>
                              <a:rPr lang="en-US" altLang="zh-CN" sz="3000" i="1">
                                <a:latin typeface="Cambria Math" panose="02040503050406030204" pitchFamily="18" charset="0"/>
                              </a:rPr>
                            </m:ctrlPr>
                          </m:sSubPr>
                          <m:e>
                            <m:r>
                              <a:rPr lang="en-US" altLang="zh-CN" sz="3000" i="1">
                                <a:latin typeface="Cambria Math" panose="02040503050406030204" pitchFamily="18" charset="0"/>
                              </a:rPr>
                              <m:t>𝑆</m:t>
                            </m:r>
                          </m:e>
                          <m:sub>
                            <m:r>
                              <a:rPr lang="en-US" altLang="zh-CN" sz="3000" i="1">
                                <a:latin typeface="Cambria Math" panose="02040503050406030204" pitchFamily="18" charset="0"/>
                              </a:rPr>
                              <m:t>𝑑𝑎𝑡𝑎</m:t>
                            </m:r>
                          </m:sub>
                        </m:sSub>
                      </m:e>
                    </m:d>
                    <m:r>
                      <a:rPr lang="en-US" altLang="zh-CN" sz="3000" b="0" i="1" smtClean="0">
                        <a:latin typeface="Cambria Math" panose="02040503050406030204" pitchFamily="18" charset="0"/>
                      </a:rPr>
                      <m:t>:1</m:t>
                    </m:r>
                  </m:oMath>
                </a14:m>
                <a:endParaRPr lang="en-GB" altLang="zh-CN" sz="3000" dirty="0"/>
              </a:p>
              <a:p>
                <a:pPr lvl="1" hangingPunct="1">
                  <a:lnSpc>
                    <a:spcPct val="150000"/>
                  </a:lnSpc>
                </a:pPr>
                <a:r>
                  <a:rPr lang="en-GB" altLang="zh-CN" sz="3000" dirty="0"/>
                  <a:t>The size of the dictionary can still be very large.</a:t>
                </a:r>
              </a:p>
            </p:txBody>
          </p:sp>
        </mc:Choice>
        <mc:Fallback>
          <p:sp>
            <p:nvSpPr>
              <p:cNvPr id="4" name="内容占位符 2">
                <a:extLst>
                  <a:ext uri="{FF2B5EF4-FFF2-40B4-BE49-F238E27FC236}">
                    <a16:creationId xmlns:a16="http://schemas.microsoft.com/office/drawing/2014/main" id="{E0E050F4-F389-D374-2BEF-B1F1DF367A92}"/>
                  </a:ext>
                </a:extLst>
              </p:cNvPr>
              <p:cNvSpPr txBox="1">
                <a:spLocks noRot="1" noChangeAspect="1" noMove="1" noResize="1" noEditPoints="1" noAdjustHandles="1" noChangeArrowheads="1" noChangeShapeType="1" noTextEdit="1"/>
              </p:cNvSpPr>
              <p:nvPr/>
            </p:nvSpPr>
            <p:spPr>
              <a:xfrm>
                <a:off x="1387348" y="3093612"/>
                <a:ext cx="21005800" cy="10168979"/>
              </a:xfrm>
              <a:prstGeom prst="rect">
                <a:avLst/>
              </a:prstGeom>
              <a:blipFill>
                <a:blip r:embed="rId2"/>
                <a:stretch>
                  <a:fillRect l="-110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76397E1-CB1C-AD0A-6120-7DD6E0737589}"/>
              </a:ext>
            </a:extLst>
          </p:cNvPr>
          <p:cNvPicPr>
            <a:picLocks noChangeAspect="1"/>
          </p:cNvPicPr>
          <p:nvPr/>
        </p:nvPicPr>
        <p:blipFill>
          <a:blip r:embed="rId3"/>
          <a:stretch>
            <a:fillRect/>
          </a:stretch>
        </p:blipFill>
        <p:spPr>
          <a:xfrm>
            <a:off x="5991225" y="8482012"/>
            <a:ext cx="12401550" cy="4524375"/>
          </a:xfrm>
          <a:prstGeom prst="rect">
            <a:avLst/>
          </a:prstGeom>
        </p:spPr>
      </p:pic>
    </p:spTree>
    <p:extLst>
      <p:ext uri="{BB962C8B-B14F-4D97-AF65-F5344CB8AC3E}">
        <p14:creationId xmlns:p14="http://schemas.microsoft.com/office/powerpoint/2010/main" val="141211852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1" y="397421"/>
            <a:ext cx="18352415" cy="1172316"/>
          </a:xfrm>
        </p:spPr>
        <p:txBody>
          <a:bodyPr>
            <a:normAutofit/>
          </a:bodyPr>
          <a:lstStyle/>
          <a:p>
            <a:r>
              <a:rPr lang="en-US" altLang="zh-CN" dirty="0"/>
              <a:t>01 Test Stimulus Compression – Code-Based Schemes</a:t>
            </a:r>
            <a:endParaRPr lang="zh-CN" altLang="en-US" dirty="0"/>
          </a:p>
        </p:txBody>
      </p:sp>
      <p:sp>
        <p:nvSpPr>
          <p:cNvPr id="4" name="内容占位符 2">
            <a:extLst>
              <a:ext uri="{FF2B5EF4-FFF2-40B4-BE49-F238E27FC236}">
                <a16:creationId xmlns:a16="http://schemas.microsoft.com/office/drawing/2014/main" id="{E0E050F4-F389-D374-2BEF-B1F1DF367A92}"/>
              </a:ext>
            </a:extLst>
          </p:cNvPr>
          <p:cNvSpPr txBox="1">
            <a:spLocks/>
          </p:cNvSpPr>
          <p:nvPr/>
        </p:nvSpPr>
        <p:spPr>
          <a:xfrm>
            <a:off x="1387348" y="3093612"/>
            <a:ext cx="11967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r>
              <a:rPr lang="en-US" altLang="zh-CN" sz="3600" b="1" dirty="0">
                <a:solidFill>
                  <a:srgbClr val="68309F"/>
                </a:solidFill>
              </a:rPr>
              <a:t>Test Stimulus Compression: Code-Based Schemes</a:t>
            </a:r>
          </a:p>
          <a:p>
            <a:pPr hangingPunct="1">
              <a:lnSpc>
                <a:spcPct val="150000"/>
              </a:lnSpc>
            </a:pPr>
            <a:r>
              <a:rPr lang="en-GB" altLang="zh-CN" sz="3600" dirty="0"/>
              <a:t>Fixed-to-Variable: Huffman Code</a:t>
            </a:r>
          </a:p>
          <a:p>
            <a:pPr lvl="1" hangingPunct="1">
              <a:lnSpc>
                <a:spcPct val="150000"/>
              </a:lnSpc>
            </a:pPr>
            <a:r>
              <a:rPr lang="en-GB" altLang="zh-CN" sz="3000" dirty="0"/>
              <a:t>Calculate the frequency of occurrence of the different symbols in the original test cubes and make the codewords that occur most frequently have fewer bits and those that occur least frequently more bits.</a:t>
            </a:r>
          </a:p>
          <a:p>
            <a:pPr lvl="1" hangingPunct="1">
              <a:lnSpc>
                <a:spcPct val="150000"/>
              </a:lnSpc>
            </a:pPr>
            <a:r>
              <a:rPr lang="en-GB" altLang="zh-CN" sz="3000" dirty="0"/>
              <a:t>Selective: the tree is only built for a selective number of symbols.</a:t>
            </a:r>
          </a:p>
          <a:p>
            <a:pPr lvl="1" hangingPunct="1">
              <a:lnSpc>
                <a:spcPct val="150000"/>
              </a:lnSpc>
            </a:pPr>
            <a:endParaRPr lang="en-GB" altLang="zh-CN" sz="3000" dirty="0"/>
          </a:p>
        </p:txBody>
      </p:sp>
      <p:pic>
        <p:nvPicPr>
          <p:cNvPr id="12" name="图片 11">
            <a:extLst>
              <a:ext uri="{FF2B5EF4-FFF2-40B4-BE49-F238E27FC236}">
                <a16:creationId xmlns:a16="http://schemas.microsoft.com/office/drawing/2014/main" id="{B6FD47EB-104F-80E9-49B8-863E93C0ACD6}"/>
              </a:ext>
            </a:extLst>
          </p:cNvPr>
          <p:cNvPicPr>
            <a:picLocks noChangeAspect="1"/>
          </p:cNvPicPr>
          <p:nvPr/>
        </p:nvPicPr>
        <p:blipFill>
          <a:blip r:embed="rId2"/>
          <a:stretch>
            <a:fillRect/>
          </a:stretch>
        </p:blipFill>
        <p:spPr>
          <a:xfrm>
            <a:off x="6334107" y="8718621"/>
            <a:ext cx="7776403" cy="4732684"/>
          </a:xfrm>
          <a:prstGeom prst="rect">
            <a:avLst/>
          </a:prstGeom>
        </p:spPr>
      </p:pic>
      <p:pic>
        <p:nvPicPr>
          <p:cNvPr id="14" name="图片 13">
            <a:extLst>
              <a:ext uri="{FF2B5EF4-FFF2-40B4-BE49-F238E27FC236}">
                <a16:creationId xmlns:a16="http://schemas.microsoft.com/office/drawing/2014/main" id="{493F4C3B-D9C9-2BE0-E230-EE5B161146D2}"/>
              </a:ext>
            </a:extLst>
          </p:cNvPr>
          <p:cNvPicPr>
            <a:picLocks noChangeAspect="1"/>
          </p:cNvPicPr>
          <p:nvPr/>
        </p:nvPicPr>
        <p:blipFill>
          <a:blip r:embed="rId3"/>
          <a:stretch>
            <a:fillRect/>
          </a:stretch>
        </p:blipFill>
        <p:spPr>
          <a:xfrm>
            <a:off x="14161692" y="4696577"/>
            <a:ext cx="8036613" cy="7335003"/>
          </a:xfrm>
          <a:prstGeom prst="rect">
            <a:avLst/>
          </a:prstGeom>
        </p:spPr>
      </p:pic>
    </p:spTree>
    <p:extLst>
      <p:ext uri="{BB962C8B-B14F-4D97-AF65-F5344CB8AC3E}">
        <p14:creationId xmlns:p14="http://schemas.microsoft.com/office/powerpoint/2010/main" val="394134756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37901</TotalTime>
  <Words>2959</Words>
  <Application>Microsoft Office PowerPoint</Application>
  <PresentationFormat>自定义</PresentationFormat>
  <Paragraphs>226</Paragraphs>
  <Slides>40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INTRODUCTION</vt:lpstr>
      <vt:lpstr>00 Introduction</vt:lpstr>
      <vt:lpstr>00 Introduction</vt:lpstr>
      <vt:lpstr>00 Introduction – Contents of This Chapter</vt:lpstr>
      <vt:lpstr>Test Stimulus Compression</vt:lpstr>
      <vt:lpstr>01 Test Stimulus Compression – Code-Based Schemes</vt:lpstr>
      <vt:lpstr>01 Test Stimulus Compression – Code-Based Schemes</vt:lpstr>
      <vt:lpstr>01 Test Stimulus Compression – Code-Based Schemes</vt:lpstr>
      <vt:lpstr>01 Test Stimulus Compression – Code-Based Schemes</vt:lpstr>
      <vt:lpstr>01 Test Stimulus Compression – Code-Based Schemes</vt:lpstr>
      <vt:lpstr>01 Test Stimulus Compression – Linear-Decompression-Based Schemes</vt:lpstr>
      <vt:lpstr>01 Test Stimulus Compression – Linear-Decompression-Based Schemes</vt:lpstr>
      <vt:lpstr>01 Test Stimulus Compression – Linear-Decompression-Based Schemes</vt:lpstr>
      <vt:lpstr>01 Test Stimulus Compression – Linear-Decompression-Based Schemes</vt:lpstr>
      <vt:lpstr>01 Test Stimulus Compression – Linear-Decompression-Based Schemes</vt:lpstr>
      <vt:lpstr>01 Test Stimulus Compression – Linear-Decompression-Based Schemes</vt:lpstr>
      <vt:lpstr>01 Test Stimulus Compression – Broadcast-Scan-Based Schemes</vt:lpstr>
      <vt:lpstr>01 Test Stimulus Compression – Broadcast-Scan-Based Schemes</vt:lpstr>
      <vt:lpstr>01 Test Stimulus Compression – Broadcast-Scan-Based Schemes</vt:lpstr>
      <vt:lpstr>01 Test Stimulus Compression – Broadcast-Scan-Based Schemes</vt:lpstr>
      <vt:lpstr>01 Test Stimulus Compression – Broadcast-Scan-Based Schemes</vt:lpstr>
      <vt:lpstr>01 Test Stimulus Compression – Broadcast-Scan-Based Schemes</vt:lpstr>
      <vt:lpstr>01 Test Stimulus Compression – Broadcast-Scan-Based Schemes</vt:lpstr>
      <vt:lpstr>Test Response Compaction</vt:lpstr>
      <vt:lpstr>02 Test Response Compaction</vt:lpstr>
      <vt:lpstr>02 Test Response Compaction</vt:lpstr>
      <vt:lpstr>02 Test Response Compaction</vt:lpstr>
      <vt:lpstr>02 Test Response Compaction</vt:lpstr>
      <vt:lpstr>02 Test Response Compaction – Space Compaction</vt:lpstr>
      <vt:lpstr>02 Test Response Compaction – Space Compaction</vt:lpstr>
      <vt:lpstr>02 Test Response Compaction – Space Compaction</vt:lpstr>
      <vt:lpstr>02 Test Response Compaction – Space Compaction</vt:lpstr>
      <vt:lpstr>02 Test Response Compaction – Space Compaction</vt:lpstr>
      <vt:lpstr>02 Test Response Compaction – Space Compaction</vt:lpstr>
      <vt:lpstr>02 Test Response Compaction – Space Compaction</vt:lpstr>
      <vt:lpstr>02 Test Response Compaction – Space Compaction</vt:lpstr>
      <vt:lpstr>02 Test Response Compaction – Time Compaction</vt:lpstr>
      <vt:lpstr>02 Test Response Compaction – Mixed Time and Space Compaction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Haochen Ding</cp:lastModifiedBy>
  <cp:revision>157</cp:revision>
  <dcterms:modified xsi:type="dcterms:W3CDTF">2023-10-19T04:22:36Z</dcterms:modified>
</cp:coreProperties>
</file>