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1" r:id="rId3"/>
    <p:sldId id="296" r:id="rId4"/>
    <p:sldId id="295" r:id="rId5"/>
    <p:sldId id="405" r:id="rId6"/>
    <p:sldId id="569" r:id="rId7"/>
    <p:sldId id="604" r:id="rId8"/>
    <p:sldId id="605" r:id="rId9"/>
    <p:sldId id="606" r:id="rId10"/>
    <p:sldId id="607" r:id="rId11"/>
    <p:sldId id="608" r:id="rId12"/>
    <p:sldId id="609" r:id="rId13"/>
    <p:sldId id="610" r:id="rId14"/>
    <p:sldId id="611" r:id="rId15"/>
    <p:sldId id="612" r:id="rId16"/>
    <p:sldId id="613" r:id="rId17"/>
    <p:sldId id="614" r:id="rId18"/>
    <p:sldId id="615" r:id="rId19"/>
    <p:sldId id="602" r:id="rId20"/>
    <p:sldId id="616" r:id="rId21"/>
    <p:sldId id="620" r:id="rId22"/>
    <p:sldId id="621" r:id="rId23"/>
    <p:sldId id="619" r:id="rId24"/>
    <p:sldId id="622" r:id="rId25"/>
    <p:sldId id="617" r:id="rId26"/>
    <p:sldId id="623" r:id="rId27"/>
    <p:sldId id="618" r:id="rId28"/>
    <p:sldId id="624" r:id="rId29"/>
    <p:sldId id="625" r:id="rId30"/>
    <p:sldId id="626" r:id="rId31"/>
    <p:sldId id="627" r:id="rId32"/>
    <p:sldId id="628" r:id="rId33"/>
    <p:sldId id="629" r:id="rId34"/>
    <p:sldId id="630" r:id="rId35"/>
    <p:sldId id="631" r:id="rId36"/>
    <p:sldId id="632" r:id="rId37"/>
    <p:sldId id="603" r:id="rId38"/>
    <p:sldId id="633" r:id="rId39"/>
    <p:sldId id="635" r:id="rId40"/>
    <p:sldId id="636" r:id="rId41"/>
    <p:sldId id="637" r:id="rId42"/>
    <p:sldId id="634" r:id="rId43"/>
    <p:sldId id="638" r:id="rId44"/>
    <p:sldId id="639" r:id="rId45"/>
    <p:sldId id="260" r:id="rId4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830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6" autoAdjust="0"/>
    <p:restoredTop sz="94669"/>
  </p:normalViewPr>
  <p:slideViewPr>
    <p:cSldViewPr snapToGrid="0" snapToObjects="1">
      <p:cViewPr varScale="1">
        <p:scale>
          <a:sx n="80" d="100"/>
          <a:sy n="80" d="100"/>
        </p:scale>
        <p:origin x="34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7650" b="7650"/>
          <a:stretch>
            <a:fillRect/>
          </a:stretch>
        </p:blipFill>
        <p:spPr>
          <a:xfrm>
            <a:off x="-1" y="9372"/>
            <a:ext cx="24384001" cy="13697257"/>
          </a:xfrm>
          <a:prstGeom prst="rect">
            <a:avLst/>
          </a:prstGeom>
          <a:ln w="12700">
            <a:miter lim="400000"/>
          </a:ln>
        </p:spPr>
      </p:pic>
      <p:sp>
        <p:nvSpPr>
          <p:cNvPr id="7" name="线条"/>
          <p:cNvSpPr/>
          <p:nvPr userDrawn="1"/>
        </p:nvSpPr>
        <p:spPr>
          <a:xfrm>
            <a:off x="2031999" y="6229349"/>
            <a:ext cx="104140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图像" descr="图像">
            <a:extLst>
              <a:ext uri="{FF2B5EF4-FFF2-40B4-BE49-F238E27FC236}">
                <a16:creationId xmlns:a16="http://schemas.microsoft.com/office/drawing/2014/main" id="{830B25EB-4485-4B97-9FFF-23430CF73289}"/>
              </a:ext>
            </a:extLst>
          </p:cNvPr>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hasCustomPrompt="1"/>
          </p:nvPr>
        </p:nvSpPr>
        <p:spPr>
          <a:xfrm>
            <a:off x="1847850" y="3974835"/>
            <a:ext cx="13775721" cy="2067150"/>
          </a:xfrm>
        </p:spPr>
        <p:txBody>
          <a:bodyPr anchor="b"/>
          <a:lstStyle>
            <a:lvl1pPr algn="l">
              <a:defRPr>
                <a:solidFill>
                  <a:schemeClr val="bg1"/>
                </a:solidFill>
                <a:latin typeface="思源宋体 CN" panose="02020400000000000000" pitchFamily="18" charset="-122"/>
                <a:ea typeface="思源宋体 CN" panose="02020400000000000000" pitchFamily="18" charset="-122"/>
              </a:defRPr>
            </a:lvl1pPr>
          </a:lstStyle>
          <a:p>
            <a:r>
              <a:rPr lang="zh-CN" altLang="en-US" dirty="0"/>
              <a:t>请输入标题文字</a:t>
            </a:r>
          </a:p>
        </p:txBody>
      </p:sp>
      <p:sp>
        <p:nvSpPr>
          <p:cNvPr id="11" name="文本占位符 10"/>
          <p:cNvSpPr>
            <a:spLocks noGrp="1"/>
          </p:cNvSpPr>
          <p:nvPr>
            <p:ph type="body" sz="quarter" idx="11" hasCustomPrompt="1"/>
          </p:nvPr>
        </p:nvSpPr>
        <p:spPr>
          <a:xfrm>
            <a:off x="1847849" y="6526856"/>
            <a:ext cx="13775721" cy="832794"/>
          </a:xfrm>
        </p:spPr>
        <p:txBody>
          <a:bodyPr>
            <a:normAutofit/>
          </a:bodyPr>
          <a:lstStyle>
            <a:lvl1pPr marL="0" indent="0">
              <a:buNone/>
              <a:defRPr sz="48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请输入副标题文字</a:t>
            </a:r>
          </a:p>
        </p:txBody>
      </p:sp>
      <p:sp>
        <p:nvSpPr>
          <p:cNvPr id="12" name="文本占位符 10"/>
          <p:cNvSpPr>
            <a:spLocks noGrp="1"/>
          </p:cNvSpPr>
          <p:nvPr>
            <p:ph type="body" sz="quarter" idx="12" hasCustomPrompt="1"/>
          </p:nvPr>
        </p:nvSpPr>
        <p:spPr>
          <a:xfrm>
            <a:off x="19529706" y="11645356"/>
            <a:ext cx="3983862" cy="832794"/>
          </a:xfrm>
        </p:spPr>
        <p:txBody>
          <a:bodyPr anchor="ctr">
            <a:noAutofit/>
          </a:bodyPr>
          <a:lstStyle>
            <a:lvl1pPr marL="0" indent="0">
              <a:buNone/>
              <a:defRPr sz="36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主讲人：某某某</a:t>
            </a:r>
          </a:p>
        </p:txBody>
      </p:sp>
    </p:spTree>
    <p:extLst>
      <p:ext uri="{BB962C8B-B14F-4D97-AF65-F5344CB8AC3E}">
        <p14:creationId xmlns:p14="http://schemas.microsoft.com/office/powerpoint/2010/main" val="42001102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946559" y="8452599"/>
            <a:ext cx="10367862" cy="1689532"/>
          </a:xfrm>
        </p:spPr>
        <p:txBody>
          <a:bodyPr>
            <a:normAutofit/>
          </a:bodyPr>
          <a:lstStyle>
            <a:lvl1pPr algn="r">
              <a:defRPr sz="10000">
                <a:solidFill>
                  <a:srgbClr val="68309F"/>
                </a:solidFill>
              </a:defRPr>
            </a:lvl1pPr>
          </a:lstStyle>
          <a:p>
            <a:r>
              <a:rPr lang="zh-CN" altLang="en-US" dirty="0"/>
              <a:t>请输入章隔页标题</a:t>
            </a:r>
          </a:p>
        </p:txBody>
      </p:sp>
      <p:pic>
        <p:nvPicPr>
          <p:cNvPr id="4" name="WechatIMG69.jpg" descr="WechatIMG69.jpg"/>
          <p:cNvPicPr>
            <a:picLocks noChangeAspect="1"/>
          </p:cNvPicPr>
          <p:nvPr userDrawn="1"/>
        </p:nvPicPr>
        <p:blipFill>
          <a:blip r:embed="rId2"/>
          <a:srcRect l="1541" t="46798" r="680" b="14957"/>
          <a:stretch>
            <a:fillRect/>
          </a:stretch>
        </p:blipFill>
        <p:spPr>
          <a:xfrm>
            <a:off x="8258031" y="3212788"/>
            <a:ext cx="16190195" cy="4199817"/>
          </a:xfrm>
          <a:prstGeom prst="rect">
            <a:avLst/>
          </a:prstGeom>
          <a:ln w="12700">
            <a:miter lim="400000"/>
          </a:ln>
        </p:spPr>
      </p:pic>
      <p:sp>
        <p:nvSpPr>
          <p:cNvPr id="7" name="线条"/>
          <p:cNvSpPr/>
          <p:nvPr userDrawn="1"/>
        </p:nvSpPr>
        <p:spPr>
          <a:xfrm>
            <a:off x="13094940" y="7958406"/>
            <a:ext cx="10071101" cy="1"/>
          </a:xfrm>
          <a:prstGeom prst="line">
            <a:avLst/>
          </a:prstGeom>
          <a:ln w="38100">
            <a:solidFill>
              <a:srgbClr val="652E99"/>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像" descr="图像"/>
          <p:cNvPicPr>
            <a:picLocks noChangeAspect="1"/>
          </p:cNvPicPr>
          <p:nvPr userDrawn="1"/>
        </p:nvPicPr>
        <p:blipFill>
          <a:blip r:embed="rId3"/>
          <a:srcRect/>
          <a:stretch>
            <a:fillRect/>
          </a:stretch>
        </p:blipFill>
        <p:spPr>
          <a:xfrm>
            <a:off x="20620493" y="6004757"/>
            <a:ext cx="3343982" cy="1114661"/>
          </a:xfrm>
          <a:prstGeom prst="rect">
            <a:avLst/>
          </a:prstGeom>
          <a:ln w="12700">
            <a:miter lim="400000"/>
          </a:ln>
        </p:spPr>
      </p:pic>
      <p:sp>
        <p:nvSpPr>
          <p:cNvPr id="10" name="文本占位符 10"/>
          <p:cNvSpPr>
            <a:spLocks noGrp="1"/>
          </p:cNvSpPr>
          <p:nvPr>
            <p:ph type="body" sz="quarter" idx="11" hasCustomPrompt="1"/>
          </p:nvPr>
        </p:nvSpPr>
        <p:spPr>
          <a:xfrm>
            <a:off x="12946559" y="10204932"/>
            <a:ext cx="10367862" cy="739780"/>
          </a:xfrm>
        </p:spPr>
        <p:txBody>
          <a:bodyPr>
            <a:normAutofit/>
          </a:bodyPr>
          <a:lstStyle>
            <a:lvl1pPr marL="0" indent="0" algn="r">
              <a:buNone/>
              <a:defRPr sz="4800">
                <a:solidFill>
                  <a:srgbClr val="68309F"/>
                </a:solidFill>
                <a:latin typeface="思源宋体 CN" panose="02020400000000000000" pitchFamily="18" charset="-122"/>
                <a:ea typeface="思源宋体 CN" panose="02020400000000000000" pitchFamily="18" charset="-122"/>
              </a:defRPr>
            </a:lvl1pPr>
          </a:lstStyle>
          <a:p>
            <a:pPr lvl="0"/>
            <a:r>
              <a:rPr lang="zh-CN" altLang="en-US" dirty="0"/>
              <a:t>请输入小标题</a:t>
            </a:r>
          </a:p>
        </p:txBody>
      </p:sp>
      <p:sp>
        <p:nvSpPr>
          <p:cNvPr id="11" name="文本占位符 10"/>
          <p:cNvSpPr>
            <a:spLocks noGrp="1"/>
          </p:cNvSpPr>
          <p:nvPr>
            <p:ph type="body" sz="quarter" idx="12" hasCustomPrompt="1"/>
          </p:nvPr>
        </p:nvSpPr>
        <p:spPr>
          <a:xfrm>
            <a:off x="1498095" y="2592728"/>
            <a:ext cx="6098541" cy="5703857"/>
          </a:xfrm>
        </p:spPr>
        <p:txBody>
          <a:bodyPr anchor="ctr">
            <a:noAutofit/>
          </a:bodyPr>
          <a:lstStyle>
            <a:lvl1pPr marL="0" indent="0" algn="l">
              <a:buNone/>
              <a:defRPr sz="40000">
                <a:solidFill>
                  <a:srgbClr val="68309F"/>
                </a:solidFill>
                <a:latin typeface="思源宋体 CN" panose="02020400000000000000" pitchFamily="18" charset="-122"/>
                <a:ea typeface="思源宋体 CN" panose="02020400000000000000" pitchFamily="18" charset="-122"/>
              </a:defRPr>
            </a:lvl1pPr>
          </a:lstStyle>
          <a:p>
            <a:pPr lvl="0"/>
            <a:r>
              <a:rPr lang="en-US" altLang="zh-CN" dirty="0"/>
              <a:t>01</a:t>
            </a:r>
            <a:endParaRPr lang="zh-CN" altLang="en-US" dirty="0"/>
          </a:p>
        </p:txBody>
      </p:sp>
    </p:spTree>
    <p:extLst>
      <p:ext uri="{BB962C8B-B14F-4D97-AF65-F5344CB8AC3E}">
        <p14:creationId xmlns:p14="http://schemas.microsoft.com/office/powerpoint/2010/main" val="29528987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加文字">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
        <p:nvSpPr>
          <p:cNvPr id="6" name="正文级别 1…"/>
          <p:cNvSpPr txBox="1">
            <a:spLocks noGrp="1"/>
          </p:cNvSpPr>
          <p:nvPr>
            <p:ph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extLst>
      <p:ext uri="{BB962C8B-B14F-4D97-AF65-F5344CB8AC3E}">
        <p14:creationId xmlns:p14="http://schemas.microsoft.com/office/powerpoint/2010/main" val="205355242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Tree>
    <p:extLst>
      <p:ext uri="{BB962C8B-B14F-4D97-AF65-F5344CB8AC3E}">
        <p14:creationId xmlns:p14="http://schemas.microsoft.com/office/powerpoint/2010/main" val="104024790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13421" b="1879"/>
          <a:stretch>
            <a:fillRect/>
          </a:stretch>
        </p:blipFill>
        <p:spPr>
          <a:xfrm>
            <a:off x="-1" y="9372"/>
            <a:ext cx="24384001" cy="13697258"/>
          </a:xfrm>
          <a:prstGeom prst="rect">
            <a:avLst/>
          </a:prstGeom>
          <a:ln w="12700">
            <a:miter lim="400000"/>
          </a:ln>
        </p:spPr>
      </p:pic>
      <p:sp>
        <p:nvSpPr>
          <p:cNvPr id="6" name="线条"/>
          <p:cNvSpPr/>
          <p:nvPr userDrawn="1"/>
        </p:nvSpPr>
        <p:spPr>
          <a:xfrm>
            <a:off x="13102585" y="10669115"/>
            <a:ext cx="104140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片 6">
            <a:extLst>
              <a:ext uri="{FF2B5EF4-FFF2-40B4-BE49-F238E27FC236}">
                <a16:creationId xmlns:a16="http://schemas.microsoft.com/office/drawing/2014/main" id="{645B414E-CC0E-4680-AC58-2884896C30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47466" y="11135892"/>
            <a:ext cx="4660134" cy="1459358"/>
          </a:xfrm>
          <a:prstGeom prst="rect">
            <a:avLst/>
          </a:prstGeom>
        </p:spPr>
      </p:pic>
      <p:sp>
        <p:nvSpPr>
          <p:cNvPr id="2" name="标题 1"/>
          <p:cNvSpPr>
            <a:spLocks noGrp="1"/>
          </p:cNvSpPr>
          <p:nvPr>
            <p:ph type="title" hasCustomPrompt="1"/>
          </p:nvPr>
        </p:nvSpPr>
        <p:spPr>
          <a:xfrm>
            <a:off x="13102585" y="8368325"/>
            <a:ext cx="10414001" cy="2286000"/>
          </a:xfrm>
        </p:spPr>
        <p:txBody>
          <a:bodyPr/>
          <a:lstStyle>
            <a:lvl1pPr>
              <a:defRPr>
                <a:solidFill>
                  <a:schemeClr val="bg1"/>
                </a:solidFill>
              </a:defRPr>
            </a:lvl1pPr>
          </a:lstStyle>
          <a:p>
            <a:r>
              <a:rPr lang="zh-CN" altLang="en-US" dirty="0"/>
              <a:t>谢谢 </a:t>
            </a:r>
            <a:r>
              <a:rPr lang="en-US" altLang="zh-CN" dirty="0"/>
              <a:t>THANKS</a:t>
            </a:r>
            <a:endParaRPr lang="zh-CN" altLang="en-US" dirty="0"/>
          </a:p>
        </p:txBody>
      </p:sp>
    </p:spTree>
    <p:extLst>
      <p:ext uri="{BB962C8B-B14F-4D97-AF65-F5344CB8AC3E}">
        <p14:creationId xmlns:p14="http://schemas.microsoft.com/office/powerpoint/2010/main" val="292648970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err="1"/>
              <a:t>标题文本</a:t>
            </a:r>
            <a:endParaRPr dirty="0"/>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6"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3" r:id="rId4"/>
    <p:sldLayoutId id="2147483665" r:id="rId5"/>
  </p:sldLayoutIdLst>
  <p:transition spd="med"/>
  <p:txStyles>
    <p:titleStyle>
      <a:lvl1pPr marL="0" marR="0" indent="0" algn="ctr" defTabSz="825500" rtl="0" latinLnBrk="0">
        <a:lnSpc>
          <a:spcPct val="100000"/>
        </a:lnSpc>
        <a:spcBef>
          <a:spcPts val="0"/>
        </a:spcBef>
        <a:spcAft>
          <a:spcPts val="0"/>
        </a:spcAft>
        <a:buClrTx/>
        <a:buSzTx/>
        <a:buFontTx/>
        <a:buNone/>
        <a:tabLst/>
        <a:defRPr sz="12000" b="0" i="0" u="none" strike="noStrike" cap="none" spc="0" baseline="0">
          <a:ln>
            <a:noFill/>
          </a:ln>
          <a:solidFill>
            <a:srgbClr val="000000"/>
          </a:solidFill>
          <a:uFillTx/>
          <a:latin typeface="思源宋体 CN" panose="02020400000000000000" pitchFamily="18" charset="-122"/>
          <a:ea typeface="思源宋体 CN" panose="02020400000000000000" pitchFamily="18" charset="-122"/>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3974835"/>
            <a:ext cx="22048470" cy="2067150"/>
          </a:xfrm>
        </p:spPr>
        <p:txBody>
          <a:bodyPr>
            <a:noAutofit/>
          </a:bodyPr>
          <a:lstStyle/>
          <a:p>
            <a:r>
              <a:rPr lang="en-US" altLang="zh-CN" sz="7200" dirty="0"/>
              <a:t>VLSI Test Principles and Architectures</a:t>
            </a:r>
            <a:endParaRPr lang="zh-CN" altLang="en-US" sz="7200" dirty="0"/>
          </a:p>
        </p:txBody>
      </p:sp>
      <p:sp>
        <p:nvSpPr>
          <p:cNvPr id="3" name="文本占位符 2"/>
          <p:cNvSpPr>
            <a:spLocks noGrp="1"/>
          </p:cNvSpPr>
          <p:nvPr>
            <p:ph type="body" sz="quarter" idx="11"/>
          </p:nvPr>
        </p:nvSpPr>
        <p:spPr/>
        <p:txBody>
          <a:bodyPr>
            <a:normAutofit lnSpcReduction="10000"/>
          </a:bodyPr>
          <a:lstStyle/>
          <a:p>
            <a:r>
              <a:rPr lang="en-US" altLang="zh-CN" dirty="0"/>
              <a:t>Chapter 7, Logic Diagnosis</a:t>
            </a:r>
            <a:endParaRPr lang="zh-CN" altLang="en-US" dirty="0"/>
          </a:p>
        </p:txBody>
      </p:sp>
      <p:sp>
        <p:nvSpPr>
          <p:cNvPr id="4" name="文本占位符 3"/>
          <p:cNvSpPr>
            <a:spLocks noGrp="1"/>
          </p:cNvSpPr>
          <p:nvPr>
            <p:ph type="body" sz="quarter" idx="12"/>
          </p:nvPr>
        </p:nvSpPr>
        <p:spPr/>
        <p:txBody>
          <a:bodyPr/>
          <a:lstStyle/>
          <a:p>
            <a:r>
              <a:rPr lang="en-US" altLang="zh-CN" dirty="0"/>
              <a:t>Haochen Ding</a:t>
            </a:r>
            <a:endParaRPr lang="es-ES" altLang="zh-CN" dirty="0"/>
          </a:p>
        </p:txBody>
      </p:sp>
    </p:spTree>
    <p:extLst>
      <p:ext uri="{BB962C8B-B14F-4D97-AF65-F5344CB8AC3E}">
        <p14:creationId xmlns:p14="http://schemas.microsoft.com/office/powerpoint/2010/main" val="27350943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Combinational Logic Diagnosis – Effect-Cause Analysis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Combinational Logic Diagnosis – Effect-Cause Analysis</a:t>
            </a:r>
          </a:p>
          <a:p>
            <a:pPr hangingPunct="1">
              <a:lnSpc>
                <a:spcPct val="150000"/>
              </a:lnSpc>
            </a:pPr>
            <a:r>
              <a:rPr lang="en-GB" altLang="zh-CN" sz="3600" dirty="0"/>
              <a:t>Backtrace Algorithm:</a:t>
            </a:r>
          </a:p>
          <a:p>
            <a:pPr lvl="1" hangingPunct="1">
              <a:lnSpc>
                <a:spcPct val="150000"/>
              </a:lnSpc>
            </a:pPr>
            <a:r>
              <a:rPr lang="en-GB" altLang="zh-CN" sz="3000" dirty="0"/>
              <a:t>From each mismatched output, it traces the CUD backward to find the signals that can account for the output mismatch.</a:t>
            </a:r>
          </a:p>
          <a:p>
            <a:pPr lvl="1" hangingPunct="1">
              <a:lnSpc>
                <a:spcPct val="150000"/>
              </a:lnSpc>
            </a:pPr>
            <a:r>
              <a:rPr lang="en-GB" altLang="zh-CN" sz="3000" dirty="0"/>
              <a:t>Rules:</a:t>
            </a:r>
          </a:p>
          <a:p>
            <a:pPr lvl="2" hangingPunct="1">
              <a:lnSpc>
                <a:spcPct val="150000"/>
              </a:lnSpc>
            </a:pPr>
            <a:r>
              <a:rPr lang="en-GB" altLang="zh-CN" sz="2400" dirty="0"/>
              <a:t>Controlling rule: Only fan-in signals of g with controlling values (i.e., 0) are considered responsible.</a:t>
            </a:r>
          </a:p>
          <a:p>
            <a:pPr lvl="2" hangingPunct="1">
              <a:lnSpc>
                <a:spcPct val="150000"/>
              </a:lnSpc>
            </a:pPr>
            <a:r>
              <a:rPr lang="en-GB" altLang="zh-CN" sz="2400" dirty="0"/>
              <a:t>Non-controlling rule: the current value of signal g is determined by all fan-in signals; therefore, every fan-in signal is held responsible.</a:t>
            </a:r>
            <a:endParaRPr lang="en-GB" altLang="zh-CN" sz="3000" dirty="0"/>
          </a:p>
          <a:p>
            <a:pPr hangingPunct="1">
              <a:lnSpc>
                <a:spcPct val="150000"/>
              </a:lnSpc>
            </a:pPr>
            <a:endParaRPr lang="en-GB" altLang="zh-CN" sz="3000" dirty="0"/>
          </a:p>
        </p:txBody>
      </p:sp>
      <p:pic>
        <p:nvPicPr>
          <p:cNvPr id="6" name="图片 5">
            <a:extLst>
              <a:ext uri="{FF2B5EF4-FFF2-40B4-BE49-F238E27FC236}">
                <a16:creationId xmlns:a16="http://schemas.microsoft.com/office/drawing/2014/main" id="{053BA766-4254-904C-37A5-8B59F1BE4F8A}"/>
              </a:ext>
            </a:extLst>
          </p:cNvPr>
          <p:cNvPicPr>
            <a:picLocks noChangeAspect="1"/>
          </p:cNvPicPr>
          <p:nvPr/>
        </p:nvPicPr>
        <p:blipFill>
          <a:blip r:embed="rId2"/>
          <a:stretch>
            <a:fillRect/>
          </a:stretch>
        </p:blipFill>
        <p:spPr>
          <a:xfrm>
            <a:off x="13686462" y="9041854"/>
            <a:ext cx="9810750" cy="4276725"/>
          </a:xfrm>
          <a:prstGeom prst="rect">
            <a:avLst/>
          </a:prstGeom>
        </p:spPr>
      </p:pic>
    </p:spTree>
    <p:extLst>
      <p:ext uri="{BB962C8B-B14F-4D97-AF65-F5344CB8AC3E}">
        <p14:creationId xmlns:p14="http://schemas.microsoft.com/office/powerpoint/2010/main" val="15556450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Combinational Logic Diagnosis – Effect-Cause Analysis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Combinational Logic Diagnosis – Effect-Cause Analysis</a:t>
            </a:r>
          </a:p>
          <a:p>
            <a:pPr hangingPunct="1">
              <a:lnSpc>
                <a:spcPct val="150000"/>
              </a:lnSpc>
            </a:pPr>
            <a:r>
              <a:rPr lang="en-GB" altLang="zh-CN" sz="3600" dirty="0"/>
              <a:t>Inject-and-Evaluate Paradigm</a:t>
            </a:r>
          </a:p>
          <a:p>
            <a:pPr lvl="1" hangingPunct="1">
              <a:lnSpc>
                <a:spcPct val="150000"/>
              </a:lnSpc>
            </a:pPr>
            <a:r>
              <a:rPr lang="en-GB" altLang="zh-CN" sz="3000" dirty="0"/>
              <a:t>It performs the diagnosis by a sequence of fault injections and evaluations.</a:t>
            </a:r>
          </a:p>
          <a:p>
            <a:pPr lvl="1" hangingPunct="1">
              <a:lnSpc>
                <a:spcPct val="150000"/>
              </a:lnSpc>
            </a:pPr>
            <a:r>
              <a:rPr lang="en-GB" altLang="zh-CN" sz="3000" dirty="0"/>
              <a:t>Reproduction Principle: find a spot for injection and then reproduce the syndrome.</a:t>
            </a:r>
          </a:p>
          <a:p>
            <a:pPr lvl="1" hangingPunct="1">
              <a:lnSpc>
                <a:spcPct val="150000"/>
              </a:lnSpc>
            </a:pPr>
            <a:r>
              <a:rPr lang="en-GB" altLang="zh-CN" sz="3000" dirty="0"/>
              <a:t>For a failing chip with only one single fault, there always exists a signal in the CUD that can cure all failing test vectors. </a:t>
            </a:r>
          </a:p>
        </p:txBody>
      </p:sp>
      <p:pic>
        <p:nvPicPr>
          <p:cNvPr id="5" name="图片 4">
            <a:extLst>
              <a:ext uri="{FF2B5EF4-FFF2-40B4-BE49-F238E27FC236}">
                <a16:creationId xmlns:a16="http://schemas.microsoft.com/office/drawing/2014/main" id="{DEB6EACA-BD5C-E673-4601-92FE3FC9D27E}"/>
              </a:ext>
            </a:extLst>
          </p:cNvPr>
          <p:cNvPicPr>
            <a:picLocks noChangeAspect="1"/>
          </p:cNvPicPr>
          <p:nvPr/>
        </p:nvPicPr>
        <p:blipFill>
          <a:blip r:embed="rId2"/>
          <a:stretch>
            <a:fillRect/>
          </a:stretch>
        </p:blipFill>
        <p:spPr>
          <a:xfrm>
            <a:off x="14666976" y="8308919"/>
            <a:ext cx="8163857" cy="5295048"/>
          </a:xfrm>
          <a:prstGeom prst="rect">
            <a:avLst/>
          </a:prstGeom>
        </p:spPr>
      </p:pic>
    </p:spTree>
    <p:extLst>
      <p:ext uri="{BB962C8B-B14F-4D97-AF65-F5344CB8AC3E}">
        <p14:creationId xmlns:p14="http://schemas.microsoft.com/office/powerpoint/2010/main" val="66700771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Combinational Logic Diagnosis – Effect-Cause Analysis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Combinational Logic Diagnosis – Effect-Cause Analysis</a:t>
            </a:r>
          </a:p>
          <a:p>
            <a:pPr hangingPunct="1">
              <a:lnSpc>
                <a:spcPct val="150000"/>
              </a:lnSpc>
            </a:pPr>
            <a:r>
              <a:rPr lang="en-GB" altLang="zh-CN" sz="3600" dirty="0"/>
              <a:t>Inject-and-Evaluate Paradigm</a:t>
            </a:r>
          </a:p>
          <a:p>
            <a:pPr lvl="1" hangingPunct="1">
              <a:lnSpc>
                <a:spcPct val="150000"/>
              </a:lnSpc>
            </a:pPr>
            <a:r>
              <a:rPr lang="en-GB" altLang="zh-CN" sz="3000" dirty="0"/>
              <a:t>Computational details:</a:t>
            </a:r>
          </a:p>
          <a:p>
            <a:pPr lvl="2" hangingPunct="1">
              <a:lnSpc>
                <a:spcPct val="150000"/>
              </a:lnSpc>
            </a:pPr>
            <a:r>
              <a:rPr lang="en-GB" altLang="zh-CN" sz="2400" b="1" dirty="0"/>
              <a:t>Set the initial event queue</a:t>
            </a:r>
            <a:r>
              <a:rPr lang="en-GB" altLang="zh-CN" sz="2400" dirty="0"/>
              <a:t> to have only one signal-value pair, (f , </a:t>
            </a:r>
            <a:r>
              <a:rPr lang="en-GB" altLang="zh-CN" sz="2400" dirty="0" err="1"/>
              <a:t>fv</a:t>
            </a:r>
            <a:r>
              <a:rPr lang="en-GB" altLang="zh-CN" sz="2400" dirty="0"/>
              <a:t>), where f is a candidate signal under consideration and </a:t>
            </a:r>
            <a:r>
              <a:rPr lang="en-GB" altLang="zh-CN" sz="2400" dirty="0" err="1"/>
              <a:t>fv</a:t>
            </a:r>
            <a:r>
              <a:rPr lang="en-GB" altLang="zh-CN" sz="2400" dirty="0"/>
              <a:t> is the original fault-free value at this signal.</a:t>
            </a:r>
          </a:p>
          <a:p>
            <a:pPr lvl="2" hangingPunct="1">
              <a:lnSpc>
                <a:spcPct val="150000"/>
              </a:lnSpc>
            </a:pPr>
            <a:r>
              <a:rPr lang="en-GB" altLang="zh-CN" sz="2400" b="1" dirty="0"/>
              <a:t>Perform an event-processing loop</a:t>
            </a:r>
            <a:r>
              <a:rPr lang="en-GB" altLang="zh-CN" sz="2400" dirty="0"/>
              <a:t> until there is no event left in the event queue.</a:t>
            </a:r>
          </a:p>
          <a:p>
            <a:pPr lvl="2" hangingPunct="1">
              <a:lnSpc>
                <a:spcPct val="150000"/>
              </a:lnSpc>
            </a:pPr>
            <a:r>
              <a:rPr lang="en-GB" altLang="zh-CN" sz="2400" b="1" dirty="0"/>
              <a:t>Update the total number of curable outputs </a:t>
            </a:r>
            <a:r>
              <a:rPr lang="en-GB" altLang="zh-CN" sz="2400" dirty="0"/>
              <a:t>of the candidate signal under consideration.</a:t>
            </a:r>
          </a:p>
          <a:p>
            <a:pPr lvl="2" hangingPunct="1">
              <a:lnSpc>
                <a:spcPct val="150000"/>
              </a:lnSpc>
            </a:pPr>
            <a:r>
              <a:rPr lang="en-GB" altLang="zh-CN" sz="2400" b="1" dirty="0"/>
              <a:t>Roll back the value of each signal of the CUD to its fault-free signal </a:t>
            </a:r>
            <a:r>
              <a:rPr lang="en-GB" altLang="zh-CN" sz="2400" dirty="0"/>
              <a:t>before moving on to the next candidate signal.</a:t>
            </a:r>
            <a:endParaRPr lang="en-GB" altLang="zh-CN" sz="3000" dirty="0"/>
          </a:p>
          <a:p>
            <a:pPr lvl="1" hangingPunct="1">
              <a:lnSpc>
                <a:spcPct val="150000"/>
              </a:lnSpc>
            </a:pPr>
            <a:endParaRPr lang="en-GB" altLang="zh-CN" sz="3000" dirty="0"/>
          </a:p>
          <a:p>
            <a:pPr lvl="1" hangingPunct="1">
              <a:lnSpc>
                <a:spcPct val="150000"/>
              </a:lnSpc>
            </a:pPr>
            <a:endParaRPr lang="en-GB" altLang="zh-CN" sz="3000" dirty="0"/>
          </a:p>
          <a:p>
            <a:pPr lvl="1" hangingPunct="1">
              <a:lnSpc>
                <a:spcPct val="150000"/>
              </a:lnSpc>
            </a:pPr>
            <a:endParaRPr lang="en-GB" altLang="zh-CN" sz="3000" dirty="0"/>
          </a:p>
        </p:txBody>
      </p:sp>
      <p:pic>
        <p:nvPicPr>
          <p:cNvPr id="8" name="图片 7">
            <a:extLst>
              <a:ext uri="{FF2B5EF4-FFF2-40B4-BE49-F238E27FC236}">
                <a16:creationId xmlns:a16="http://schemas.microsoft.com/office/drawing/2014/main" id="{80A9C203-1A7E-8D4D-BD08-38447350AE73}"/>
              </a:ext>
            </a:extLst>
          </p:cNvPr>
          <p:cNvPicPr>
            <a:picLocks noChangeAspect="1"/>
          </p:cNvPicPr>
          <p:nvPr/>
        </p:nvPicPr>
        <p:blipFill>
          <a:blip r:embed="rId2"/>
          <a:stretch>
            <a:fillRect/>
          </a:stretch>
        </p:blipFill>
        <p:spPr>
          <a:xfrm>
            <a:off x="14076947" y="9513517"/>
            <a:ext cx="9020235" cy="3805062"/>
          </a:xfrm>
          <a:prstGeom prst="rect">
            <a:avLst/>
          </a:prstGeom>
        </p:spPr>
      </p:pic>
      <p:pic>
        <p:nvPicPr>
          <p:cNvPr id="6" name="图片 5">
            <a:extLst>
              <a:ext uri="{FF2B5EF4-FFF2-40B4-BE49-F238E27FC236}">
                <a16:creationId xmlns:a16="http://schemas.microsoft.com/office/drawing/2014/main" id="{5FC0D7BD-0450-0674-D6C6-7625FA2013F7}"/>
              </a:ext>
            </a:extLst>
          </p:cNvPr>
          <p:cNvPicPr>
            <a:picLocks noChangeAspect="1"/>
          </p:cNvPicPr>
          <p:nvPr/>
        </p:nvPicPr>
        <p:blipFill rotWithShape="1">
          <a:blip r:embed="rId3"/>
          <a:srcRect r="12401"/>
          <a:stretch/>
        </p:blipFill>
        <p:spPr>
          <a:xfrm>
            <a:off x="11564419" y="10154653"/>
            <a:ext cx="3864579" cy="1881230"/>
          </a:xfrm>
          <a:prstGeom prst="rect">
            <a:avLst/>
          </a:prstGeom>
        </p:spPr>
      </p:pic>
    </p:spTree>
    <p:extLst>
      <p:ext uri="{BB962C8B-B14F-4D97-AF65-F5344CB8AC3E}">
        <p14:creationId xmlns:p14="http://schemas.microsoft.com/office/powerpoint/2010/main" val="177368963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Combinational Logic Diagnosis – Effect-Cause Analysis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633452" cy="10168979"/>
          </a:xfrm>
          <a:prstGeom prst="rect">
            <a:avLst/>
          </a:prstGeom>
        </p:spPr>
        <p:txBody>
          <a:bodyPr>
            <a:normAutofit fontScale="925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Combinational Logic Diagnosis – Effect-Cause Analysis</a:t>
            </a:r>
          </a:p>
          <a:p>
            <a:pPr hangingPunct="1">
              <a:lnSpc>
                <a:spcPct val="150000"/>
              </a:lnSpc>
            </a:pPr>
            <a:r>
              <a:rPr lang="en-GB" altLang="zh-CN" sz="3600" dirty="0"/>
              <a:t>Inject-and-Evaluate Paradigm</a:t>
            </a:r>
          </a:p>
          <a:p>
            <a:pPr lvl="1" hangingPunct="1">
              <a:lnSpc>
                <a:spcPct val="150000"/>
              </a:lnSpc>
            </a:pPr>
            <a:r>
              <a:rPr lang="en-GB" altLang="zh-CN" sz="3000" dirty="0"/>
              <a:t>Usage in bridging defect detections: one may wish to identify both affected cells instead of just one of them so as to pinpoint the exact location of the defect more accurately by analysing the layout.</a:t>
            </a:r>
          </a:p>
          <a:p>
            <a:pPr lvl="1" hangingPunct="1">
              <a:lnSpc>
                <a:spcPct val="150000"/>
              </a:lnSpc>
            </a:pPr>
            <a:r>
              <a:rPr lang="en-GB" altLang="zh-CN" sz="3000" dirty="0"/>
              <a:t>SLAT (single location at a time) paradigm:</a:t>
            </a:r>
          </a:p>
          <a:p>
            <a:pPr lvl="2" hangingPunct="1">
              <a:lnSpc>
                <a:spcPct val="150000"/>
              </a:lnSpc>
            </a:pPr>
            <a:r>
              <a:rPr lang="en-GB" altLang="zh-CN" sz="2400" dirty="0"/>
              <a:t>finding SLAT vectors: the paradigm uses a procedure similar to the aforementioned inject-and-evaluate paradigm to find out all possible curable vectors (called SLAT vectors here) for each signal. The results can be viewed as a two-dimensional table, which is referred to as SLAT table. </a:t>
            </a:r>
          </a:p>
          <a:p>
            <a:pPr lvl="2" hangingPunct="1">
              <a:lnSpc>
                <a:spcPct val="150000"/>
              </a:lnSpc>
            </a:pPr>
            <a:r>
              <a:rPr lang="en-GB" altLang="zh-CN" sz="2400" dirty="0"/>
              <a:t>finding valid fault </a:t>
            </a:r>
            <a:r>
              <a:rPr lang="en-GB" altLang="zh-CN" sz="2400" dirty="0" err="1"/>
              <a:t>multiplets</a:t>
            </a:r>
            <a:r>
              <a:rPr lang="en-GB" altLang="zh-CN" sz="2400" dirty="0"/>
              <a:t>: this algorithm aims to find a set of signals, called a </a:t>
            </a:r>
            <a:r>
              <a:rPr lang="en-GB" altLang="zh-CN" sz="2400" dirty="0" err="1"/>
              <a:t>multiplet</a:t>
            </a:r>
            <a:r>
              <a:rPr lang="en-GB" altLang="zh-CN" sz="2400" dirty="0"/>
              <a:t>, so these signals can take turns explaining the failing syndrome of each failing input vector.</a:t>
            </a:r>
          </a:p>
          <a:p>
            <a:pPr lvl="1" hangingPunct="1">
              <a:lnSpc>
                <a:spcPct val="150000"/>
              </a:lnSpc>
            </a:pPr>
            <a:endParaRPr lang="en-GB" altLang="zh-CN" sz="3000" dirty="0"/>
          </a:p>
          <a:p>
            <a:pPr lvl="1" hangingPunct="1">
              <a:lnSpc>
                <a:spcPct val="150000"/>
              </a:lnSpc>
            </a:pPr>
            <a:endParaRPr lang="en-GB" altLang="zh-CN" sz="3000" dirty="0"/>
          </a:p>
        </p:txBody>
      </p:sp>
      <p:pic>
        <p:nvPicPr>
          <p:cNvPr id="9" name="图片 8">
            <a:extLst>
              <a:ext uri="{FF2B5EF4-FFF2-40B4-BE49-F238E27FC236}">
                <a16:creationId xmlns:a16="http://schemas.microsoft.com/office/drawing/2014/main" id="{FB29D701-F681-2FBD-09F6-93276D9F3618}"/>
              </a:ext>
            </a:extLst>
          </p:cNvPr>
          <p:cNvPicPr>
            <a:picLocks noChangeAspect="1"/>
          </p:cNvPicPr>
          <p:nvPr/>
        </p:nvPicPr>
        <p:blipFill>
          <a:blip r:embed="rId2"/>
          <a:stretch>
            <a:fillRect/>
          </a:stretch>
        </p:blipFill>
        <p:spPr>
          <a:xfrm>
            <a:off x="14398942" y="3093612"/>
            <a:ext cx="8753475" cy="9782175"/>
          </a:xfrm>
          <a:prstGeom prst="rect">
            <a:avLst/>
          </a:prstGeom>
        </p:spPr>
      </p:pic>
    </p:spTree>
    <p:extLst>
      <p:ext uri="{BB962C8B-B14F-4D97-AF65-F5344CB8AC3E}">
        <p14:creationId xmlns:p14="http://schemas.microsoft.com/office/powerpoint/2010/main" val="40271274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Combinational Logic Diagnosis – Chip-Level Strategy</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37511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Combinational Logic Diagnosis – Chip-Level Strategy</a:t>
            </a:r>
          </a:p>
          <a:p>
            <a:pPr hangingPunct="1">
              <a:lnSpc>
                <a:spcPct val="150000"/>
              </a:lnSpc>
            </a:pPr>
            <a:r>
              <a:rPr lang="en-GB" altLang="zh-CN" sz="3600" dirty="0"/>
              <a:t>Direct Partitioning</a:t>
            </a:r>
          </a:p>
          <a:p>
            <a:pPr lvl="1" hangingPunct="1">
              <a:lnSpc>
                <a:spcPct val="150000"/>
              </a:lnSpc>
            </a:pPr>
            <a:r>
              <a:rPr lang="en-GB" altLang="zh-CN" sz="3000" dirty="0"/>
              <a:t>Independent/dependent fault: whether the fanout cone of this fault does not overlap with that of any other fault.</a:t>
            </a:r>
          </a:p>
          <a:p>
            <a:pPr lvl="2" hangingPunct="1">
              <a:lnSpc>
                <a:spcPct val="150000"/>
              </a:lnSpc>
            </a:pPr>
            <a:r>
              <a:rPr lang="en-GB" altLang="zh-CN" sz="2400" dirty="0"/>
              <a:t>Intuitively, an independent fault is easier to identify than a dependent fault.</a:t>
            </a:r>
          </a:p>
          <a:p>
            <a:pPr lvl="1" hangingPunct="1">
              <a:lnSpc>
                <a:spcPct val="150000"/>
              </a:lnSpc>
            </a:pPr>
            <a:r>
              <a:rPr lang="en-GB" altLang="zh-CN" sz="3000" dirty="0"/>
              <a:t>Divide-and-Conquer Strategy</a:t>
            </a:r>
          </a:p>
          <a:p>
            <a:pPr lvl="2" hangingPunct="1">
              <a:lnSpc>
                <a:spcPct val="150000"/>
              </a:lnSpc>
            </a:pPr>
            <a:r>
              <a:rPr lang="en-GB" altLang="zh-CN" sz="2400" dirty="0"/>
              <a:t>Dependency graph, with each node denoting a mismatched output and each edge (zi, </a:t>
            </a:r>
            <a:r>
              <a:rPr lang="en-GB" altLang="zh-CN" sz="2400" dirty="0" err="1"/>
              <a:t>zj</a:t>
            </a:r>
            <a:r>
              <a:rPr lang="en-GB" altLang="zh-CN" sz="2400" dirty="0"/>
              <a:t>) denoting the overlapping relationship between the fan-in cones of two mismatched outputs zi and </a:t>
            </a:r>
            <a:r>
              <a:rPr lang="en-GB" altLang="zh-CN" sz="2400" dirty="0" err="1"/>
              <a:t>zj</a:t>
            </a:r>
            <a:r>
              <a:rPr lang="en-GB" altLang="zh-CN" sz="2400" dirty="0"/>
              <a:t>.</a:t>
            </a:r>
          </a:p>
          <a:p>
            <a:pPr lvl="2" hangingPunct="1">
              <a:lnSpc>
                <a:spcPct val="150000"/>
              </a:lnSpc>
            </a:pPr>
            <a:r>
              <a:rPr lang="en-GB" altLang="zh-CN" sz="2400" dirty="0"/>
              <a:t>In practice, such a direct partitioning may fail to isolate independent faults.</a:t>
            </a:r>
          </a:p>
          <a:p>
            <a:pPr lvl="2" hangingPunct="1">
              <a:lnSpc>
                <a:spcPct val="150000"/>
              </a:lnSpc>
            </a:pPr>
            <a:r>
              <a:rPr lang="en-GB" altLang="zh-CN" sz="2400" dirty="0"/>
              <a:t>Let the reachable mismatched outputs of fault f1 be z1, fault f2 be z2 &amp; z3.</a:t>
            </a:r>
          </a:p>
        </p:txBody>
      </p:sp>
      <p:pic>
        <p:nvPicPr>
          <p:cNvPr id="6" name="图片 5">
            <a:extLst>
              <a:ext uri="{FF2B5EF4-FFF2-40B4-BE49-F238E27FC236}">
                <a16:creationId xmlns:a16="http://schemas.microsoft.com/office/drawing/2014/main" id="{85AB873C-0153-D6B5-D0BA-97819BCEE813}"/>
              </a:ext>
            </a:extLst>
          </p:cNvPr>
          <p:cNvPicPr>
            <a:picLocks noChangeAspect="1"/>
          </p:cNvPicPr>
          <p:nvPr/>
        </p:nvPicPr>
        <p:blipFill>
          <a:blip r:embed="rId2"/>
          <a:stretch>
            <a:fillRect/>
          </a:stretch>
        </p:blipFill>
        <p:spPr>
          <a:xfrm>
            <a:off x="15108267" y="8987589"/>
            <a:ext cx="8987935" cy="4539697"/>
          </a:xfrm>
          <a:prstGeom prst="rect">
            <a:avLst/>
          </a:prstGeom>
        </p:spPr>
      </p:pic>
    </p:spTree>
    <p:extLst>
      <p:ext uri="{BB962C8B-B14F-4D97-AF65-F5344CB8AC3E}">
        <p14:creationId xmlns:p14="http://schemas.microsoft.com/office/powerpoint/2010/main" val="194093029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Combinational Logic Diagnosis – Chip-Level Strategy</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37511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Combinational Logic Diagnosis – Chip-Level Strategy</a:t>
            </a:r>
          </a:p>
          <a:p>
            <a:pPr hangingPunct="1">
              <a:lnSpc>
                <a:spcPct val="150000"/>
              </a:lnSpc>
            </a:pPr>
            <a:r>
              <a:rPr lang="en-GB" altLang="zh-CN" sz="3600" dirty="0"/>
              <a:t>Two-Phase Strategy</a:t>
            </a:r>
          </a:p>
          <a:p>
            <a:pPr lvl="1" hangingPunct="1">
              <a:lnSpc>
                <a:spcPct val="150000"/>
              </a:lnSpc>
            </a:pPr>
            <a:r>
              <a:rPr lang="en-GB" altLang="zh-CN" sz="3000" dirty="0"/>
              <a:t>In the first phase, a concept called prime candidate is used. </a:t>
            </a:r>
          </a:p>
          <a:p>
            <a:pPr lvl="2" hangingPunct="1">
              <a:lnSpc>
                <a:spcPct val="150000"/>
              </a:lnSpc>
            </a:pPr>
            <a:r>
              <a:rPr lang="en-GB" altLang="zh-CN" sz="2400" dirty="0"/>
              <a:t>Without performing partitioning, certain structurally independent faults can be identified precisely using this concept. </a:t>
            </a:r>
          </a:p>
          <a:p>
            <a:pPr lvl="1" hangingPunct="1">
              <a:lnSpc>
                <a:spcPct val="150000"/>
              </a:lnSpc>
            </a:pPr>
            <a:r>
              <a:rPr lang="en-GB" altLang="zh-CN" sz="3000" dirty="0"/>
              <a:t>In the second phase, the syndromes (i.e., the mismatched outputs and their respective </a:t>
            </a:r>
            <a:r>
              <a:rPr lang="en-GB" altLang="zh-CN" sz="3000" dirty="0" err="1"/>
              <a:t>fanin</a:t>
            </a:r>
            <a:r>
              <a:rPr lang="en-GB" altLang="zh-CN" sz="3000" dirty="0"/>
              <a:t> cones) caused by the prime candidates are eliminated first. </a:t>
            </a:r>
          </a:p>
          <a:p>
            <a:pPr lvl="2" hangingPunct="1">
              <a:lnSpc>
                <a:spcPct val="150000"/>
              </a:lnSpc>
            </a:pPr>
            <a:r>
              <a:rPr lang="en-GB" altLang="zh-CN" sz="2400" dirty="0"/>
              <a:t>Then, the dependency-graph-based partitioning becomes more effective and the faults can be targeted one by one through a number of block-level diagnosis runs.</a:t>
            </a:r>
          </a:p>
          <a:p>
            <a:pPr lvl="1" hangingPunct="1">
              <a:lnSpc>
                <a:spcPct val="150000"/>
              </a:lnSpc>
            </a:pPr>
            <a:r>
              <a:rPr lang="en-GB" altLang="zh-CN" sz="2400" b="1" dirty="0">
                <a:solidFill>
                  <a:srgbClr val="68309F"/>
                </a:solidFill>
              </a:rPr>
              <a:t>Partially Curable</a:t>
            </a:r>
            <a:r>
              <a:rPr lang="en-GB" altLang="zh-CN" sz="2400" dirty="0"/>
              <a:t>: A failing test vector v is partially curable by a signal f if the mismatches at all mismatched outputs </a:t>
            </a:r>
            <a:r>
              <a:rPr lang="en-GB" altLang="zh-CN" sz="2400" b="1" u="sng" dirty="0"/>
              <a:t>reachable by f</a:t>
            </a:r>
            <a:r>
              <a:rPr lang="en-GB" altLang="zh-CN" sz="2400" dirty="0"/>
              <a:t> can be resolved by an injection at signal f.</a:t>
            </a:r>
          </a:p>
          <a:p>
            <a:pPr lvl="1" hangingPunct="1">
              <a:lnSpc>
                <a:spcPct val="150000"/>
              </a:lnSpc>
            </a:pPr>
            <a:r>
              <a:rPr lang="en-GB" altLang="zh-CN" sz="2400" b="1" dirty="0">
                <a:solidFill>
                  <a:srgbClr val="68309F"/>
                </a:solidFill>
              </a:rPr>
              <a:t>SIC </a:t>
            </a:r>
            <a:r>
              <a:rPr lang="en-GB" altLang="zh-CN" sz="2400" dirty="0"/>
              <a:t>(Structurally Independent Fault Candidate): A signal f is a SIC point if every failing test vector is a partially curable vector of signal f.</a:t>
            </a:r>
          </a:p>
          <a:p>
            <a:pPr lvl="1" hangingPunct="1">
              <a:lnSpc>
                <a:spcPct val="150000"/>
              </a:lnSpc>
            </a:pPr>
            <a:r>
              <a:rPr lang="en-GB" altLang="zh-CN" sz="2400" b="1" dirty="0">
                <a:solidFill>
                  <a:srgbClr val="68309F"/>
                </a:solidFill>
              </a:rPr>
              <a:t>Observations</a:t>
            </a:r>
            <a:r>
              <a:rPr lang="en-GB" altLang="zh-CN" sz="2400" dirty="0"/>
              <a:t>: A signal at a structurally independent fault site is a SIC point, but a SIC point is not necessarily a structurally independent fault site.</a:t>
            </a:r>
          </a:p>
        </p:txBody>
      </p:sp>
    </p:spTree>
    <p:extLst>
      <p:ext uri="{BB962C8B-B14F-4D97-AF65-F5344CB8AC3E}">
        <p14:creationId xmlns:p14="http://schemas.microsoft.com/office/powerpoint/2010/main" val="36826527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Combinational Logic Diagnosis – Chip-Level Strategy</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37511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Combinational Logic Diagnosis – Chip-Level Strategy</a:t>
            </a:r>
          </a:p>
          <a:p>
            <a:pPr hangingPunct="1">
              <a:lnSpc>
                <a:spcPct val="150000"/>
              </a:lnSpc>
            </a:pPr>
            <a:r>
              <a:rPr lang="en-GB" altLang="zh-CN" sz="3600" dirty="0"/>
              <a:t>Two-Phase Strategy</a:t>
            </a:r>
          </a:p>
          <a:p>
            <a:pPr lvl="1" hangingPunct="1">
              <a:lnSpc>
                <a:spcPct val="150000"/>
              </a:lnSpc>
            </a:pPr>
            <a:r>
              <a:rPr lang="en-GB" altLang="zh-CN" sz="3000" b="1" dirty="0">
                <a:solidFill>
                  <a:srgbClr val="68309F"/>
                </a:solidFill>
              </a:rPr>
              <a:t>Prime Candidate</a:t>
            </a:r>
            <a:r>
              <a:rPr lang="en-GB" altLang="zh-CN" sz="3000" dirty="0"/>
              <a:t>: A signal f is a prime candidate for a structurally independent fault if the following two conditions are satisfied: </a:t>
            </a:r>
          </a:p>
          <a:p>
            <a:pPr lvl="2" hangingPunct="1">
              <a:lnSpc>
                <a:spcPct val="150000"/>
              </a:lnSpc>
            </a:pPr>
            <a:r>
              <a:rPr lang="en-GB" altLang="zh-CN" sz="2400" dirty="0"/>
              <a:t>Signal f is a SIC point</a:t>
            </a:r>
          </a:p>
          <a:p>
            <a:pPr lvl="2" hangingPunct="1">
              <a:lnSpc>
                <a:spcPct val="150000"/>
              </a:lnSpc>
            </a:pPr>
            <a:r>
              <a:rPr lang="en-GB" altLang="zh-CN" sz="2400" dirty="0"/>
              <a:t>the set of outputs reachable by signal f is not a proper subset of that of any other SIC point</a:t>
            </a:r>
          </a:p>
          <a:p>
            <a:pPr lvl="2" hangingPunct="1">
              <a:lnSpc>
                <a:spcPct val="150000"/>
              </a:lnSpc>
            </a:pPr>
            <a:r>
              <a:rPr lang="en-GB" altLang="zh-CN" sz="2400" dirty="0"/>
              <a:t>E.g. in the graph (a) only f1 and f2 can be considered as prime candidates.</a:t>
            </a:r>
          </a:p>
        </p:txBody>
      </p:sp>
      <p:pic>
        <p:nvPicPr>
          <p:cNvPr id="5" name="图片 4">
            <a:extLst>
              <a:ext uri="{FF2B5EF4-FFF2-40B4-BE49-F238E27FC236}">
                <a16:creationId xmlns:a16="http://schemas.microsoft.com/office/drawing/2014/main" id="{54FB0551-6386-B41C-E764-29AE70C2C6F2}"/>
              </a:ext>
            </a:extLst>
          </p:cNvPr>
          <p:cNvPicPr>
            <a:picLocks noChangeAspect="1"/>
          </p:cNvPicPr>
          <p:nvPr/>
        </p:nvPicPr>
        <p:blipFill>
          <a:blip r:embed="rId2"/>
          <a:stretch>
            <a:fillRect/>
          </a:stretch>
        </p:blipFill>
        <p:spPr>
          <a:xfrm>
            <a:off x="16755980" y="8796870"/>
            <a:ext cx="6705600" cy="4381500"/>
          </a:xfrm>
          <a:prstGeom prst="rect">
            <a:avLst/>
          </a:prstGeom>
        </p:spPr>
      </p:pic>
    </p:spTree>
    <p:extLst>
      <p:ext uri="{BB962C8B-B14F-4D97-AF65-F5344CB8AC3E}">
        <p14:creationId xmlns:p14="http://schemas.microsoft.com/office/powerpoint/2010/main" val="299600290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Combinational Logic Diagnosis – Chip-Level Strategy</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37511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Combinational Logic Diagnosis – Chip-Level Strategy</a:t>
            </a:r>
          </a:p>
          <a:p>
            <a:pPr hangingPunct="1">
              <a:lnSpc>
                <a:spcPct val="150000"/>
              </a:lnSpc>
            </a:pPr>
            <a:r>
              <a:rPr lang="en-GB" altLang="zh-CN" sz="3600" dirty="0"/>
              <a:t>Two-Phase Strategy</a:t>
            </a:r>
          </a:p>
          <a:p>
            <a:pPr lvl="1" hangingPunct="1">
              <a:lnSpc>
                <a:spcPct val="150000"/>
              </a:lnSpc>
            </a:pPr>
            <a:r>
              <a:rPr lang="en-GB" altLang="zh-CN" sz="3000" b="1" dirty="0">
                <a:solidFill>
                  <a:srgbClr val="68309F"/>
                </a:solidFill>
              </a:rPr>
              <a:t>Reachable Output Group</a:t>
            </a:r>
            <a:r>
              <a:rPr lang="en-GB" altLang="zh-CN" sz="3000" dirty="0"/>
              <a:t>: Let Z be an output group containing a number of outputs z1 z2  </a:t>
            </a:r>
            <a:r>
              <a:rPr lang="en-GB" altLang="zh-CN" sz="3000" dirty="0" err="1"/>
              <a:t>zk</a:t>
            </a:r>
            <a:r>
              <a:rPr lang="en-GB" altLang="zh-CN" sz="3000" dirty="0"/>
              <a:t> . Then Z is called a reachable output group of a signal f if there exists a path from f to an output in Z.</a:t>
            </a:r>
          </a:p>
          <a:p>
            <a:pPr lvl="1" hangingPunct="1">
              <a:lnSpc>
                <a:spcPct val="150000"/>
              </a:lnSpc>
            </a:pPr>
            <a:r>
              <a:rPr lang="en-GB" altLang="zh-CN" sz="3000" b="1" dirty="0">
                <a:solidFill>
                  <a:srgbClr val="68309F"/>
                </a:solidFill>
              </a:rPr>
              <a:t>Word-Level Prime Candidate</a:t>
            </a:r>
            <a:r>
              <a:rPr lang="en-GB" altLang="zh-CN" sz="3000" dirty="0"/>
              <a:t>: A signal f is a word-level prime candidate if the following three conditions are satisfied: </a:t>
            </a:r>
          </a:p>
          <a:p>
            <a:pPr lvl="2" hangingPunct="1">
              <a:lnSpc>
                <a:spcPct val="150000"/>
              </a:lnSpc>
            </a:pPr>
            <a:r>
              <a:rPr lang="en-GB" altLang="zh-CN" sz="2400" dirty="0"/>
              <a:t>Signal f is a SIC point</a:t>
            </a:r>
          </a:p>
          <a:p>
            <a:pPr lvl="2" hangingPunct="1">
              <a:lnSpc>
                <a:spcPct val="150000"/>
              </a:lnSpc>
            </a:pPr>
            <a:r>
              <a:rPr lang="en-GB" altLang="zh-CN" sz="2400" dirty="0"/>
              <a:t>The set of reachable outputs of f is not a proper subset of that of any other SIC point</a:t>
            </a:r>
          </a:p>
          <a:p>
            <a:pPr lvl="2" hangingPunct="1">
              <a:lnSpc>
                <a:spcPct val="150000"/>
              </a:lnSpc>
            </a:pPr>
            <a:r>
              <a:rPr lang="en-GB" altLang="zh-CN" sz="2400" dirty="0"/>
              <a:t>(Newly added) Every mismatched output in the reachable output groups of signal f is also reachable from signal f</a:t>
            </a:r>
          </a:p>
          <a:p>
            <a:pPr lvl="2" hangingPunct="1">
              <a:lnSpc>
                <a:spcPct val="150000"/>
              </a:lnSpc>
            </a:pPr>
            <a:r>
              <a:rPr lang="en-GB" altLang="zh-CN" sz="2400" dirty="0"/>
              <a:t>E.g. in graph (b), only f3 (instead of f3/f4/f5) will survive as a word-level prime candidate</a:t>
            </a:r>
          </a:p>
          <a:p>
            <a:pPr lvl="2" hangingPunct="1">
              <a:lnSpc>
                <a:spcPct val="150000"/>
              </a:lnSpc>
            </a:pPr>
            <a:r>
              <a:rPr lang="en-GB" altLang="zh-CN" sz="2400" dirty="0"/>
              <a:t>This filter is much stronger than prime candidate.</a:t>
            </a:r>
          </a:p>
        </p:txBody>
      </p:sp>
      <p:pic>
        <p:nvPicPr>
          <p:cNvPr id="6" name="图片 5">
            <a:extLst>
              <a:ext uri="{FF2B5EF4-FFF2-40B4-BE49-F238E27FC236}">
                <a16:creationId xmlns:a16="http://schemas.microsoft.com/office/drawing/2014/main" id="{48BC834D-C97B-5B00-4C0D-7661CC4E7E11}"/>
              </a:ext>
            </a:extLst>
          </p:cNvPr>
          <p:cNvPicPr>
            <a:picLocks noChangeAspect="1"/>
          </p:cNvPicPr>
          <p:nvPr/>
        </p:nvPicPr>
        <p:blipFill>
          <a:blip r:embed="rId2"/>
          <a:stretch>
            <a:fillRect/>
          </a:stretch>
        </p:blipFill>
        <p:spPr>
          <a:xfrm>
            <a:off x="18131588" y="10121824"/>
            <a:ext cx="5155031" cy="3309679"/>
          </a:xfrm>
          <a:prstGeom prst="rect">
            <a:avLst/>
          </a:prstGeom>
        </p:spPr>
      </p:pic>
    </p:spTree>
    <p:extLst>
      <p:ext uri="{BB962C8B-B14F-4D97-AF65-F5344CB8AC3E}">
        <p14:creationId xmlns:p14="http://schemas.microsoft.com/office/powerpoint/2010/main" val="22324070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Combinational Logic Diagnosis – Chip-Level Strategy</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2954294" cy="10168979"/>
          </a:xfrm>
          <a:prstGeom prst="rect">
            <a:avLst/>
          </a:prstGeom>
        </p:spPr>
        <p:txBody>
          <a:bodyPr>
            <a:normAutofit fontScale="92500" lnSpcReduction="2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Combinational Logic Diagnosis – Chip-Level Strategy</a:t>
            </a:r>
          </a:p>
          <a:p>
            <a:pPr hangingPunct="1">
              <a:lnSpc>
                <a:spcPct val="150000"/>
              </a:lnSpc>
            </a:pPr>
            <a:r>
              <a:rPr lang="en-GB" altLang="zh-CN" sz="3600" dirty="0"/>
              <a:t>Overall Chip-Level Diagnostic Flow</a:t>
            </a:r>
          </a:p>
          <a:p>
            <a:pPr lvl="1" hangingPunct="1">
              <a:lnSpc>
                <a:spcPct val="150000"/>
              </a:lnSpc>
            </a:pPr>
            <a:r>
              <a:rPr lang="en-GB" altLang="zh-CN" sz="3000" dirty="0"/>
              <a:t>First, we run </a:t>
            </a:r>
            <a:r>
              <a:rPr lang="en-GB" altLang="zh-CN" sz="3000" b="1" u="sng" dirty="0"/>
              <a:t>fault-free simulation</a:t>
            </a:r>
            <a:r>
              <a:rPr lang="en-GB" altLang="zh-CN" sz="3000" dirty="0"/>
              <a:t> on the CUD using every failing test vector to determine the mismatched outputs. </a:t>
            </a:r>
          </a:p>
          <a:p>
            <a:pPr lvl="1" hangingPunct="1">
              <a:lnSpc>
                <a:spcPct val="150000"/>
              </a:lnSpc>
            </a:pPr>
            <a:r>
              <a:rPr lang="en-GB" altLang="zh-CN" sz="3000" dirty="0"/>
              <a:t>Second, we adopt the common </a:t>
            </a:r>
            <a:r>
              <a:rPr lang="en-GB" altLang="zh-CN" sz="3000" b="1" u="sng" dirty="0"/>
              <a:t>structural pruning</a:t>
            </a:r>
            <a:r>
              <a:rPr lang="en-GB" altLang="zh-CN" sz="3000" dirty="0"/>
              <a:t> techniques to narrow the fault candidate area down to the joint fan-in cones of the mismatched outputs. </a:t>
            </a:r>
          </a:p>
          <a:p>
            <a:pPr lvl="1" hangingPunct="1">
              <a:lnSpc>
                <a:spcPct val="150000"/>
              </a:lnSpc>
            </a:pPr>
            <a:r>
              <a:rPr lang="en-GB" altLang="zh-CN" sz="3000" dirty="0"/>
              <a:t>In the first phase, </a:t>
            </a:r>
            <a:r>
              <a:rPr lang="en-GB" altLang="zh-CN" sz="3000" b="1" u="sng" dirty="0"/>
              <a:t>fault simulation</a:t>
            </a:r>
            <a:r>
              <a:rPr lang="en-GB" altLang="zh-CN" sz="3000" dirty="0"/>
              <a:t> using each failing test vector is necessary in the identification process of the word-level prime candidates.</a:t>
            </a:r>
          </a:p>
          <a:p>
            <a:pPr lvl="1" hangingPunct="1">
              <a:lnSpc>
                <a:spcPct val="150000"/>
              </a:lnSpc>
            </a:pPr>
            <a:r>
              <a:rPr lang="en-GB" altLang="zh-CN" sz="3000" dirty="0"/>
              <a:t>In the second phase, the </a:t>
            </a:r>
            <a:r>
              <a:rPr lang="en-GB" altLang="zh-CN" sz="3000" b="1" u="sng" dirty="0"/>
              <a:t>CUD reduction</a:t>
            </a:r>
            <a:r>
              <a:rPr lang="en-GB" altLang="zh-CN" sz="3000" dirty="0"/>
              <a:t> is quickly carried out through simple structural analysis, then a dependency graph is incorporated to </a:t>
            </a:r>
            <a:r>
              <a:rPr lang="en-GB" altLang="zh-CN" sz="3000" b="1" u="sng" dirty="0"/>
              <a:t>break down the remaining CUD to one or several diagnosis blocks</a:t>
            </a:r>
            <a:r>
              <a:rPr lang="en-GB" altLang="zh-CN" sz="3000" dirty="0"/>
              <a:t>.</a:t>
            </a:r>
          </a:p>
          <a:p>
            <a:pPr lvl="1" hangingPunct="1">
              <a:lnSpc>
                <a:spcPct val="150000"/>
              </a:lnSpc>
            </a:pPr>
            <a:r>
              <a:rPr lang="en-GB" altLang="zh-CN" sz="3000" dirty="0"/>
              <a:t>Finally, one </a:t>
            </a:r>
            <a:r>
              <a:rPr lang="en-GB" altLang="zh-CN" sz="3000" b="1" u="sng" dirty="0"/>
              <a:t>ranked list of candidates</a:t>
            </a:r>
            <a:r>
              <a:rPr lang="en-GB" altLang="zh-CN" sz="3000" dirty="0"/>
              <a:t> will be generated for each block.</a:t>
            </a:r>
          </a:p>
        </p:txBody>
      </p:sp>
      <p:pic>
        <p:nvPicPr>
          <p:cNvPr id="5" name="图片 4">
            <a:extLst>
              <a:ext uri="{FF2B5EF4-FFF2-40B4-BE49-F238E27FC236}">
                <a16:creationId xmlns:a16="http://schemas.microsoft.com/office/drawing/2014/main" id="{C208E877-A281-48A4-3E0A-AAD65B7898ED}"/>
              </a:ext>
            </a:extLst>
          </p:cNvPr>
          <p:cNvPicPr>
            <a:picLocks noChangeAspect="1"/>
          </p:cNvPicPr>
          <p:nvPr/>
        </p:nvPicPr>
        <p:blipFill>
          <a:blip r:embed="rId2"/>
          <a:stretch>
            <a:fillRect/>
          </a:stretch>
        </p:blipFill>
        <p:spPr>
          <a:xfrm>
            <a:off x="15025436" y="4814021"/>
            <a:ext cx="8757298" cy="7193495"/>
          </a:xfrm>
          <a:prstGeom prst="rect">
            <a:avLst/>
          </a:prstGeom>
        </p:spPr>
      </p:pic>
    </p:spTree>
    <p:extLst>
      <p:ext uri="{BB962C8B-B14F-4D97-AF65-F5344CB8AC3E}">
        <p14:creationId xmlns:p14="http://schemas.microsoft.com/office/powerpoint/2010/main" val="76985402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1344" y="8452599"/>
            <a:ext cx="17133077" cy="1689532"/>
          </a:xfrm>
        </p:spPr>
        <p:txBody>
          <a:bodyPr>
            <a:normAutofit/>
          </a:bodyPr>
          <a:lstStyle/>
          <a:p>
            <a:r>
              <a:rPr lang="en-US" altLang="zh-CN" dirty="0"/>
              <a:t>Scan Chain Diagnosis</a:t>
            </a:r>
            <a:endParaRPr lang="zh-CN" altLang="en-US" dirty="0"/>
          </a:p>
        </p:txBody>
      </p:sp>
      <p:sp>
        <p:nvSpPr>
          <p:cNvPr id="4" name="文本占位符 3"/>
          <p:cNvSpPr>
            <a:spLocks noGrp="1"/>
          </p:cNvSpPr>
          <p:nvPr>
            <p:ph type="body" sz="quarter" idx="12"/>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238868480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en-US" altLang="zh-CN" dirty="0"/>
              <a:t>INTRODUCTION</a:t>
            </a:r>
            <a:endParaRPr lang="zh-CN" altLang="en-US" dirty="0"/>
          </a:p>
        </p:txBody>
      </p:sp>
      <p:sp>
        <p:nvSpPr>
          <p:cNvPr id="4" name="文本占位符 3"/>
          <p:cNvSpPr>
            <a:spLocks noGrp="1"/>
          </p:cNvSpPr>
          <p:nvPr>
            <p:ph type="body" sz="quarter" idx="12"/>
          </p:nvPr>
        </p:nvSpPr>
        <p:spPr/>
        <p:txBody>
          <a:bodyPr/>
          <a:lstStyle/>
          <a:p>
            <a:r>
              <a:rPr lang="en-US" altLang="zh-CN" dirty="0"/>
              <a:t>00</a:t>
            </a:r>
            <a:endParaRPr lang="zh-CN" altLang="en-US" dirty="0"/>
          </a:p>
        </p:txBody>
      </p:sp>
    </p:spTree>
    <p:extLst>
      <p:ext uri="{BB962C8B-B14F-4D97-AF65-F5344CB8AC3E}">
        <p14:creationId xmlns:p14="http://schemas.microsoft.com/office/powerpoint/2010/main" val="30872648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Preliminaries for Scan Chain Diagnosis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37511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 Preliminaries for Scan Chain Diagnosis</a:t>
            </a:r>
          </a:p>
          <a:p>
            <a:pPr hangingPunct="1">
              <a:lnSpc>
                <a:spcPct val="150000"/>
              </a:lnSpc>
            </a:pPr>
            <a:r>
              <a:rPr lang="en-GB" altLang="zh-CN" sz="3600" b="1" dirty="0">
                <a:solidFill>
                  <a:srgbClr val="68309F"/>
                </a:solidFill>
              </a:rPr>
              <a:t>Snapshot Image</a:t>
            </a:r>
            <a:r>
              <a:rPr lang="en-GB" altLang="zh-CN" sz="3600" dirty="0"/>
              <a:t>: The snapshot image of a scan chain is the logic value combination of all the scanned flip-flops at a particular time instance. </a:t>
            </a:r>
          </a:p>
          <a:p>
            <a:pPr lvl="1" hangingPunct="1">
              <a:lnSpc>
                <a:spcPct val="150000"/>
              </a:lnSpc>
            </a:pPr>
            <a:r>
              <a:rPr lang="en-GB" altLang="zh-CN" sz="3000" dirty="0"/>
              <a:t>The snapshot image at any clock cycle of the fault-free circuit under diagnosis is available through functional simulation as long as a test sequence is given</a:t>
            </a:r>
          </a:p>
          <a:p>
            <a:pPr lvl="1" hangingPunct="1">
              <a:lnSpc>
                <a:spcPct val="150000"/>
              </a:lnSpc>
            </a:pPr>
            <a:r>
              <a:rPr lang="en-GB" altLang="zh-CN" sz="3000" dirty="0"/>
              <a:t>The snapshot images of a scan chain in a failing chip are obviously not available due to the blockage.</a:t>
            </a:r>
          </a:p>
          <a:p>
            <a:pPr hangingPunct="1">
              <a:lnSpc>
                <a:spcPct val="150000"/>
              </a:lnSpc>
            </a:pPr>
            <a:r>
              <a:rPr lang="en-GB" altLang="zh-CN" sz="3600" b="1" dirty="0">
                <a:solidFill>
                  <a:srgbClr val="68309F"/>
                </a:solidFill>
              </a:rPr>
              <a:t>Observed Image</a:t>
            </a:r>
            <a:r>
              <a:rPr lang="en-GB" altLang="zh-CN" sz="3600" dirty="0"/>
              <a:t>: The observed image of a scan chain is the scanned-out version of a snapshot image. </a:t>
            </a:r>
          </a:p>
          <a:p>
            <a:pPr lvl="1" hangingPunct="1">
              <a:lnSpc>
                <a:spcPct val="150000"/>
              </a:lnSpc>
            </a:pPr>
            <a:r>
              <a:rPr lang="en-GB" altLang="zh-CN" sz="3000" dirty="0"/>
              <a:t>For a fault-free circuit, it is equivalent to the snapshot image. </a:t>
            </a:r>
          </a:p>
          <a:p>
            <a:pPr lvl="1" hangingPunct="1">
              <a:lnSpc>
                <a:spcPct val="150000"/>
              </a:lnSpc>
            </a:pPr>
            <a:r>
              <a:rPr lang="en-GB" altLang="zh-CN" sz="3000" dirty="0"/>
              <a:t>For a failing chip, it consists of the bitstream collected at the scan output pin.</a:t>
            </a:r>
          </a:p>
        </p:txBody>
      </p:sp>
      <p:pic>
        <p:nvPicPr>
          <p:cNvPr id="5" name="图片 4">
            <a:extLst>
              <a:ext uri="{FF2B5EF4-FFF2-40B4-BE49-F238E27FC236}">
                <a16:creationId xmlns:a16="http://schemas.microsoft.com/office/drawing/2014/main" id="{BB9007E6-F07C-6D4E-3250-AE18C5620ECC}"/>
              </a:ext>
            </a:extLst>
          </p:cNvPr>
          <p:cNvPicPr>
            <a:picLocks noChangeAspect="1"/>
          </p:cNvPicPr>
          <p:nvPr/>
        </p:nvPicPr>
        <p:blipFill>
          <a:blip r:embed="rId2"/>
          <a:stretch>
            <a:fillRect/>
          </a:stretch>
        </p:blipFill>
        <p:spPr>
          <a:xfrm>
            <a:off x="17766203" y="9401156"/>
            <a:ext cx="5788550" cy="3917423"/>
          </a:xfrm>
          <a:prstGeom prst="rect">
            <a:avLst/>
          </a:prstGeom>
        </p:spPr>
      </p:pic>
    </p:spTree>
    <p:extLst>
      <p:ext uri="{BB962C8B-B14F-4D97-AF65-F5344CB8AC3E}">
        <p14:creationId xmlns:p14="http://schemas.microsoft.com/office/powerpoint/2010/main" val="90152887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Preliminaries for Scan Chain Diagnosis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37511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 Preliminaries for Scan Chain Diagnosis</a:t>
            </a:r>
          </a:p>
          <a:p>
            <a:pPr hangingPunct="1">
              <a:lnSpc>
                <a:spcPct val="150000"/>
              </a:lnSpc>
            </a:pPr>
            <a:r>
              <a:rPr lang="en-GB" altLang="zh-CN" sz="3600" b="1" dirty="0" err="1">
                <a:solidFill>
                  <a:srgbClr val="68309F"/>
                </a:solidFill>
              </a:rPr>
              <a:t>Scan_Shift</a:t>
            </a:r>
            <a:r>
              <a:rPr lang="en-GB" altLang="zh-CN" sz="3600" b="1" dirty="0">
                <a:solidFill>
                  <a:srgbClr val="68309F"/>
                </a:solidFill>
              </a:rPr>
              <a:t> Command</a:t>
            </a:r>
            <a:r>
              <a:rPr lang="en-GB" altLang="zh-CN" sz="3600" dirty="0"/>
              <a:t>: A command that serially applies a bit into the scan chain through the scan input pin and retrieves a bit out of the scan chain from the scan output pin at the same time.</a:t>
            </a:r>
          </a:p>
          <a:p>
            <a:pPr hangingPunct="1">
              <a:lnSpc>
                <a:spcPct val="150000"/>
              </a:lnSpc>
            </a:pPr>
            <a:r>
              <a:rPr lang="en-GB" altLang="zh-CN" sz="3600" b="1" dirty="0">
                <a:solidFill>
                  <a:srgbClr val="68309F"/>
                </a:solidFill>
              </a:rPr>
              <a:t>Capture Command</a:t>
            </a:r>
            <a:r>
              <a:rPr lang="en-GB" altLang="zh-CN" sz="3600" dirty="0"/>
              <a:t>: A functional-mode command that forces each flip-flop to take its functional input, instead of the scan input, as the content. A system clock (if different from the scan clock) might be needed.</a:t>
            </a:r>
          </a:p>
          <a:p>
            <a:pPr hangingPunct="1">
              <a:lnSpc>
                <a:spcPct val="150000"/>
              </a:lnSpc>
            </a:pPr>
            <a:r>
              <a:rPr lang="en-GB" altLang="zh-CN" sz="3600" b="1" dirty="0">
                <a:solidFill>
                  <a:srgbClr val="68309F"/>
                </a:solidFill>
              </a:rPr>
              <a:t>Apply Command</a:t>
            </a:r>
            <a:r>
              <a:rPr lang="en-GB" altLang="zh-CN" sz="3600" dirty="0"/>
              <a:t>: The apply command is a functional-mode command that applies a vector to the chip input pins of the circuit under diagnosis.</a:t>
            </a:r>
          </a:p>
          <a:p>
            <a:pPr hangingPunct="1">
              <a:lnSpc>
                <a:spcPct val="150000"/>
              </a:lnSpc>
            </a:pPr>
            <a:endParaRPr lang="en-GB" altLang="zh-CN" sz="3000" dirty="0"/>
          </a:p>
        </p:txBody>
      </p:sp>
    </p:spTree>
    <p:extLst>
      <p:ext uri="{BB962C8B-B14F-4D97-AF65-F5344CB8AC3E}">
        <p14:creationId xmlns:p14="http://schemas.microsoft.com/office/powerpoint/2010/main" val="211421755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Preliminaries for Scan Chain Diagnosis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37511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 Preliminaries for Scan Chain Diagnosis</a:t>
            </a:r>
          </a:p>
          <a:p>
            <a:pPr hangingPunct="1">
              <a:lnSpc>
                <a:spcPct val="150000"/>
              </a:lnSpc>
            </a:pPr>
            <a:r>
              <a:rPr lang="en-GB" altLang="zh-CN" sz="3600" dirty="0"/>
              <a:t>Targeted Fault Categories include:</a:t>
            </a:r>
          </a:p>
          <a:p>
            <a:pPr lvl="1" hangingPunct="1">
              <a:lnSpc>
                <a:spcPct val="150000"/>
              </a:lnSpc>
            </a:pPr>
            <a:r>
              <a:rPr lang="en-GB" altLang="zh-CN" sz="3000" dirty="0"/>
              <a:t>Functional or timing</a:t>
            </a:r>
          </a:p>
          <a:p>
            <a:pPr lvl="2" hangingPunct="1">
              <a:lnSpc>
                <a:spcPct val="150000"/>
              </a:lnSpc>
            </a:pPr>
            <a:r>
              <a:rPr lang="en-GB" altLang="zh-CN" sz="2400" dirty="0"/>
              <a:t>For functional faults, stuck-at and bridging faults are mostly used, among which diagnosis of a bridging fault in the scan chain is usually more challenging due to its huge possible fault candidate space and its intermittent nature.</a:t>
            </a:r>
          </a:p>
          <a:p>
            <a:pPr lvl="2" hangingPunct="1">
              <a:lnSpc>
                <a:spcPct val="150000"/>
              </a:lnSpc>
            </a:pPr>
            <a:r>
              <a:rPr lang="en-GB" altLang="zh-CN" sz="2400" dirty="0"/>
              <a:t>For timing faults, two types of timing violations associated with the flip-flops need to be considered: setup time violation and hold-time violation.</a:t>
            </a:r>
          </a:p>
          <a:p>
            <a:pPr lvl="1" hangingPunct="1">
              <a:lnSpc>
                <a:spcPct val="150000"/>
              </a:lnSpc>
            </a:pPr>
            <a:r>
              <a:rPr lang="en-GB" altLang="zh-CN" sz="3000" dirty="0"/>
              <a:t>Permanent or intermittent</a:t>
            </a:r>
          </a:p>
          <a:p>
            <a:pPr lvl="2" hangingPunct="1">
              <a:lnSpc>
                <a:spcPct val="150000"/>
              </a:lnSpc>
            </a:pPr>
            <a:r>
              <a:rPr lang="en-GB" altLang="zh-CN" sz="2400" dirty="0"/>
              <a:t>An intermittent fault refers to a fault that occurs non-deterministically or only under a certain operating environment (e.g., when the power supply is noisy or unstable).</a:t>
            </a:r>
          </a:p>
          <a:p>
            <a:pPr lvl="1" hangingPunct="1">
              <a:lnSpc>
                <a:spcPct val="150000"/>
              </a:lnSpc>
            </a:pPr>
            <a:endParaRPr lang="en-GB" altLang="zh-CN" sz="3000" dirty="0"/>
          </a:p>
        </p:txBody>
      </p:sp>
    </p:spTree>
    <p:extLst>
      <p:ext uri="{BB962C8B-B14F-4D97-AF65-F5344CB8AC3E}">
        <p14:creationId xmlns:p14="http://schemas.microsoft.com/office/powerpoint/2010/main" val="186367550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Hardware-Assisted Method</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37511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Hardware-Assisted Method</a:t>
            </a:r>
          </a:p>
          <a:p>
            <a:pPr hangingPunct="1">
              <a:lnSpc>
                <a:spcPct val="150000"/>
              </a:lnSpc>
            </a:pPr>
            <a:r>
              <a:rPr lang="en-GB" altLang="zh-CN" sz="3600" dirty="0"/>
              <a:t>Basic idea: a scan chain is difficult to diagnose, so one may need to insert extra logic to facilitate the process.</a:t>
            </a:r>
          </a:p>
          <a:p>
            <a:pPr hangingPunct="1">
              <a:lnSpc>
                <a:spcPct val="150000"/>
              </a:lnSpc>
            </a:pPr>
            <a:r>
              <a:rPr lang="en-GB" altLang="zh-CN" sz="3600" dirty="0"/>
              <a:t>Procedure:</a:t>
            </a:r>
          </a:p>
          <a:p>
            <a:pPr lvl="1" hangingPunct="1">
              <a:lnSpc>
                <a:spcPct val="150000"/>
              </a:lnSpc>
            </a:pPr>
            <a:r>
              <a:rPr lang="en-GB" altLang="zh-CN" sz="3000" dirty="0"/>
              <a:t>Prepare a flush pattern (e.g., all-1 pattern). </a:t>
            </a:r>
          </a:p>
          <a:p>
            <a:pPr lvl="1" hangingPunct="1">
              <a:lnSpc>
                <a:spcPct val="150000"/>
              </a:lnSpc>
            </a:pPr>
            <a:r>
              <a:rPr lang="en-GB" altLang="zh-CN" sz="3000" dirty="0"/>
              <a:t>Scan in this pattern into the scan chain. </a:t>
            </a:r>
          </a:p>
          <a:p>
            <a:pPr lvl="2" hangingPunct="1">
              <a:lnSpc>
                <a:spcPct val="150000"/>
              </a:lnSpc>
            </a:pPr>
            <a:r>
              <a:rPr lang="en-GB" altLang="zh-CN" sz="2400" dirty="0"/>
              <a:t>If there are n flip-flops in the chain, we need to apply n scan-shifting commands. </a:t>
            </a:r>
          </a:p>
          <a:p>
            <a:pPr lvl="1" hangingPunct="1">
              <a:lnSpc>
                <a:spcPct val="150000"/>
              </a:lnSpc>
            </a:pPr>
            <a:r>
              <a:rPr lang="en-GB" altLang="zh-CN" sz="3000" dirty="0"/>
              <a:t>Invert the scan chain by setting signal invert to one. </a:t>
            </a:r>
          </a:p>
          <a:p>
            <a:pPr lvl="1" hangingPunct="1">
              <a:lnSpc>
                <a:spcPct val="150000"/>
              </a:lnSpc>
            </a:pPr>
            <a:r>
              <a:rPr lang="en-GB" altLang="zh-CN" sz="3000" dirty="0"/>
              <a:t>Scan the image out of the scan chain. </a:t>
            </a:r>
          </a:p>
          <a:p>
            <a:pPr lvl="2" hangingPunct="1">
              <a:lnSpc>
                <a:spcPct val="150000"/>
              </a:lnSpc>
            </a:pPr>
            <a:r>
              <a:rPr lang="en-GB" altLang="zh-CN" sz="2400" dirty="0"/>
              <a:t>Check the observed image to see if there is a stuck-at-0 flip-flop in the scan chain. </a:t>
            </a:r>
          </a:p>
          <a:p>
            <a:pPr lvl="1" hangingPunct="1">
              <a:lnSpc>
                <a:spcPct val="150000"/>
              </a:lnSpc>
            </a:pPr>
            <a:r>
              <a:rPr lang="en-GB" altLang="zh-CN" sz="3000" dirty="0"/>
              <a:t>Repeat all steps by flushing the all-0 pattern to see if there is a stuck-at-1 flip-flop.</a:t>
            </a:r>
          </a:p>
        </p:txBody>
      </p:sp>
      <p:pic>
        <p:nvPicPr>
          <p:cNvPr id="5" name="图片 4">
            <a:extLst>
              <a:ext uri="{FF2B5EF4-FFF2-40B4-BE49-F238E27FC236}">
                <a16:creationId xmlns:a16="http://schemas.microsoft.com/office/drawing/2014/main" id="{38259679-07A2-DC8A-3E0E-F99AB1412287}"/>
              </a:ext>
            </a:extLst>
          </p:cNvPr>
          <p:cNvPicPr>
            <a:picLocks noChangeAspect="1"/>
          </p:cNvPicPr>
          <p:nvPr/>
        </p:nvPicPr>
        <p:blipFill>
          <a:blip r:embed="rId2"/>
          <a:stretch>
            <a:fillRect/>
          </a:stretch>
        </p:blipFill>
        <p:spPr>
          <a:xfrm>
            <a:off x="18036600" y="6978316"/>
            <a:ext cx="5743575" cy="4448175"/>
          </a:xfrm>
          <a:prstGeom prst="rect">
            <a:avLst/>
          </a:prstGeom>
        </p:spPr>
      </p:pic>
    </p:spTree>
    <p:extLst>
      <p:ext uri="{BB962C8B-B14F-4D97-AF65-F5344CB8AC3E}">
        <p14:creationId xmlns:p14="http://schemas.microsoft.com/office/powerpoint/2010/main" val="56211984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Hardware-Assisted Method</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37511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Hardware-Assisted Method</a:t>
            </a:r>
          </a:p>
          <a:p>
            <a:pPr hangingPunct="1">
              <a:lnSpc>
                <a:spcPct val="150000"/>
              </a:lnSpc>
            </a:pPr>
            <a:r>
              <a:rPr lang="en-GB" altLang="zh-CN" sz="3600" dirty="0"/>
              <a:t>Example:</a:t>
            </a:r>
          </a:p>
          <a:p>
            <a:pPr lvl="1" hangingPunct="1">
              <a:lnSpc>
                <a:spcPct val="150000"/>
              </a:lnSpc>
            </a:pPr>
            <a:r>
              <a:rPr lang="en-GB" altLang="zh-CN" sz="3000" dirty="0"/>
              <a:t>Assume that we have a stuck-at-0 fault </a:t>
            </a:r>
            <a:r>
              <a:rPr lang="en-US" altLang="zh-CN" sz="3000" dirty="0"/>
              <a:t>at the fifth flip-flop</a:t>
            </a:r>
            <a:endParaRPr lang="en-GB" altLang="zh-CN" sz="3000" dirty="0"/>
          </a:p>
          <a:p>
            <a:pPr lvl="1" hangingPunct="1">
              <a:lnSpc>
                <a:spcPct val="150000"/>
              </a:lnSpc>
            </a:pPr>
            <a:r>
              <a:rPr lang="en-GB" altLang="zh-CN" sz="3000" dirty="0"/>
              <a:t>The snapshot image in the failing chip will become (1111000000000000)</a:t>
            </a:r>
          </a:p>
          <a:p>
            <a:pPr lvl="1" hangingPunct="1">
              <a:lnSpc>
                <a:spcPct val="150000"/>
              </a:lnSpc>
            </a:pPr>
            <a:r>
              <a:rPr lang="en-GB" altLang="zh-CN" sz="3000" dirty="0"/>
              <a:t>Then we try to invert this snapshot image to (0000011111111111)</a:t>
            </a:r>
          </a:p>
          <a:p>
            <a:pPr lvl="1" hangingPunct="1">
              <a:lnSpc>
                <a:spcPct val="150000"/>
              </a:lnSpc>
            </a:pPr>
            <a:r>
              <a:rPr lang="en-GB" altLang="zh-CN" sz="3000" dirty="0"/>
              <a:t>The fault location is revealed at the edge between the 0’s and 1’s</a:t>
            </a:r>
          </a:p>
        </p:txBody>
      </p:sp>
      <p:pic>
        <p:nvPicPr>
          <p:cNvPr id="8" name="图片 7">
            <a:extLst>
              <a:ext uri="{FF2B5EF4-FFF2-40B4-BE49-F238E27FC236}">
                <a16:creationId xmlns:a16="http://schemas.microsoft.com/office/drawing/2014/main" id="{9B7E1C58-175E-6110-B58F-8760B9E84DFF}"/>
              </a:ext>
            </a:extLst>
          </p:cNvPr>
          <p:cNvPicPr>
            <a:picLocks noChangeAspect="1"/>
          </p:cNvPicPr>
          <p:nvPr/>
        </p:nvPicPr>
        <p:blipFill>
          <a:blip r:embed="rId2"/>
          <a:stretch>
            <a:fillRect/>
          </a:stretch>
        </p:blipFill>
        <p:spPr>
          <a:xfrm>
            <a:off x="16037594" y="8368997"/>
            <a:ext cx="7895649" cy="4893594"/>
          </a:xfrm>
          <a:prstGeom prst="rect">
            <a:avLst/>
          </a:prstGeom>
        </p:spPr>
      </p:pic>
    </p:spTree>
    <p:extLst>
      <p:ext uri="{BB962C8B-B14F-4D97-AF65-F5344CB8AC3E}">
        <p14:creationId xmlns:p14="http://schemas.microsoft.com/office/powerpoint/2010/main" val="356176484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Modified Inject-and-Evaluate Paradigm</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7" y="3093612"/>
            <a:ext cx="2196594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Modified Inject-and-Evaluate Paradigm</a:t>
            </a:r>
          </a:p>
          <a:p>
            <a:pPr hangingPunct="1">
              <a:lnSpc>
                <a:spcPct val="150000"/>
              </a:lnSpc>
            </a:pPr>
            <a:r>
              <a:rPr lang="en-GB" altLang="zh-CN" sz="3600" dirty="0"/>
              <a:t>Procedure:</a:t>
            </a:r>
          </a:p>
          <a:p>
            <a:pPr lvl="1" hangingPunct="1">
              <a:lnSpc>
                <a:spcPct val="150000"/>
              </a:lnSpc>
            </a:pPr>
            <a:r>
              <a:rPr lang="en-GB" altLang="zh-CN" sz="3000" dirty="0"/>
              <a:t>Run a flush test to guess the type of the faults. </a:t>
            </a:r>
          </a:p>
          <a:p>
            <a:pPr lvl="1" hangingPunct="1">
              <a:lnSpc>
                <a:spcPct val="150000"/>
              </a:lnSpc>
            </a:pPr>
            <a:r>
              <a:rPr lang="en-GB" altLang="zh-CN" sz="3000" dirty="0"/>
              <a:t>Pick one scan vector as a bitstream. Simulate the scan–capture–scan process on the CUD to derive the fault-free (observed) image. </a:t>
            </a:r>
          </a:p>
          <a:p>
            <a:pPr lvl="1" hangingPunct="1">
              <a:lnSpc>
                <a:spcPct val="150000"/>
              </a:lnSpc>
            </a:pPr>
            <a:r>
              <a:rPr lang="en-GB" altLang="zh-CN" sz="3000" dirty="0"/>
              <a:t>Pick one possible fault candidate. Inject the fault effect into the scan chain. </a:t>
            </a:r>
          </a:p>
          <a:p>
            <a:pPr lvl="1" hangingPunct="1">
              <a:lnSpc>
                <a:spcPct val="150000"/>
              </a:lnSpc>
            </a:pPr>
            <a:r>
              <a:rPr lang="en-GB" altLang="zh-CN" sz="3000" dirty="0"/>
              <a:t>Simulate the scan–capture–scan process on the CUD and derive its failing (observed) image. </a:t>
            </a:r>
          </a:p>
          <a:p>
            <a:pPr lvl="1" hangingPunct="1">
              <a:lnSpc>
                <a:spcPct val="150000"/>
              </a:lnSpc>
            </a:pPr>
            <a:r>
              <a:rPr lang="en-GB" altLang="zh-CN" sz="3000" dirty="0"/>
              <a:t>Compare the failing image with the fault-free image. Accumulate the matching score for each fault candidate. </a:t>
            </a:r>
          </a:p>
          <a:p>
            <a:pPr lvl="1" hangingPunct="1">
              <a:lnSpc>
                <a:spcPct val="150000"/>
              </a:lnSpc>
            </a:pPr>
            <a:r>
              <a:rPr lang="en-GB" altLang="zh-CN" sz="3000" dirty="0"/>
              <a:t>Go back to step 3 if there are more candidates. </a:t>
            </a:r>
          </a:p>
          <a:p>
            <a:pPr lvl="1" hangingPunct="1">
              <a:lnSpc>
                <a:spcPct val="150000"/>
              </a:lnSpc>
            </a:pPr>
            <a:r>
              <a:rPr lang="en-GB" altLang="zh-CN" sz="3000" dirty="0"/>
              <a:t>Go back to step 2 if there are more scan vectors. </a:t>
            </a:r>
          </a:p>
          <a:p>
            <a:pPr lvl="1" hangingPunct="1">
              <a:lnSpc>
                <a:spcPct val="150000"/>
              </a:lnSpc>
            </a:pPr>
            <a:r>
              <a:rPr lang="en-GB" altLang="zh-CN" sz="3000" dirty="0"/>
              <a:t>Rank candidates based on their matching scores. The higher the score, the higher the rank.	</a:t>
            </a:r>
          </a:p>
          <a:p>
            <a:pPr lvl="1" hangingPunct="1">
              <a:lnSpc>
                <a:spcPct val="150000"/>
              </a:lnSpc>
            </a:pPr>
            <a:endParaRPr lang="en-GB" altLang="zh-CN" sz="2400" dirty="0"/>
          </a:p>
        </p:txBody>
      </p:sp>
    </p:spTree>
    <p:extLst>
      <p:ext uri="{BB962C8B-B14F-4D97-AF65-F5344CB8AC3E}">
        <p14:creationId xmlns:p14="http://schemas.microsoft.com/office/powerpoint/2010/main" val="201537842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Modified Inject-and-Evaluate Paradigm</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7" y="3093612"/>
            <a:ext cx="2196594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Modified Inject-and-Evaluate Paradigm</a:t>
            </a:r>
          </a:p>
          <a:p>
            <a:pPr hangingPunct="1">
              <a:lnSpc>
                <a:spcPct val="150000"/>
              </a:lnSpc>
            </a:pPr>
            <a:r>
              <a:rPr lang="en-GB" altLang="zh-CN" sz="3600" dirty="0"/>
              <a:t>In general, this paradigm is not as effective as that of the combinational logic diagnosis, due to a number of reasons:</a:t>
            </a:r>
          </a:p>
          <a:p>
            <a:pPr lvl="1" hangingPunct="1">
              <a:lnSpc>
                <a:spcPct val="150000"/>
              </a:lnSpc>
            </a:pPr>
            <a:r>
              <a:rPr lang="en-GB" altLang="zh-CN" sz="3000" dirty="0"/>
              <a:t>It is not easy to find a universal injection model to represent the fault effect of a scan chain fault.</a:t>
            </a:r>
          </a:p>
          <a:p>
            <a:pPr lvl="1" hangingPunct="1">
              <a:lnSpc>
                <a:spcPct val="150000"/>
              </a:lnSpc>
            </a:pPr>
            <a:r>
              <a:rPr lang="en-GB" altLang="zh-CN" sz="3000" dirty="0"/>
              <a:t>A test session now takes multiple clock cycles to complete.</a:t>
            </a:r>
          </a:p>
          <a:p>
            <a:pPr lvl="1" hangingPunct="1">
              <a:lnSpc>
                <a:spcPct val="150000"/>
              </a:lnSpc>
            </a:pPr>
            <a:r>
              <a:rPr lang="en-GB" altLang="zh-CN" sz="3000" dirty="0"/>
              <a:t>The distortion is so severe that many faults could have similar effects on the final observed image.</a:t>
            </a:r>
          </a:p>
        </p:txBody>
      </p:sp>
      <p:pic>
        <p:nvPicPr>
          <p:cNvPr id="5" name="图片 4">
            <a:extLst>
              <a:ext uri="{FF2B5EF4-FFF2-40B4-BE49-F238E27FC236}">
                <a16:creationId xmlns:a16="http://schemas.microsoft.com/office/drawing/2014/main" id="{7260B3EE-5AB8-F6AA-D185-1F518D8CD1D5}"/>
              </a:ext>
            </a:extLst>
          </p:cNvPr>
          <p:cNvPicPr>
            <a:picLocks noChangeAspect="1"/>
          </p:cNvPicPr>
          <p:nvPr/>
        </p:nvPicPr>
        <p:blipFill>
          <a:blip r:embed="rId2"/>
          <a:stretch>
            <a:fillRect/>
          </a:stretch>
        </p:blipFill>
        <p:spPr>
          <a:xfrm>
            <a:off x="16557753" y="8938241"/>
            <a:ext cx="6438900" cy="4324350"/>
          </a:xfrm>
          <a:prstGeom prst="rect">
            <a:avLst/>
          </a:prstGeom>
        </p:spPr>
      </p:pic>
    </p:spTree>
    <p:extLst>
      <p:ext uri="{BB962C8B-B14F-4D97-AF65-F5344CB8AC3E}">
        <p14:creationId xmlns:p14="http://schemas.microsoft.com/office/powerpoint/2010/main" val="361889143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Signal-Profiling-Based Method</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37511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Signal-Profiling-Based Method</a:t>
            </a:r>
          </a:p>
          <a:p>
            <a:pPr hangingPunct="1">
              <a:lnSpc>
                <a:spcPct val="150000"/>
              </a:lnSpc>
            </a:pPr>
            <a:r>
              <a:rPr lang="en-GB" altLang="zh-CN" sz="3600" dirty="0"/>
              <a:t>Diagnostic Test Sequence: literally the functional sequence derived from the simulation testbench, which could start from a given reset state or an unknown state. </a:t>
            </a:r>
          </a:p>
          <a:p>
            <a:pPr lvl="1" hangingPunct="1">
              <a:lnSpc>
                <a:spcPct val="150000"/>
              </a:lnSpc>
            </a:pPr>
            <a:r>
              <a:rPr lang="en-GB" altLang="zh-CN" sz="3000" dirty="0"/>
              <a:t>The primary objective for such a sequence is to bring the failing chip through a state sequence as randomly as possible.</a:t>
            </a:r>
          </a:p>
          <a:p>
            <a:pPr lvl="1" hangingPunct="1">
              <a:lnSpc>
                <a:spcPct val="150000"/>
              </a:lnSpc>
            </a:pPr>
            <a:r>
              <a:rPr lang="en-GB" altLang="zh-CN" sz="3000" dirty="0"/>
              <a:t>The test sequence selection is first done by selecting a number of clock cycles, with an attempt to make the values of each flip-flop at these selected clock cycles as random as possible.</a:t>
            </a:r>
          </a:p>
        </p:txBody>
      </p:sp>
      <p:pic>
        <p:nvPicPr>
          <p:cNvPr id="3" name="图片 2">
            <a:extLst>
              <a:ext uri="{FF2B5EF4-FFF2-40B4-BE49-F238E27FC236}">
                <a16:creationId xmlns:a16="http://schemas.microsoft.com/office/drawing/2014/main" id="{EC6D00F9-8042-3407-F0F0-7A33D1096C84}"/>
              </a:ext>
            </a:extLst>
          </p:cNvPr>
          <p:cNvPicPr>
            <a:picLocks noChangeAspect="1"/>
          </p:cNvPicPr>
          <p:nvPr/>
        </p:nvPicPr>
        <p:blipFill>
          <a:blip r:embed="rId2"/>
          <a:stretch>
            <a:fillRect/>
          </a:stretch>
        </p:blipFill>
        <p:spPr>
          <a:xfrm>
            <a:off x="15784178" y="8917906"/>
            <a:ext cx="7686675" cy="4591050"/>
          </a:xfrm>
          <a:prstGeom prst="rect">
            <a:avLst/>
          </a:prstGeom>
        </p:spPr>
      </p:pic>
    </p:spTree>
    <p:extLst>
      <p:ext uri="{BB962C8B-B14F-4D97-AF65-F5344CB8AC3E}">
        <p14:creationId xmlns:p14="http://schemas.microsoft.com/office/powerpoint/2010/main" val="306405046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Signal-Profiling-Based Method</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37511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Signal-Profiling-Based Method</a:t>
            </a:r>
          </a:p>
          <a:p>
            <a:pPr hangingPunct="1">
              <a:lnSpc>
                <a:spcPct val="150000"/>
              </a:lnSpc>
            </a:pPr>
            <a:r>
              <a:rPr lang="en-GB" altLang="zh-CN" sz="3600" dirty="0"/>
              <a:t>Run-and-Scan Test Application: the procedure involves running a number of functional sequences followed by a number of scan-out operations. </a:t>
            </a:r>
          </a:p>
          <a:p>
            <a:pPr lvl="1" hangingPunct="1">
              <a:lnSpc>
                <a:spcPct val="150000"/>
              </a:lnSpc>
            </a:pPr>
            <a:r>
              <a:rPr lang="en-GB" altLang="zh-CN" sz="3000" dirty="0"/>
              <a:t>At the end of each test sequence application, only the final snapshot image of the scan chain is shifted out and recorded as the observed images.</a:t>
            </a:r>
          </a:p>
          <a:p>
            <a:pPr lvl="1" hangingPunct="1">
              <a:lnSpc>
                <a:spcPct val="150000"/>
              </a:lnSpc>
            </a:pPr>
            <a:r>
              <a:rPr lang="en-GB" altLang="zh-CN" sz="3000" dirty="0"/>
              <a:t>A large number of test sequences are required to achieve accurate diagnosis results.</a:t>
            </a:r>
          </a:p>
          <a:p>
            <a:pPr lvl="1" hangingPunct="1">
              <a:lnSpc>
                <a:spcPct val="150000"/>
              </a:lnSpc>
            </a:pPr>
            <a:r>
              <a:rPr lang="en-GB" altLang="zh-CN" sz="3000" dirty="0"/>
              <a:t>For each selected clock cycle j, we simply take the prefix of the functional sequence up to this clock cycle as the corresponding sequence, such as v1, v2, …, </a:t>
            </a:r>
            <a:r>
              <a:rPr lang="en-GB" altLang="zh-CN" sz="3000" dirty="0" err="1"/>
              <a:t>vj</a:t>
            </a:r>
            <a:r>
              <a:rPr lang="en-GB" altLang="zh-CN" sz="3000" dirty="0"/>
              <a:t>.</a:t>
            </a:r>
          </a:p>
        </p:txBody>
      </p:sp>
      <p:pic>
        <p:nvPicPr>
          <p:cNvPr id="7" name="图片 6">
            <a:extLst>
              <a:ext uri="{FF2B5EF4-FFF2-40B4-BE49-F238E27FC236}">
                <a16:creationId xmlns:a16="http://schemas.microsoft.com/office/drawing/2014/main" id="{957244AC-A3D2-63A1-120A-E5178B27D9B8}"/>
              </a:ext>
            </a:extLst>
          </p:cNvPr>
          <p:cNvPicPr>
            <a:picLocks noChangeAspect="1"/>
          </p:cNvPicPr>
          <p:nvPr/>
        </p:nvPicPr>
        <p:blipFill>
          <a:blip r:embed="rId2"/>
          <a:stretch>
            <a:fillRect/>
          </a:stretch>
        </p:blipFill>
        <p:spPr>
          <a:xfrm>
            <a:off x="16122316" y="9057867"/>
            <a:ext cx="7135227" cy="4586931"/>
          </a:xfrm>
          <a:prstGeom prst="rect">
            <a:avLst/>
          </a:prstGeom>
        </p:spPr>
      </p:pic>
    </p:spTree>
    <p:extLst>
      <p:ext uri="{BB962C8B-B14F-4D97-AF65-F5344CB8AC3E}">
        <p14:creationId xmlns:p14="http://schemas.microsoft.com/office/powerpoint/2010/main" val="218394070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Signal-Profiling-Based Method</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37511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Signal-Profiling-Based Method</a:t>
            </a:r>
          </a:p>
          <a:p>
            <a:pPr hangingPunct="1">
              <a:lnSpc>
                <a:spcPct val="150000"/>
              </a:lnSpc>
            </a:pPr>
            <a:r>
              <a:rPr lang="en-GB" altLang="zh-CN" sz="3600" dirty="0"/>
              <a:t>Why Functional Sequences?</a:t>
            </a:r>
          </a:p>
          <a:p>
            <a:pPr lvl="1" hangingPunct="1">
              <a:lnSpc>
                <a:spcPct val="150000"/>
              </a:lnSpc>
            </a:pPr>
            <a:r>
              <a:rPr lang="en-GB" altLang="zh-CN" sz="3000" dirty="0"/>
              <a:t>There are two stages during the run-and-scan test application:</a:t>
            </a:r>
          </a:p>
          <a:p>
            <a:pPr lvl="2" hangingPunct="1">
              <a:lnSpc>
                <a:spcPct val="150000"/>
              </a:lnSpc>
            </a:pPr>
            <a:r>
              <a:rPr lang="en-GB" altLang="zh-CN" sz="2400" dirty="0"/>
              <a:t>Functional sequence stage: the snapshot image of the scan chain inside the failing chip is only slightly affected by the fault.</a:t>
            </a:r>
          </a:p>
          <a:p>
            <a:pPr lvl="2" hangingPunct="1">
              <a:lnSpc>
                <a:spcPct val="150000"/>
              </a:lnSpc>
            </a:pPr>
            <a:r>
              <a:rPr lang="en-GB" altLang="zh-CN" sz="2400" dirty="0"/>
              <a:t>Scan-shifting stage: the fault effect is much more prominent during the scan-shifting stage, when a snapshot image is shifted out to become the failing observed image. The distortion at this stage is usually dramatically biased.</a:t>
            </a:r>
          </a:p>
        </p:txBody>
      </p:sp>
    </p:spTree>
    <p:extLst>
      <p:ext uri="{BB962C8B-B14F-4D97-AF65-F5344CB8AC3E}">
        <p14:creationId xmlns:p14="http://schemas.microsoft.com/office/powerpoint/2010/main" val="99521070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00 Introduction</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endParaRPr lang="en-US" altLang="zh-CN" sz="3600" dirty="0"/>
          </a:p>
        </p:txBody>
      </p:sp>
      <p:sp>
        <p:nvSpPr>
          <p:cNvPr id="7" name="内容占位符 2">
            <a:extLst>
              <a:ext uri="{FF2B5EF4-FFF2-40B4-BE49-F238E27FC236}">
                <a16:creationId xmlns:a16="http://schemas.microsoft.com/office/drawing/2014/main" id="{1101A7AA-FD79-7C93-0190-A25A639E9AFF}"/>
              </a:ext>
            </a:extLst>
          </p:cNvPr>
          <p:cNvSpPr txBox="1">
            <a:spLocks/>
          </p:cNvSpPr>
          <p:nvPr/>
        </p:nvSpPr>
        <p:spPr>
          <a:xfrm>
            <a:off x="1387348" y="3093612"/>
            <a:ext cx="21761704"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Logic Diagnosis</a:t>
            </a:r>
            <a:endParaRPr lang="en-US" altLang="zh-CN" sz="3600" dirty="0"/>
          </a:p>
          <a:p>
            <a:pPr hangingPunct="1">
              <a:lnSpc>
                <a:spcPct val="150000"/>
              </a:lnSpc>
            </a:pPr>
            <a:r>
              <a:rPr lang="en-US" altLang="zh-CN" sz="3600" b="1" dirty="0">
                <a:solidFill>
                  <a:srgbClr val="68309F"/>
                </a:solidFill>
              </a:rPr>
              <a:t>Definition</a:t>
            </a:r>
            <a:r>
              <a:rPr lang="en-US" altLang="zh-CN" sz="3600" dirty="0">
                <a:solidFill>
                  <a:schemeClr val="tx1"/>
                </a:solidFill>
              </a:rPr>
              <a:t>: to </a:t>
            </a:r>
            <a:r>
              <a:rPr lang="en-GB" altLang="zh-CN" sz="3600" dirty="0">
                <a:solidFill>
                  <a:schemeClr val="tx1"/>
                </a:solidFill>
              </a:rPr>
              <a:t>compare the behaviour of a fault-free model (which is a gate-level circuit or a transistor schematic) with a failing chip.</a:t>
            </a:r>
          </a:p>
          <a:p>
            <a:pPr lvl="1" hangingPunct="1">
              <a:lnSpc>
                <a:spcPct val="150000"/>
              </a:lnSpc>
            </a:pPr>
            <a:r>
              <a:rPr lang="en-GB" altLang="zh-CN" sz="3000" dirty="0">
                <a:solidFill>
                  <a:schemeClr val="tx1"/>
                </a:solidFill>
              </a:rPr>
              <a:t>Circuit under diagnosis (CUD): the fault-free circuit to be compared with</a:t>
            </a:r>
          </a:p>
          <a:p>
            <a:pPr lvl="1" hangingPunct="1">
              <a:lnSpc>
                <a:spcPct val="150000"/>
              </a:lnSpc>
            </a:pPr>
            <a:r>
              <a:rPr lang="en-GB" altLang="zh-CN" sz="3000" dirty="0">
                <a:solidFill>
                  <a:schemeClr val="tx1"/>
                </a:solidFill>
              </a:rPr>
              <a:t>Output pair: (z1, z2) is called an output pair if z1 and z2 are corresponding outputs from the CUD and the failing chip, respectively</a:t>
            </a:r>
          </a:p>
          <a:p>
            <a:pPr lvl="1" hangingPunct="1">
              <a:lnSpc>
                <a:spcPct val="150000"/>
              </a:lnSpc>
            </a:pPr>
            <a:r>
              <a:rPr lang="en-US" altLang="zh-CN" sz="3000" dirty="0">
                <a:solidFill>
                  <a:schemeClr val="tx1"/>
                </a:solidFill>
              </a:rPr>
              <a:t>Failing test vector: </a:t>
            </a:r>
            <a:r>
              <a:rPr lang="en-GB" altLang="zh-CN" sz="3000" dirty="0">
                <a:solidFill>
                  <a:schemeClr val="tx1"/>
                </a:solidFill>
              </a:rPr>
              <a:t>A test vector v is called a failing test vector if it creates a mismatch at any output pair</a:t>
            </a:r>
            <a:endParaRPr lang="en-US" altLang="zh-CN" sz="3000" dirty="0">
              <a:solidFill>
                <a:schemeClr val="tx1"/>
              </a:solidFill>
            </a:endParaRPr>
          </a:p>
          <a:p>
            <a:pPr hangingPunct="1">
              <a:lnSpc>
                <a:spcPct val="150000"/>
              </a:lnSpc>
            </a:pPr>
            <a:r>
              <a:rPr lang="en-US" altLang="zh-CN" sz="3600" b="1" dirty="0">
                <a:solidFill>
                  <a:srgbClr val="68309F"/>
                </a:solidFill>
              </a:rPr>
              <a:t>Metrics</a:t>
            </a:r>
            <a:r>
              <a:rPr lang="en-US" altLang="zh-CN" sz="3600" dirty="0"/>
              <a:t>:</a:t>
            </a:r>
            <a:endParaRPr lang="en-US" altLang="zh-CN" sz="3600" b="1" dirty="0">
              <a:solidFill>
                <a:srgbClr val="68309F"/>
              </a:solidFill>
            </a:endParaRPr>
          </a:p>
          <a:p>
            <a:pPr lvl="1" hangingPunct="1">
              <a:lnSpc>
                <a:spcPct val="150000"/>
              </a:lnSpc>
            </a:pPr>
            <a:r>
              <a:rPr lang="en-GB" altLang="zh-CN" sz="3000" dirty="0">
                <a:solidFill>
                  <a:schemeClr val="tx1"/>
                </a:solidFill>
              </a:rPr>
              <a:t>Diagnostic resolution: the total number of defect candidates reported</a:t>
            </a:r>
          </a:p>
          <a:p>
            <a:pPr lvl="1" hangingPunct="1">
              <a:lnSpc>
                <a:spcPct val="150000"/>
              </a:lnSpc>
            </a:pPr>
            <a:r>
              <a:rPr lang="en-GB" altLang="zh-CN" sz="3000" dirty="0">
                <a:solidFill>
                  <a:schemeClr val="tx1"/>
                </a:solidFill>
              </a:rPr>
              <a:t>First-hit index: the index of the first candidate in the ranked list that turns out to be a true defect site</a:t>
            </a:r>
          </a:p>
          <a:p>
            <a:pPr lvl="1" hangingPunct="1">
              <a:lnSpc>
                <a:spcPct val="150000"/>
              </a:lnSpc>
            </a:pPr>
            <a:r>
              <a:rPr lang="en-GB" altLang="zh-CN" sz="3000" dirty="0">
                <a:solidFill>
                  <a:schemeClr val="tx1"/>
                </a:solidFill>
              </a:rPr>
              <a:t>Top-10 hit: the number of defects hit by the </a:t>
            </a:r>
            <a:r>
              <a:rPr lang="en-US" altLang="zh-CN" sz="3000" dirty="0">
                <a:solidFill>
                  <a:schemeClr val="tx1"/>
                </a:solidFill>
              </a:rPr>
              <a:t>top-10 candidate</a:t>
            </a:r>
          </a:p>
          <a:p>
            <a:pPr lvl="1" hangingPunct="1">
              <a:lnSpc>
                <a:spcPct val="150000"/>
              </a:lnSpc>
            </a:pPr>
            <a:r>
              <a:rPr lang="en-US" altLang="zh-CN" sz="3000" dirty="0">
                <a:solidFill>
                  <a:schemeClr val="tx1"/>
                </a:solidFill>
              </a:rPr>
              <a:t>Success rate: </a:t>
            </a:r>
            <a:r>
              <a:rPr lang="en-GB" altLang="zh-CN" sz="3000" dirty="0">
                <a:solidFill>
                  <a:schemeClr val="tx1"/>
                </a:solidFill>
              </a:rPr>
              <a:t>the percentage of hitting at least one defect in one chip inspection session</a:t>
            </a:r>
          </a:p>
        </p:txBody>
      </p:sp>
    </p:spTree>
    <p:extLst>
      <p:ext uri="{BB962C8B-B14F-4D97-AF65-F5344CB8AC3E}">
        <p14:creationId xmlns:p14="http://schemas.microsoft.com/office/powerpoint/2010/main" val="78815861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Signal-Profiling-Based Method</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37511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Signal-Profiling-Based Method</a:t>
            </a:r>
          </a:p>
          <a:p>
            <a:pPr hangingPunct="1">
              <a:lnSpc>
                <a:spcPct val="150000"/>
              </a:lnSpc>
            </a:pPr>
            <a:r>
              <a:rPr lang="en-GB" altLang="zh-CN" sz="3600" dirty="0"/>
              <a:t>Why Functional Sequences?</a:t>
            </a:r>
          </a:p>
          <a:p>
            <a:pPr lvl="1" hangingPunct="1">
              <a:lnSpc>
                <a:spcPct val="150000"/>
              </a:lnSpc>
            </a:pPr>
            <a:r>
              <a:rPr lang="en-GB" altLang="zh-CN" sz="3000" dirty="0"/>
              <a:t>An image can be viewed as the composition of two parts, the SI-to-fault part and the fault-to-SO part. </a:t>
            </a:r>
          </a:p>
          <a:p>
            <a:pPr lvl="2" hangingPunct="1">
              <a:lnSpc>
                <a:spcPct val="150000"/>
              </a:lnSpc>
            </a:pPr>
            <a:r>
              <a:rPr lang="en-GB" altLang="zh-CN" sz="2400" dirty="0"/>
              <a:t>When shifting out a snapshot image, the fault-to-SO part is not affected, while the SI-to-fault part could be seriously distorted. </a:t>
            </a:r>
          </a:p>
          <a:p>
            <a:pPr lvl="2" hangingPunct="1">
              <a:lnSpc>
                <a:spcPct val="150000"/>
              </a:lnSpc>
            </a:pPr>
            <a:r>
              <a:rPr lang="en-GB" altLang="zh-CN" sz="2400" dirty="0"/>
              <a:t>As a result, it is very likely that there will be a big difference between the failing image and fault-free image for the SI-to-fault part but not for the fault-to-SO part.</a:t>
            </a:r>
          </a:p>
        </p:txBody>
      </p:sp>
      <p:pic>
        <p:nvPicPr>
          <p:cNvPr id="5" name="图片 4">
            <a:extLst>
              <a:ext uri="{FF2B5EF4-FFF2-40B4-BE49-F238E27FC236}">
                <a16:creationId xmlns:a16="http://schemas.microsoft.com/office/drawing/2014/main" id="{FF26B1D2-3DF5-1F37-AFFB-E36D8A6519DB}"/>
              </a:ext>
            </a:extLst>
          </p:cNvPr>
          <p:cNvPicPr>
            <a:picLocks noChangeAspect="1"/>
          </p:cNvPicPr>
          <p:nvPr/>
        </p:nvPicPr>
        <p:blipFill>
          <a:blip r:embed="rId2"/>
          <a:stretch>
            <a:fillRect/>
          </a:stretch>
        </p:blipFill>
        <p:spPr>
          <a:xfrm>
            <a:off x="14125976" y="8349916"/>
            <a:ext cx="8636488" cy="5108909"/>
          </a:xfrm>
          <a:prstGeom prst="rect">
            <a:avLst/>
          </a:prstGeom>
        </p:spPr>
      </p:pic>
    </p:spTree>
    <p:extLst>
      <p:ext uri="{BB962C8B-B14F-4D97-AF65-F5344CB8AC3E}">
        <p14:creationId xmlns:p14="http://schemas.microsoft.com/office/powerpoint/2010/main" val="373879778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Signal-Profiling-Based Method</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98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Signal-Profiling-Based Method</a:t>
            </a:r>
          </a:p>
          <a:p>
            <a:pPr hangingPunct="1">
              <a:lnSpc>
                <a:spcPct val="150000"/>
              </a:lnSpc>
            </a:pPr>
            <a:r>
              <a:rPr lang="en-GB" altLang="zh-CN" sz="3600" dirty="0"/>
              <a:t>Why Functional Sequences?</a:t>
            </a:r>
          </a:p>
          <a:p>
            <a:pPr lvl="1" hangingPunct="1">
              <a:lnSpc>
                <a:spcPct val="150000"/>
              </a:lnSpc>
            </a:pPr>
            <a:r>
              <a:rPr lang="en-GB" altLang="zh-CN" sz="3000" dirty="0"/>
              <a:t>This approach could be relatively robust even when there are also certain faults in the combinational logic. </a:t>
            </a:r>
          </a:p>
          <a:p>
            <a:pPr lvl="2" hangingPunct="1">
              <a:lnSpc>
                <a:spcPct val="150000"/>
              </a:lnSpc>
            </a:pPr>
            <a:r>
              <a:rPr lang="en-GB" altLang="zh-CN" sz="2400" dirty="0"/>
              <a:t>Such fault is likely to cause white-noise type of fault effects on the flip-flops; therefore, the biased fault effects during the scan shifting stage can still dominate the overall failing syndrome at the chip’s output and thereby provide diagnosis information. </a:t>
            </a:r>
          </a:p>
          <a:p>
            <a:pPr lvl="1" hangingPunct="1">
              <a:lnSpc>
                <a:spcPct val="150000"/>
              </a:lnSpc>
            </a:pPr>
            <a:r>
              <a:rPr lang="en-GB" altLang="zh-CN" sz="3000" dirty="0"/>
              <a:t>It is also applicable to designs without a completely known reset state.</a:t>
            </a:r>
          </a:p>
          <a:p>
            <a:pPr lvl="2" hangingPunct="1">
              <a:lnSpc>
                <a:spcPct val="150000"/>
              </a:lnSpc>
            </a:pPr>
            <a:r>
              <a:rPr lang="en-GB" altLang="zh-CN" sz="2400" dirty="0"/>
              <a:t>In that case, we can resort to the three-valued logic simulation in deriving the diagnostic test sequences and the snapshot images.</a:t>
            </a:r>
            <a:endParaRPr lang="en-GB" altLang="zh-CN" sz="1800" dirty="0"/>
          </a:p>
        </p:txBody>
      </p:sp>
    </p:spTree>
    <p:extLst>
      <p:ext uri="{BB962C8B-B14F-4D97-AF65-F5344CB8AC3E}">
        <p14:creationId xmlns:p14="http://schemas.microsoft.com/office/powerpoint/2010/main" val="239969178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Signal-Profiling-Based Method</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98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Signal-Profiling-Based Method</a:t>
            </a:r>
          </a:p>
          <a:p>
            <a:pPr hangingPunct="1">
              <a:lnSpc>
                <a:spcPct val="150000"/>
              </a:lnSpc>
            </a:pPr>
            <a:r>
              <a:rPr lang="en-GB" altLang="zh-CN" sz="3600" dirty="0"/>
              <a:t>Profiling-Based Analysis</a:t>
            </a:r>
          </a:p>
          <a:p>
            <a:pPr lvl="1" hangingPunct="1">
              <a:lnSpc>
                <a:spcPct val="150000"/>
              </a:lnSpc>
            </a:pPr>
            <a:r>
              <a:rPr lang="en-GB" altLang="zh-CN" sz="3000" dirty="0"/>
              <a:t>Profile the signal-1 frequency of each flip-flop bit from the fault-free observed images. </a:t>
            </a:r>
          </a:p>
          <a:p>
            <a:pPr lvl="2" hangingPunct="1">
              <a:lnSpc>
                <a:spcPct val="150000"/>
              </a:lnSpc>
            </a:pPr>
            <a:r>
              <a:rPr lang="en-GB" altLang="zh-CN" sz="2400" dirty="0"/>
              <a:t>The result is a fault-free profile, denoted as good-</a:t>
            </a:r>
            <a:r>
              <a:rPr lang="en-GB" altLang="zh-CN" sz="2400" dirty="0" err="1"/>
              <a:t>i</a:t>
            </a:r>
            <a:r>
              <a:rPr lang="en-GB" altLang="zh-CN" sz="2400" dirty="0"/>
              <a:t>, where </a:t>
            </a:r>
            <a:r>
              <a:rPr lang="en-GB" altLang="zh-CN" sz="2400" dirty="0" err="1"/>
              <a:t>i</a:t>
            </a:r>
            <a:r>
              <a:rPr lang="en-GB" altLang="zh-CN" sz="2400" dirty="0"/>
              <a:t> is the flip-flop index.</a:t>
            </a:r>
          </a:p>
          <a:p>
            <a:pPr lvl="1" hangingPunct="1">
              <a:lnSpc>
                <a:spcPct val="150000"/>
              </a:lnSpc>
            </a:pPr>
            <a:r>
              <a:rPr lang="en-GB" altLang="zh-CN" sz="3000" dirty="0"/>
              <a:t>Profile the signal-1 frequency of each flip-flop bit from the set of failing observed images. </a:t>
            </a:r>
          </a:p>
          <a:p>
            <a:pPr lvl="2" hangingPunct="1">
              <a:lnSpc>
                <a:spcPct val="150000"/>
              </a:lnSpc>
            </a:pPr>
            <a:r>
              <a:rPr lang="en-GB" altLang="zh-CN" sz="2400" dirty="0"/>
              <a:t>The result is a failing profile, denoted as bad-</a:t>
            </a:r>
            <a:r>
              <a:rPr lang="en-GB" altLang="zh-CN" sz="2400" dirty="0" err="1"/>
              <a:t>i</a:t>
            </a:r>
            <a:r>
              <a:rPr lang="en-GB" altLang="zh-CN" sz="2400" dirty="0"/>
              <a:t>. </a:t>
            </a:r>
          </a:p>
          <a:p>
            <a:pPr lvl="1" hangingPunct="1">
              <a:lnSpc>
                <a:spcPct val="150000"/>
              </a:lnSpc>
            </a:pPr>
            <a:r>
              <a:rPr lang="en-GB" altLang="zh-CN" sz="3000" dirty="0"/>
              <a:t>Compute the difference profile between the fault-free images and the failing images. </a:t>
            </a:r>
          </a:p>
          <a:p>
            <a:pPr lvl="2" hangingPunct="1">
              <a:lnSpc>
                <a:spcPct val="150000"/>
              </a:lnSpc>
            </a:pPr>
            <a:r>
              <a:rPr lang="en-GB" altLang="zh-CN" sz="2400" dirty="0"/>
              <a:t>For a flip-flop q-</a:t>
            </a:r>
            <a:r>
              <a:rPr lang="en-GB" altLang="zh-CN" sz="2400" dirty="0" err="1"/>
              <a:t>i</a:t>
            </a:r>
            <a:r>
              <a:rPr lang="en-GB" altLang="zh-CN" sz="2400" dirty="0"/>
              <a:t>, we calculate the frequency that its fault-free value is different from its failing value as the difference frequency. </a:t>
            </a:r>
          </a:p>
          <a:p>
            <a:pPr lvl="2" hangingPunct="1">
              <a:lnSpc>
                <a:spcPct val="150000"/>
              </a:lnSpc>
            </a:pPr>
            <a:r>
              <a:rPr lang="en-GB" altLang="zh-CN" sz="2400" dirty="0"/>
              <a:t>Once the difference frequency has been derived for each flip-flop, we can derive the profile over the entire scan chain to analyse the trend for revealing the fault location.  </a:t>
            </a:r>
          </a:p>
          <a:p>
            <a:pPr lvl="1" hangingPunct="1">
              <a:lnSpc>
                <a:spcPct val="150000"/>
              </a:lnSpc>
            </a:pPr>
            <a:r>
              <a:rPr lang="en-GB" altLang="zh-CN" sz="3000" dirty="0"/>
              <a:t>Perform filtering on the difference profile to eliminate the glitches.  </a:t>
            </a:r>
          </a:p>
          <a:p>
            <a:pPr lvl="1" hangingPunct="1">
              <a:lnSpc>
                <a:spcPct val="150000"/>
              </a:lnSpc>
            </a:pPr>
            <a:r>
              <a:rPr lang="en-GB" altLang="zh-CN" sz="3000" dirty="0"/>
              <a:t>Perform edge detection to derive a suspicion profile. </a:t>
            </a:r>
          </a:p>
          <a:p>
            <a:pPr lvl="2" hangingPunct="1">
              <a:lnSpc>
                <a:spcPct val="150000"/>
              </a:lnSpc>
            </a:pPr>
            <a:r>
              <a:rPr lang="en-GB" altLang="zh-CN" sz="2400" dirty="0"/>
              <a:t>In this profile, the flip-flops with higher suspicion values are considered more likely to be a fault location.</a:t>
            </a:r>
          </a:p>
        </p:txBody>
      </p:sp>
    </p:spTree>
    <p:extLst>
      <p:ext uri="{BB962C8B-B14F-4D97-AF65-F5344CB8AC3E}">
        <p14:creationId xmlns:p14="http://schemas.microsoft.com/office/powerpoint/2010/main" val="286675684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Signal-Profiling-Based Method</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98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Signal-Profiling-Based Method</a:t>
            </a:r>
          </a:p>
          <a:p>
            <a:pPr hangingPunct="1">
              <a:lnSpc>
                <a:spcPct val="150000"/>
              </a:lnSpc>
            </a:pPr>
            <a:r>
              <a:rPr lang="en-GB" altLang="zh-CN" sz="3600" dirty="0"/>
              <a:t>Profiling-Based Analysis</a:t>
            </a:r>
          </a:p>
          <a:p>
            <a:pPr lvl="1" hangingPunct="1">
              <a:lnSpc>
                <a:spcPct val="150000"/>
              </a:lnSpc>
            </a:pPr>
            <a:endParaRPr lang="en-GB" altLang="zh-CN" sz="2400" dirty="0"/>
          </a:p>
        </p:txBody>
      </p:sp>
      <p:pic>
        <p:nvPicPr>
          <p:cNvPr id="5" name="图片 4">
            <a:extLst>
              <a:ext uri="{FF2B5EF4-FFF2-40B4-BE49-F238E27FC236}">
                <a16:creationId xmlns:a16="http://schemas.microsoft.com/office/drawing/2014/main" id="{7A72AA9D-237B-13C8-6F16-828227E0064C}"/>
              </a:ext>
            </a:extLst>
          </p:cNvPr>
          <p:cNvPicPr>
            <a:picLocks noChangeAspect="1"/>
          </p:cNvPicPr>
          <p:nvPr/>
        </p:nvPicPr>
        <p:blipFill>
          <a:blip r:embed="rId2"/>
          <a:stretch>
            <a:fillRect/>
          </a:stretch>
        </p:blipFill>
        <p:spPr>
          <a:xfrm>
            <a:off x="11604117" y="6565389"/>
            <a:ext cx="8911319" cy="5565077"/>
          </a:xfrm>
          <a:prstGeom prst="rect">
            <a:avLst/>
          </a:prstGeom>
        </p:spPr>
      </p:pic>
      <p:pic>
        <p:nvPicPr>
          <p:cNvPr id="7" name="图片 6">
            <a:extLst>
              <a:ext uri="{FF2B5EF4-FFF2-40B4-BE49-F238E27FC236}">
                <a16:creationId xmlns:a16="http://schemas.microsoft.com/office/drawing/2014/main" id="{13F6F758-2114-AB9A-B60A-C04286215201}"/>
              </a:ext>
            </a:extLst>
          </p:cNvPr>
          <p:cNvPicPr>
            <a:picLocks noChangeAspect="1"/>
          </p:cNvPicPr>
          <p:nvPr/>
        </p:nvPicPr>
        <p:blipFill>
          <a:blip r:embed="rId3"/>
          <a:stretch>
            <a:fillRect/>
          </a:stretch>
        </p:blipFill>
        <p:spPr>
          <a:xfrm>
            <a:off x="3660267" y="6428516"/>
            <a:ext cx="7943850" cy="5838825"/>
          </a:xfrm>
          <a:prstGeom prst="rect">
            <a:avLst/>
          </a:prstGeom>
        </p:spPr>
      </p:pic>
    </p:spTree>
    <p:extLst>
      <p:ext uri="{BB962C8B-B14F-4D97-AF65-F5344CB8AC3E}">
        <p14:creationId xmlns:p14="http://schemas.microsoft.com/office/powerpoint/2010/main" val="184664364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Signal-Profiling-Based Method</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98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Signal-Profiling-Based Method</a:t>
            </a:r>
          </a:p>
          <a:p>
            <a:pPr hangingPunct="1">
              <a:lnSpc>
                <a:spcPct val="150000"/>
              </a:lnSpc>
            </a:pPr>
            <a:r>
              <a:rPr lang="en-GB" altLang="zh-CN" sz="3600" b="1" dirty="0">
                <a:solidFill>
                  <a:srgbClr val="68309F"/>
                </a:solidFill>
              </a:rPr>
              <a:t>Average Sum Filtering</a:t>
            </a:r>
            <a:r>
              <a:rPr lang="en-GB" altLang="zh-CN" sz="3600" dirty="0"/>
              <a:t>: Assume that the difference profile is given and denoted as D[</a:t>
            </a:r>
            <a:r>
              <a:rPr lang="en-GB" altLang="zh-CN" sz="3600" dirty="0" err="1"/>
              <a:t>i</a:t>
            </a:r>
            <a:r>
              <a:rPr lang="en-GB" altLang="zh-CN" sz="3600" dirty="0"/>
              <a:t>], where </a:t>
            </a:r>
            <a:r>
              <a:rPr lang="en-GB" altLang="zh-CN" sz="3600" dirty="0" err="1"/>
              <a:t>i</a:t>
            </a:r>
            <a:r>
              <a:rPr lang="en-GB" altLang="zh-CN" sz="3600" dirty="0"/>
              <a:t> is the index of a flip-flop. We use the following formula to compute a smoothed difference profile, SD[</a:t>
            </a:r>
            <a:r>
              <a:rPr lang="en-GB" altLang="zh-CN" sz="3600" dirty="0" err="1"/>
              <a:t>i</a:t>
            </a:r>
            <a:r>
              <a:rPr lang="en-GB" altLang="zh-CN" sz="3600" dirty="0"/>
              <a:t>]: SD[</a:t>
            </a:r>
            <a:r>
              <a:rPr lang="en-GB" altLang="zh-CN" sz="3600" dirty="0" err="1"/>
              <a:t>i</a:t>
            </a:r>
            <a:r>
              <a:rPr lang="en-GB" altLang="zh-CN" sz="3600" dirty="0"/>
              <a:t>] = 0.2∗ D[i−2]+D[i−1]+D[</a:t>
            </a:r>
            <a:r>
              <a:rPr lang="en-GB" altLang="zh-CN" sz="3600" dirty="0" err="1"/>
              <a:t>i</a:t>
            </a:r>
            <a:r>
              <a:rPr lang="en-GB" altLang="zh-CN" sz="3600" dirty="0"/>
              <a:t>]+D[i+1]+D[i+2]</a:t>
            </a:r>
          </a:p>
          <a:p>
            <a:pPr hangingPunct="1">
              <a:lnSpc>
                <a:spcPct val="150000"/>
              </a:lnSpc>
            </a:pPr>
            <a:r>
              <a:rPr lang="en-GB" altLang="zh-CN" sz="3600" b="1" dirty="0">
                <a:solidFill>
                  <a:srgbClr val="68309F"/>
                </a:solidFill>
              </a:rPr>
              <a:t>Edge Detection</a:t>
            </a:r>
            <a:r>
              <a:rPr lang="en-GB" altLang="zh-CN" sz="3600" dirty="0"/>
              <a:t>: suspicion[</a:t>
            </a:r>
            <a:r>
              <a:rPr lang="en-GB" altLang="zh-CN" sz="3600" dirty="0" err="1"/>
              <a:t>i</a:t>
            </a:r>
            <a:r>
              <a:rPr lang="en-GB" altLang="zh-CN" sz="3600" dirty="0"/>
              <a:t>] = SD[i-3]+SD[i-2]+SD[i-1]-SD[i+3]- SD[i+2]- SD[i+1]. </a:t>
            </a:r>
          </a:p>
        </p:txBody>
      </p:sp>
    </p:spTree>
    <p:extLst>
      <p:ext uri="{BB962C8B-B14F-4D97-AF65-F5344CB8AC3E}">
        <p14:creationId xmlns:p14="http://schemas.microsoft.com/office/powerpoint/2010/main" val="90288082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Signal-Profiling-Based Method</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98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Signal-Profiling-Based Method</a:t>
            </a:r>
          </a:p>
          <a:p>
            <a:pPr hangingPunct="1">
              <a:lnSpc>
                <a:spcPct val="150000"/>
              </a:lnSpc>
            </a:pPr>
            <a:r>
              <a:rPr lang="en-GB" altLang="zh-CN" sz="3600" dirty="0"/>
              <a:t>The calculation is on the reward-and-penalty basis: </a:t>
            </a:r>
          </a:p>
          <a:p>
            <a:pPr lvl="1" hangingPunct="1">
              <a:lnSpc>
                <a:spcPct val="150000"/>
              </a:lnSpc>
            </a:pPr>
            <a:r>
              <a:rPr lang="en-GB" altLang="zh-CN" sz="3000" dirty="0"/>
              <a:t>We add points to the overall score of a flip-flop </a:t>
            </a:r>
            <a:r>
              <a:rPr lang="en-GB" altLang="zh-CN" sz="3000" dirty="0" err="1"/>
              <a:t>i</a:t>
            </a:r>
            <a:r>
              <a:rPr lang="en-GB" altLang="zh-CN" sz="3000" dirty="0"/>
              <a:t> if its right-hand-side neighbours’ values are lower than the current SD[</a:t>
            </a:r>
            <a:r>
              <a:rPr lang="en-GB" altLang="zh-CN" sz="3000" dirty="0" err="1"/>
              <a:t>i</a:t>
            </a:r>
            <a:r>
              <a:rPr lang="en-GB" altLang="zh-CN" sz="3000" dirty="0"/>
              <a:t>]. This is a reward mechanism. </a:t>
            </a:r>
          </a:p>
          <a:p>
            <a:pPr lvl="1" hangingPunct="1">
              <a:lnSpc>
                <a:spcPct val="150000"/>
              </a:lnSpc>
            </a:pPr>
            <a:r>
              <a:rPr lang="en-GB" altLang="zh-CN" sz="3000" dirty="0"/>
              <a:t>We deduct points from the overall score of a flip-flop </a:t>
            </a:r>
            <a:r>
              <a:rPr lang="en-GB" altLang="zh-CN" sz="3000" dirty="0" err="1"/>
              <a:t>i</a:t>
            </a:r>
            <a:r>
              <a:rPr lang="en-GB" altLang="zh-CN" sz="3000" dirty="0"/>
              <a:t> if its left-hand-side neighbours’ values deviate from the current SD[</a:t>
            </a:r>
            <a:r>
              <a:rPr lang="en-GB" altLang="zh-CN" sz="3000" dirty="0" err="1"/>
              <a:t>i</a:t>
            </a:r>
            <a:r>
              <a:rPr lang="en-GB" altLang="zh-CN" sz="3000" dirty="0"/>
              <a:t>]. This is a penalty mechanism. </a:t>
            </a:r>
          </a:p>
          <a:p>
            <a:pPr lvl="1" hangingPunct="1">
              <a:lnSpc>
                <a:spcPct val="150000"/>
              </a:lnSpc>
            </a:pPr>
            <a:r>
              <a:rPr lang="en-GB" altLang="zh-CN" sz="3000" dirty="0"/>
              <a:t>The final suspicion degrees of the flip-flops are then sorted in a decreasing order as the final ranked list of fault candidates.</a:t>
            </a:r>
          </a:p>
          <a:p>
            <a:pPr hangingPunct="1">
              <a:lnSpc>
                <a:spcPct val="150000"/>
              </a:lnSpc>
            </a:pPr>
            <a:endParaRPr lang="en-GB" altLang="zh-CN" sz="3600" dirty="0"/>
          </a:p>
        </p:txBody>
      </p:sp>
    </p:spTree>
    <p:extLst>
      <p:ext uri="{BB962C8B-B14F-4D97-AF65-F5344CB8AC3E}">
        <p14:creationId xmlns:p14="http://schemas.microsoft.com/office/powerpoint/2010/main" val="136343245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02 Scan Chain Diagnosis – Signal-Profiling-Based Method</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98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Scan Chain Diagnosis: Signal-Profiling-Based Method</a:t>
            </a:r>
          </a:p>
          <a:p>
            <a:pPr hangingPunct="1">
              <a:lnSpc>
                <a:spcPct val="150000"/>
              </a:lnSpc>
            </a:pPr>
            <a:endParaRPr lang="en-GB" altLang="zh-CN" sz="3600" dirty="0"/>
          </a:p>
        </p:txBody>
      </p:sp>
      <p:pic>
        <p:nvPicPr>
          <p:cNvPr id="5" name="图片 4">
            <a:extLst>
              <a:ext uri="{FF2B5EF4-FFF2-40B4-BE49-F238E27FC236}">
                <a16:creationId xmlns:a16="http://schemas.microsoft.com/office/drawing/2014/main" id="{D5F14263-7664-AC8E-46D6-941298AED086}"/>
              </a:ext>
            </a:extLst>
          </p:cNvPr>
          <p:cNvPicPr>
            <a:picLocks noChangeAspect="1"/>
          </p:cNvPicPr>
          <p:nvPr/>
        </p:nvPicPr>
        <p:blipFill>
          <a:blip r:embed="rId2"/>
          <a:stretch>
            <a:fillRect/>
          </a:stretch>
        </p:blipFill>
        <p:spPr>
          <a:xfrm>
            <a:off x="1773978" y="4963026"/>
            <a:ext cx="10287000" cy="7543800"/>
          </a:xfrm>
          <a:prstGeom prst="rect">
            <a:avLst/>
          </a:prstGeom>
        </p:spPr>
      </p:pic>
      <p:pic>
        <p:nvPicPr>
          <p:cNvPr id="7" name="图片 6">
            <a:extLst>
              <a:ext uri="{FF2B5EF4-FFF2-40B4-BE49-F238E27FC236}">
                <a16:creationId xmlns:a16="http://schemas.microsoft.com/office/drawing/2014/main" id="{0550A643-F81F-1E62-37CC-4593DE901422}"/>
              </a:ext>
            </a:extLst>
          </p:cNvPr>
          <p:cNvPicPr>
            <a:picLocks noChangeAspect="1"/>
          </p:cNvPicPr>
          <p:nvPr/>
        </p:nvPicPr>
        <p:blipFill>
          <a:blip r:embed="rId3"/>
          <a:stretch>
            <a:fillRect/>
          </a:stretch>
        </p:blipFill>
        <p:spPr>
          <a:xfrm>
            <a:off x="12192000" y="5080334"/>
            <a:ext cx="10418022" cy="7309183"/>
          </a:xfrm>
          <a:prstGeom prst="rect">
            <a:avLst/>
          </a:prstGeom>
        </p:spPr>
      </p:pic>
    </p:spTree>
    <p:extLst>
      <p:ext uri="{BB962C8B-B14F-4D97-AF65-F5344CB8AC3E}">
        <p14:creationId xmlns:p14="http://schemas.microsoft.com/office/powerpoint/2010/main" val="421211769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1344" y="8452599"/>
            <a:ext cx="17133077" cy="1689532"/>
          </a:xfrm>
        </p:spPr>
        <p:txBody>
          <a:bodyPr>
            <a:normAutofit/>
          </a:bodyPr>
          <a:lstStyle/>
          <a:p>
            <a:r>
              <a:rPr lang="en-US" altLang="zh-CN" dirty="0"/>
              <a:t>Logic BIST Diagnosis</a:t>
            </a:r>
            <a:endParaRPr lang="zh-CN" altLang="en-US" dirty="0"/>
          </a:p>
        </p:txBody>
      </p:sp>
      <p:sp>
        <p:nvSpPr>
          <p:cNvPr id="4" name="文本占位符 3"/>
          <p:cNvSpPr>
            <a:spLocks noGrp="1"/>
          </p:cNvSpPr>
          <p:nvPr>
            <p:ph type="body" sz="quarter" idx="12"/>
          </p:nvPr>
        </p:nvSpPr>
        <p:spPr/>
        <p:txBody>
          <a:bodyPr/>
          <a:lstStyle/>
          <a:p>
            <a:r>
              <a:rPr lang="en-US" altLang="zh-CN" dirty="0"/>
              <a:t>03</a:t>
            </a:r>
          </a:p>
        </p:txBody>
      </p:sp>
    </p:spTree>
    <p:extLst>
      <p:ext uri="{BB962C8B-B14F-4D97-AF65-F5344CB8AC3E}">
        <p14:creationId xmlns:p14="http://schemas.microsoft.com/office/powerpoint/2010/main" val="135379256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03 Logic BIST Diagnosis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98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Logic BIST Diagnosis</a:t>
            </a:r>
          </a:p>
          <a:p>
            <a:pPr hangingPunct="1">
              <a:lnSpc>
                <a:spcPct val="150000"/>
              </a:lnSpc>
            </a:pPr>
            <a:r>
              <a:rPr lang="en-GB" altLang="zh-CN" sz="3600" dirty="0"/>
              <a:t>Diagnosis in a BIST environment adds an extra level of difficulty compared with diagnosis in a non-BIST environment because it requires </a:t>
            </a:r>
            <a:r>
              <a:rPr lang="en-GB" altLang="zh-CN" sz="3600" b="1" u="sng" dirty="0"/>
              <a:t>determining from compacted output responses</a:t>
            </a:r>
            <a:r>
              <a:rPr lang="en-GB" altLang="zh-CN" sz="3600" dirty="0"/>
              <a:t> which test vectors have produced a faulty response (time information) or which scan cells have captured errors (space information).</a:t>
            </a:r>
          </a:p>
          <a:p>
            <a:pPr hangingPunct="1">
              <a:lnSpc>
                <a:spcPct val="150000"/>
              </a:lnSpc>
            </a:pPr>
            <a:r>
              <a:rPr lang="en-GB" altLang="zh-CN" sz="3600" dirty="0"/>
              <a:t>One simple but highly inefficient way to perform BIST diagnosis is to </a:t>
            </a:r>
            <a:r>
              <a:rPr lang="en-GB" altLang="zh-CN" sz="3600" b="1" u="sng" dirty="0"/>
              <a:t>just bypass the MISR</a:t>
            </a:r>
            <a:r>
              <a:rPr lang="en-GB" altLang="zh-CN" sz="3600" dirty="0"/>
              <a:t> and shift out the full output response for every test vector to an external tester. </a:t>
            </a:r>
          </a:p>
          <a:p>
            <a:pPr lvl="1" hangingPunct="1">
              <a:lnSpc>
                <a:spcPct val="150000"/>
              </a:lnSpc>
            </a:pPr>
            <a:r>
              <a:rPr lang="en-GB" altLang="zh-CN" sz="3000" dirty="0"/>
              <a:t>The problem with this approach is that typically </a:t>
            </a:r>
            <a:r>
              <a:rPr lang="en-GB" altLang="zh-CN" sz="3000" b="1" u="sng" dirty="0"/>
              <a:t>a very large number of test patterns</a:t>
            </a:r>
            <a:r>
              <a:rPr lang="en-GB" altLang="zh-CN" sz="3000" dirty="0"/>
              <a:t> are applied to the circuit during BIST (orders of magnitude more than are applied in conventional deterministic testing); consequently, the tester may not have sufficient memory to store the full output response data for every vector. </a:t>
            </a:r>
          </a:p>
          <a:p>
            <a:pPr lvl="1" hangingPunct="1">
              <a:lnSpc>
                <a:spcPct val="150000"/>
              </a:lnSpc>
            </a:pPr>
            <a:r>
              <a:rPr lang="en-GB" altLang="zh-CN" sz="3000" dirty="0"/>
              <a:t>Moreover, </a:t>
            </a:r>
            <a:r>
              <a:rPr lang="en-GB" altLang="zh-CN" sz="3000" b="1" u="sng" dirty="0"/>
              <a:t>the time required</a:t>
            </a:r>
            <a:r>
              <a:rPr lang="en-GB" altLang="zh-CN" sz="3000" dirty="0"/>
              <a:t> for collecting and processing all of this data is generally not as cost effective as other more efficient BIST diagnosis approaches that are described in the remainder of this section. </a:t>
            </a:r>
          </a:p>
        </p:txBody>
      </p:sp>
    </p:spTree>
    <p:extLst>
      <p:ext uri="{BB962C8B-B14F-4D97-AF65-F5344CB8AC3E}">
        <p14:creationId xmlns:p14="http://schemas.microsoft.com/office/powerpoint/2010/main" val="343460880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03 Logic BIST Diagnosis – Interval-Based Methods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98294" cy="10168979"/>
          </a:xfrm>
          <a:prstGeom prst="rect">
            <a:avLst/>
          </a:prstGeom>
        </p:spPr>
        <p:txBody>
          <a:bodyPr>
            <a:normAutofit fontScale="92500" lnSpcReduction="2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Logic BIST Diagnosis: Interval-Based Methods</a:t>
            </a:r>
          </a:p>
          <a:p>
            <a:pPr hangingPunct="1">
              <a:lnSpc>
                <a:spcPct val="150000"/>
              </a:lnSpc>
            </a:pPr>
            <a:r>
              <a:rPr lang="en-GB" altLang="zh-CN" sz="3600" dirty="0"/>
              <a:t>Instead of running the entire BIST session to generate a single signature, the BIST is run in shorter intervals and generate a signature for each interval. It involves performing a binary search using intervals.</a:t>
            </a:r>
          </a:p>
          <a:p>
            <a:pPr hangingPunct="1">
              <a:lnSpc>
                <a:spcPct val="150000"/>
              </a:lnSpc>
            </a:pPr>
            <a:r>
              <a:rPr lang="en-GB" altLang="zh-CN" sz="3600" dirty="0"/>
              <a:t>Procedure:</a:t>
            </a:r>
          </a:p>
          <a:p>
            <a:pPr lvl="1" hangingPunct="1">
              <a:lnSpc>
                <a:spcPct val="150000"/>
              </a:lnSpc>
            </a:pPr>
            <a:r>
              <a:rPr lang="en-GB" altLang="zh-CN" sz="3000" dirty="0"/>
              <a:t>Load the PRPG with the normal initial seed, but load the pattern counter with only half the normal BIST length. </a:t>
            </a:r>
          </a:p>
          <a:p>
            <a:pPr lvl="2" hangingPunct="1">
              <a:lnSpc>
                <a:spcPct val="150000"/>
              </a:lnSpc>
            </a:pPr>
            <a:r>
              <a:rPr lang="en-GB" altLang="zh-CN" sz="2400" dirty="0"/>
              <a:t>This specifies an interval equal to the first half of the normal BIST session.</a:t>
            </a:r>
          </a:p>
          <a:p>
            <a:pPr lvl="1" hangingPunct="1">
              <a:lnSpc>
                <a:spcPct val="150000"/>
              </a:lnSpc>
            </a:pPr>
            <a:r>
              <a:rPr lang="en-GB" altLang="zh-CN" sz="3000" dirty="0"/>
              <a:t>Run the BIST for the specified interval.</a:t>
            </a:r>
          </a:p>
          <a:p>
            <a:pPr lvl="1" hangingPunct="1">
              <a:lnSpc>
                <a:spcPct val="150000"/>
              </a:lnSpc>
            </a:pPr>
            <a:r>
              <a:rPr lang="en-GB" altLang="zh-CN" sz="3000" dirty="0"/>
              <a:t>When the BIST is complete, see if the signature is correct.</a:t>
            </a:r>
          </a:p>
          <a:p>
            <a:pPr lvl="2" hangingPunct="1">
              <a:lnSpc>
                <a:spcPct val="150000"/>
              </a:lnSpc>
            </a:pPr>
            <a:r>
              <a:rPr lang="en-GB" altLang="zh-CN" sz="2400" dirty="0"/>
              <a:t>If the signature is faulty, then the first failing vector exists in the first half of the test vectors in the previous interval. </a:t>
            </a:r>
          </a:p>
          <a:p>
            <a:pPr lvl="3" hangingPunct="1">
              <a:lnSpc>
                <a:spcPct val="150000"/>
              </a:lnSpc>
            </a:pPr>
            <a:r>
              <a:rPr lang="en-GB" altLang="zh-CN" sz="2400" dirty="0"/>
              <a:t>Step 2 is then repeated using the same initial seed as previously but only half the previous length. </a:t>
            </a:r>
          </a:p>
          <a:p>
            <a:pPr lvl="3" hangingPunct="1">
              <a:lnSpc>
                <a:spcPct val="150000"/>
              </a:lnSpc>
            </a:pPr>
            <a:r>
              <a:rPr lang="en-GB" altLang="zh-CN" sz="2400" dirty="0"/>
              <a:t>This specifies a new interval equal to the first half of the previous interval.</a:t>
            </a:r>
          </a:p>
          <a:p>
            <a:pPr lvl="2" hangingPunct="1">
              <a:lnSpc>
                <a:spcPct val="150000"/>
              </a:lnSpc>
            </a:pPr>
            <a:r>
              <a:rPr lang="en-GB" altLang="zh-CN" sz="2400" dirty="0"/>
              <a:t>If the signature is correct, then the first failing vector exists in the second half of the test vectors in the previous interval. </a:t>
            </a:r>
          </a:p>
          <a:p>
            <a:pPr lvl="3" hangingPunct="1">
              <a:lnSpc>
                <a:spcPct val="150000"/>
              </a:lnSpc>
            </a:pPr>
            <a:r>
              <a:rPr lang="en-GB" altLang="zh-CN" sz="2400" dirty="0"/>
              <a:t>Step 2 is then repeated using a seed that corresponds to the start of the second half of the patterns in the previous interval, and only half the previous length is used. </a:t>
            </a:r>
          </a:p>
          <a:p>
            <a:pPr lvl="3" hangingPunct="1">
              <a:lnSpc>
                <a:spcPct val="150000"/>
              </a:lnSpc>
            </a:pPr>
            <a:r>
              <a:rPr lang="en-GB" altLang="zh-CN" sz="2400" dirty="0"/>
              <a:t>This specifies a new interval equal to the second half of the previous interval.</a:t>
            </a:r>
          </a:p>
          <a:p>
            <a:pPr lvl="1" hangingPunct="1">
              <a:lnSpc>
                <a:spcPct val="150000"/>
              </a:lnSpc>
            </a:pPr>
            <a:r>
              <a:rPr lang="en-GB" altLang="zh-CN" sz="3000" dirty="0"/>
              <a:t>The above procedure iterates until the interval becomes equal to only a single pattern (i.e., the interval length is equal to 1). At this point, the first failing pattern has been identified.</a:t>
            </a:r>
          </a:p>
        </p:txBody>
      </p:sp>
    </p:spTree>
    <p:extLst>
      <p:ext uri="{BB962C8B-B14F-4D97-AF65-F5344CB8AC3E}">
        <p14:creationId xmlns:p14="http://schemas.microsoft.com/office/powerpoint/2010/main" val="205954978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3021141" cy="1172316"/>
          </a:xfrm>
        </p:spPr>
        <p:txBody>
          <a:bodyPr>
            <a:normAutofit/>
          </a:bodyPr>
          <a:lstStyle/>
          <a:p>
            <a:r>
              <a:rPr lang="en-US" altLang="zh-CN" dirty="0"/>
              <a:t>00 Introduction – Contents of This Chapter</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dirty="0">
                <a:ea typeface="思源黑体 CN" panose="020B0500000000000000" pitchFamily="34" charset="-122"/>
              </a:rPr>
              <a:t>01 </a:t>
            </a:r>
            <a:r>
              <a:rPr lang="en-US" altLang="zh-CN" dirty="0"/>
              <a:t>Combinational Logic Diagnosis</a:t>
            </a:r>
          </a:p>
          <a:p>
            <a:pPr hangingPunct="1">
              <a:lnSpc>
                <a:spcPct val="150000"/>
              </a:lnSpc>
            </a:pPr>
            <a:r>
              <a:rPr lang="en-US" altLang="zh-CN" dirty="0">
                <a:ea typeface="思源黑体 CN" panose="020B0500000000000000" pitchFamily="34" charset="-122"/>
              </a:rPr>
              <a:t>02 Scan Chain Diagnosis</a:t>
            </a:r>
          </a:p>
          <a:p>
            <a:pPr hangingPunct="1">
              <a:lnSpc>
                <a:spcPct val="150000"/>
              </a:lnSpc>
            </a:pPr>
            <a:r>
              <a:rPr lang="en-US" altLang="zh-CN" dirty="0">
                <a:ea typeface="思源黑体 CN" panose="020B0500000000000000" pitchFamily="34" charset="-122"/>
              </a:rPr>
              <a:t>03 Logic BIST Diagnosis</a:t>
            </a:r>
          </a:p>
        </p:txBody>
      </p:sp>
    </p:spTree>
    <p:extLst>
      <p:ext uri="{BB962C8B-B14F-4D97-AF65-F5344CB8AC3E}">
        <p14:creationId xmlns:p14="http://schemas.microsoft.com/office/powerpoint/2010/main" val="6853397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03 Logic BIST Diagnosis – Interval-Based Methods</a:t>
            </a:r>
            <a:endParaRPr lang="zh-CN" altLang="en-US" dirty="0"/>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98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Logic BIST Diagnosis: Interval-Based Methods</a:t>
                </a:r>
              </a:p>
              <a:p>
                <a:pPr hangingPunct="1">
                  <a:lnSpc>
                    <a:spcPct val="150000"/>
                  </a:lnSpc>
                </a:pPr>
                <a:r>
                  <a:rPr lang="en-GB" altLang="zh-CN" sz="3600" dirty="0"/>
                  <a:t>Complexity: </a:t>
                </a:r>
                <a14:m>
                  <m:oMath xmlns:m="http://schemas.openxmlformats.org/officeDocument/2006/math">
                    <m:func>
                      <m:funcPr>
                        <m:ctrlPr>
                          <a:rPr lang="en-GB" altLang="zh-CN" sz="3600" i="1" smtClean="0">
                            <a:latin typeface="Cambria Math" panose="02040503050406030204" pitchFamily="18" charset="0"/>
                          </a:rPr>
                        </m:ctrlPr>
                      </m:funcPr>
                      <m:fName>
                        <m:sSub>
                          <m:sSubPr>
                            <m:ctrlPr>
                              <a:rPr lang="en-GB" altLang="zh-CN" sz="3600" i="1" smtClean="0">
                                <a:latin typeface="Cambria Math" panose="02040503050406030204" pitchFamily="18" charset="0"/>
                              </a:rPr>
                            </m:ctrlPr>
                          </m:sSubPr>
                          <m:e>
                            <m:r>
                              <m:rPr>
                                <m:sty m:val="p"/>
                              </m:rPr>
                              <a:rPr lang="en-GB" altLang="zh-CN" sz="3600" i="0" smtClean="0">
                                <a:latin typeface="Cambria Math" panose="02040503050406030204" pitchFamily="18" charset="0"/>
                              </a:rPr>
                              <m:t>log</m:t>
                            </m:r>
                          </m:e>
                          <m:sub>
                            <m:r>
                              <a:rPr lang="en-GB" altLang="zh-CN" sz="3600" b="0" i="1" smtClean="0">
                                <a:latin typeface="Cambria Math" panose="02040503050406030204" pitchFamily="18" charset="0"/>
                              </a:rPr>
                              <m:t>2</m:t>
                            </m:r>
                          </m:sub>
                        </m:sSub>
                      </m:fName>
                      <m:e>
                        <m:r>
                          <a:rPr lang="en-GB" altLang="zh-CN" sz="3600" b="0" i="1" smtClean="0">
                            <a:latin typeface="Cambria Math" panose="02040503050406030204" pitchFamily="18" charset="0"/>
                          </a:rPr>
                          <m:t>(</m:t>
                        </m:r>
                        <m:r>
                          <a:rPr lang="en-GB" altLang="zh-CN" sz="3600" b="0" i="1" smtClean="0">
                            <a:latin typeface="Cambria Math" panose="02040503050406030204" pitchFamily="18" charset="0"/>
                          </a:rPr>
                          <m:t>𝐵𝐼𝑆𝑇</m:t>
                        </m:r>
                        <m:r>
                          <a:rPr lang="en-GB" altLang="zh-CN" sz="3600" b="0" i="1" smtClean="0">
                            <a:latin typeface="Cambria Math" panose="02040503050406030204" pitchFamily="18" charset="0"/>
                          </a:rPr>
                          <m:t> </m:t>
                        </m:r>
                        <m:r>
                          <a:rPr lang="en-GB" altLang="zh-CN" sz="3600" b="0" i="1" smtClean="0">
                            <a:latin typeface="Cambria Math" panose="02040503050406030204" pitchFamily="18" charset="0"/>
                          </a:rPr>
                          <m:t>𝐿𝑒𝑛𝑔𝑡h</m:t>
                        </m:r>
                        <m:r>
                          <a:rPr lang="en-GB" altLang="zh-CN" sz="3600" b="0" i="1" smtClean="0">
                            <a:latin typeface="Cambria Math" panose="02040503050406030204" pitchFamily="18" charset="0"/>
                          </a:rPr>
                          <m:t>)</m:t>
                        </m:r>
                      </m:e>
                    </m:func>
                  </m:oMath>
                </a14:m>
                <a:r>
                  <a:rPr lang="en-GB" altLang="zh-CN" sz="3000" dirty="0"/>
                  <a:t> </a:t>
                </a:r>
                <a:r>
                  <a:rPr lang="en-GB" altLang="zh-CN" sz="3600" dirty="0"/>
                  <a:t>steps</a:t>
                </a:r>
              </a:p>
              <a:p>
                <a:pPr hangingPunct="1">
                  <a:lnSpc>
                    <a:spcPct val="150000"/>
                  </a:lnSpc>
                </a:pPr>
                <a:r>
                  <a:rPr lang="en-GB" altLang="zh-CN" sz="3600" b="1" dirty="0">
                    <a:solidFill>
                      <a:srgbClr val="68309F"/>
                    </a:solidFill>
                  </a:rPr>
                  <a:t>Interval Unloading</a:t>
                </a:r>
                <a:r>
                  <a:rPr lang="en-GB" altLang="zh-CN" sz="3600" dirty="0"/>
                  <a:t>: dividing the entire BIST session into small fixed-size intervals</a:t>
                </a:r>
              </a:p>
              <a:p>
                <a:pPr lvl="1" hangingPunct="1">
                  <a:lnSpc>
                    <a:spcPct val="150000"/>
                  </a:lnSpc>
                </a:pPr>
                <a:r>
                  <a:rPr lang="en-GB" altLang="zh-CN" sz="3000" dirty="0"/>
                  <a:t>Run the BIST for each interval and scan out the compacted signature for each interval to the tester for comparison with the fault-free signature to identify the failing intervals.</a:t>
                </a:r>
              </a:p>
              <a:p>
                <a:pPr lvl="1" hangingPunct="1">
                  <a:lnSpc>
                    <a:spcPct val="150000"/>
                  </a:lnSpc>
                </a:pPr>
                <a:r>
                  <a:rPr lang="en-GB" altLang="zh-CN" sz="3000" dirty="0"/>
                  <a:t>Run the BIST for each failing interval, and shift out the full uncompacted output response for each failing interval to the tester. </a:t>
                </a:r>
              </a:p>
            </p:txBody>
          </p:sp>
        </mc:Choice>
        <mc:Fallback>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2098294" cy="10168979"/>
              </a:xfrm>
              <a:prstGeom prst="rect">
                <a:avLst/>
              </a:prstGeom>
              <a:blipFill>
                <a:blip r:embed="rId2"/>
                <a:stretch>
                  <a:fillRect l="-104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AE7802-EFD3-75E5-6256-5B7D2E042403}"/>
              </a:ext>
            </a:extLst>
          </p:cNvPr>
          <p:cNvPicPr>
            <a:picLocks noChangeAspect="1"/>
          </p:cNvPicPr>
          <p:nvPr/>
        </p:nvPicPr>
        <p:blipFill>
          <a:blip r:embed="rId3"/>
          <a:stretch>
            <a:fillRect/>
          </a:stretch>
        </p:blipFill>
        <p:spPr>
          <a:xfrm>
            <a:off x="7423483" y="8492995"/>
            <a:ext cx="8368966" cy="4915107"/>
          </a:xfrm>
          <a:prstGeom prst="rect">
            <a:avLst/>
          </a:prstGeom>
        </p:spPr>
      </p:pic>
      <p:pic>
        <p:nvPicPr>
          <p:cNvPr id="8" name="图片 7">
            <a:extLst>
              <a:ext uri="{FF2B5EF4-FFF2-40B4-BE49-F238E27FC236}">
                <a16:creationId xmlns:a16="http://schemas.microsoft.com/office/drawing/2014/main" id="{3024A83E-F168-EABB-CF01-5B57D0BD3442}"/>
              </a:ext>
            </a:extLst>
          </p:cNvPr>
          <p:cNvPicPr>
            <a:picLocks noChangeAspect="1"/>
          </p:cNvPicPr>
          <p:nvPr/>
        </p:nvPicPr>
        <p:blipFill>
          <a:blip r:embed="rId4"/>
          <a:stretch>
            <a:fillRect/>
          </a:stretch>
        </p:blipFill>
        <p:spPr>
          <a:xfrm>
            <a:off x="16290759" y="8492995"/>
            <a:ext cx="7031204" cy="4880105"/>
          </a:xfrm>
          <a:prstGeom prst="rect">
            <a:avLst/>
          </a:prstGeom>
        </p:spPr>
      </p:pic>
    </p:spTree>
    <p:extLst>
      <p:ext uri="{BB962C8B-B14F-4D97-AF65-F5344CB8AC3E}">
        <p14:creationId xmlns:p14="http://schemas.microsoft.com/office/powerpoint/2010/main" val="223725801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03 Logic BIST Diagnosis – Interval-Based Methods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98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Logic BIST Diagnosis: Interval-Based Methods</a:t>
            </a:r>
          </a:p>
          <a:p>
            <a:pPr hangingPunct="1">
              <a:lnSpc>
                <a:spcPct val="150000"/>
              </a:lnSpc>
            </a:pPr>
            <a:r>
              <a:rPr lang="en-GB" altLang="zh-CN" sz="3600" dirty="0"/>
              <a:t>Interval Unloading v. s. Binary Search</a:t>
            </a:r>
            <a:endParaRPr lang="en-GB" altLang="zh-CN" sz="3000" dirty="0"/>
          </a:p>
          <a:p>
            <a:pPr lvl="1" hangingPunct="1">
              <a:lnSpc>
                <a:spcPct val="150000"/>
              </a:lnSpc>
            </a:pPr>
            <a:r>
              <a:rPr lang="en-GB" altLang="zh-CN" sz="3000" dirty="0"/>
              <a:t>Advantage: only two steps are required, thus being time-saving.</a:t>
            </a:r>
          </a:p>
          <a:p>
            <a:pPr lvl="1" hangingPunct="1">
              <a:lnSpc>
                <a:spcPct val="150000"/>
              </a:lnSpc>
            </a:pPr>
            <a:r>
              <a:rPr lang="en-GB" altLang="zh-CN" sz="3000" dirty="0"/>
              <a:t>Drawback: more tester memory and more postprocessing is required.</a:t>
            </a:r>
          </a:p>
        </p:txBody>
      </p:sp>
    </p:spTree>
    <p:extLst>
      <p:ext uri="{BB962C8B-B14F-4D97-AF65-F5344CB8AC3E}">
        <p14:creationId xmlns:p14="http://schemas.microsoft.com/office/powerpoint/2010/main" val="156585177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03 Logic BIST Diagnosis – Masking-Based Methods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98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Logic BIST Diagnosis: Masking-Based Methods</a:t>
            </a:r>
          </a:p>
          <a:p>
            <a:pPr hangingPunct="1">
              <a:lnSpc>
                <a:spcPct val="150000"/>
              </a:lnSpc>
            </a:pPr>
            <a:r>
              <a:rPr lang="en-GB" altLang="zh-CN" sz="3600" dirty="0"/>
              <a:t>Run the entire BIST session multiple times while masking out the output response for different sets of scan cells each time.</a:t>
            </a:r>
          </a:p>
          <a:p>
            <a:pPr lvl="1" hangingPunct="1">
              <a:lnSpc>
                <a:spcPct val="150000"/>
              </a:lnSpc>
            </a:pPr>
            <a:r>
              <a:rPr lang="en-GB" altLang="zh-CN" sz="3000" dirty="0"/>
              <a:t>It is possible to obtain diagnostic information about which scan cells are capturing errors using only signatures; that is, it is not necessary to store and postprocess any uncompacted output responses.</a:t>
            </a:r>
          </a:p>
          <a:p>
            <a:pPr lvl="1" hangingPunct="1">
              <a:lnSpc>
                <a:spcPct val="150000"/>
              </a:lnSpc>
            </a:pPr>
            <a:endParaRPr lang="en-GB" altLang="zh-CN" sz="3000" dirty="0"/>
          </a:p>
        </p:txBody>
      </p:sp>
    </p:spTree>
    <p:extLst>
      <p:ext uri="{BB962C8B-B14F-4D97-AF65-F5344CB8AC3E}">
        <p14:creationId xmlns:p14="http://schemas.microsoft.com/office/powerpoint/2010/main" val="232605949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03 Logic BIST Diagnosis – Masking-Based Methods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98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Logic BIST Diagnosis: Masking-Based Methods</a:t>
            </a:r>
          </a:p>
          <a:p>
            <a:pPr hangingPunct="1">
              <a:lnSpc>
                <a:spcPct val="150000"/>
              </a:lnSpc>
            </a:pPr>
            <a:r>
              <a:rPr lang="en-GB" altLang="zh-CN" sz="3600" dirty="0"/>
              <a:t>A masking based method using pseudo-random masking to obtain space information very quickly:</a:t>
            </a:r>
          </a:p>
          <a:p>
            <a:pPr lvl="1" hangingPunct="1">
              <a:lnSpc>
                <a:spcPct val="150000"/>
              </a:lnSpc>
            </a:pPr>
            <a:r>
              <a:rPr lang="en-GB" altLang="zh-CN" sz="3000" dirty="0"/>
              <a:t>Use a pseudo-random pattern generator (e. g. LFSR) which generates a selection signal during each BIST run. </a:t>
            </a:r>
          </a:p>
          <a:p>
            <a:pPr lvl="1" hangingPunct="1">
              <a:lnSpc>
                <a:spcPct val="150000"/>
              </a:lnSpc>
            </a:pPr>
            <a:r>
              <a:rPr lang="en-GB" altLang="zh-CN" sz="3000" dirty="0"/>
              <a:t>The selection signal selects some scan cells whose output response is shifted into the signature analyser, while the output responses for the rest of the scan cells are masked out so they do not affect the final signature. </a:t>
            </a:r>
          </a:p>
          <a:p>
            <a:pPr lvl="1" hangingPunct="1">
              <a:lnSpc>
                <a:spcPct val="150000"/>
              </a:lnSpc>
            </a:pPr>
            <a:r>
              <a:rPr lang="en-GB" altLang="zh-CN" sz="3000" dirty="0"/>
              <a:t>If the final signature for a BIST run is correct, then all scan cells whose output responses were included in the signature are considered to be fault free. </a:t>
            </a:r>
          </a:p>
          <a:p>
            <a:pPr lvl="1" hangingPunct="1">
              <a:lnSpc>
                <a:spcPct val="150000"/>
              </a:lnSpc>
            </a:pPr>
            <a:r>
              <a:rPr lang="en-GB" altLang="zh-CN" sz="3000" dirty="0"/>
              <a:t>A nice feature of this method is that all information needed for diagnosis can be obtained in a single tester run provided the tester has sufficient memory to store the final signatures for all BIST runs.</a:t>
            </a:r>
          </a:p>
          <a:p>
            <a:pPr lvl="1" hangingPunct="1">
              <a:lnSpc>
                <a:spcPct val="150000"/>
              </a:lnSpc>
            </a:pPr>
            <a:endParaRPr lang="en-GB" altLang="zh-CN" sz="3000" dirty="0"/>
          </a:p>
        </p:txBody>
      </p:sp>
    </p:spTree>
    <p:extLst>
      <p:ext uri="{BB962C8B-B14F-4D97-AF65-F5344CB8AC3E}">
        <p14:creationId xmlns:p14="http://schemas.microsoft.com/office/powerpoint/2010/main" val="382432832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958391" cy="1172316"/>
          </a:xfrm>
        </p:spPr>
        <p:txBody>
          <a:bodyPr>
            <a:normAutofit/>
          </a:bodyPr>
          <a:lstStyle/>
          <a:p>
            <a:r>
              <a:rPr lang="en-US" altLang="zh-CN" dirty="0"/>
              <a:t>03 Logic BIST Diagnosis – Masking-Based Methods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098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Logic BIST Diagnosis: Masking-Based Methods</a:t>
            </a:r>
          </a:p>
          <a:p>
            <a:pPr hangingPunct="1">
              <a:lnSpc>
                <a:spcPct val="150000"/>
              </a:lnSpc>
            </a:pPr>
            <a:r>
              <a:rPr lang="en-GB" altLang="zh-CN" sz="3600" dirty="0"/>
              <a:t>Deterministic masking:</a:t>
            </a:r>
          </a:p>
          <a:p>
            <a:pPr lvl="1" hangingPunct="1">
              <a:lnSpc>
                <a:spcPct val="150000"/>
              </a:lnSpc>
            </a:pPr>
            <a:r>
              <a:rPr lang="en-GB" altLang="zh-CN" sz="3000" dirty="0"/>
              <a:t>The scan cells are selected in a deterministic manner using some scan cell partitioning logic that allows a binary search to be used. The scan cells can be represented as a matrix, where each column corresponds to a scan chain and each row corresponds to a scan slice. </a:t>
            </a:r>
          </a:p>
          <a:p>
            <a:pPr lvl="1" hangingPunct="1">
              <a:lnSpc>
                <a:spcPct val="150000"/>
              </a:lnSpc>
            </a:pPr>
            <a:r>
              <a:rPr lang="en-GB" altLang="zh-CN" sz="3000" dirty="0"/>
              <a:t>The additional design-for-diagnosis (DFD) circuitry required for this method consists of the scan cell partitioning logic, which allows only the output response for the scan cells in the selected partition to be compacted in the MISR while the output responses for the rest of the scan cells are masked out.</a:t>
            </a:r>
          </a:p>
        </p:txBody>
      </p:sp>
      <p:pic>
        <p:nvPicPr>
          <p:cNvPr id="5" name="图片 4">
            <a:extLst>
              <a:ext uri="{FF2B5EF4-FFF2-40B4-BE49-F238E27FC236}">
                <a16:creationId xmlns:a16="http://schemas.microsoft.com/office/drawing/2014/main" id="{1545660E-06E3-3809-E4D8-E97BBCCE2567}"/>
              </a:ext>
            </a:extLst>
          </p:cNvPr>
          <p:cNvPicPr>
            <a:picLocks noChangeAspect="1"/>
          </p:cNvPicPr>
          <p:nvPr/>
        </p:nvPicPr>
        <p:blipFill>
          <a:blip r:embed="rId2"/>
          <a:stretch>
            <a:fillRect/>
          </a:stretch>
        </p:blipFill>
        <p:spPr>
          <a:xfrm>
            <a:off x="17325474" y="9435192"/>
            <a:ext cx="6160168" cy="4051829"/>
          </a:xfrm>
          <a:prstGeom prst="rect">
            <a:avLst/>
          </a:prstGeom>
        </p:spPr>
      </p:pic>
    </p:spTree>
    <p:extLst>
      <p:ext uri="{BB962C8B-B14F-4D97-AF65-F5344CB8AC3E}">
        <p14:creationId xmlns:p14="http://schemas.microsoft.com/office/powerpoint/2010/main" val="197721840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92917" y="8368325"/>
            <a:ext cx="14023670" cy="2286000"/>
          </a:xfrm>
        </p:spPr>
        <p:txBody>
          <a:bodyPr>
            <a:normAutofit fontScale="90000"/>
          </a:bodyPr>
          <a:lstStyle/>
          <a:p>
            <a:r>
              <a:rPr lang="en-US" altLang="zh-CN" dirty="0"/>
              <a:t>Thanks for listening!</a:t>
            </a:r>
            <a:endParaRPr lang="zh-CN" altLang="en-US" dirty="0"/>
          </a:p>
        </p:txBody>
      </p:sp>
      <p:sp>
        <p:nvSpPr>
          <p:cNvPr id="3" name="文本占位符 3">
            <a:extLst>
              <a:ext uri="{FF2B5EF4-FFF2-40B4-BE49-F238E27FC236}">
                <a16:creationId xmlns:a16="http://schemas.microsoft.com/office/drawing/2014/main" id="{DCB3EDE1-6C76-8E4B-FD05-AFD9028F7376}"/>
              </a:ext>
            </a:extLst>
          </p:cNvPr>
          <p:cNvSpPr txBox="1">
            <a:spLocks/>
          </p:cNvSpPr>
          <p:nvPr/>
        </p:nvSpPr>
        <p:spPr>
          <a:xfrm>
            <a:off x="13895066" y="11340556"/>
            <a:ext cx="4201771" cy="832794"/>
          </a:xfrm>
          <a:prstGeom prst="rect">
            <a:avLst/>
          </a:prstGeom>
        </p:spPr>
        <p:txBody>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None/>
            </a:pPr>
            <a:r>
              <a:rPr lang="en-US" altLang="zh-CN" sz="3000" dirty="0">
                <a:solidFill>
                  <a:schemeClr val="bg1"/>
                </a:solidFill>
              </a:rPr>
              <a:t>Haochen Ding</a:t>
            </a:r>
            <a:endParaRPr lang="zh-CN" altLang="en-US" sz="3000" dirty="0">
              <a:solidFill>
                <a:schemeClr val="bg1"/>
              </a:solidFill>
            </a:endParaRPr>
          </a:p>
        </p:txBody>
      </p:sp>
    </p:spTree>
    <p:extLst>
      <p:ext uri="{BB962C8B-B14F-4D97-AF65-F5344CB8AC3E}">
        <p14:creationId xmlns:p14="http://schemas.microsoft.com/office/powerpoint/2010/main" val="40292833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1344" y="8452599"/>
            <a:ext cx="17133077" cy="1689532"/>
          </a:xfrm>
        </p:spPr>
        <p:txBody>
          <a:bodyPr>
            <a:normAutofit fontScale="90000"/>
          </a:bodyPr>
          <a:lstStyle/>
          <a:p>
            <a:r>
              <a:rPr lang="en-US" altLang="zh-CN" dirty="0"/>
              <a:t>Combinational Logic Diagnosis</a:t>
            </a:r>
            <a:endParaRPr lang="zh-CN" altLang="en-US" dirty="0"/>
          </a:p>
        </p:txBody>
      </p:sp>
      <p:sp>
        <p:nvSpPr>
          <p:cNvPr id="4" name="文本占位符 3"/>
          <p:cNvSpPr>
            <a:spLocks noGrp="1"/>
          </p:cNvSpPr>
          <p:nvPr>
            <p:ph type="body" sz="quarter" idx="12"/>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6806203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Combinational Logic Diagnosis – Cause-Effect Analysis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Combinational Logic Diagnosis – Cause-Effect Analysis</a:t>
            </a:r>
          </a:p>
          <a:p>
            <a:pPr hangingPunct="1">
              <a:lnSpc>
                <a:spcPct val="150000"/>
              </a:lnSpc>
            </a:pPr>
            <a:r>
              <a:rPr lang="en-GB" altLang="zh-CN" sz="3600" dirty="0"/>
              <a:t>Confine the causes of failure to a specific fault type.</a:t>
            </a:r>
          </a:p>
          <a:p>
            <a:pPr hangingPunct="1">
              <a:lnSpc>
                <a:spcPct val="150000"/>
              </a:lnSpc>
            </a:pPr>
            <a:r>
              <a:rPr lang="en-GB" altLang="zh-CN" sz="3600" dirty="0"/>
              <a:t>Perform intensive fault simulation to build a fault dictionary (such as dictionary trees).</a:t>
            </a:r>
          </a:p>
          <a:p>
            <a:pPr hangingPunct="1">
              <a:lnSpc>
                <a:spcPct val="150000"/>
              </a:lnSpc>
            </a:pPr>
            <a:r>
              <a:rPr lang="en-GB" altLang="zh-CN" sz="3600" dirty="0"/>
              <a:t>Use table look-up to analyse the effect or syndrome of the failing chip.</a:t>
            </a:r>
          </a:p>
          <a:p>
            <a:pPr hangingPunct="1">
              <a:lnSpc>
                <a:spcPct val="150000"/>
              </a:lnSpc>
            </a:pPr>
            <a:r>
              <a:rPr lang="en-GB" altLang="zh-CN" sz="3600" dirty="0"/>
              <a:t>Problems:</a:t>
            </a:r>
          </a:p>
          <a:p>
            <a:pPr lvl="1" hangingPunct="1">
              <a:lnSpc>
                <a:spcPct val="150000"/>
              </a:lnSpc>
            </a:pPr>
            <a:r>
              <a:rPr lang="en-GB" altLang="zh-CN" sz="3000" dirty="0"/>
              <a:t>Dictionary size</a:t>
            </a:r>
          </a:p>
          <a:p>
            <a:pPr lvl="1" hangingPunct="1">
              <a:lnSpc>
                <a:spcPct val="150000"/>
              </a:lnSpc>
            </a:pPr>
            <a:r>
              <a:rPr lang="en-GB" altLang="zh-CN" sz="3000" dirty="0"/>
              <a:t>Fault unmodeled</a:t>
            </a:r>
          </a:p>
        </p:txBody>
      </p:sp>
      <p:pic>
        <p:nvPicPr>
          <p:cNvPr id="5" name="图片 4">
            <a:extLst>
              <a:ext uri="{FF2B5EF4-FFF2-40B4-BE49-F238E27FC236}">
                <a16:creationId xmlns:a16="http://schemas.microsoft.com/office/drawing/2014/main" id="{827EBF6A-1B8A-3C93-70BD-51DE5F92949D}"/>
              </a:ext>
            </a:extLst>
          </p:cNvPr>
          <p:cNvPicPr>
            <a:picLocks noChangeAspect="1"/>
          </p:cNvPicPr>
          <p:nvPr/>
        </p:nvPicPr>
        <p:blipFill>
          <a:blip r:embed="rId2"/>
          <a:stretch>
            <a:fillRect/>
          </a:stretch>
        </p:blipFill>
        <p:spPr>
          <a:xfrm>
            <a:off x="12192000" y="7680941"/>
            <a:ext cx="8582025" cy="5353050"/>
          </a:xfrm>
          <a:prstGeom prst="rect">
            <a:avLst/>
          </a:prstGeom>
        </p:spPr>
      </p:pic>
    </p:spTree>
    <p:extLst>
      <p:ext uri="{BB962C8B-B14F-4D97-AF65-F5344CB8AC3E}">
        <p14:creationId xmlns:p14="http://schemas.microsoft.com/office/powerpoint/2010/main" val="35339833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Combinational Logic Diagnosis – Cause-Effect Analysis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Combinational Logic Diagnosis – Cause-Effect Analysis</a:t>
            </a:r>
          </a:p>
          <a:p>
            <a:pPr hangingPunct="1">
              <a:lnSpc>
                <a:spcPct val="150000"/>
              </a:lnSpc>
            </a:pPr>
            <a:r>
              <a:rPr lang="en-GB" altLang="zh-CN" sz="3600" dirty="0"/>
              <a:t>Compression and Compaction on Dictionary</a:t>
            </a:r>
          </a:p>
          <a:p>
            <a:pPr lvl="1" hangingPunct="1">
              <a:lnSpc>
                <a:spcPct val="150000"/>
              </a:lnSpc>
            </a:pPr>
            <a:r>
              <a:rPr lang="en-GB" altLang="zh-CN" sz="3000" dirty="0"/>
              <a:t>Pass-Fail dictionary: replace an output response vector by a single pass-or-fail bit</a:t>
            </a:r>
          </a:p>
          <a:p>
            <a:pPr lvl="2" hangingPunct="1">
              <a:lnSpc>
                <a:spcPct val="150000"/>
              </a:lnSpc>
            </a:pPr>
            <a:r>
              <a:rPr lang="en-GB" altLang="zh-CN" sz="2400" dirty="0"/>
              <a:t>It leads to a high compaction ratio</a:t>
            </a:r>
          </a:p>
          <a:p>
            <a:pPr lvl="2" hangingPunct="1">
              <a:lnSpc>
                <a:spcPct val="150000"/>
              </a:lnSpc>
            </a:pPr>
            <a:r>
              <a:rPr lang="en-GB" altLang="zh-CN" sz="2400" dirty="0"/>
              <a:t>It may become infeasible to locate the root causes of failure</a:t>
            </a:r>
          </a:p>
          <a:p>
            <a:pPr lvl="1" hangingPunct="1">
              <a:lnSpc>
                <a:spcPct val="150000"/>
              </a:lnSpc>
            </a:pPr>
            <a:r>
              <a:rPr lang="en-GB" altLang="zh-CN" sz="3000" dirty="0"/>
              <a:t>Pomeranz-Reddy dictionary: selectively putting back a sufficient amount of output response information to restore the full diagnostic resolution. It is a compression rather than a compaction.</a:t>
            </a:r>
          </a:p>
          <a:p>
            <a:pPr lvl="1" hangingPunct="1">
              <a:lnSpc>
                <a:spcPct val="150000"/>
              </a:lnSpc>
            </a:pPr>
            <a:r>
              <a:rPr lang="en-GB" altLang="zh-CN" sz="3000" dirty="0"/>
              <a:t>Detection dictionary: record only the failing output vectors</a:t>
            </a:r>
          </a:p>
          <a:p>
            <a:pPr lvl="2" hangingPunct="1">
              <a:lnSpc>
                <a:spcPct val="150000"/>
              </a:lnSpc>
            </a:pPr>
            <a:r>
              <a:rPr lang="en-GB" altLang="zh-CN" sz="2400" dirty="0"/>
              <a:t>The structure becomes irregular.</a:t>
            </a:r>
          </a:p>
          <a:p>
            <a:pPr lvl="2" hangingPunct="1">
              <a:lnSpc>
                <a:spcPct val="150000"/>
              </a:lnSpc>
            </a:pPr>
            <a:endParaRPr lang="en-GB" altLang="zh-CN" sz="2400" dirty="0"/>
          </a:p>
        </p:txBody>
      </p:sp>
      <p:pic>
        <p:nvPicPr>
          <p:cNvPr id="6" name="图片 5">
            <a:extLst>
              <a:ext uri="{FF2B5EF4-FFF2-40B4-BE49-F238E27FC236}">
                <a16:creationId xmlns:a16="http://schemas.microsoft.com/office/drawing/2014/main" id="{FBECE243-4176-29CB-FF8C-65F7C8BB5EB3}"/>
              </a:ext>
            </a:extLst>
          </p:cNvPr>
          <p:cNvPicPr>
            <a:picLocks noChangeAspect="1"/>
          </p:cNvPicPr>
          <p:nvPr/>
        </p:nvPicPr>
        <p:blipFill>
          <a:blip r:embed="rId2"/>
          <a:stretch>
            <a:fillRect/>
          </a:stretch>
        </p:blipFill>
        <p:spPr>
          <a:xfrm>
            <a:off x="14253766" y="8819445"/>
            <a:ext cx="6199561" cy="4695809"/>
          </a:xfrm>
          <a:prstGeom prst="rect">
            <a:avLst/>
          </a:prstGeom>
        </p:spPr>
      </p:pic>
      <p:pic>
        <p:nvPicPr>
          <p:cNvPr id="8" name="图片 7">
            <a:extLst>
              <a:ext uri="{FF2B5EF4-FFF2-40B4-BE49-F238E27FC236}">
                <a16:creationId xmlns:a16="http://schemas.microsoft.com/office/drawing/2014/main" id="{23A95506-DD82-ED42-239B-1D5ED045C51C}"/>
              </a:ext>
            </a:extLst>
          </p:cNvPr>
          <p:cNvPicPr>
            <a:picLocks noChangeAspect="1"/>
          </p:cNvPicPr>
          <p:nvPr/>
        </p:nvPicPr>
        <p:blipFill>
          <a:blip r:embed="rId3"/>
          <a:stretch>
            <a:fillRect/>
          </a:stretch>
        </p:blipFill>
        <p:spPr>
          <a:xfrm>
            <a:off x="20272850" y="9861133"/>
            <a:ext cx="2952873" cy="2374984"/>
          </a:xfrm>
          <a:prstGeom prst="rect">
            <a:avLst/>
          </a:prstGeom>
        </p:spPr>
      </p:pic>
    </p:spTree>
    <p:extLst>
      <p:ext uri="{BB962C8B-B14F-4D97-AF65-F5344CB8AC3E}">
        <p14:creationId xmlns:p14="http://schemas.microsoft.com/office/powerpoint/2010/main" val="41803515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Combinational Logic Diagnosis – Effect-Cause Analysis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Combinational Logic Diagnosis – Effect-Cause Analysis</a:t>
            </a:r>
          </a:p>
          <a:p>
            <a:pPr hangingPunct="1">
              <a:lnSpc>
                <a:spcPct val="150000"/>
              </a:lnSpc>
            </a:pPr>
            <a:r>
              <a:rPr lang="en-GB" altLang="zh-CN" sz="3600" dirty="0"/>
              <a:t>Advantages:</a:t>
            </a:r>
          </a:p>
          <a:p>
            <a:pPr lvl="1" hangingPunct="1">
              <a:lnSpc>
                <a:spcPct val="150000"/>
              </a:lnSpc>
            </a:pPr>
            <a:r>
              <a:rPr lang="en-GB" altLang="zh-CN" sz="3000" dirty="0"/>
              <a:t>It is more suitable to handle non-stuck-at faults.</a:t>
            </a:r>
          </a:p>
          <a:p>
            <a:pPr lvl="1" hangingPunct="1">
              <a:lnSpc>
                <a:spcPct val="150000"/>
              </a:lnSpc>
            </a:pPr>
            <a:r>
              <a:rPr lang="en-GB" altLang="zh-CN" sz="3000" dirty="0"/>
              <a:t>It can be adapted to cases where there are multiple faults in the failing chip, especially when these faults are structurally codependent. </a:t>
            </a:r>
          </a:p>
          <a:p>
            <a:pPr lvl="1" hangingPunct="1">
              <a:lnSpc>
                <a:spcPct val="150000"/>
              </a:lnSpc>
            </a:pPr>
            <a:r>
              <a:rPr lang="en-GB" altLang="zh-CN" sz="3000" dirty="0"/>
              <a:t>It can be adapted to partial-scan designs more easily.</a:t>
            </a:r>
          </a:p>
          <a:p>
            <a:pPr hangingPunct="1">
              <a:lnSpc>
                <a:spcPct val="150000"/>
              </a:lnSpc>
            </a:pPr>
            <a:r>
              <a:rPr lang="en-GB" altLang="zh-CN" sz="3600" dirty="0"/>
              <a:t>Disadvantage: it takes a little longer time to contemplate.</a:t>
            </a:r>
          </a:p>
          <a:p>
            <a:pPr hangingPunct="1">
              <a:lnSpc>
                <a:spcPct val="150000"/>
              </a:lnSpc>
            </a:pPr>
            <a:r>
              <a:rPr lang="en-GB" altLang="zh-CN" sz="3600" dirty="0"/>
              <a:t>Mismatch: </a:t>
            </a:r>
          </a:p>
          <a:p>
            <a:pPr lvl="1" hangingPunct="1">
              <a:lnSpc>
                <a:spcPct val="150000"/>
              </a:lnSpc>
            </a:pPr>
            <a:r>
              <a:rPr lang="en-GB" altLang="zh-CN" sz="3000" dirty="0"/>
              <a:t>the CUD output is called mismatched output</a:t>
            </a:r>
          </a:p>
          <a:p>
            <a:pPr lvl="1" hangingPunct="1">
              <a:lnSpc>
                <a:spcPct val="150000"/>
              </a:lnSpc>
            </a:pPr>
            <a:r>
              <a:rPr lang="en-GB" altLang="zh-CN" sz="3000" dirty="0"/>
              <a:t>the chip’s output is called failing output</a:t>
            </a:r>
          </a:p>
        </p:txBody>
      </p:sp>
      <p:pic>
        <p:nvPicPr>
          <p:cNvPr id="6" name="图片 5">
            <a:extLst>
              <a:ext uri="{FF2B5EF4-FFF2-40B4-BE49-F238E27FC236}">
                <a16:creationId xmlns:a16="http://schemas.microsoft.com/office/drawing/2014/main" id="{812CDD65-7C78-F5E4-A7F3-029326C42A3D}"/>
              </a:ext>
            </a:extLst>
          </p:cNvPr>
          <p:cNvPicPr>
            <a:picLocks noChangeAspect="1"/>
          </p:cNvPicPr>
          <p:nvPr/>
        </p:nvPicPr>
        <p:blipFill>
          <a:blip r:embed="rId2"/>
          <a:stretch>
            <a:fillRect/>
          </a:stretch>
        </p:blipFill>
        <p:spPr>
          <a:xfrm>
            <a:off x="15845749" y="8025063"/>
            <a:ext cx="6761587" cy="4487779"/>
          </a:xfrm>
          <a:prstGeom prst="rect">
            <a:avLst/>
          </a:prstGeom>
        </p:spPr>
      </p:pic>
    </p:spTree>
    <p:extLst>
      <p:ext uri="{BB962C8B-B14F-4D97-AF65-F5344CB8AC3E}">
        <p14:creationId xmlns:p14="http://schemas.microsoft.com/office/powerpoint/2010/main" val="213100613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Combinational Logic Diagnosis – Effect-Cause Analysis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Combinational Logic Diagnosis – Effect-Cause Analysis</a:t>
            </a:r>
          </a:p>
          <a:p>
            <a:pPr hangingPunct="1">
              <a:lnSpc>
                <a:spcPct val="150000"/>
              </a:lnSpc>
            </a:pPr>
            <a:r>
              <a:rPr lang="en-GB" altLang="zh-CN" sz="3600" dirty="0"/>
              <a:t>Structural Pruning:</a:t>
            </a:r>
          </a:p>
          <a:p>
            <a:pPr lvl="1" hangingPunct="1">
              <a:lnSpc>
                <a:spcPct val="150000"/>
              </a:lnSpc>
            </a:pPr>
            <a:r>
              <a:rPr lang="en-GB" altLang="zh-CN" sz="3000" dirty="0"/>
              <a:t>If there is only one fault, then we take the intersection of the fan-in cones of the mismatched outputs.</a:t>
            </a:r>
          </a:p>
          <a:p>
            <a:pPr lvl="1" hangingPunct="1">
              <a:lnSpc>
                <a:spcPct val="150000"/>
              </a:lnSpc>
            </a:pPr>
            <a:r>
              <a:rPr lang="en-GB" altLang="zh-CN" sz="3000" dirty="0"/>
              <a:t>If there is more than one fault in the failing chip, then we should perform cone union instead.</a:t>
            </a:r>
          </a:p>
          <a:p>
            <a:pPr hangingPunct="1">
              <a:lnSpc>
                <a:spcPct val="150000"/>
              </a:lnSpc>
            </a:pPr>
            <a:r>
              <a:rPr lang="en-GB" altLang="zh-CN" sz="3600" dirty="0"/>
              <a:t>Advantages:</a:t>
            </a:r>
          </a:p>
          <a:p>
            <a:pPr lvl="1" hangingPunct="1">
              <a:lnSpc>
                <a:spcPct val="150000"/>
              </a:lnSpc>
            </a:pPr>
            <a:r>
              <a:rPr lang="en-GB" altLang="zh-CN" sz="3000" dirty="0"/>
              <a:t>Cone intersection is much more effective.</a:t>
            </a:r>
          </a:p>
          <a:p>
            <a:pPr lvl="1" hangingPunct="1">
              <a:lnSpc>
                <a:spcPct val="150000"/>
              </a:lnSpc>
            </a:pPr>
            <a:r>
              <a:rPr lang="en-GB" altLang="zh-CN" sz="3000" dirty="0"/>
              <a:t>Cone union is safer and more conservative.</a:t>
            </a:r>
          </a:p>
          <a:p>
            <a:pPr lvl="1" hangingPunct="1">
              <a:lnSpc>
                <a:spcPct val="150000"/>
              </a:lnSpc>
            </a:pPr>
            <a:endParaRPr lang="en-GB" altLang="zh-CN" sz="3600" dirty="0"/>
          </a:p>
          <a:p>
            <a:pPr hangingPunct="1">
              <a:lnSpc>
                <a:spcPct val="150000"/>
              </a:lnSpc>
            </a:pPr>
            <a:endParaRPr lang="en-GB" altLang="zh-CN" sz="3000" dirty="0"/>
          </a:p>
        </p:txBody>
      </p:sp>
      <p:pic>
        <p:nvPicPr>
          <p:cNvPr id="5" name="图片 4">
            <a:extLst>
              <a:ext uri="{FF2B5EF4-FFF2-40B4-BE49-F238E27FC236}">
                <a16:creationId xmlns:a16="http://schemas.microsoft.com/office/drawing/2014/main" id="{3F3C41E0-3145-2526-8035-43CE1CDF9B9C}"/>
              </a:ext>
            </a:extLst>
          </p:cNvPr>
          <p:cNvPicPr>
            <a:picLocks noChangeAspect="1"/>
          </p:cNvPicPr>
          <p:nvPr/>
        </p:nvPicPr>
        <p:blipFill>
          <a:blip r:embed="rId2"/>
          <a:stretch>
            <a:fillRect/>
          </a:stretch>
        </p:blipFill>
        <p:spPr>
          <a:xfrm>
            <a:off x="13569616" y="7784554"/>
            <a:ext cx="9829800" cy="5534025"/>
          </a:xfrm>
          <a:prstGeom prst="rect">
            <a:avLst/>
          </a:prstGeom>
        </p:spPr>
      </p:pic>
    </p:spTree>
    <p:extLst>
      <p:ext uri="{BB962C8B-B14F-4D97-AF65-F5344CB8AC3E}">
        <p14:creationId xmlns:p14="http://schemas.microsoft.com/office/powerpoint/2010/main" val="281380851"/>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39726</TotalTime>
  <Words>4328</Words>
  <Application>Microsoft Office PowerPoint</Application>
  <PresentationFormat>自定义</PresentationFormat>
  <Paragraphs>298</Paragraphs>
  <Slides>45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Helvetica Neue</vt:lpstr>
      <vt:lpstr>Helvetica Neue Light</vt:lpstr>
      <vt:lpstr>Helvetica Neue Medium</vt:lpstr>
      <vt:lpstr>宋体</vt:lpstr>
      <vt:lpstr>华文楷体</vt:lpstr>
      <vt:lpstr>思源黑体 CN</vt:lpstr>
      <vt:lpstr>思源宋体 CN</vt:lpstr>
      <vt:lpstr>思源宋体 CN Heavy</vt:lpstr>
      <vt:lpstr>Arial</vt:lpstr>
      <vt:lpstr>Cambria Math</vt:lpstr>
      <vt:lpstr>White</vt:lpstr>
      <vt:lpstr>VLSI Test Principles and Architectures</vt:lpstr>
      <vt:lpstr>INTRODUCTION</vt:lpstr>
      <vt:lpstr>00 Introduction</vt:lpstr>
      <vt:lpstr>00 Introduction – Contents of This Chapter</vt:lpstr>
      <vt:lpstr>Combinational Logic Diagnosis</vt:lpstr>
      <vt:lpstr>01 Combinational Logic Diagnosis – Cause-Effect Analysis</vt:lpstr>
      <vt:lpstr>01 Combinational Logic Diagnosis – Cause-Effect Analysis</vt:lpstr>
      <vt:lpstr>01 Combinational Logic Diagnosis – Effect-Cause Analysis</vt:lpstr>
      <vt:lpstr>01 Combinational Logic Diagnosis – Effect-Cause Analysis</vt:lpstr>
      <vt:lpstr>01 Combinational Logic Diagnosis – Effect-Cause Analysis</vt:lpstr>
      <vt:lpstr>01 Combinational Logic Diagnosis – Effect-Cause Analysis</vt:lpstr>
      <vt:lpstr>01 Combinational Logic Diagnosis – Effect-Cause Analysis</vt:lpstr>
      <vt:lpstr>01 Combinational Logic Diagnosis – Effect-Cause Analysis</vt:lpstr>
      <vt:lpstr>01 Combinational Logic Diagnosis – Chip-Level Strategy</vt:lpstr>
      <vt:lpstr>01 Combinational Logic Diagnosis – Chip-Level Strategy</vt:lpstr>
      <vt:lpstr>01 Combinational Logic Diagnosis – Chip-Level Strategy</vt:lpstr>
      <vt:lpstr>01 Combinational Logic Diagnosis – Chip-Level Strategy</vt:lpstr>
      <vt:lpstr>01 Combinational Logic Diagnosis – Chip-Level Strategy</vt:lpstr>
      <vt:lpstr>Scan Chain Diagnosis</vt:lpstr>
      <vt:lpstr>02 Scan Chain Diagnosis – Preliminaries for Scan Chain Diagnosis</vt:lpstr>
      <vt:lpstr>02 Scan Chain Diagnosis – Preliminaries for Scan Chain Diagnosis</vt:lpstr>
      <vt:lpstr>02 Scan Chain Diagnosis – Preliminaries for Scan Chain Diagnosis</vt:lpstr>
      <vt:lpstr>02 Scan Chain Diagnosis – Hardware-Assisted Method</vt:lpstr>
      <vt:lpstr>02 Scan Chain Diagnosis – Hardware-Assisted Method</vt:lpstr>
      <vt:lpstr>02 Scan Chain Diagnosis – Modified Inject-and-Evaluate Paradigm</vt:lpstr>
      <vt:lpstr>02 Scan Chain Diagnosis – Modified Inject-and-Evaluate Paradigm</vt:lpstr>
      <vt:lpstr>02 Scan Chain Diagnosis – Signal-Profiling-Based Method</vt:lpstr>
      <vt:lpstr>02 Scan Chain Diagnosis – Signal-Profiling-Based Method</vt:lpstr>
      <vt:lpstr>02 Scan Chain Diagnosis – Signal-Profiling-Based Method</vt:lpstr>
      <vt:lpstr>02 Scan Chain Diagnosis – Signal-Profiling-Based Method</vt:lpstr>
      <vt:lpstr>02 Scan Chain Diagnosis – Signal-Profiling-Based Method</vt:lpstr>
      <vt:lpstr>02 Scan Chain Diagnosis – Signal-Profiling-Based Method</vt:lpstr>
      <vt:lpstr>02 Scan Chain Diagnosis – Signal-Profiling-Based Method</vt:lpstr>
      <vt:lpstr>02 Scan Chain Diagnosis – Signal-Profiling-Based Method</vt:lpstr>
      <vt:lpstr>02 Scan Chain Diagnosis – Signal-Profiling-Based Method</vt:lpstr>
      <vt:lpstr>02 Scan Chain Diagnosis – Signal-Profiling-Based Method</vt:lpstr>
      <vt:lpstr>Logic BIST Diagnosis</vt:lpstr>
      <vt:lpstr>03 Logic BIST Diagnosis</vt:lpstr>
      <vt:lpstr>03 Logic BIST Diagnosis – Interval-Based Methods</vt:lpstr>
      <vt:lpstr>03 Logic BIST Diagnosis – Interval-Based Methods</vt:lpstr>
      <vt:lpstr>03 Logic BIST Diagnosis – Interval-Based Methods</vt:lpstr>
      <vt:lpstr>03 Logic BIST Diagnosis – Masking-Based Methods</vt:lpstr>
      <vt:lpstr>03 Logic BIST Diagnosis – Masking-Based Methods</vt:lpstr>
      <vt:lpstr>03 Logic BIST Diagnosis – Masking-Based Methods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Zhao</dc:creator>
  <cp:lastModifiedBy>Haochen Ding</cp:lastModifiedBy>
  <cp:revision>163</cp:revision>
  <dcterms:modified xsi:type="dcterms:W3CDTF">2023-10-25T03:44:16Z</dcterms:modified>
</cp:coreProperties>
</file>