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1" r:id="rId3"/>
    <p:sldId id="296" r:id="rId4"/>
    <p:sldId id="295" r:id="rId5"/>
    <p:sldId id="405" r:id="rId6"/>
    <p:sldId id="569" r:id="rId7"/>
    <p:sldId id="642" r:id="rId8"/>
    <p:sldId id="645" r:id="rId9"/>
    <p:sldId id="647" r:id="rId10"/>
    <p:sldId id="646" r:id="rId11"/>
    <p:sldId id="648" r:id="rId12"/>
    <p:sldId id="649" r:id="rId13"/>
    <p:sldId id="650" r:id="rId14"/>
    <p:sldId id="651" r:id="rId15"/>
    <p:sldId id="652" r:id="rId16"/>
    <p:sldId id="640" r:id="rId17"/>
    <p:sldId id="643" r:id="rId18"/>
    <p:sldId id="653" r:id="rId19"/>
    <p:sldId id="654" r:id="rId20"/>
    <p:sldId id="655" r:id="rId21"/>
    <p:sldId id="656" r:id="rId22"/>
    <p:sldId id="657" r:id="rId23"/>
    <p:sldId id="658" r:id="rId24"/>
    <p:sldId id="641" r:id="rId25"/>
    <p:sldId id="644" r:id="rId26"/>
    <p:sldId id="659" r:id="rId27"/>
    <p:sldId id="660" r:id="rId28"/>
    <p:sldId id="661" r:id="rId29"/>
    <p:sldId id="662" r:id="rId30"/>
    <p:sldId id="663" r:id="rId31"/>
    <p:sldId id="664" r:id="rId32"/>
    <p:sldId id="260"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a:xfrm>
            <a:off x="1847849" y="6526856"/>
            <a:ext cx="16560467" cy="832794"/>
          </a:xfrm>
        </p:spPr>
        <p:txBody>
          <a:bodyPr>
            <a:normAutofit lnSpcReduction="10000"/>
          </a:bodyPr>
          <a:lstStyle/>
          <a:p>
            <a:r>
              <a:rPr lang="en-US" altLang="zh-CN" dirty="0"/>
              <a:t>Chapter 8, Memory Testing and Built-In Self-Test</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March Tests</a:t>
            </a:r>
          </a:p>
          <a:p>
            <a:pPr hangingPunct="1">
              <a:lnSpc>
                <a:spcPct val="150000"/>
              </a:lnSpc>
            </a:pPr>
            <a:r>
              <a:rPr lang="en-GB" altLang="zh-CN" sz="3600" b="1">
                <a:solidFill>
                  <a:srgbClr val="68309F"/>
                </a:solidFill>
              </a:rPr>
              <a:t>March element</a:t>
            </a:r>
            <a:r>
              <a:rPr lang="en-GB" altLang="zh-CN" sz="3600" dirty="0"/>
              <a:t>: a finite sequence of operations applied to every cell in the memory array before proceeding to the next cell. An operation can consist of:</a:t>
            </a:r>
          </a:p>
          <a:p>
            <a:pPr lvl="1" hangingPunct="1">
              <a:lnSpc>
                <a:spcPct val="150000"/>
              </a:lnSpc>
            </a:pPr>
            <a:r>
              <a:rPr lang="en-GB" altLang="zh-CN" sz="3000" dirty="0"/>
              <a:t>writing a 0 into a cell (w0)</a:t>
            </a:r>
          </a:p>
          <a:p>
            <a:pPr lvl="1" hangingPunct="1">
              <a:lnSpc>
                <a:spcPct val="150000"/>
              </a:lnSpc>
            </a:pPr>
            <a:r>
              <a:rPr lang="en-GB" altLang="zh-CN" sz="3000" dirty="0"/>
              <a:t>writing a 1 into a cell (w1)</a:t>
            </a:r>
          </a:p>
          <a:p>
            <a:pPr lvl="1" hangingPunct="1">
              <a:lnSpc>
                <a:spcPct val="150000"/>
              </a:lnSpc>
            </a:pPr>
            <a:r>
              <a:rPr lang="en-GB" altLang="zh-CN" sz="3000" dirty="0"/>
              <a:t>reading an expected 0 from a cell (r0)</a:t>
            </a:r>
          </a:p>
          <a:p>
            <a:pPr lvl="1" hangingPunct="1">
              <a:lnSpc>
                <a:spcPct val="150000"/>
              </a:lnSpc>
            </a:pPr>
            <a:r>
              <a:rPr lang="en-GB" altLang="zh-CN" sz="3000" dirty="0"/>
              <a:t>reading an expected 1 from a cell (r1)</a:t>
            </a:r>
          </a:p>
          <a:p>
            <a:pPr hangingPunct="1">
              <a:lnSpc>
                <a:spcPct val="150000"/>
              </a:lnSpc>
            </a:pPr>
            <a:r>
              <a:rPr lang="en-GB" altLang="zh-CN" sz="3600" dirty="0"/>
              <a:t>A March test consists of a finite sequence of March elements.</a:t>
            </a:r>
          </a:p>
          <a:p>
            <a:pPr hangingPunct="1">
              <a:lnSpc>
                <a:spcPct val="150000"/>
              </a:lnSpc>
            </a:pPr>
            <a:r>
              <a:rPr lang="en-GB" altLang="zh-CN" sz="3600" b="1" dirty="0">
                <a:solidFill>
                  <a:srgbClr val="68309F"/>
                </a:solidFill>
              </a:rPr>
              <a:t>Theorem</a:t>
            </a:r>
            <a:r>
              <a:rPr lang="en-GB" altLang="zh-CN" sz="3600" dirty="0"/>
              <a:t>: </a:t>
            </a:r>
            <a:r>
              <a:rPr lang="en-GB" sz="3600" dirty="0"/>
              <a:t>A test detects all AFs if it contains the March elements ⇑ (</a:t>
            </a:r>
            <a:r>
              <a:rPr lang="en-GB" sz="3600" dirty="0" err="1"/>
              <a:t>rx</a:t>
            </a:r>
            <a:r>
              <a:rPr lang="en-GB" sz="3600" dirty="0"/>
              <a:t>, …, </a:t>
            </a:r>
            <a:r>
              <a:rPr lang="en-GB" sz="3600" dirty="0" err="1"/>
              <a:t>wx</a:t>
            </a:r>
            <a:r>
              <a:rPr lang="en-GB" sz="3600" dirty="0"/>
              <a:t>’) and ⇓ (</a:t>
            </a:r>
            <a:r>
              <a:rPr lang="en-GB" sz="3600" dirty="0" err="1"/>
              <a:t>rx</a:t>
            </a:r>
            <a:r>
              <a:rPr lang="en-GB" sz="3600" dirty="0"/>
              <a:t>’,… , </a:t>
            </a:r>
            <a:r>
              <a:rPr lang="en-GB" sz="3600" dirty="0" err="1"/>
              <a:t>wx</a:t>
            </a:r>
            <a:r>
              <a:rPr lang="en-GB" sz="3600" dirty="0"/>
              <a:t>), and the memory is initialized to the proper value before each March element.</a:t>
            </a:r>
            <a:endParaRPr lang="en-GB" altLang="zh-CN" sz="3600" dirty="0"/>
          </a:p>
          <a:p>
            <a:pPr hangingPunct="1">
              <a:lnSpc>
                <a:spcPct val="150000"/>
              </a:lnSpc>
            </a:pPr>
            <a:endParaRPr lang="en-US" altLang="zh-CN" sz="3000" dirty="0"/>
          </a:p>
        </p:txBody>
      </p:sp>
    </p:spTree>
    <p:extLst>
      <p:ext uri="{BB962C8B-B14F-4D97-AF65-F5344CB8AC3E}">
        <p14:creationId xmlns:p14="http://schemas.microsoft.com/office/powerpoint/2010/main" val="41838260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March Tests</a:t>
            </a:r>
          </a:p>
          <a:p>
            <a:pPr hangingPunct="1">
              <a:lnSpc>
                <a:spcPct val="150000"/>
              </a:lnSpc>
            </a:pPr>
            <a:endParaRPr lang="en-US" altLang="zh-CN" sz="3000" dirty="0"/>
          </a:p>
        </p:txBody>
      </p:sp>
      <p:pic>
        <p:nvPicPr>
          <p:cNvPr id="5" name="图片 4">
            <a:extLst>
              <a:ext uri="{FF2B5EF4-FFF2-40B4-BE49-F238E27FC236}">
                <a16:creationId xmlns:a16="http://schemas.microsoft.com/office/drawing/2014/main" id="{A165A7CE-FBF9-5B83-42E5-261DD3A3AC54}"/>
              </a:ext>
            </a:extLst>
          </p:cNvPr>
          <p:cNvPicPr>
            <a:picLocks noChangeAspect="1"/>
          </p:cNvPicPr>
          <p:nvPr/>
        </p:nvPicPr>
        <p:blipFill>
          <a:blip r:embed="rId2"/>
          <a:stretch>
            <a:fillRect/>
          </a:stretch>
        </p:blipFill>
        <p:spPr>
          <a:xfrm>
            <a:off x="7281862" y="4530026"/>
            <a:ext cx="9820275" cy="3648075"/>
          </a:xfrm>
          <a:prstGeom prst="rect">
            <a:avLst/>
          </a:prstGeom>
        </p:spPr>
      </p:pic>
      <p:pic>
        <p:nvPicPr>
          <p:cNvPr id="7" name="图片 6">
            <a:extLst>
              <a:ext uri="{FF2B5EF4-FFF2-40B4-BE49-F238E27FC236}">
                <a16:creationId xmlns:a16="http://schemas.microsoft.com/office/drawing/2014/main" id="{AC3BC5DB-B891-0B37-83B8-19E6D41E51F9}"/>
              </a:ext>
            </a:extLst>
          </p:cNvPr>
          <p:cNvPicPr>
            <a:picLocks noChangeAspect="1"/>
          </p:cNvPicPr>
          <p:nvPr/>
        </p:nvPicPr>
        <p:blipFill>
          <a:blip r:embed="rId3"/>
          <a:stretch>
            <a:fillRect/>
          </a:stretch>
        </p:blipFill>
        <p:spPr>
          <a:xfrm>
            <a:off x="7644315" y="8178101"/>
            <a:ext cx="9505950" cy="1981200"/>
          </a:xfrm>
          <a:prstGeom prst="rect">
            <a:avLst/>
          </a:prstGeom>
        </p:spPr>
      </p:pic>
      <p:sp>
        <p:nvSpPr>
          <p:cNvPr id="9" name="文本框 8">
            <a:extLst>
              <a:ext uri="{FF2B5EF4-FFF2-40B4-BE49-F238E27FC236}">
                <a16:creationId xmlns:a16="http://schemas.microsoft.com/office/drawing/2014/main" id="{1196500F-9FF0-21C8-16C1-1D4FEF65F5C3}"/>
              </a:ext>
            </a:extLst>
          </p:cNvPr>
          <p:cNvSpPr txBox="1"/>
          <p:nvPr/>
        </p:nvSpPr>
        <p:spPr>
          <a:xfrm>
            <a:off x="6094997" y="10483016"/>
            <a:ext cx="1219400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Among all, March C− is known to completely detect SAFs, unlinked AFs, unlinked TFs, and CFs.</a:t>
            </a:r>
          </a:p>
        </p:txBody>
      </p:sp>
    </p:spTree>
    <p:extLst>
      <p:ext uri="{BB962C8B-B14F-4D97-AF65-F5344CB8AC3E}">
        <p14:creationId xmlns:p14="http://schemas.microsoft.com/office/powerpoint/2010/main" val="36802123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Comparison of RAM Test Patterns</a:t>
            </a:r>
          </a:p>
          <a:p>
            <a:pPr hangingPunct="1">
              <a:lnSpc>
                <a:spcPct val="150000"/>
              </a:lnSpc>
            </a:pPr>
            <a:r>
              <a:rPr lang="en-GB" altLang="zh-CN" sz="3600" dirty="0"/>
              <a:t>The coverage of a March algorithm for its target faults is known by definition.</a:t>
            </a:r>
          </a:p>
          <a:p>
            <a:pPr lvl="1" hangingPunct="1">
              <a:lnSpc>
                <a:spcPct val="150000"/>
              </a:lnSpc>
            </a:pPr>
            <a:r>
              <a:rPr lang="en-GB" altLang="zh-CN" sz="3000" dirty="0"/>
              <a:t>For example, March X was designed to test all AFs, SAFs, TFs, and </a:t>
            </a:r>
            <a:r>
              <a:rPr lang="en-GB" altLang="zh-CN" sz="3000" dirty="0" err="1"/>
              <a:t>CFins</a:t>
            </a:r>
            <a:r>
              <a:rPr lang="en-GB" altLang="zh-CN" sz="3000" dirty="0"/>
              <a:t>, so its coverage for these faults is 100%. If we want to know its coverage of </a:t>
            </a:r>
            <a:r>
              <a:rPr lang="en-GB" altLang="zh-CN" sz="3000" dirty="0" err="1"/>
              <a:t>CFids</a:t>
            </a:r>
            <a:r>
              <a:rPr lang="en-GB" altLang="zh-CN" sz="3000" dirty="0"/>
              <a:t> and </a:t>
            </a:r>
            <a:r>
              <a:rPr lang="en-GB" altLang="zh-CN" sz="3000" dirty="0" err="1"/>
              <a:t>CFsts</a:t>
            </a:r>
            <a:r>
              <a:rPr lang="en-GB" altLang="zh-CN" sz="3000" dirty="0"/>
              <a:t>, then analysis is required.</a:t>
            </a:r>
          </a:p>
          <a:p>
            <a:pPr hangingPunct="1">
              <a:lnSpc>
                <a:spcPct val="150000"/>
              </a:lnSpc>
            </a:pPr>
            <a:r>
              <a:rPr lang="en-GB" altLang="zh-CN" sz="3600" dirty="0"/>
              <a:t>Because there are so many possible faults and test algorithms (including address sequences, read/write operations, and data patterns/backgrounds), determining the best algorithm that balances the cost and test coverage is difficult yet important.</a:t>
            </a:r>
          </a:p>
          <a:p>
            <a:pPr hangingPunct="1">
              <a:lnSpc>
                <a:spcPct val="150000"/>
              </a:lnSpc>
            </a:pPr>
            <a:endParaRPr lang="en-GB" altLang="zh-CN" sz="3600" b="1" dirty="0">
              <a:solidFill>
                <a:srgbClr val="68309F"/>
              </a:solidFill>
            </a:endParaRPr>
          </a:p>
          <a:p>
            <a:pPr hangingPunct="1">
              <a:lnSpc>
                <a:spcPct val="150000"/>
              </a:lnSpc>
            </a:pPr>
            <a:endParaRPr lang="en-GB" altLang="zh-CN" sz="4200" dirty="0">
              <a:solidFill>
                <a:schemeClr val="tx1">
                  <a:lumMod val="75000"/>
                  <a:lumOff val="25000"/>
                </a:schemeClr>
              </a:solidFill>
              <a:ea typeface="思源宋体 CN Heavy" panose="02020900000000000000" pitchFamily="18" charset="-122"/>
            </a:endParaRPr>
          </a:p>
          <a:p>
            <a:pPr hangingPunct="1">
              <a:lnSpc>
                <a:spcPct val="150000"/>
              </a:lnSpc>
            </a:pPr>
            <a:endParaRPr lang="en-US" altLang="zh-CN" sz="3000" dirty="0"/>
          </a:p>
        </p:txBody>
      </p:sp>
    </p:spTree>
    <p:extLst>
      <p:ext uri="{BB962C8B-B14F-4D97-AF65-F5344CB8AC3E}">
        <p14:creationId xmlns:p14="http://schemas.microsoft.com/office/powerpoint/2010/main" val="15659846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Comparison of RAM Test Patterns</a:t>
            </a:r>
          </a:p>
          <a:p>
            <a:pPr hangingPunct="1">
              <a:lnSpc>
                <a:spcPct val="150000"/>
              </a:lnSpc>
            </a:pPr>
            <a:r>
              <a:rPr lang="en-GB" altLang="zh-CN" sz="3600" dirty="0"/>
              <a:t>We group faults into two classes: </a:t>
            </a:r>
          </a:p>
          <a:p>
            <a:pPr lvl="1" hangingPunct="1">
              <a:lnSpc>
                <a:spcPct val="150000"/>
              </a:lnSpc>
            </a:pPr>
            <a:r>
              <a:rPr lang="en-GB" altLang="zh-CN" sz="3000" dirty="0"/>
              <a:t>single cell faults (e.g., stuck-at faults), which can be tested by an algorithm using any single data background since all cells are tested in the same way as for a bit-oriented.</a:t>
            </a:r>
          </a:p>
          <a:p>
            <a:pPr lvl="1" hangingPunct="1">
              <a:lnSpc>
                <a:spcPct val="150000"/>
              </a:lnSpc>
            </a:pPr>
            <a:r>
              <a:rPr lang="en-GB" altLang="zh-CN" sz="3000" dirty="0"/>
              <a:t>faults involving two cells (e.g., coupling faults), which depend on the strength of the write operation and the coupling effect. If the coupling effect is stronger than the write operation, coupling faults inside a word have to be considered.</a:t>
            </a:r>
          </a:p>
          <a:p>
            <a:pPr lvl="1" hangingPunct="1">
              <a:lnSpc>
                <a:spcPct val="150000"/>
              </a:lnSpc>
            </a:pPr>
            <a:endParaRPr lang="en-GB" altLang="zh-CN" sz="3000" dirty="0"/>
          </a:p>
          <a:p>
            <a:pPr lvl="1" hangingPunct="1">
              <a:lnSpc>
                <a:spcPct val="150000"/>
              </a:lnSpc>
            </a:pPr>
            <a:endParaRPr lang="en-GB" altLang="zh-CN" sz="3000" b="1" dirty="0">
              <a:solidFill>
                <a:srgbClr val="68309F"/>
              </a:solidFill>
            </a:endParaRPr>
          </a:p>
          <a:p>
            <a:pPr hangingPunct="1">
              <a:lnSpc>
                <a:spcPct val="150000"/>
              </a:lnSpc>
            </a:pPr>
            <a:endParaRPr lang="en-GB" altLang="zh-CN" sz="4200" dirty="0">
              <a:solidFill>
                <a:schemeClr val="tx1">
                  <a:lumMod val="75000"/>
                  <a:lumOff val="25000"/>
                </a:schemeClr>
              </a:solidFill>
              <a:ea typeface="思源宋体 CN Heavy" panose="02020900000000000000" pitchFamily="18" charset="-122"/>
            </a:endParaRPr>
          </a:p>
          <a:p>
            <a:pPr hangingPunct="1">
              <a:lnSpc>
                <a:spcPct val="150000"/>
              </a:lnSpc>
            </a:pPr>
            <a:endParaRPr lang="en-US" altLang="zh-CN" sz="3000" dirty="0"/>
          </a:p>
        </p:txBody>
      </p:sp>
      <p:pic>
        <p:nvPicPr>
          <p:cNvPr id="5" name="图片 4">
            <a:extLst>
              <a:ext uri="{FF2B5EF4-FFF2-40B4-BE49-F238E27FC236}">
                <a16:creationId xmlns:a16="http://schemas.microsoft.com/office/drawing/2014/main" id="{A971FEA4-C056-B3BA-3DA5-0909A238DC8D}"/>
              </a:ext>
            </a:extLst>
          </p:cNvPr>
          <p:cNvPicPr>
            <a:picLocks noChangeAspect="1"/>
          </p:cNvPicPr>
          <p:nvPr/>
        </p:nvPicPr>
        <p:blipFill>
          <a:blip r:embed="rId2"/>
          <a:stretch>
            <a:fillRect/>
          </a:stretch>
        </p:blipFill>
        <p:spPr>
          <a:xfrm>
            <a:off x="651460" y="9434763"/>
            <a:ext cx="7800975" cy="3124200"/>
          </a:xfrm>
          <a:prstGeom prst="rect">
            <a:avLst/>
          </a:prstGeom>
        </p:spPr>
      </p:pic>
      <p:pic>
        <p:nvPicPr>
          <p:cNvPr id="7" name="图片 6">
            <a:extLst>
              <a:ext uri="{FF2B5EF4-FFF2-40B4-BE49-F238E27FC236}">
                <a16:creationId xmlns:a16="http://schemas.microsoft.com/office/drawing/2014/main" id="{199653E1-2E8B-9DF1-162C-F5DD3225B9CC}"/>
              </a:ext>
            </a:extLst>
          </p:cNvPr>
          <p:cNvPicPr>
            <a:picLocks noChangeAspect="1"/>
          </p:cNvPicPr>
          <p:nvPr/>
        </p:nvPicPr>
        <p:blipFill>
          <a:blip r:embed="rId3"/>
          <a:stretch>
            <a:fillRect/>
          </a:stretch>
        </p:blipFill>
        <p:spPr>
          <a:xfrm>
            <a:off x="8279355" y="9520989"/>
            <a:ext cx="7743825" cy="3086100"/>
          </a:xfrm>
          <a:prstGeom prst="rect">
            <a:avLst/>
          </a:prstGeom>
        </p:spPr>
      </p:pic>
      <p:pic>
        <p:nvPicPr>
          <p:cNvPr id="9" name="图片 8">
            <a:extLst>
              <a:ext uri="{FF2B5EF4-FFF2-40B4-BE49-F238E27FC236}">
                <a16:creationId xmlns:a16="http://schemas.microsoft.com/office/drawing/2014/main" id="{7F976D53-7220-9C88-4764-9870153EF9EB}"/>
              </a:ext>
            </a:extLst>
          </p:cNvPr>
          <p:cNvPicPr>
            <a:picLocks noChangeAspect="1"/>
          </p:cNvPicPr>
          <p:nvPr/>
        </p:nvPicPr>
        <p:blipFill>
          <a:blip r:embed="rId4"/>
          <a:stretch>
            <a:fillRect/>
          </a:stretch>
        </p:blipFill>
        <p:spPr>
          <a:xfrm>
            <a:off x="15981195" y="9422732"/>
            <a:ext cx="7715250" cy="3219450"/>
          </a:xfrm>
          <a:prstGeom prst="rect">
            <a:avLst/>
          </a:prstGeom>
        </p:spPr>
      </p:pic>
    </p:spTree>
    <p:extLst>
      <p:ext uri="{BB962C8B-B14F-4D97-AF65-F5344CB8AC3E}">
        <p14:creationId xmlns:p14="http://schemas.microsoft.com/office/powerpoint/2010/main" val="20486067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Word-Oriented Memory</a:t>
            </a:r>
          </a:p>
          <a:p>
            <a:pPr hangingPunct="1">
              <a:lnSpc>
                <a:spcPct val="150000"/>
              </a:lnSpc>
            </a:pPr>
            <a:r>
              <a:rPr lang="en-GB" altLang="zh-CN" sz="3600" dirty="0"/>
              <a:t>For a word-oriented memory, we let N represent the number of data words in the memory, each word having w bits. </a:t>
            </a:r>
          </a:p>
          <a:p>
            <a:pPr hangingPunct="1">
              <a:lnSpc>
                <a:spcPct val="150000"/>
              </a:lnSpc>
            </a:pPr>
            <a:r>
              <a:rPr lang="en-GB" altLang="zh-CN" sz="3600" dirty="0"/>
              <a:t>The read/write operations in the March tests are extended to reading and writing a word (called the background word, background pattern, or data background) instead of a bit at a time.</a:t>
            </a:r>
          </a:p>
          <a:p>
            <a:pPr hangingPunct="1">
              <a:lnSpc>
                <a:spcPct val="150000"/>
              </a:lnSpc>
            </a:pPr>
            <a:r>
              <a:rPr lang="en-GB" altLang="zh-CN" sz="3600" dirty="0"/>
              <a:t>Possible problems: intra-word and inter-word coupling.</a:t>
            </a:r>
          </a:p>
          <a:p>
            <a:pPr hangingPunct="1">
              <a:lnSpc>
                <a:spcPct val="150000"/>
              </a:lnSpc>
            </a:pPr>
            <a:endParaRPr lang="en-GB" altLang="zh-CN" sz="4200" dirty="0">
              <a:solidFill>
                <a:schemeClr val="tx1">
                  <a:lumMod val="75000"/>
                  <a:lumOff val="25000"/>
                </a:schemeClr>
              </a:solidFill>
              <a:ea typeface="思源宋体 CN Heavy" panose="02020900000000000000" pitchFamily="18" charset="-122"/>
            </a:endParaRPr>
          </a:p>
          <a:p>
            <a:pPr hangingPunct="1">
              <a:lnSpc>
                <a:spcPct val="150000"/>
              </a:lnSpc>
            </a:pPr>
            <a:endParaRPr lang="en-US" altLang="zh-CN" sz="3000" dirty="0"/>
          </a:p>
        </p:txBody>
      </p:sp>
      <p:pic>
        <p:nvPicPr>
          <p:cNvPr id="6" name="图片 5">
            <a:extLst>
              <a:ext uri="{FF2B5EF4-FFF2-40B4-BE49-F238E27FC236}">
                <a16:creationId xmlns:a16="http://schemas.microsoft.com/office/drawing/2014/main" id="{D908D8A0-B9AA-0BA4-D96E-EA72A521AE46}"/>
              </a:ext>
            </a:extLst>
          </p:cNvPr>
          <p:cNvPicPr>
            <a:picLocks noChangeAspect="1"/>
          </p:cNvPicPr>
          <p:nvPr/>
        </p:nvPicPr>
        <p:blipFill>
          <a:blip r:embed="rId2"/>
          <a:stretch>
            <a:fillRect/>
          </a:stretch>
        </p:blipFill>
        <p:spPr>
          <a:xfrm>
            <a:off x="8929211" y="9926053"/>
            <a:ext cx="6525578" cy="3238500"/>
          </a:xfrm>
          <a:prstGeom prst="rect">
            <a:avLst/>
          </a:prstGeom>
        </p:spPr>
      </p:pic>
    </p:spTree>
    <p:extLst>
      <p:ext uri="{BB962C8B-B14F-4D97-AF65-F5344CB8AC3E}">
        <p14:creationId xmlns:p14="http://schemas.microsoft.com/office/powerpoint/2010/main" val="31748765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908012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Multi-Port Memory</a:t>
                </a:r>
              </a:p>
              <a:p>
                <a:pPr hangingPunct="1">
                  <a:lnSpc>
                    <a:spcPct val="150000"/>
                  </a:lnSpc>
                </a:pPr>
                <a:r>
                  <a:rPr lang="en-US" altLang="zh-CN" sz="3600" dirty="0"/>
                  <a:t>Inter-port shorts:</a:t>
                </a:r>
              </a:p>
              <a:p>
                <a:pPr lvl="1" hangingPunct="1">
                  <a:lnSpc>
                    <a:spcPct val="150000"/>
                  </a:lnSpc>
                </a:pPr>
                <a:r>
                  <a:rPr lang="en-US" altLang="zh-CN" sz="3000" dirty="0"/>
                  <a:t>Word-line short faults</a:t>
                </a:r>
              </a:p>
              <a:p>
                <a:pPr lvl="1" hangingPunct="1">
                  <a:lnSpc>
                    <a:spcPct val="150000"/>
                  </a:lnSpc>
                </a:pPr>
                <a:r>
                  <a:rPr lang="en-US" altLang="zh-CN" sz="3000" dirty="0"/>
                  <a:t>Bit-line short faults</a:t>
                </a:r>
              </a:p>
              <a:p>
                <a:pPr lvl="1" hangingPunct="1">
                  <a:lnSpc>
                    <a:spcPct val="150000"/>
                  </a:lnSpc>
                </a:pPr>
                <a:r>
                  <a:rPr lang="en-US" altLang="zh-CN" sz="3000" dirty="0"/>
                  <a:t>Current work: reducing the size complexity of WSF testing from </a:t>
                </a:r>
                <a14:m>
                  <m:oMath xmlns:m="http://schemas.openxmlformats.org/officeDocument/2006/math">
                    <m:sSup>
                      <m:sSupPr>
                        <m:ctrlPr>
                          <a:rPr lang="en-US" altLang="zh-CN" sz="3000" i="1" smtClean="0">
                            <a:latin typeface="Cambria Math" panose="02040503050406030204" pitchFamily="18" charset="0"/>
                          </a:rPr>
                        </m:ctrlPr>
                      </m:sSupPr>
                      <m:e>
                        <m:r>
                          <a:rPr lang="en-GB" altLang="zh-CN" sz="3000" b="0" i="1" smtClean="0">
                            <a:latin typeface="Cambria Math" panose="02040503050406030204" pitchFamily="18" charset="0"/>
                          </a:rPr>
                          <m:t>𝑂</m:t>
                        </m:r>
                        <m:r>
                          <a:rPr lang="en-GB" altLang="zh-CN" sz="3000" b="0" i="1" smtClean="0">
                            <a:latin typeface="Cambria Math" panose="02040503050406030204" pitchFamily="18" charset="0"/>
                          </a:rPr>
                          <m:t>(</m:t>
                        </m:r>
                        <m:r>
                          <a:rPr lang="en-GB" altLang="zh-CN" sz="3000" b="0" i="1" smtClean="0">
                            <a:latin typeface="Cambria Math" panose="02040503050406030204" pitchFamily="18" charset="0"/>
                          </a:rPr>
                          <m:t>𝑁</m:t>
                        </m:r>
                      </m:e>
                      <m:sup>
                        <m:r>
                          <a:rPr lang="en-GB" altLang="zh-CN" sz="3000" b="0" i="1" smtClean="0">
                            <a:latin typeface="Cambria Math" panose="02040503050406030204" pitchFamily="18" charset="0"/>
                          </a:rPr>
                          <m:t>3</m:t>
                        </m:r>
                      </m:sup>
                    </m:sSup>
                    <m:r>
                      <a:rPr lang="en-GB" altLang="zh-CN" sz="3000" b="0" i="1" smtClean="0">
                        <a:latin typeface="Cambria Math" panose="02040503050406030204" pitchFamily="18" charset="0"/>
                      </a:rPr>
                      <m:t>)</m:t>
                    </m:r>
                  </m:oMath>
                </a14:m>
                <a:r>
                  <a:rPr lang="en-US" altLang="zh-CN" sz="3000" dirty="0"/>
                  <a:t> to </a:t>
                </a:r>
                <a14:m>
                  <m:oMath xmlns:m="http://schemas.openxmlformats.org/officeDocument/2006/math">
                    <m:r>
                      <a:rPr lang="en-GB" altLang="zh-CN" sz="3000" b="0" i="1" smtClean="0">
                        <a:latin typeface="Cambria Math" panose="02040503050406030204" pitchFamily="18" charset="0"/>
                      </a:rPr>
                      <m:t>𝑂</m:t>
                    </m:r>
                    <m:r>
                      <a:rPr lang="en-GB" altLang="zh-CN" sz="3000" b="0" i="1" smtClean="0">
                        <a:latin typeface="Cambria Math" panose="02040503050406030204" pitchFamily="18" charset="0"/>
                      </a:rPr>
                      <m:t>(</m:t>
                    </m:r>
                    <m:r>
                      <a:rPr lang="en-GB" altLang="zh-CN" sz="3000" b="0" i="1" smtClean="0">
                        <a:latin typeface="Cambria Math" panose="02040503050406030204" pitchFamily="18" charset="0"/>
                      </a:rPr>
                      <m:t>𝑁</m:t>
                    </m:r>
                    <m:r>
                      <a:rPr lang="en-GB" altLang="zh-CN" sz="3000" i="1">
                        <a:latin typeface="Cambria Math" panose="02040503050406030204" pitchFamily="18" charset="0"/>
                      </a:rPr>
                      <m:t>)</m:t>
                    </m:r>
                  </m:oMath>
                </a14:m>
                <a:r>
                  <a:rPr lang="en-US" altLang="zh-CN" sz="3000" dirty="0"/>
                  <a:t>, BSF testing from </a:t>
                </a:r>
                <a14:m>
                  <m:oMath xmlns:m="http://schemas.openxmlformats.org/officeDocument/2006/math">
                    <m:sSup>
                      <m:sSupPr>
                        <m:ctrlPr>
                          <a:rPr lang="en-US" altLang="zh-CN" sz="3000" i="1">
                            <a:latin typeface="Cambria Math" panose="02040503050406030204" pitchFamily="18" charset="0"/>
                          </a:rPr>
                        </m:ctrlPr>
                      </m:sSupPr>
                      <m:e>
                        <m:r>
                          <a:rPr lang="en-GB" altLang="zh-CN" sz="3000" i="1">
                            <a:latin typeface="Cambria Math" panose="02040503050406030204" pitchFamily="18" charset="0"/>
                          </a:rPr>
                          <m:t>𝑂</m:t>
                        </m:r>
                        <m:r>
                          <a:rPr lang="en-GB" altLang="zh-CN" sz="3000" i="1">
                            <a:latin typeface="Cambria Math" panose="02040503050406030204" pitchFamily="18" charset="0"/>
                          </a:rPr>
                          <m:t>(</m:t>
                        </m:r>
                        <m:r>
                          <a:rPr lang="en-GB" altLang="zh-CN" sz="3000" i="1">
                            <a:latin typeface="Cambria Math" panose="02040503050406030204" pitchFamily="18" charset="0"/>
                          </a:rPr>
                          <m:t>𝑁</m:t>
                        </m:r>
                      </m:e>
                      <m:sup>
                        <m:r>
                          <a:rPr lang="en-GB" altLang="zh-CN" sz="3000" b="0" i="1" smtClean="0">
                            <a:latin typeface="Cambria Math" panose="02040503050406030204" pitchFamily="18" charset="0"/>
                          </a:rPr>
                          <m:t>2</m:t>
                        </m:r>
                      </m:sup>
                    </m:sSup>
                    <m:r>
                      <a:rPr lang="en-GB" altLang="zh-CN" sz="3000" i="1">
                        <a:latin typeface="Cambria Math" panose="02040503050406030204" pitchFamily="18" charset="0"/>
                      </a:rPr>
                      <m:t>)</m:t>
                    </m:r>
                  </m:oMath>
                </a14:m>
                <a:r>
                  <a:rPr lang="en-US" altLang="zh-CN" sz="3000" dirty="0"/>
                  <a:t> to </a:t>
                </a:r>
                <a14:m>
                  <m:oMath xmlns:m="http://schemas.openxmlformats.org/officeDocument/2006/math">
                    <m:sSup>
                      <m:sSupPr>
                        <m:ctrlPr>
                          <a:rPr lang="en-US" altLang="zh-CN" sz="3000" i="1">
                            <a:latin typeface="Cambria Math" panose="02040503050406030204" pitchFamily="18" charset="0"/>
                          </a:rPr>
                        </m:ctrlPr>
                      </m:sSupPr>
                      <m:e>
                        <m:r>
                          <a:rPr lang="en-GB" altLang="zh-CN" sz="3000" i="1">
                            <a:latin typeface="Cambria Math" panose="02040503050406030204" pitchFamily="18" charset="0"/>
                          </a:rPr>
                          <m:t>𝑂</m:t>
                        </m:r>
                        <m:r>
                          <a:rPr lang="en-GB" altLang="zh-CN" sz="3000" i="1">
                            <a:latin typeface="Cambria Math" panose="02040503050406030204" pitchFamily="18" charset="0"/>
                          </a:rPr>
                          <m:t>(</m:t>
                        </m:r>
                        <m:r>
                          <a:rPr lang="en-GB" altLang="zh-CN" sz="3000" i="1">
                            <a:latin typeface="Cambria Math" panose="02040503050406030204" pitchFamily="18" charset="0"/>
                          </a:rPr>
                          <m:t>𝑁</m:t>
                        </m:r>
                      </m:e>
                      <m:sup>
                        <m:r>
                          <a:rPr lang="en-GB" altLang="zh-CN" sz="3000" b="0" i="1" smtClean="0">
                            <a:latin typeface="Cambria Math" panose="02040503050406030204" pitchFamily="18" charset="0"/>
                          </a:rPr>
                          <m:t>0.5</m:t>
                        </m:r>
                      </m:sup>
                    </m:sSup>
                    <m:r>
                      <a:rPr lang="en-GB" altLang="zh-CN" sz="3000" i="1">
                        <a:latin typeface="Cambria Math" panose="02040503050406030204" pitchFamily="18" charset="0"/>
                      </a:rPr>
                      <m:t>)</m:t>
                    </m:r>
                  </m:oMath>
                </a14:m>
                <a:r>
                  <a:rPr lang="en-US" altLang="zh-CN" sz="3000" dirty="0"/>
                  <a:t> </a:t>
                </a:r>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9080126" cy="10168979"/>
              </a:xfrm>
              <a:prstGeom prst="rect">
                <a:avLst/>
              </a:prstGeom>
              <a:blipFill>
                <a:blip r:embed="rId2"/>
                <a:stretch>
                  <a:fillRect l="-2552"/>
                </a:stretch>
              </a:blipFill>
            </p:spPr>
            <p:txBody>
              <a:bodyPr/>
              <a:lstStyle/>
              <a:p>
                <a:r>
                  <a:rPr lang="en-GB">
                    <a:noFill/>
                  </a:rPr>
                  <a:t> </a:t>
                </a:r>
              </a:p>
            </p:txBody>
          </p:sp>
        </mc:Fallback>
      </mc:AlternateContent>
      <p:pic>
        <p:nvPicPr>
          <p:cNvPr id="6" name="图片 5">
            <a:extLst>
              <a:ext uri="{FF2B5EF4-FFF2-40B4-BE49-F238E27FC236}">
                <a16:creationId xmlns:a16="http://schemas.microsoft.com/office/drawing/2014/main" id="{77317406-0B0F-2DCD-71EB-7A736D8C3C85}"/>
              </a:ext>
            </a:extLst>
          </p:cNvPr>
          <p:cNvPicPr>
            <a:picLocks noChangeAspect="1"/>
          </p:cNvPicPr>
          <p:nvPr/>
        </p:nvPicPr>
        <p:blipFill>
          <a:blip r:embed="rId3"/>
          <a:stretch>
            <a:fillRect/>
          </a:stretch>
        </p:blipFill>
        <p:spPr>
          <a:xfrm>
            <a:off x="11657096" y="4445425"/>
            <a:ext cx="9925050" cy="4114800"/>
          </a:xfrm>
          <a:prstGeom prst="rect">
            <a:avLst/>
          </a:prstGeom>
        </p:spPr>
      </p:pic>
      <p:pic>
        <p:nvPicPr>
          <p:cNvPr id="7" name="图片 6">
            <a:extLst>
              <a:ext uri="{FF2B5EF4-FFF2-40B4-BE49-F238E27FC236}">
                <a16:creationId xmlns:a16="http://schemas.microsoft.com/office/drawing/2014/main" id="{171B386F-15B9-EAD1-F426-4CC95768B2B7}"/>
              </a:ext>
            </a:extLst>
          </p:cNvPr>
          <p:cNvPicPr>
            <a:picLocks noChangeAspect="1"/>
          </p:cNvPicPr>
          <p:nvPr/>
        </p:nvPicPr>
        <p:blipFill>
          <a:blip r:embed="rId4"/>
          <a:stretch>
            <a:fillRect/>
          </a:stretch>
        </p:blipFill>
        <p:spPr>
          <a:xfrm>
            <a:off x="12029073" y="8560225"/>
            <a:ext cx="9677400" cy="4124325"/>
          </a:xfrm>
          <a:prstGeom prst="rect">
            <a:avLst/>
          </a:prstGeom>
        </p:spPr>
      </p:pic>
    </p:spTree>
    <p:extLst>
      <p:ext uri="{BB962C8B-B14F-4D97-AF65-F5344CB8AC3E}">
        <p14:creationId xmlns:p14="http://schemas.microsoft.com/office/powerpoint/2010/main" val="66371781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US" altLang="zh-CN" sz="6600" dirty="0"/>
              <a:t>RAM Fault Simulation and Test Algorithm Generation</a:t>
            </a:r>
            <a:endParaRPr lang="zh-CN" altLang="en-US" sz="34400" dirty="0"/>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23292820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Fault Simulation</a:t>
                </a:r>
              </a:p>
              <a:p>
                <a:pPr hangingPunct="1">
                  <a:lnSpc>
                    <a:spcPct val="150000"/>
                  </a:lnSpc>
                </a:pPr>
                <a:r>
                  <a:rPr lang="en-GB" altLang="zh-CN" sz="3600" dirty="0"/>
                  <a:t>Sequential fault simulation:</a:t>
                </a:r>
              </a:p>
              <a:p>
                <a:pPr lvl="1" hangingPunct="1">
                  <a:lnSpc>
                    <a:spcPct val="150000"/>
                  </a:lnSpc>
                </a:pPr>
                <a:r>
                  <a:rPr lang="en-GB" altLang="zh-CN" sz="3000" dirty="0"/>
                  <a:t>Faults are injected into the system one by one and test patterns are applied to each and every faulty system. </a:t>
                </a:r>
              </a:p>
              <a:p>
                <a:pPr lvl="1" hangingPunct="1">
                  <a:lnSpc>
                    <a:spcPct val="150000"/>
                  </a:lnSpc>
                </a:pPr>
                <a:r>
                  <a:rPr lang="en-GB" altLang="zh-CN" sz="3000" dirty="0"/>
                  <a:t>Outputs are then observed for evaluating the fault coverage (FC) of the test patterns.</a:t>
                </a:r>
              </a:p>
              <a:p>
                <a:pPr lvl="1" hangingPunct="1">
                  <a:lnSpc>
                    <a:spcPct val="150000"/>
                  </a:lnSpc>
                </a:pPr>
                <a:r>
                  <a:rPr lang="en-GB" altLang="zh-CN" sz="3000" dirty="0"/>
                  <a:t>Time complexity: T=k*s (k being fault count and s being the number of test patterns)</a:t>
                </a:r>
              </a:p>
              <a:p>
                <a:pPr lvl="2" hangingPunct="1">
                  <a:lnSpc>
                    <a:spcPct val="150000"/>
                  </a:lnSpc>
                </a:pPr>
                <a:r>
                  <a:rPr lang="en-GB" altLang="zh-CN" sz="2800" dirty="0"/>
                  <a:t>k: fault count (single cell </a:t>
                </a:r>
                <a14:m>
                  <m:oMath xmlns:m="http://schemas.openxmlformats.org/officeDocument/2006/math">
                    <m:r>
                      <m:rPr>
                        <m:sty m:val="p"/>
                      </m:rPr>
                      <a:rPr lang="en-US" altLang="zh-CN" sz="3200" b="0" i="0" smtClean="0">
                        <a:latin typeface="Cambria Math" panose="02040503050406030204" pitchFamily="18" charset="0"/>
                      </a:rPr>
                      <m:t>k</m:t>
                    </m:r>
                    <m:r>
                      <a:rPr lang="en-US" altLang="zh-CN" sz="3200" b="0" i="0" smtClean="0">
                        <a:latin typeface="Cambria Math" panose="02040503050406030204" pitchFamily="18" charset="0"/>
                      </a:rPr>
                      <m:t>=</m:t>
                    </m:r>
                    <m:r>
                      <a:rPr lang="en-GB" altLang="zh-CN" sz="3200" b="0" i="1" smtClean="0">
                        <a:latin typeface="Cambria Math" panose="02040503050406030204" pitchFamily="18" charset="0"/>
                      </a:rPr>
                      <m:t>𝑂</m:t>
                    </m:r>
                    <m:r>
                      <a:rPr lang="en-GB" altLang="zh-CN" sz="3200" b="0" i="1" smtClean="0">
                        <a:latin typeface="Cambria Math" panose="02040503050406030204" pitchFamily="18" charset="0"/>
                      </a:rPr>
                      <m:t>(</m:t>
                    </m:r>
                    <m:r>
                      <a:rPr lang="en-GB" altLang="zh-CN" sz="3200" b="0" i="1" smtClean="0">
                        <a:latin typeface="Cambria Math" panose="02040503050406030204" pitchFamily="18" charset="0"/>
                      </a:rPr>
                      <m:t>𝑁</m:t>
                    </m:r>
                    <m:r>
                      <a:rPr lang="en-GB" altLang="zh-CN" sz="3200" i="1">
                        <a:latin typeface="Cambria Math" panose="02040503050406030204" pitchFamily="18" charset="0"/>
                      </a:rPr>
                      <m:t>) </m:t>
                    </m:r>
                  </m:oMath>
                </a14:m>
                <a:r>
                  <a:rPr lang="en-GB" altLang="zh-CN" sz="2800" dirty="0"/>
                  <a:t>, double cell </a:t>
                </a:r>
                <a14:m>
                  <m:oMath xmlns:m="http://schemas.openxmlformats.org/officeDocument/2006/math">
                    <m:r>
                      <m:rPr>
                        <m:sty m:val="p"/>
                      </m:rPr>
                      <a:rPr lang="en-US" altLang="zh-CN" sz="3200" b="0" i="0" smtClean="0">
                        <a:latin typeface="Cambria Math" panose="02040503050406030204" pitchFamily="18" charset="0"/>
                      </a:rPr>
                      <m:t>k</m:t>
                    </m:r>
                    <m:r>
                      <a:rPr lang="en-US" altLang="zh-CN" sz="3200" b="0" i="0" smtClean="0">
                        <a:latin typeface="Cambria Math" panose="02040503050406030204" pitchFamily="18" charset="0"/>
                      </a:rPr>
                      <m:t>=</m:t>
                    </m:r>
                    <m:sSup>
                      <m:sSupPr>
                        <m:ctrlPr>
                          <a:rPr lang="en-US" altLang="zh-CN" sz="3200" i="1">
                            <a:latin typeface="Cambria Math" panose="02040503050406030204" pitchFamily="18" charset="0"/>
                          </a:rPr>
                        </m:ctrlPr>
                      </m:sSupPr>
                      <m:e>
                        <m:r>
                          <a:rPr lang="en-GB" altLang="zh-CN" sz="3200" i="1">
                            <a:latin typeface="Cambria Math" panose="02040503050406030204" pitchFamily="18" charset="0"/>
                          </a:rPr>
                          <m:t>𝑂</m:t>
                        </m:r>
                        <m:r>
                          <a:rPr lang="en-GB" altLang="zh-CN" sz="3200" i="1">
                            <a:latin typeface="Cambria Math" panose="02040503050406030204" pitchFamily="18" charset="0"/>
                          </a:rPr>
                          <m:t>(</m:t>
                        </m:r>
                        <m:r>
                          <a:rPr lang="en-GB" altLang="zh-CN" sz="3200" i="1">
                            <a:latin typeface="Cambria Math" panose="02040503050406030204" pitchFamily="18" charset="0"/>
                          </a:rPr>
                          <m:t>𝑁</m:t>
                        </m:r>
                      </m:e>
                      <m:sup>
                        <m:r>
                          <a:rPr lang="en-GB" altLang="zh-CN" sz="3200" i="1">
                            <a:latin typeface="Cambria Math" panose="02040503050406030204" pitchFamily="18" charset="0"/>
                          </a:rPr>
                          <m:t>2</m:t>
                        </m:r>
                      </m:sup>
                    </m:sSup>
                    <m:r>
                      <a:rPr lang="en-GB" altLang="zh-CN" sz="3200" i="1">
                        <a:latin typeface="Cambria Math" panose="02040503050406030204" pitchFamily="18" charset="0"/>
                      </a:rPr>
                      <m:t>)</m:t>
                    </m:r>
                  </m:oMath>
                </a14:m>
                <a:r>
                  <a:rPr lang="en-US" altLang="zh-CN" sz="3200" dirty="0"/>
                  <a:t> </a:t>
                </a:r>
              </a:p>
              <a:p>
                <a:pPr lvl="2" hangingPunct="1">
                  <a:lnSpc>
                    <a:spcPct val="150000"/>
                  </a:lnSpc>
                </a:pPr>
                <a:r>
                  <a:rPr lang="en-US" altLang="zh-CN" sz="2800" dirty="0"/>
                  <a:t>s: number of test patterns (March </a:t>
                </a:r>
                <a14:m>
                  <m:oMath xmlns:m="http://schemas.openxmlformats.org/officeDocument/2006/math">
                    <m:r>
                      <m:rPr>
                        <m:sty m:val="p"/>
                      </m:rPr>
                      <a:rPr lang="en-US" altLang="zh-CN" sz="2800" b="0" i="0" smtClean="0">
                        <a:latin typeface="Cambria Math" panose="02040503050406030204" pitchFamily="18" charset="0"/>
                      </a:rPr>
                      <m:t>s</m:t>
                    </m:r>
                    <m:r>
                      <a:rPr lang="en-US" altLang="zh-CN" sz="2800" b="0" i="0" smtClean="0">
                        <a:latin typeface="Cambria Math" panose="02040503050406030204" pitchFamily="18" charset="0"/>
                      </a:rPr>
                      <m:t>=</m:t>
                    </m:r>
                    <m:r>
                      <a:rPr lang="en-GB" altLang="zh-CN" sz="2800" b="0" i="1" smtClean="0">
                        <a:latin typeface="Cambria Math" panose="02040503050406030204" pitchFamily="18" charset="0"/>
                      </a:rPr>
                      <m:t>𝑂</m:t>
                    </m:r>
                    <m:d>
                      <m:dPr>
                        <m:ctrlPr>
                          <a:rPr lang="en-GB" altLang="zh-CN" sz="2800" b="0" i="1" smtClean="0">
                            <a:latin typeface="Cambria Math" panose="02040503050406030204" pitchFamily="18" charset="0"/>
                          </a:rPr>
                        </m:ctrlPr>
                      </m:dPr>
                      <m:e>
                        <m:r>
                          <a:rPr lang="en-GB" altLang="zh-CN" sz="2800" b="0" i="1" smtClean="0">
                            <a:latin typeface="Cambria Math" panose="02040503050406030204" pitchFamily="18" charset="0"/>
                          </a:rPr>
                          <m:t>𝑁</m:t>
                        </m:r>
                      </m:e>
                    </m:d>
                  </m:oMath>
                </a14:m>
                <a:r>
                  <a:rPr lang="en-GB" altLang="zh-CN" sz="2400" dirty="0"/>
                  <a:t>, </a:t>
                </a:r>
                <a:r>
                  <a:rPr lang="en-GB" altLang="zh-CN" sz="2800" dirty="0"/>
                  <a:t>making its </a:t>
                </a:r>
                <a14:m>
                  <m:oMath xmlns:m="http://schemas.openxmlformats.org/officeDocument/2006/math">
                    <m:r>
                      <m:rPr>
                        <m:sty m:val="p"/>
                      </m:rPr>
                      <a:rPr lang="en-US" altLang="zh-CN" sz="2800" b="0" i="0" smtClean="0">
                        <a:latin typeface="Cambria Math" panose="02040503050406030204" pitchFamily="18" charset="0"/>
                      </a:rPr>
                      <m:t>T</m:t>
                    </m:r>
                    <m:r>
                      <a:rPr lang="en-US" altLang="zh-CN" sz="2800" b="0" i="0" smtClean="0">
                        <a:latin typeface="Cambria Math" panose="02040503050406030204" pitchFamily="18" charset="0"/>
                      </a:rPr>
                      <m:t>=</m:t>
                    </m:r>
                    <m:sSup>
                      <m:sSupPr>
                        <m:ctrlPr>
                          <a:rPr lang="en-US" altLang="zh-CN" sz="2800" i="1">
                            <a:latin typeface="Cambria Math" panose="02040503050406030204" pitchFamily="18" charset="0"/>
                          </a:rPr>
                        </m:ctrlPr>
                      </m:sSupPr>
                      <m:e>
                        <m:r>
                          <a:rPr lang="en-GB" altLang="zh-CN" sz="2800" i="1">
                            <a:latin typeface="Cambria Math" panose="02040503050406030204" pitchFamily="18" charset="0"/>
                          </a:rPr>
                          <m:t>𝑂</m:t>
                        </m:r>
                        <m:r>
                          <a:rPr lang="en-GB" altLang="zh-CN" sz="2800" i="1">
                            <a:latin typeface="Cambria Math" panose="02040503050406030204" pitchFamily="18" charset="0"/>
                          </a:rPr>
                          <m:t>(</m:t>
                        </m:r>
                        <m:r>
                          <a:rPr lang="en-GB" altLang="zh-CN" sz="2800" i="1">
                            <a:latin typeface="Cambria Math" panose="02040503050406030204" pitchFamily="18" charset="0"/>
                          </a:rPr>
                          <m:t>𝑁</m:t>
                        </m:r>
                      </m:e>
                      <m:sup>
                        <m:r>
                          <a:rPr lang="en-US" altLang="zh-CN" sz="2800" b="0" i="1" smtClean="0">
                            <a:latin typeface="Cambria Math" panose="02040503050406030204" pitchFamily="18" charset="0"/>
                          </a:rPr>
                          <m:t>3</m:t>
                        </m:r>
                      </m:sup>
                    </m:sSup>
                    <m:r>
                      <a:rPr lang="en-GB" altLang="zh-CN" sz="2800" i="1">
                        <a:latin typeface="Cambria Math" panose="02040503050406030204" pitchFamily="18" charset="0"/>
                      </a:rPr>
                      <m:t>)</m:t>
                    </m:r>
                  </m:oMath>
                </a14:m>
                <a:r>
                  <a:rPr lang="en-GB" altLang="zh-CN" sz="2400" dirty="0"/>
                  <a:t>)</a:t>
                </a:r>
              </a:p>
              <a:p>
                <a:pPr lvl="2" hangingPunct="1">
                  <a:lnSpc>
                    <a:spcPct val="150000"/>
                  </a:lnSpc>
                </a:pPr>
                <a:endParaRPr lang="en-GB" altLang="zh-CN" sz="24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005800" cy="10168979"/>
              </a:xfrm>
              <a:prstGeom prst="rect">
                <a:avLst/>
              </a:prstGeom>
              <a:blipFill>
                <a:blip r:embed="rId2"/>
                <a:stretch>
                  <a:fillRect l="-110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AF7009F0-20F5-878C-D6BD-BDACCA3CACC8}"/>
              </a:ext>
            </a:extLst>
          </p:cNvPr>
          <p:cNvPicPr>
            <a:picLocks noChangeAspect="1"/>
          </p:cNvPicPr>
          <p:nvPr/>
        </p:nvPicPr>
        <p:blipFill>
          <a:blip r:embed="rId3"/>
          <a:stretch>
            <a:fillRect/>
          </a:stretch>
        </p:blipFill>
        <p:spPr>
          <a:xfrm>
            <a:off x="16247327" y="9646705"/>
            <a:ext cx="7802020" cy="3685338"/>
          </a:xfrm>
          <a:prstGeom prst="rect">
            <a:avLst/>
          </a:prstGeom>
        </p:spPr>
      </p:pic>
    </p:spTree>
    <p:extLst>
      <p:ext uri="{BB962C8B-B14F-4D97-AF65-F5344CB8AC3E}">
        <p14:creationId xmlns:p14="http://schemas.microsoft.com/office/powerpoint/2010/main" val="33984299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RAMSES</a:t>
            </a:r>
          </a:p>
          <a:p>
            <a:pPr hangingPunct="1">
              <a:lnSpc>
                <a:spcPct val="150000"/>
              </a:lnSpc>
            </a:pPr>
            <a:r>
              <a:rPr lang="en-GB" altLang="zh-CN" sz="3600" dirty="0"/>
              <a:t>Fault descriptor:</a:t>
            </a:r>
          </a:p>
          <a:p>
            <a:pPr lvl="1" hangingPunct="1">
              <a:lnSpc>
                <a:spcPct val="150000"/>
              </a:lnSpc>
            </a:pPr>
            <a:r>
              <a:rPr lang="en-GB" altLang="zh-CN" sz="3000" dirty="0"/>
              <a:t>Aggressor (AGR): an operation or condition that can activate the fault effect.</a:t>
            </a:r>
          </a:p>
          <a:p>
            <a:pPr lvl="1" hangingPunct="1">
              <a:lnSpc>
                <a:spcPct val="150000"/>
              </a:lnSpc>
            </a:pPr>
            <a:r>
              <a:rPr lang="en-GB" altLang="zh-CN" sz="3000" dirty="0"/>
              <a:t>Victim (VTM): the operation affected by the fault (or to say the observable faulty output).</a:t>
            </a:r>
          </a:p>
          <a:p>
            <a:pPr lvl="1" hangingPunct="1">
              <a:lnSpc>
                <a:spcPct val="150000"/>
              </a:lnSpc>
            </a:pPr>
            <a:r>
              <a:rPr lang="en-GB" altLang="zh-CN" sz="3000" dirty="0"/>
              <a:t>Suspect (SPT): the possible location of the aggressor.</a:t>
            </a:r>
          </a:p>
          <a:p>
            <a:pPr lvl="2" hangingPunct="1">
              <a:lnSpc>
                <a:spcPct val="150000"/>
              </a:lnSpc>
            </a:pPr>
            <a:r>
              <a:rPr lang="en-GB" altLang="zh-CN" sz="2400" dirty="0"/>
              <a:t>it also indicates the possible victim location for each aggressor</a:t>
            </a:r>
          </a:p>
          <a:p>
            <a:pPr lvl="1" hangingPunct="1">
              <a:lnSpc>
                <a:spcPct val="150000"/>
              </a:lnSpc>
            </a:pPr>
            <a:r>
              <a:rPr lang="en-GB" altLang="zh-CN" sz="3000" dirty="0"/>
              <a:t>Recoverer (RCV): the operation that can mask or recover the fault effect of the victim.</a:t>
            </a:r>
          </a:p>
          <a:p>
            <a:pPr hangingPunct="1">
              <a:lnSpc>
                <a:spcPct val="150000"/>
              </a:lnSpc>
            </a:pPr>
            <a:endParaRPr lang="en-GB" altLang="zh-CN" sz="3600" dirty="0"/>
          </a:p>
          <a:p>
            <a:pPr lvl="2" hangingPunct="1">
              <a:lnSpc>
                <a:spcPct val="150000"/>
              </a:lnSpc>
            </a:pPr>
            <a:endParaRPr lang="en-GB" altLang="zh-CN" sz="2400" dirty="0"/>
          </a:p>
        </p:txBody>
      </p:sp>
      <p:pic>
        <p:nvPicPr>
          <p:cNvPr id="5" name="Picture 4">
            <a:extLst>
              <a:ext uri="{FF2B5EF4-FFF2-40B4-BE49-F238E27FC236}">
                <a16:creationId xmlns:a16="http://schemas.microsoft.com/office/drawing/2014/main" id="{B8A57BAC-7A94-AB05-D5D0-1286B72FEED3}"/>
              </a:ext>
            </a:extLst>
          </p:cNvPr>
          <p:cNvPicPr>
            <a:picLocks noChangeAspect="1"/>
          </p:cNvPicPr>
          <p:nvPr/>
        </p:nvPicPr>
        <p:blipFill>
          <a:blip r:embed="rId2"/>
          <a:stretch>
            <a:fillRect/>
          </a:stretch>
        </p:blipFill>
        <p:spPr>
          <a:xfrm>
            <a:off x="13168309" y="10128289"/>
            <a:ext cx="5524671" cy="3483710"/>
          </a:xfrm>
          <a:prstGeom prst="rect">
            <a:avLst/>
          </a:prstGeom>
        </p:spPr>
      </p:pic>
      <p:pic>
        <p:nvPicPr>
          <p:cNvPr id="8" name="Picture 7">
            <a:extLst>
              <a:ext uri="{FF2B5EF4-FFF2-40B4-BE49-F238E27FC236}">
                <a16:creationId xmlns:a16="http://schemas.microsoft.com/office/drawing/2014/main" id="{F9042317-3084-C8DD-4A66-0E7BB4B8E3CB}"/>
              </a:ext>
            </a:extLst>
          </p:cNvPr>
          <p:cNvPicPr>
            <a:picLocks noChangeAspect="1"/>
          </p:cNvPicPr>
          <p:nvPr/>
        </p:nvPicPr>
        <p:blipFill>
          <a:blip r:embed="rId3"/>
          <a:stretch>
            <a:fillRect/>
          </a:stretch>
        </p:blipFill>
        <p:spPr>
          <a:xfrm>
            <a:off x="17851822" y="10181063"/>
            <a:ext cx="6431957" cy="3378162"/>
          </a:xfrm>
          <a:prstGeom prst="rect">
            <a:avLst/>
          </a:prstGeom>
        </p:spPr>
      </p:pic>
    </p:spTree>
    <p:extLst>
      <p:ext uri="{BB962C8B-B14F-4D97-AF65-F5344CB8AC3E}">
        <p14:creationId xmlns:p14="http://schemas.microsoft.com/office/powerpoint/2010/main" val="34680787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2225323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RAMSES</a:t>
            </a:r>
          </a:p>
          <a:p>
            <a:pPr hangingPunct="1">
              <a:lnSpc>
                <a:spcPct val="150000"/>
              </a:lnSpc>
            </a:pPr>
            <a:r>
              <a:rPr lang="en-GB" altLang="zh-CN" sz="3600" dirty="0"/>
              <a:t>Procedure:</a:t>
            </a:r>
          </a:p>
          <a:p>
            <a:pPr lvl="1" hangingPunct="1">
              <a:lnSpc>
                <a:spcPct val="150000"/>
              </a:lnSpc>
            </a:pPr>
            <a:r>
              <a:rPr lang="en-GB" altLang="zh-CN" sz="3000" dirty="0"/>
              <a:t>Set up operation flags</a:t>
            </a:r>
          </a:p>
          <a:p>
            <a:pPr lvl="1" hangingPunct="1">
              <a:lnSpc>
                <a:spcPct val="150000"/>
              </a:lnSpc>
            </a:pPr>
            <a:r>
              <a:rPr lang="en-GB" altLang="zh-CN" sz="3000" dirty="0"/>
              <a:t>Check the attributes described in the fault descriptors for the fault activation and fault detection conditions.</a:t>
            </a:r>
          </a:p>
          <a:p>
            <a:pPr lvl="1" hangingPunct="1">
              <a:lnSpc>
                <a:spcPct val="150000"/>
              </a:lnSpc>
            </a:pPr>
            <a:r>
              <a:rPr lang="en-GB" altLang="zh-CN" sz="3000" dirty="0"/>
              <a:t> If the AGR matches in the operation flags: </a:t>
            </a:r>
          </a:p>
          <a:p>
            <a:pPr lvl="2" hangingPunct="1">
              <a:lnSpc>
                <a:spcPct val="150000"/>
              </a:lnSpc>
            </a:pPr>
            <a:r>
              <a:rPr lang="en-GB" altLang="zh-CN" sz="2400" dirty="0"/>
              <a:t>Put cell into the aggressor mode.</a:t>
            </a:r>
          </a:p>
          <a:p>
            <a:pPr lvl="2" hangingPunct="1">
              <a:lnSpc>
                <a:spcPct val="150000"/>
              </a:lnSpc>
            </a:pPr>
            <a:r>
              <a:rPr lang="en-GB" altLang="zh-CN" sz="2400" dirty="0"/>
              <a:t>Set the victim flags for all possible victims.</a:t>
            </a:r>
          </a:p>
          <a:p>
            <a:pPr lvl="2" hangingPunct="1">
              <a:lnSpc>
                <a:spcPct val="150000"/>
              </a:lnSpc>
            </a:pPr>
            <a:r>
              <a:rPr lang="en-GB" altLang="zh-CN" sz="2400" dirty="0"/>
              <a:t>Each victim should record the aggressor address.</a:t>
            </a:r>
          </a:p>
          <a:p>
            <a:pPr lvl="1" hangingPunct="1">
              <a:lnSpc>
                <a:spcPct val="150000"/>
              </a:lnSpc>
            </a:pPr>
            <a:r>
              <a:rPr lang="en-GB" altLang="zh-CN" sz="3000" dirty="0"/>
              <a:t>If the RCV matches in the operation flags: </a:t>
            </a:r>
          </a:p>
          <a:p>
            <a:pPr lvl="2" hangingPunct="1">
              <a:lnSpc>
                <a:spcPct val="150000"/>
              </a:lnSpc>
            </a:pPr>
            <a:r>
              <a:rPr lang="en-GB" altLang="zh-CN" sz="2400" dirty="0"/>
              <a:t>Clear the victim flag and the aggressor entry for the memory cell. </a:t>
            </a:r>
          </a:p>
          <a:p>
            <a:pPr lvl="1" hangingPunct="1">
              <a:lnSpc>
                <a:spcPct val="150000"/>
              </a:lnSpc>
            </a:pPr>
            <a:r>
              <a:rPr lang="en-GB" altLang="zh-CN" sz="3000" dirty="0"/>
              <a:t>If the VTM matches in the operation flags: </a:t>
            </a:r>
          </a:p>
          <a:p>
            <a:pPr lvl="2" hangingPunct="1">
              <a:lnSpc>
                <a:spcPct val="150000"/>
              </a:lnSpc>
            </a:pPr>
            <a:r>
              <a:rPr lang="en-GB" altLang="zh-CN" sz="2400" dirty="0"/>
              <a:t>The fault effect is observable and it is marked as detected.</a:t>
            </a:r>
          </a:p>
          <a:p>
            <a:pPr lvl="2" hangingPunct="1">
              <a:lnSpc>
                <a:spcPct val="150000"/>
              </a:lnSpc>
            </a:pPr>
            <a:endParaRPr lang="en-GB" altLang="zh-CN" sz="2400" dirty="0"/>
          </a:p>
        </p:txBody>
      </p:sp>
      <p:pic>
        <p:nvPicPr>
          <p:cNvPr id="10" name="Picture 9">
            <a:extLst>
              <a:ext uri="{FF2B5EF4-FFF2-40B4-BE49-F238E27FC236}">
                <a16:creationId xmlns:a16="http://schemas.microsoft.com/office/drawing/2014/main" id="{D652857F-7E46-10AA-5306-64B55BA4FE74}"/>
              </a:ext>
            </a:extLst>
          </p:cNvPr>
          <p:cNvPicPr>
            <a:picLocks noChangeAspect="1"/>
          </p:cNvPicPr>
          <p:nvPr/>
        </p:nvPicPr>
        <p:blipFill>
          <a:blip r:embed="rId2"/>
          <a:stretch>
            <a:fillRect/>
          </a:stretch>
        </p:blipFill>
        <p:spPr>
          <a:xfrm>
            <a:off x="18209941" y="7201297"/>
            <a:ext cx="5808746" cy="6302358"/>
          </a:xfrm>
          <a:prstGeom prst="rect">
            <a:avLst/>
          </a:prstGeom>
        </p:spPr>
      </p:pic>
    </p:spTree>
    <p:extLst>
      <p:ext uri="{BB962C8B-B14F-4D97-AF65-F5344CB8AC3E}">
        <p14:creationId xmlns:p14="http://schemas.microsoft.com/office/powerpoint/2010/main" val="5543333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2199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RAMSES</a:t>
            </a:r>
          </a:p>
          <a:p>
            <a:pPr hangingPunct="1">
              <a:lnSpc>
                <a:spcPct val="150000"/>
              </a:lnSpc>
            </a:pPr>
            <a:r>
              <a:rPr lang="en-GB" altLang="zh-CN" sz="3600" dirty="0"/>
              <a:t>For word-oriented memories, the relative strength of the write operation and the coupling effect should be defined first.</a:t>
            </a:r>
          </a:p>
          <a:p>
            <a:pPr hangingPunct="1">
              <a:lnSpc>
                <a:spcPct val="150000"/>
              </a:lnSpc>
            </a:pPr>
            <a:r>
              <a:rPr lang="en-GB" altLang="zh-CN" sz="3600" dirty="0"/>
              <a:t>For multi-port memories, additional operation flags are required for inter-port faults. Port specification also is necessary for the operation flags.</a:t>
            </a:r>
          </a:p>
          <a:p>
            <a:pPr lvl="2" hangingPunct="1">
              <a:lnSpc>
                <a:spcPct val="150000"/>
              </a:lnSpc>
            </a:pPr>
            <a:endParaRPr lang="en-GB" altLang="zh-CN" sz="2400" dirty="0"/>
          </a:p>
        </p:txBody>
      </p:sp>
    </p:spTree>
    <p:extLst>
      <p:ext uri="{BB962C8B-B14F-4D97-AF65-F5344CB8AC3E}">
        <p14:creationId xmlns:p14="http://schemas.microsoft.com/office/powerpoint/2010/main" val="4438624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2199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Algorithm Generation by Simulation</a:t>
            </a:r>
            <a:r>
              <a:rPr lang="en-US" altLang="zh-CN" sz="3600" b="1" dirty="0">
                <a:solidFill>
                  <a:srgbClr val="68309F"/>
                </a:solidFill>
              </a:rPr>
              <a:t> (TAGS)</a:t>
            </a:r>
          </a:p>
          <a:p>
            <a:pPr hangingPunct="1">
              <a:lnSpc>
                <a:spcPct val="150000"/>
              </a:lnSpc>
            </a:pPr>
            <a:r>
              <a:rPr lang="en-GB" altLang="zh-CN" sz="3600" b="1" dirty="0">
                <a:solidFill>
                  <a:srgbClr val="68309F"/>
                </a:solidFill>
              </a:rPr>
              <a:t>March template</a:t>
            </a:r>
            <a:r>
              <a:rPr lang="en-GB" altLang="zh-CN" sz="3600" dirty="0"/>
              <a:t>: a sequence of read/Write operations similar to a March test, but without the explicit specification of address sequences and data backgrounds.</a:t>
            </a:r>
          </a:p>
          <a:p>
            <a:pPr lvl="1" hangingPunct="1">
              <a:lnSpc>
                <a:spcPct val="150000"/>
              </a:lnSpc>
            </a:pPr>
            <a:r>
              <a:rPr lang="en-GB" altLang="zh-CN" sz="3000" dirty="0"/>
              <a:t>e.g. (w)(</a:t>
            </a:r>
            <a:r>
              <a:rPr lang="en-GB" altLang="zh-CN" sz="3000" dirty="0" err="1"/>
              <a:t>rw</a:t>
            </a:r>
            <a:r>
              <a:rPr lang="en-GB" altLang="zh-CN" sz="3000" dirty="0"/>
              <a:t>)(</a:t>
            </a:r>
            <a:r>
              <a:rPr lang="en-GB" altLang="zh-CN" sz="3000" dirty="0" err="1"/>
              <a:t>rwr</a:t>
            </a:r>
            <a:r>
              <a:rPr lang="en-GB" altLang="zh-CN" sz="3000" dirty="0"/>
              <a:t>) is a march template.</a:t>
            </a:r>
          </a:p>
          <a:p>
            <a:pPr hangingPunct="1">
              <a:lnSpc>
                <a:spcPct val="150000"/>
              </a:lnSpc>
            </a:pPr>
            <a:endParaRPr lang="en-GB" altLang="zh-CN" sz="3600" dirty="0"/>
          </a:p>
          <a:p>
            <a:pPr hangingPunct="1">
              <a:lnSpc>
                <a:spcPct val="150000"/>
              </a:lnSpc>
            </a:pPr>
            <a:endParaRPr lang="en-GB" altLang="zh-CN" sz="2400" dirty="0"/>
          </a:p>
        </p:txBody>
      </p:sp>
    </p:spTree>
    <p:extLst>
      <p:ext uri="{BB962C8B-B14F-4D97-AF65-F5344CB8AC3E}">
        <p14:creationId xmlns:p14="http://schemas.microsoft.com/office/powerpoint/2010/main" val="10177797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219988" cy="10622388"/>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Algorithm Generation by Simulation</a:t>
            </a:r>
            <a:r>
              <a:rPr lang="en-US" altLang="zh-CN" sz="3600" b="1" dirty="0">
                <a:solidFill>
                  <a:srgbClr val="68309F"/>
                </a:solidFill>
              </a:rPr>
              <a:t> (TAGS)</a:t>
            </a:r>
          </a:p>
          <a:p>
            <a:pPr hangingPunct="1">
              <a:lnSpc>
                <a:spcPct val="150000"/>
              </a:lnSpc>
            </a:pPr>
            <a:r>
              <a:rPr lang="en-GB" altLang="zh-CN" sz="3600" dirty="0"/>
              <a:t>Test generation procedure of TAGS:</a:t>
            </a:r>
          </a:p>
          <a:p>
            <a:pPr lvl="1" hangingPunct="1">
              <a:lnSpc>
                <a:spcPct val="150000"/>
              </a:lnSpc>
            </a:pPr>
            <a:r>
              <a:rPr lang="en-GB" altLang="zh-CN" sz="3000" dirty="0"/>
              <a:t>Initialize the test length as 1N. </a:t>
            </a:r>
          </a:p>
          <a:p>
            <a:pPr lvl="1" hangingPunct="1">
              <a:lnSpc>
                <a:spcPct val="150000"/>
              </a:lnSpc>
            </a:pPr>
            <a:r>
              <a:rPr lang="en-GB" altLang="zh-CN" sz="3000" dirty="0"/>
              <a:t>Let the template set contain a single template t = </a:t>
            </a:r>
            <a:r>
              <a:rPr lang="en-US" altLang="zh-CN" sz="3000" dirty="0"/>
              <a:t>(</a:t>
            </a:r>
            <a:r>
              <a:rPr lang="en-GB" altLang="zh-CN" sz="3000" dirty="0"/>
              <a:t>w).</a:t>
            </a:r>
          </a:p>
          <a:p>
            <a:pPr lvl="1" hangingPunct="1">
              <a:lnSpc>
                <a:spcPct val="150000"/>
              </a:lnSpc>
            </a:pPr>
            <a:r>
              <a:rPr lang="en-GB" altLang="zh-CN" sz="3000" dirty="0"/>
              <a:t>Increase the test length by 1N. </a:t>
            </a:r>
          </a:p>
          <a:p>
            <a:pPr lvl="1" hangingPunct="1">
              <a:lnSpc>
                <a:spcPct val="150000"/>
              </a:lnSpc>
            </a:pPr>
            <a:r>
              <a:rPr lang="en-GB" altLang="zh-CN" sz="3000" dirty="0"/>
              <a:t>For each template t in the template set:</a:t>
            </a:r>
          </a:p>
          <a:p>
            <a:pPr lvl="2" hangingPunct="1">
              <a:lnSpc>
                <a:spcPct val="150000"/>
              </a:lnSpc>
            </a:pPr>
            <a:r>
              <a:rPr lang="en-GB" altLang="zh-CN" sz="2400" dirty="0"/>
              <a:t>add a read/write operation to t using one of the generation options</a:t>
            </a:r>
          </a:p>
          <a:p>
            <a:pPr lvl="2" hangingPunct="1">
              <a:lnSpc>
                <a:spcPct val="150000"/>
              </a:lnSpc>
            </a:pPr>
            <a:r>
              <a:rPr lang="en-GB" altLang="zh-CN" sz="2400" dirty="0"/>
              <a:t>repeat the step for all possible cases to form a new template set, except when any of the filtering conditions is true.</a:t>
            </a:r>
          </a:p>
          <a:p>
            <a:pPr lvl="1" hangingPunct="1">
              <a:lnSpc>
                <a:spcPct val="150000"/>
              </a:lnSpc>
            </a:pPr>
            <a:r>
              <a:rPr lang="en-GB" altLang="zh-CN" sz="3000" dirty="0"/>
              <a:t>A series of March tests is generated by assigning address orders in various combinations to each template in the set, together with consistent data backgrounds. </a:t>
            </a:r>
          </a:p>
          <a:p>
            <a:pPr lvl="2" hangingPunct="1">
              <a:lnSpc>
                <a:spcPct val="150000"/>
              </a:lnSpc>
            </a:pPr>
            <a:r>
              <a:rPr lang="en-GB" altLang="zh-CN" sz="2400" dirty="0"/>
              <a:t>When the address order for a stand-alone read or write can be either ⇑ or ⇓, we use ⇑ by default.</a:t>
            </a:r>
          </a:p>
          <a:p>
            <a:pPr lvl="1" hangingPunct="1">
              <a:lnSpc>
                <a:spcPct val="150000"/>
              </a:lnSpc>
            </a:pPr>
            <a:r>
              <a:rPr lang="en-GB" altLang="zh-CN" sz="3000" dirty="0"/>
              <a:t>Simulate the resulting March tests using RAMSES.</a:t>
            </a:r>
          </a:p>
          <a:p>
            <a:pPr lvl="1" hangingPunct="1">
              <a:lnSpc>
                <a:spcPct val="150000"/>
              </a:lnSpc>
            </a:pPr>
            <a:r>
              <a:rPr lang="en-GB" altLang="zh-CN" sz="3000" dirty="0"/>
              <a:t>…</a:t>
            </a:r>
          </a:p>
          <a:p>
            <a:pPr hangingPunct="1">
              <a:lnSpc>
                <a:spcPct val="150000"/>
              </a:lnSpc>
            </a:pPr>
            <a:endParaRPr lang="en-GB" altLang="zh-CN" sz="3600" dirty="0"/>
          </a:p>
          <a:p>
            <a:pPr hangingPunct="1">
              <a:lnSpc>
                <a:spcPct val="150000"/>
              </a:lnSpc>
            </a:pPr>
            <a:endParaRPr lang="en-GB" altLang="zh-CN" sz="2400" dirty="0"/>
          </a:p>
        </p:txBody>
      </p:sp>
    </p:spTree>
    <p:extLst>
      <p:ext uri="{BB962C8B-B14F-4D97-AF65-F5344CB8AC3E}">
        <p14:creationId xmlns:p14="http://schemas.microsoft.com/office/powerpoint/2010/main" val="99076457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US" altLang="zh-CN" sz="4800" dirty="0"/>
              <a:t>RAM Fault Simulation and Test Algorithm Generation</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2199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Algorithm Generation by Simulation</a:t>
            </a:r>
            <a:r>
              <a:rPr lang="en-US" altLang="zh-CN" sz="3600" b="1" dirty="0">
                <a:solidFill>
                  <a:srgbClr val="68309F"/>
                </a:solidFill>
              </a:rPr>
              <a:t> (TAGS)</a:t>
            </a:r>
          </a:p>
          <a:p>
            <a:pPr hangingPunct="1">
              <a:lnSpc>
                <a:spcPct val="150000"/>
              </a:lnSpc>
            </a:pPr>
            <a:r>
              <a:rPr lang="en-GB" altLang="zh-CN" sz="3600" dirty="0"/>
              <a:t>Test generation procedure of TAGS:</a:t>
            </a:r>
          </a:p>
          <a:p>
            <a:pPr lvl="1" hangingPunct="1">
              <a:lnSpc>
                <a:spcPct val="150000"/>
              </a:lnSpc>
            </a:pPr>
            <a:r>
              <a:rPr lang="en-GB" altLang="zh-CN" sz="3000" dirty="0"/>
              <a:t>…</a:t>
            </a:r>
          </a:p>
          <a:p>
            <a:pPr lvl="1" hangingPunct="1">
              <a:lnSpc>
                <a:spcPct val="150000"/>
              </a:lnSpc>
            </a:pPr>
            <a:r>
              <a:rPr lang="en-GB" altLang="zh-CN" sz="3000" dirty="0"/>
              <a:t>Drop the tests that have no FC improvement over tests in the previous iteration, or if the improvement is completely covered by another test in the current iteration.</a:t>
            </a:r>
          </a:p>
          <a:p>
            <a:pPr lvl="1" hangingPunct="1">
              <a:lnSpc>
                <a:spcPct val="150000"/>
              </a:lnSpc>
            </a:pPr>
            <a:r>
              <a:rPr lang="en-GB" altLang="zh-CN" sz="3000" dirty="0"/>
              <a:t>Repeat steps 3 to 6 using the new template set until the given fault set is 100% covered or the test length limit is reached.</a:t>
            </a:r>
            <a:endParaRPr lang="en-GB" altLang="zh-CN" sz="3600" dirty="0"/>
          </a:p>
          <a:p>
            <a:pPr hangingPunct="1">
              <a:lnSpc>
                <a:spcPct val="150000"/>
              </a:lnSpc>
            </a:pPr>
            <a:endParaRPr lang="en-GB" altLang="zh-CN" sz="2400" dirty="0"/>
          </a:p>
        </p:txBody>
      </p:sp>
    </p:spTree>
    <p:extLst>
      <p:ext uri="{BB962C8B-B14F-4D97-AF65-F5344CB8AC3E}">
        <p14:creationId xmlns:p14="http://schemas.microsoft.com/office/powerpoint/2010/main" val="6843690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US" altLang="zh-CN" sz="9600" dirty="0"/>
              <a:t>Memory Built-In Self-Test</a:t>
            </a:r>
            <a:endParaRPr lang="zh-CN" altLang="en-US" sz="9600" dirty="0"/>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34993906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20598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RAM Specification and BIST Design Strategy</a:t>
            </a:r>
          </a:p>
          <a:p>
            <a:pPr lvl="1" hangingPunct="1">
              <a:lnSpc>
                <a:spcPct val="150000"/>
              </a:lnSpc>
            </a:pPr>
            <a:r>
              <a:rPr lang="en-GB" altLang="zh-CN" sz="3000" dirty="0"/>
              <a:t>One of the challenges in memory BIST is that the asynchronous memory core (traditional RAMs are asynchronous) is to be tested by the synchronous BIST logic.</a:t>
            </a:r>
          </a:p>
          <a:p>
            <a:pPr lvl="1" hangingPunct="1">
              <a:lnSpc>
                <a:spcPct val="150000"/>
              </a:lnSpc>
            </a:pPr>
            <a:r>
              <a:rPr lang="en-GB" altLang="zh-CN" sz="3000" dirty="0"/>
              <a:t>Therefore, once the conversion is done and fixed in a BIST design, the clock period should be determined with care to avoid violation of the timing specifications of the EDRAM. </a:t>
            </a:r>
          </a:p>
        </p:txBody>
      </p:sp>
      <p:pic>
        <p:nvPicPr>
          <p:cNvPr id="5" name="Picture 4">
            <a:extLst>
              <a:ext uri="{FF2B5EF4-FFF2-40B4-BE49-F238E27FC236}">
                <a16:creationId xmlns:a16="http://schemas.microsoft.com/office/drawing/2014/main" id="{8336A9C3-9CF7-364C-891E-5C57F819AE2D}"/>
              </a:ext>
            </a:extLst>
          </p:cNvPr>
          <p:cNvPicPr>
            <a:picLocks noChangeAspect="1"/>
          </p:cNvPicPr>
          <p:nvPr/>
        </p:nvPicPr>
        <p:blipFill>
          <a:blip r:embed="rId2"/>
          <a:stretch>
            <a:fillRect/>
          </a:stretch>
        </p:blipFill>
        <p:spPr>
          <a:xfrm>
            <a:off x="14395411" y="2829813"/>
            <a:ext cx="9286875" cy="10696575"/>
          </a:xfrm>
          <a:prstGeom prst="rect">
            <a:avLst/>
          </a:prstGeom>
        </p:spPr>
      </p:pic>
    </p:spTree>
    <p:extLst>
      <p:ext uri="{BB962C8B-B14F-4D97-AF65-F5344CB8AC3E}">
        <p14:creationId xmlns:p14="http://schemas.microsoft.com/office/powerpoint/2010/main" val="6607560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9105950"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and Functions</a:t>
            </a:r>
          </a:p>
          <a:p>
            <a:pPr lvl="1" hangingPunct="1">
              <a:lnSpc>
                <a:spcPct val="150000"/>
              </a:lnSpc>
            </a:pPr>
            <a:r>
              <a:rPr lang="en-GB" altLang="zh-CN" sz="3000" dirty="0"/>
              <a:t>The BIST logic is activated by the </a:t>
            </a:r>
            <a:r>
              <a:rPr lang="en-GB" altLang="zh-CN" sz="3000" b="1" dirty="0"/>
              <a:t>BIST activation control (BAC)</a:t>
            </a:r>
            <a:r>
              <a:rPr lang="en-GB" altLang="zh-CN" sz="3000" dirty="0"/>
              <a:t> input; that is, the EDRAM is in normal mode when BAC = 0, and it is in BIST mode when BAC = 1. </a:t>
            </a:r>
          </a:p>
          <a:p>
            <a:pPr lvl="1" hangingPunct="1">
              <a:lnSpc>
                <a:spcPct val="150000"/>
              </a:lnSpc>
            </a:pPr>
            <a:r>
              <a:rPr lang="en-GB" altLang="zh-CN" sz="3000" dirty="0"/>
              <a:t>The BIST controller is a finite-state machine (FSM), whose state transition is controlled by the </a:t>
            </a:r>
            <a:r>
              <a:rPr lang="en-GB" altLang="zh-CN" sz="3000" b="1" dirty="0"/>
              <a:t>BIST control selection (BCS) input</a:t>
            </a:r>
            <a:r>
              <a:rPr lang="en-GB" altLang="zh-CN" sz="3000" dirty="0"/>
              <a:t>.</a:t>
            </a:r>
          </a:p>
          <a:p>
            <a:pPr lvl="1" hangingPunct="1">
              <a:lnSpc>
                <a:spcPct val="150000"/>
              </a:lnSpc>
            </a:pPr>
            <a:r>
              <a:rPr lang="en-GB" altLang="zh-CN" sz="3000" dirty="0"/>
              <a:t>Test patterns and commands can be shifted in from the </a:t>
            </a:r>
            <a:r>
              <a:rPr lang="en-GB" altLang="zh-CN" sz="3000" b="1" dirty="0"/>
              <a:t>BIST scan-in (BSI)</a:t>
            </a:r>
            <a:r>
              <a:rPr lang="en-GB" altLang="zh-CN" sz="3000" dirty="0"/>
              <a:t> input and results can be shifted out from the </a:t>
            </a:r>
            <a:r>
              <a:rPr lang="en-GB" altLang="zh-CN" sz="3000" b="1" dirty="0"/>
              <a:t>BIST scan-out (BSO)</a:t>
            </a:r>
            <a:r>
              <a:rPr lang="en-GB" altLang="zh-CN" sz="3000" dirty="0"/>
              <a:t> output.</a:t>
            </a:r>
          </a:p>
        </p:txBody>
      </p:sp>
      <p:pic>
        <p:nvPicPr>
          <p:cNvPr id="6" name="Picture 5">
            <a:extLst>
              <a:ext uri="{FF2B5EF4-FFF2-40B4-BE49-F238E27FC236}">
                <a16:creationId xmlns:a16="http://schemas.microsoft.com/office/drawing/2014/main" id="{87A7D2C3-A8CA-EA57-49AC-E7ED28B50DB6}"/>
              </a:ext>
            </a:extLst>
          </p:cNvPr>
          <p:cNvPicPr>
            <a:picLocks noChangeAspect="1"/>
          </p:cNvPicPr>
          <p:nvPr/>
        </p:nvPicPr>
        <p:blipFill>
          <a:blip r:embed="rId2"/>
          <a:stretch>
            <a:fillRect/>
          </a:stretch>
        </p:blipFill>
        <p:spPr>
          <a:xfrm>
            <a:off x="10320337" y="2688721"/>
            <a:ext cx="13801725" cy="10791825"/>
          </a:xfrm>
          <a:prstGeom prst="rect">
            <a:avLst/>
          </a:prstGeom>
        </p:spPr>
      </p:pic>
    </p:spTree>
    <p:extLst>
      <p:ext uri="{BB962C8B-B14F-4D97-AF65-F5344CB8AC3E}">
        <p14:creationId xmlns:p14="http://schemas.microsoft.com/office/powerpoint/2010/main" val="31362400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893298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and Functions</a:t>
                </a:r>
              </a:p>
              <a:p>
                <a:pPr lvl="1" hangingPunct="1">
                  <a:lnSpc>
                    <a:spcPct val="150000"/>
                  </a:lnSpc>
                </a:pPr>
                <a:r>
                  <a:rPr lang="en-GB" altLang="zh-CN" sz="3000" dirty="0"/>
                  <a:t>The </a:t>
                </a:r>
                <a:r>
                  <a:rPr lang="en-GB" altLang="zh-CN" sz="3000" b="1" dirty="0"/>
                  <a:t>BIST ready flag (BRD)</a:t>
                </a:r>
                <a:r>
                  <a:rPr lang="en-GB" altLang="zh-CN" sz="3000" dirty="0"/>
                  <a:t> is used to indicate when the BIST sequence is finished, so the </a:t>
                </a:r>
                <a:r>
                  <a:rPr lang="en-GB" altLang="zh-CN" sz="3000" b="1" dirty="0"/>
                  <a:t>Go/No-Go indicator signal (BGO)</a:t>
                </a:r>
                <a:r>
                  <a:rPr lang="en-GB" altLang="zh-CN" sz="3000" dirty="0"/>
                  <a:t> can be sampled to check whether the EDRAM is functioning correctly or not.</a:t>
                </a:r>
              </a:p>
              <a:p>
                <a:pPr lvl="1" hangingPunct="1">
                  <a:lnSpc>
                    <a:spcPct val="150000"/>
                  </a:lnSpc>
                </a:pPr>
                <a:r>
                  <a:rPr lang="en-GB" altLang="zh-CN" sz="3000" dirty="0"/>
                  <a:t>The </a:t>
                </a:r>
                <a14:m>
                  <m:oMath xmlns:m="http://schemas.openxmlformats.org/officeDocument/2006/math">
                    <m:acc>
                      <m:accPr>
                        <m:chr m:val="̅"/>
                        <m:ctrlPr>
                          <a:rPr lang="en-GB" altLang="zh-CN" sz="3000" b="1" i="1" dirty="0" smtClean="0">
                            <a:latin typeface="Cambria Math" panose="02040503050406030204" pitchFamily="18" charset="0"/>
                          </a:rPr>
                        </m:ctrlPr>
                      </m:accPr>
                      <m:e>
                        <m:r>
                          <a:rPr lang="en-US" altLang="zh-CN" sz="3000" b="1" i="1" dirty="0" smtClean="0">
                            <a:latin typeface="Cambria Math" panose="02040503050406030204" pitchFamily="18" charset="0"/>
                          </a:rPr>
                          <m:t>𝑩𝑹𝑺</m:t>
                        </m:r>
                      </m:e>
                    </m:acc>
                    <m:r>
                      <a:rPr lang="en-GB" altLang="zh-CN" sz="3000" b="1" i="1" dirty="0" smtClean="0">
                        <a:latin typeface="Cambria Math" panose="02040503050406030204" pitchFamily="18" charset="0"/>
                      </a:rPr>
                      <m:t>∗/</m:t>
                    </m:r>
                    <m:r>
                      <a:rPr lang="en-GB" altLang="zh-CN" sz="3000" b="1" i="1" dirty="0" smtClean="0">
                        <a:latin typeface="Cambria Math" panose="02040503050406030204" pitchFamily="18" charset="0"/>
                      </a:rPr>
                      <m:t>𝑺𝑪𝑨𝑵</m:t>
                    </m:r>
                  </m:oMath>
                </a14:m>
                <a:r>
                  <a:rPr lang="en-GB" altLang="zh-CN" sz="3000" b="1" dirty="0"/>
                  <a:t> </a:t>
                </a:r>
                <a:r>
                  <a:rPr lang="en-GB" altLang="zh-CN" sz="3000" dirty="0"/>
                  <a:t>signal is used as both the reset and scan test control.</a:t>
                </a:r>
              </a:p>
              <a:p>
                <a:pPr lvl="1" hangingPunct="1">
                  <a:lnSpc>
                    <a:spcPct val="150000"/>
                  </a:lnSpc>
                </a:pPr>
                <a:r>
                  <a:rPr lang="en-GB" altLang="zh-CN" sz="3000" b="1" dirty="0"/>
                  <a:t>BIST clock: BCK</a:t>
                </a:r>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8932989" cy="10168979"/>
              </a:xfrm>
              <a:prstGeom prst="rect">
                <a:avLst/>
              </a:prstGeom>
              <a:blipFill>
                <a:blip r:embed="rId2"/>
                <a:stretch>
                  <a:fillRect l="-2116" r="-819"/>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87A7D2C3-A8CA-EA57-49AC-E7ED28B50DB6}"/>
              </a:ext>
            </a:extLst>
          </p:cNvPr>
          <p:cNvPicPr>
            <a:picLocks noChangeAspect="1"/>
          </p:cNvPicPr>
          <p:nvPr/>
        </p:nvPicPr>
        <p:blipFill>
          <a:blip r:embed="rId3"/>
          <a:stretch>
            <a:fillRect/>
          </a:stretch>
        </p:blipFill>
        <p:spPr>
          <a:xfrm>
            <a:off x="10320337" y="2688721"/>
            <a:ext cx="13801725" cy="10791825"/>
          </a:xfrm>
          <a:prstGeom prst="rect">
            <a:avLst/>
          </a:prstGeom>
        </p:spPr>
      </p:pic>
    </p:spTree>
    <p:extLst>
      <p:ext uri="{BB962C8B-B14F-4D97-AF65-F5344CB8AC3E}">
        <p14:creationId xmlns:p14="http://schemas.microsoft.com/office/powerpoint/2010/main" val="305316361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86294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4000" b="1" dirty="0">
                <a:solidFill>
                  <a:srgbClr val="68309F"/>
                </a:solidFill>
              </a:rPr>
              <a:t>BIST Architectures and Functions</a:t>
            </a:r>
          </a:p>
          <a:p>
            <a:pPr lvl="1" hangingPunct="1">
              <a:lnSpc>
                <a:spcPct val="150000"/>
              </a:lnSpc>
            </a:pPr>
            <a:r>
              <a:rPr lang="en-GB" altLang="zh-CN" sz="3600" dirty="0"/>
              <a:t>Test </a:t>
            </a:r>
            <a:r>
              <a:rPr lang="en-US" altLang="zh-CN" sz="3600" dirty="0"/>
              <a:t>modes:</a:t>
            </a:r>
          </a:p>
          <a:p>
            <a:pPr lvl="2" hangingPunct="1">
              <a:lnSpc>
                <a:spcPct val="150000"/>
              </a:lnSpc>
            </a:pPr>
            <a:r>
              <a:rPr lang="en-US" altLang="zh-CN" sz="2800" dirty="0"/>
              <a:t>Scan test mode: </a:t>
            </a:r>
            <a:r>
              <a:rPr lang="en-GB" altLang="zh-CN" sz="2800" dirty="0"/>
              <a:t>for testing and verifying the BIST logic</a:t>
            </a:r>
            <a:endParaRPr lang="en-US" altLang="zh-CN" sz="2800" dirty="0"/>
          </a:p>
          <a:p>
            <a:pPr lvl="2" hangingPunct="1">
              <a:lnSpc>
                <a:spcPct val="150000"/>
              </a:lnSpc>
            </a:pPr>
            <a:r>
              <a:rPr lang="en-US" altLang="zh-CN" sz="2800" dirty="0"/>
              <a:t>Memory BIST mode: </a:t>
            </a:r>
            <a:r>
              <a:rPr lang="en-GB" altLang="zh-CN" sz="2800" dirty="0"/>
              <a:t>for functional testing of the DRAM using March-based algorithms.</a:t>
            </a:r>
          </a:p>
          <a:p>
            <a:pPr lvl="3" hangingPunct="1">
              <a:lnSpc>
                <a:spcPct val="150000"/>
              </a:lnSpc>
            </a:pPr>
            <a:r>
              <a:rPr lang="en-GB" altLang="zh-CN" sz="2800" dirty="0"/>
              <a:t>Diagnosis may also be supported in this mode.</a:t>
            </a:r>
          </a:p>
          <a:p>
            <a:pPr lvl="3" hangingPunct="1">
              <a:lnSpc>
                <a:spcPct val="150000"/>
              </a:lnSpc>
            </a:pPr>
            <a:r>
              <a:rPr lang="en-GB" altLang="zh-CN" sz="2800" dirty="0"/>
              <a:t>Retention faults can be tested in this mode or in a separate test mode.</a:t>
            </a:r>
            <a:endParaRPr lang="en-US" altLang="zh-CN" sz="2800" dirty="0"/>
          </a:p>
          <a:p>
            <a:pPr lvl="2" hangingPunct="1">
              <a:lnSpc>
                <a:spcPct val="150000"/>
              </a:lnSpc>
            </a:pPr>
            <a:r>
              <a:rPr lang="en-US" altLang="zh-CN" sz="2800" dirty="0"/>
              <a:t>Burn-in (BI) mode: for </a:t>
            </a:r>
            <a:r>
              <a:rPr lang="en-GB" altLang="zh-CN" sz="2800" dirty="0"/>
              <a:t>stress testing of the DRAM to screen out unreliable parts that may fail in their infancy.</a:t>
            </a:r>
            <a:endParaRPr lang="en-US" altLang="zh-CN" sz="2800" dirty="0"/>
          </a:p>
          <a:p>
            <a:pPr lvl="2" hangingPunct="1">
              <a:lnSpc>
                <a:spcPct val="150000"/>
              </a:lnSpc>
            </a:pPr>
            <a:r>
              <a:rPr lang="en-US" altLang="zh-CN" sz="2800" dirty="0"/>
              <a:t>Timing fault test mode: </a:t>
            </a:r>
            <a:r>
              <a:rPr lang="en-GB" altLang="zh-CN" sz="2800" dirty="0"/>
              <a:t>for testing some critical timing faults by running the BIST clock at an appropriate speed.</a:t>
            </a:r>
            <a:endParaRPr lang="en-US" altLang="zh-CN" sz="2800" dirty="0"/>
          </a:p>
          <a:p>
            <a:pPr lvl="2" hangingPunct="1">
              <a:lnSpc>
                <a:spcPct val="150000"/>
              </a:lnSpc>
            </a:pPr>
            <a:endParaRPr lang="en-US" altLang="zh-CN" sz="2800" dirty="0"/>
          </a:p>
        </p:txBody>
      </p:sp>
    </p:spTree>
    <p:extLst>
      <p:ext uri="{BB962C8B-B14F-4D97-AF65-F5344CB8AC3E}">
        <p14:creationId xmlns:p14="http://schemas.microsoft.com/office/powerpoint/2010/main" val="42323387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F4D00D-952F-CB1E-C306-DF37781277B1}"/>
              </a:ext>
            </a:extLst>
          </p:cNvPr>
          <p:cNvPicPr>
            <a:picLocks noChangeAspect="1"/>
          </p:cNvPicPr>
          <p:nvPr/>
        </p:nvPicPr>
        <p:blipFill>
          <a:blip r:embed="rId2"/>
          <a:stretch>
            <a:fillRect/>
          </a:stretch>
        </p:blipFill>
        <p:spPr>
          <a:xfrm>
            <a:off x="13031477" y="2547240"/>
            <a:ext cx="10944225" cy="109632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2685490"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4000" b="1" dirty="0">
                    <a:solidFill>
                      <a:srgbClr val="68309F"/>
                    </a:solidFill>
                  </a:rPr>
                  <a:t>BIST Implementation</a:t>
                </a:r>
              </a:p>
              <a:p>
                <a:pPr hangingPunct="1">
                  <a:lnSpc>
                    <a:spcPct val="150000"/>
                  </a:lnSpc>
                </a:pPr>
                <a:r>
                  <a:rPr lang="en-GB" altLang="zh-CN" sz="4000" dirty="0"/>
                  <a:t>We first enter the Initial state by asserting </a:t>
                </a:r>
                <a14:m>
                  <m:oMath xmlns:m="http://schemas.openxmlformats.org/officeDocument/2006/math">
                    <m:acc>
                      <m:accPr>
                        <m:chr m:val="̅"/>
                        <m:ctrlPr>
                          <a:rPr lang="en-GB" altLang="zh-CN" sz="4000" i="1" dirty="0" smtClean="0">
                            <a:latin typeface="Cambria Math" panose="02040503050406030204" pitchFamily="18" charset="0"/>
                          </a:rPr>
                        </m:ctrlPr>
                      </m:accPr>
                      <m:e>
                        <m:r>
                          <a:rPr lang="en-US" altLang="zh-CN" sz="4000" b="0" i="1" dirty="0" smtClean="0">
                            <a:latin typeface="Cambria Math" panose="02040503050406030204" pitchFamily="18" charset="0"/>
                          </a:rPr>
                          <m:t>𝐵𝑅𝑆</m:t>
                        </m:r>
                      </m:e>
                    </m:acc>
                    <m:r>
                      <a:rPr lang="en-GB" altLang="zh-CN" sz="4000" b="0" i="1" dirty="0" smtClean="0">
                        <a:latin typeface="Cambria Math" panose="02040503050406030204" pitchFamily="18" charset="0"/>
                      </a:rPr>
                      <m:t>∗/</m:t>
                    </m:r>
                    <m:r>
                      <a:rPr lang="en-GB" altLang="zh-CN" sz="4000" b="0" i="1" dirty="0" smtClean="0">
                        <a:latin typeface="Cambria Math" panose="02040503050406030204" pitchFamily="18" charset="0"/>
                      </a:rPr>
                      <m:t>𝑆𝐶𝐴𝑁</m:t>
                    </m:r>
                  </m:oMath>
                </a14:m>
                <a:r>
                  <a:rPr lang="en-GB" altLang="zh-CN" sz="4000" dirty="0"/>
                  <a:t> low or applying a synchronizing sequence.</a:t>
                </a:r>
              </a:p>
              <a:p>
                <a:pPr hangingPunct="1">
                  <a:lnSpc>
                    <a:spcPct val="150000"/>
                  </a:lnSpc>
                </a:pPr>
                <a:r>
                  <a:rPr lang="en-GB" altLang="zh-CN" sz="4000" dirty="0"/>
                  <a:t>From the Initial state, we can enter the </a:t>
                </a:r>
                <a:r>
                  <a:rPr lang="en-GB" altLang="zh-CN" sz="4000" dirty="0" err="1"/>
                  <a:t>Test_Mode_In</a:t>
                </a:r>
                <a:r>
                  <a:rPr lang="en-GB" altLang="zh-CN" sz="4000" dirty="0"/>
                  <a:t> state if BCS=1. In this state, the intended test mode can be selected.</a:t>
                </a:r>
              </a:p>
              <a:p>
                <a:pPr hangingPunct="1">
                  <a:lnSpc>
                    <a:spcPct val="150000"/>
                  </a:lnSpc>
                </a:pPr>
                <a:r>
                  <a:rPr lang="en-GB" altLang="zh-CN" sz="4000" dirty="0"/>
                  <a:t>All the internal control signals will be generated in the Decode state, including those for the selection of the proper scan chain for the data sequence to be shifted in. </a:t>
                </a:r>
                <a:endParaRPr lang="en-US" altLang="zh-CN" sz="40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9" y="3093612"/>
                <a:ext cx="12685490" cy="10168979"/>
              </a:xfrm>
              <a:prstGeom prst="rect">
                <a:avLst/>
              </a:prstGeom>
              <a:blipFill>
                <a:blip r:embed="rId3"/>
                <a:stretch>
                  <a:fillRect l="-2114" r="-2691" b="-1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18174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4000" dirty="0">
                <a:solidFill>
                  <a:schemeClr val="tx1"/>
                </a:solidFill>
              </a:rPr>
              <a:t>Memory testers for full qualification and testing of embedded DRAM (EDRAM) will be much more expensive.</a:t>
            </a:r>
          </a:p>
          <a:p>
            <a:pPr hangingPunct="1">
              <a:lnSpc>
                <a:spcPct val="150000"/>
              </a:lnSpc>
            </a:pPr>
            <a:r>
              <a:rPr lang="en-US" altLang="zh-CN" sz="4000" dirty="0">
                <a:solidFill>
                  <a:schemeClr val="tx1"/>
                </a:solidFill>
              </a:rPr>
              <a:t>With BIST, the tester requirement for EDRAM can be minimized, and memory tester time can be greatly reduced throughout the entire test flow of the EDRAM.</a:t>
            </a:r>
          </a:p>
          <a:p>
            <a:pPr hangingPunct="1">
              <a:lnSpc>
                <a:spcPct val="150000"/>
              </a:lnSpc>
            </a:pPr>
            <a:r>
              <a:rPr lang="en-US" altLang="zh-CN" sz="4000" dirty="0">
                <a:solidFill>
                  <a:schemeClr val="tx1"/>
                </a:solidFill>
              </a:rPr>
              <a:t>It is also a good approach to protecting intellectual property.</a:t>
            </a:r>
          </a:p>
          <a:p>
            <a:pPr hangingPunct="1">
              <a:lnSpc>
                <a:spcPct val="150000"/>
              </a:lnSpc>
            </a:pPr>
            <a:endParaRPr lang="en-GB" altLang="zh-CN" sz="4000" dirty="0">
              <a:solidFill>
                <a:schemeClr val="tx1"/>
              </a:solidFill>
            </a:endParaRPr>
          </a:p>
        </p:txBody>
      </p:sp>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F4D00D-952F-CB1E-C306-DF37781277B1}"/>
              </a:ext>
            </a:extLst>
          </p:cNvPr>
          <p:cNvPicPr>
            <a:picLocks noChangeAspect="1"/>
          </p:cNvPicPr>
          <p:nvPr/>
        </p:nvPicPr>
        <p:blipFill>
          <a:blip r:embed="rId2"/>
          <a:stretch>
            <a:fillRect/>
          </a:stretch>
        </p:blipFill>
        <p:spPr>
          <a:xfrm>
            <a:off x="13031477" y="2547240"/>
            <a:ext cx="10944225" cy="109632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2685490"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4000" b="1" dirty="0">
                <a:solidFill>
                  <a:srgbClr val="68309F"/>
                </a:solidFill>
              </a:rPr>
              <a:t>BIST Implementation</a:t>
            </a:r>
          </a:p>
          <a:p>
            <a:pPr hangingPunct="1">
              <a:lnSpc>
                <a:spcPct val="150000"/>
              </a:lnSpc>
            </a:pPr>
            <a:r>
              <a:rPr lang="en-GB" altLang="zh-CN" sz="4000" dirty="0"/>
              <a:t>User-specified parameters and the test algorithm are shifted in during the </a:t>
            </a:r>
            <a:r>
              <a:rPr lang="en-GB" altLang="zh-CN" sz="4000" dirty="0" err="1"/>
              <a:t>Data_In_Out</a:t>
            </a:r>
            <a:r>
              <a:rPr lang="en-GB" altLang="zh-CN" sz="4000" dirty="0"/>
              <a:t> state.</a:t>
            </a:r>
          </a:p>
          <a:p>
            <a:pPr hangingPunct="1">
              <a:lnSpc>
                <a:spcPct val="150000"/>
              </a:lnSpc>
            </a:pPr>
            <a:r>
              <a:rPr lang="en-US" altLang="zh-CN" sz="4000" dirty="0"/>
              <a:t>Other test modes are </a:t>
            </a:r>
            <a:r>
              <a:rPr lang="en-GB" altLang="zh-CN" sz="4000" dirty="0"/>
              <a:t>performed in the Execute state.</a:t>
            </a:r>
          </a:p>
          <a:p>
            <a:pPr hangingPunct="1">
              <a:lnSpc>
                <a:spcPct val="150000"/>
              </a:lnSpc>
            </a:pPr>
            <a:r>
              <a:rPr lang="en-GB" altLang="zh-CN" sz="4000" dirty="0"/>
              <a:t>For memory core testing and diagnosis, we enter the bottom loop, which contains the Execute, Exit, and Probe/Pause states, and collect the error information in the Probe/Pause state.</a:t>
            </a:r>
            <a:endParaRPr lang="en-US" altLang="zh-CN" sz="4000" dirty="0"/>
          </a:p>
        </p:txBody>
      </p:sp>
    </p:spTree>
    <p:extLst>
      <p:ext uri="{BB962C8B-B14F-4D97-AF65-F5344CB8AC3E}">
        <p14:creationId xmlns:p14="http://schemas.microsoft.com/office/powerpoint/2010/main" val="286995312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US" altLang="zh-CN" sz="4800" dirty="0"/>
              <a:t>Memory Built-In Self-Test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41689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4000" b="1" dirty="0">
                <a:solidFill>
                  <a:srgbClr val="68309F"/>
                </a:solidFill>
              </a:rPr>
              <a:t>BIST Implementation</a:t>
            </a:r>
          </a:p>
          <a:p>
            <a:pPr hangingPunct="1">
              <a:lnSpc>
                <a:spcPct val="150000"/>
              </a:lnSpc>
            </a:pPr>
            <a:r>
              <a:rPr lang="en-US" altLang="zh-CN" sz="4000" dirty="0"/>
              <a:t>T</a:t>
            </a:r>
            <a:r>
              <a:rPr lang="en-GB" altLang="zh-CN" sz="4000" dirty="0"/>
              <a:t>he sequencer design is counter based. If the memory size increases, only the lengths of the row address counter and column address counter and the size of the comparator will increase.</a:t>
            </a:r>
          </a:p>
          <a:p>
            <a:pPr hangingPunct="1">
              <a:lnSpc>
                <a:spcPct val="150000"/>
              </a:lnSpc>
            </a:pPr>
            <a:r>
              <a:rPr lang="en-GB" altLang="zh-CN" sz="4000" dirty="0"/>
              <a:t>Only one additional bit is required for an address counter when the memory size is doubled, so the hardware overhead is low.</a:t>
            </a:r>
          </a:p>
          <a:p>
            <a:pPr hangingPunct="1">
              <a:lnSpc>
                <a:spcPct val="150000"/>
              </a:lnSpc>
            </a:pPr>
            <a:endParaRPr lang="en-US" altLang="zh-CN" sz="4000" dirty="0"/>
          </a:p>
        </p:txBody>
      </p:sp>
      <p:pic>
        <p:nvPicPr>
          <p:cNvPr id="6" name="Picture 5">
            <a:extLst>
              <a:ext uri="{FF2B5EF4-FFF2-40B4-BE49-F238E27FC236}">
                <a16:creationId xmlns:a16="http://schemas.microsoft.com/office/drawing/2014/main" id="{2864DB81-FF55-CCC6-6F75-0226F1809875}"/>
              </a:ext>
            </a:extLst>
          </p:cNvPr>
          <p:cNvPicPr>
            <a:picLocks noChangeAspect="1"/>
          </p:cNvPicPr>
          <p:nvPr/>
        </p:nvPicPr>
        <p:blipFill>
          <a:blip r:embed="rId2"/>
          <a:stretch>
            <a:fillRect/>
          </a:stretch>
        </p:blipFill>
        <p:spPr>
          <a:xfrm>
            <a:off x="13972478" y="8282008"/>
            <a:ext cx="9499561" cy="5199932"/>
          </a:xfrm>
          <a:prstGeom prst="rect">
            <a:avLst/>
          </a:prstGeom>
        </p:spPr>
      </p:pic>
    </p:spTree>
    <p:extLst>
      <p:ext uri="{BB962C8B-B14F-4D97-AF65-F5344CB8AC3E}">
        <p14:creationId xmlns:p14="http://schemas.microsoft.com/office/powerpoint/2010/main" val="333787931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264918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en-US" altLang="zh-CN" dirty="0"/>
              <a:t>RAM Functional Fault Models and Test Algorithms</a:t>
            </a:r>
          </a:p>
          <a:p>
            <a:pPr hangingPunct="1">
              <a:lnSpc>
                <a:spcPct val="150000"/>
              </a:lnSpc>
            </a:pPr>
            <a:r>
              <a:rPr lang="en-US" altLang="zh-CN" dirty="0">
                <a:ea typeface="思源黑体 CN" panose="020B0500000000000000" pitchFamily="34" charset="-122"/>
              </a:rPr>
              <a:t>02 </a:t>
            </a:r>
            <a:r>
              <a:rPr lang="en-US" altLang="zh-CN" dirty="0"/>
              <a:t>RAM Fault Simulation and Test Algorithm Generation</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03 </a:t>
            </a:r>
            <a:r>
              <a:rPr lang="en-US" altLang="zh-CN" dirty="0"/>
              <a:t>Memory Built-In Self-Test </a:t>
            </a:r>
            <a:endParaRPr lang="en-US" altLang="zh-CN" dirty="0">
              <a:ea typeface="思源黑体 CN" panose="020B0500000000000000" pitchFamily="34" charset="-122"/>
            </a:endParaRPr>
          </a:p>
        </p:txBody>
      </p:sp>
    </p:spTree>
    <p:extLst>
      <p:ext uri="{BB962C8B-B14F-4D97-AF65-F5344CB8AC3E}">
        <p14:creationId xmlns:p14="http://schemas.microsoft.com/office/powerpoint/2010/main" val="685339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US" altLang="zh-CN" sz="6600" dirty="0"/>
              <a:t>RAM Functional Fault Models and Test Algorithms</a:t>
            </a:r>
            <a:endParaRPr lang="zh-CN" altLang="en-US" sz="6600" dirty="0"/>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RAM Functional Fault Models</a:t>
            </a:r>
          </a:p>
          <a:p>
            <a:pPr hangingPunct="1">
              <a:lnSpc>
                <a:spcPct val="150000"/>
              </a:lnSpc>
            </a:pPr>
            <a:r>
              <a:rPr lang="en-GB" altLang="zh-CN" sz="3600" dirty="0"/>
              <a:t>We consider faults that may occur in the address decoder, read/write circuitry, and memory cell array of the DRAM core.</a:t>
            </a:r>
          </a:p>
          <a:p>
            <a:pPr lvl="1" hangingPunct="1">
              <a:lnSpc>
                <a:spcPct val="150000"/>
              </a:lnSpc>
            </a:pPr>
            <a:r>
              <a:rPr lang="en-US" altLang="zh-CN" sz="3000" dirty="0"/>
              <a:t>Address decoder faults (AFs) includes:</a:t>
            </a:r>
          </a:p>
          <a:p>
            <a:pPr lvl="2" hangingPunct="1">
              <a:lnSpc>
                <a:spcPct val="150000"/>
              </a:lnSpc>
            </a:pPr>
            <a:r>
              <a:rPr lang="en-US" altLang="zh-CN" sz="2400" dirty="0"/>
              <a:t>no cell can be accessed by a certain address</a:t>
            </a:r>
          </a:p>
          <a:p>
            <a:pPr lvl="2" hangingPunct="1">
              <a:lnSpc>
                <a:spcPct val="150000"/>
              </a:lnSpc>
            </a:pPr>
            <a:r>
              <a:rPr lang="en-US" altLang="zh-CN" sz="2400" dirty="0"/>
              <a:t>multiple cells are accessed simultaneously by a certain address</a:t>
            </a:r>
          </a:p>
          <a:p>
            <a:pPr lvl="2" hangingPunct="1">
              <a:lnSpc>
                <a:spcPct val="150000"/>
              </a:lnSpc>
            </a:pPr>
            <a:r>
              <a:rPr lang="en-US" altLang="zh-CN" sz="2400" dirty="0"/>
              <a:t>a certain cell is not accessible by any address</a:t>
            </a:r>
          </a:p>
          <a:p>
            <a:pPr lvl="2" hangingPunct="1">
              <a:lnSpc>
                <a:spcPct val="150000"/>
              </a:lnSpc>
            </a:pPr>
            <a:r>
              <a:rPr lang="en-US" altLang="zh-CN" sz="2400" dirty="0"/>
              <a:t>a certain cell is accessible by multiple addresses</a:t>
            </a:r>
          </a:p>
          <a:p>
            <a:pPr lvl="1" hangingPunct="1">
              <a:lnSpc>
                <a:spcPct val="150000"/>
              </a:lnSpc>
            </a:pPr>
            <a:r>
              <a:rPr lang="en-US" altLang="zh-CN" sz="3000" dirty="0"/>
              <a:t>The typical faults of read/write circuitry are equivalent to faults in the memory cell array. </a:t>
            </a:r>
          </a:p>
        </p:txBody>
      </p:sp>
    </p:spTree>
    <p:extLst>
      <p:ext uri="{BB962C8B-B14F-4D97-AF65-F5344CB8AC3E}">
        <p14:creationId xmlns:p14="http://schemas.microsoft.com/office/powerpoint/2010/main" val="35339833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37B0936-A819-800D-6782-99D305207499}"/>
              </a:ext>
            </a:extLst>
          </p:cNvPr>
          <p:cNvPicPr>
            <a:picLocks noChangeAspect="1"/>
          </p:cNvPicPr>
          <p:nvPr/>
        </p:nvPicPr>
        <p:blipFill>
          <a:blip r:embed="rId2"/>
          <a:stretch>
            <a:fillRect/>
          </a:stretch>
        </p:blipFill>
        <p:spPr>
          <a:xfrm>
            <a:off x="15333807" y="3418465"/>
            <a:ext cx="8641871" cy="4931451"/>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RAM Functional Fault Models</a:t>
            </a:r>
          </a:p>
          <a:p>
            <a:pPr lvl="1" hangingPunct="1">
              <a:lnSpc>
                <a:spcPct val="150000"/>
              </a:lnSpc>
            </a:pPr>
            <a:r>
              <a:rPr lang="en-US" altLang="zh-CN" sz="3000" dirty="0"/>
              <a:t>Faults in memory cell arrays, including:</a:t>
            </a:r>
          </a:p>
          <a:p>
            <a:pPr lvl="2" hangingPunct="1">
              <a:lnSpc>
                <a:spcPct val="150000"/>
              </a:lnSpc>
            </a:pPr>
            <a:r>
              <a:rPr lang="en-US" altLang="zh-CN" sz="2400" dirty="0"/>
              <a:t>Stuck-at fault (SAF)</a:t>
            </a:r>
          </a:p>
          <a:p>
            <a:pPr lvl="2" hangingPunct="1">
              <a:lnSpc>
                <a:spcPct val="150000"/>
              </a:lnSpc>
            </a:pPr>
            <a:r>
              <a:rPr lang="en-US" altLang="zh-CN" sz="2400" dirty="0"/>
              <a:t>Stuck-open fault (SOF)</a:t>
            </a:r>
          </a:p>
          <a:p>
            <a:pPr lvl="2" hangingPunct="1">
              <a:lnSpc>
                <a:spcPct val="150000"/>
              </a:lnSpc>
            </a:pPr>
            <a:r>
              <a:rPr lang="en-US" altLang="zh-CN" sz="2400" dirty="0"/>
              <a:t>Transition fault (TF)</a:t>
            </a:r>
          </a:p>
          <a:p>
            <a:pPr lvl="2" hangingPunct="1">
              <a:lnSpc>
                <a:spcPct val="150000"/>
              </a:lnSpc>
            </a:pPr>
            <a:r>
              <a:rPr lang="en-US" altLang="zh-CN" sz="2400" dirty="0"/>
              <a:t>Data retention fault: a cell fails to retain its logic value after a prespecified period of time</a:t>
            </a:r>
          </a:p>
          <a:p>
            <a:pPr lvl="2" hangingPunct="1">
              <a:lnSpc>
                <a:spcPct val="150000"/>
              </a:lnSpc>
            </a:pPr>
            <a:r>
              <a:rPr lang="en-US" altLang="zh-CN" sz="2400" dirty="0"/>
              <a:t>Coupling fault (CF): </a:t>
            </a:r>
          </a:p>
          <a:p>
            <a:pPr lvl="3" hangingPunct="1">
              <a:lnSpc>
                <a:spcPct val="150000"/>
              </a:lnSpc>
            </a:pPr>
            <a:r>
              <a:rPr lang="en-US" altLang="zh-CN" sz="2400" dirty="0"/>
              <a:t>Inversion coupling fault: a transition in one cell inverts the content of another</a:t>
            </a:r>
          </a:p>
          <a:p>
            <a:pPr lvl="3" hangingPunct="1">
              <a:lnSpc>
                <a:spcPct val="150000"/>
              </a:lnSpc>
            </a:pPr>
            <a:r>
              <a:rPr lang="en-US" altLang="zh-CN" sz="2400" dirty="0"/>
              <a:t>Idempotent coupling fault: a transition in one cell forces a constant value into another</a:t>
            </a:r>
          </a:p>
          <a:p>
            <a:pPr lvl="3" hangingPunct="1">
              <a:lnSpc>
                <a:spcPct val="150000"/>
              </a:lnSpc>
            </a:pPr>
            <a:r>
              <a:rPr lang="en-US" altLang="zh-CN" sz="2400" dirty="0"/>
              <a:t>State coupling fault: a coupled cell or line is forced to a certain value only if the coupling cell or line is in a given state</a:t>
            </a:r>
          </a:p>
          <a:p>
            <a:pPr lvl="2" hangingPunct="1">
              <a:lnSpc>
                <a:spcPct val="150000"/>
              </a:lnSpc>
            </a:pPr>
            <a:r>
              <a:rPr lang="en-US" altLang="zh-CN" sz="2400" dirty="0"/>
              <a:t>Read disturb fault: the cell value will flip when being read (repeatedly) </a:t>
            </a:r>
            <a:endParaRPr lang="en-GB" altLang="zh-CN" sz="2400" dirty="0"/>
          </a:p>
        </p:txBody>
      </p:sp>
    </p:spTree>
    <p:extLst>
      <p:ext uri="{BB962C8B-B14F-4D97-AF65-F5344CB8AC3E}">
        <p14:creationId xmlns:p14="http://schemas.microsoft.com/office/powerpoint/2010/main" val="39064735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RAM Dynamic Fault</a:t>
            </a:r>
          </a:p>
          <a:p>
            <a:pPr hangingPunct="1">
              <a:lnSpc>
                <a:spcPct val="150000"/>
              </a:lnSpc>
            </a:pPr>
            <a:r>
              <a:rPr lang="en-US" altLang="zh-CN" sz="3600" dirty="0"/>
              <a:t>A static fault is one that has a static </a:t>
            </a:r>
            <a:r>
              <a:rPr lang="en-GB" altLang="zh-CN" sz="3600" dirty="0"/>
              <a:t>behaviour</a:t>
            </a:r>
            <a:r>
              <a:rPr lang="en-US" altLang="zh-CN" sz="3600" dirty="0"/>
              <a:t> which does not change over time. </a:t>
            </a:r>
          </a:p>
          <a:p>
            <a:pPr hangingPunct="1">
              <a:lnSpc>
                <a:spcPct val="150000"/>
              </a:lnSpc>
            </a:pPr>
            <a:r>
              <a:rPr lang="en-US" altLang="zh-CN" sz="3600" dirty="0"/>
              <a:t>A dynamic fault, on the other hand, has a dynamic behavior that may change over time.</a:t>
            </a:r>
          </a:p>
          <a:p>
            <a:pPr lvl="1" hangingPunct="1">
              <a:lnSpc>
                <a:spcPct val="150000"/>
              </a:lnSpc>
            </a:pPr>
            <a:r>
              <a:rPr lang="en-US" altLang="zh-CN" sz="3000" dirty="0"/>
              <a:t>Recovery fault: </a:t>
            </a:r>
            <a:r>
              <a:rPr lang="en-GB" altLang="zh-CN" sz="3000" dirty="0"/>
              <a:t>it occurs when some part of the memory cannot recover fast enough from a previous state.</a:t>
            </a:r>
          </a:p>
          <a:p>
            <a:pPr lvl="2" hangingPunct="1">
              <a:lnSpc>
                <a:spcPct val="150000"/>
              </a:lnSpc>
            </a:pPr>
            <a:r>
              <a:rPr lang="en-GB" altLang="zh-CN" sz="2400" dirty="0"/>
              <a:t>Sense amplifier recovery fault: the sense amplifier saturates after reading or writing a long string of 0’s or 1’s</a:t>
            </a:r>
          </a:p>
          <a:p>
            <a:pPr lvl="2" hangingPunct="1">
              <a:lnSpc>
                <a:spcPct val="150000"/>
              </a:lnSpc>
            </a:pPr>
            <a:r>
              <a:rPr lang="en-GB" altLang="zh-CN" sz="2400" dirty="0"/>
              <a:t>Write recovery fault: a write followed by a read or write at a different location result in reading or writing at the same location due to slow address decoder.</a:t>
            </a:r>
          </a:p>
          <a:p>
            <a:pPr lvl="1" hangingPunct="1">
              <a:lnSpc>
                <a:spcPct val="150000"/>
              </a:lnSpc>
            </a:pPr>
            <a:r>
              <a:rPr lang="en-GB" altLang="zh-CN" sz="3000" dirty="0"/>
              <a:t>Retention (refresh) fault: it occurs when the memory loses its content spontaneously, not caused by the read or write operation.</a:t>
            </a:r>
          </a:p>
          <a:p>
            <a:pPr lvl="1" hangingPunct="1">
              <a:lnSpc>
                <a:spcPct val="150000"/>
              </a:lnSpc>
            </a:pPr>
            <a:r>
              <a:rPr lang="en-GB" altLang="zh-CN" sz="3000" dirty="0"/>
              <a:t>Imbalance fault: it occurs where the bit-line voltage imbalance causes read errors.</a:t>
            </a:r>
          </a:p>
          <a:p>
            <a:pPr hangingPunct="1">
              <a:lnSpc>
                <a:spcPct val="150000"/>
              </a:lnSpc>
            </a:pPr>
            <a:endParaRPr lang="en-US" altLang="zh-CN" sz="3000" dirty="0"/>
          </a:p>
        </p:txBody>
      </p:sp>
    </p:spTree>
    <p:extLst>
      <p:ext uri="{BB962C8B-B14F-4D97-AF65-F5344CB8AC3E}">
        <p14:creationId xmlns:p14="http://schemas.microsoft.com/office/powerpoint/2010/main" val="7990936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US" altLang="zh-CN" sz="4800" dirty="0"/>
              <a:t>RAM Functional Fault Models and Test Algorithms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0657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Functional Test Patterns and Algorithms</a:t>
            </a:r>
          </a:p>
          <a:p>
            <a:pPr hangingPunct="1">
              <a:lnSpc>
                <a:spcPct val="150000"/>
              </a:lnSpc>
            </a:pPr>
            <a:r>
              <a:rPr lang="en-GB" altLang="zh-CN" sz="3600" dirty="0"/>
              <a:t>The comparison of test time for test algorithms with varying complexity.</a:t>
            </a:r>
          </a:p>
          <a:p>
            <a:pPr hangingPunct="1">
              <a:lnSpc>
                <a:spcPct val="150000"/>
              </a:lnSpc>
            </a:pPr>
            <a:r>
              <a:rPr lang="en-GB" altLang="zh-CN" sz="3600" dirty="0"/>
              <a:t>The simplest (linear-time) tests that detect SAFs, TFs, and CFs are part of a family of tests called the Marches (i.e., the March tests).</a:t>
            </a:r>
          </a:p>
          <a:p>
            <a:pPr hangingPunct="1">
              <a:lnSpc>
                <a:spcPct val="150000"/>
              </a:lnSpc>
            </a:pPr>
            <a:endParaRPr lang="en-GB" altLang="zh-CN" sz="3000" dirty="0"/>
          </a:p>
          <a:p>
            <a:pPr hangingPunct="1">
              <a:lnSpc>
                <a:spcPct val="150000"/>
              </a:lnSpc>
            </a:pPr>
            <a:endParaRPr lang="en-US" altLang="zh-CN" sz="3000" dirty="0"/>
          </a:p>
        </p:txBody>
      </p:sp>
      <p:pic>
        <p:nvPicPr>
          <p:cNvPr id="5" name="图片 4">
            <a:extLst>
              <a:ext uri="{FF2B5EF4-FFF2-40B4-BE49-F238E27FC236}">
                <a16:creationId xmlns:a16="http://schemas.microsoft.com/office/drawing/2014/main" id="{BC536638-DAF9-EB14-A170-EBDCBFF2D6AB}"/>
              </a:ext>
            </a:extLst>
          </p:cNvPr>
          <p:cNvPicPr>
            <a:picLocks noChangeAspect="1"/>
          </p:cNvPicPr>
          <p:nvPr/>
        </p:nvPicPr>
        <p:blipFill>
          <a:blip r:embed="rId2"/>
          <a:stretch>
            <a:fillRect/>
          </a:stretch>
        </p:blipFill>
        <p:spPr>
          <a:xfrm>
            <a:off x="9266424" y="7308304"/>
            <a:ext cx="6448425" cy="6010275"/>
          </a:xfrm>
          <a:prstGeom prst="rect">
            <a:avLst/>
          </a:prstGeom>
        </p:spPr>
      </p:pic>
    </p:spTree>
    <p:extLst>
      <p:ext uri="{BB962C8B-B14F-4D97-AF65-F5344CB8AC3E}">
        <p14:creationId xmlns:p14="http://schemas.microsoft.com/office/powerpoint/2010/main" val="195861157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40113</TotalTime>
  <Words>2313</Words>
  <Application>Microsoft Office PowerPoint</Application>
  <PresentationFormat>自定义</PresentationFormat>
  <Paragraphs>184</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INTRODUCTION</vt:lpstr>
      <vt:lpstr>00 Introduction</vt:lpstr>
      <vt:lpstr>00 Introduction – Contents of This Chapter</vt:lpstr>
      <vt:lpstr>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01 RAM Functional Fault Models and Test Algorithms</vt:lpstr>
      <vt:lpstr>RAM Fault Simulation and Test Algorithm Generation</vt:lpstr>
      <vt:lpstr>02 RAM Fault Simulation and Test Algorithm Generation</vt:lpstr>
      <vt:lpstr>02 RAM Fault Simulation and Test Algorithm Generation</vt:lpstr>
      <vt:lpstr>02 RAM Fault Simulation and Test Algorithm Generation</vt:lpstr>
      <vt:lpstr>02 RAM Fault Simulation and Test Algorithm Generation</vt:lpstr>
      <vt:lpstr>02 RAM Fault Simulation and Test Algorithm Generation</vt:lpstr>
      <vt:lpstr>02 RAM Fault Simulation and Test Algorithm Generation</vt:lpstr>
      <vt:lpstr>02 RAM Fault Simulation and Test Algorithm Generation</vt:lpstr>
      <vt:lpstr>Memory Built-In Self-Test</vt:lpstr>
      <vt:lpstr>03 Memory Built-In Self-Test</vt:lpstr>
      <vt:lpstr>03 Memory Built-In Self-Test</vt:lpstr>
      <vt:lpstr>03 Memory Built-In Self-Test</vt:lpstr>
      <vt:lpstr>03 Memory Built-In Self-Test</vt:lpstr>
      <vt:lpstr>03 Memory Built-In Self-Test</vt:lpstr>
      <vt:lpstr>03 Memory Built-In Self-Test</vt:lpstr>
      <vt:lpstr>03 Memory Built-In Self-Test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172</cp:revision>
  <dcterms:modified xsi:type="dcterms:W3CDTF">2023-11-06T12:34:20Z</dcterms:modified>
</cp:coreProperties>
</file>