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1" r:id="rId3"/>
    <p:sldId id="296" r:id="rId4"/>
    <p:sldId id="665" r:id="rId5"/>
    <p:sldId id="295" r:id="rId6"/>
    <p:sldId id="405" r:id="rId7"/>
    <p:sldId id="569" r:id="rId8"/>
    <p:sldId id="666" r:id="rId9"/>
    <p:sldId id="670" r:id="rId10"/>
    <p:sldId id="674" r:id="rId11"/>
    <p:sldId id="675" r:id="rId12"/>
    <p:sldId id="676" r:id="rId13"/>
    <p:sldId id="677" r:id="rId14"/>
    <p:sldId id="678" r:id="rId15"/>
    <p:sldId id="679" r:id="rId16"/>
    <p:sldId id="680" r:id="rId17"/>
    <p:sldId id="681" r:id="rId18"/>
    <p:sldId id="667" r:id="rId19"/>
    <p:sldId id="671" r:id="rId20"/>
    <p:sldId id="682" r:id="rId21"/>
    <p:sldId id="683" r:id="rId22"/>
    <p:sldId id="684" r:id="rId23"/>
    <p:sldId id="668" r:id="rId24"/>
    <p:sldId id="672" r:id="rId25"/>
    <p:sldId id="691" r:id="rId26"/>
    <p:sldId id="690" r:id="rId27"/>
    <p:sldId id="692" r:id="rId28"/>
    <p:sldId id="686" r:id="rId29"/>
    <p:sldId id="693" r:id="rId30"/>
    <p:sldId id="669" r:id="rId31"/>
    <p:sldId id="673" r:id="rId32"/>
    <p:sldId id="687" r:id="rId33"/>
    <p:sldId id="694" r:id="rId34"/>
    <p:sldId id="695" r:id="rId35"/>
    <p:sldId id="696" r:id="rId36"/>
    <p:sldId id="697" r:id="rId37"/>
    <p:sldId id="698" r:id="rId38"/>
    <p:sldId id="689" r:id="rId39"/>
    <p:sldId id="699" r:id="rId40"/>
    <p:sldId id="700" r:id="rId41"/>
    <p:sldId id="701" r:id="rId42"/>
    <p:sldId id="702" r:id="rId43"/>
    <p:sldId id="703" r:id="rId44"/>
    <p:sldId id="704" r:id="rId45"/>
    <p:sldId id="260"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75" d="100"/>
          <a:sy n="75"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a:xfrm>
            <a:off x="1847849" y="6526856"/>
            <a:ext cx="16560467" cy="832794"/>
          </a:xfrm>
        </p:spPr>
        <p:txBody>
          <a:bodyPr>
            <a:normAutofit lnSpcReduction="10000"/>
          </a:bodyPr>
          <a:lstStyle/>
          <a:p>
            <a:r>
              <a:rPr lang="en-US" altLang="zh-CN" dirty="0"/>
              <a:t>Chapter 9, Memory Diagnosis and Built-In Self-Repair</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7493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Controller (CTR)</a:t>
            </a:r>
          </a:p>
          <a:p>
            <a:pPr hangingPunct="1">
              <a:lnSpc>
                <a:spcPct val="150000"/>
              </a:lnSpc>
            </a:pPr>
            <a:r>
              <a:rPr lang="en-GB" altLang="zh-CN" sz="3600" dirty="0"/>
              <a:t>The CTR controls the overall test procedure and issues test commands for the test pattern generator (TPG) that generates test patterns for the targeted SRAM.</a:t>
            </a:r>
          </a:p>
          <a:p>
            <a:pPr hangingPunct="1">
              <a:lnSpc>
                <a:spcPct val="150000"/>
              </a:lnSpc>
            </a:pPr>
            <a:r>
              <a:rPr lang="en-GB" altLang="zh-CN" sz="3600" dirty="0"/>
              <a:t>It has two operation modes:</a:t>
            </a:r>
          </a:p>
          <a:p>
            <a:pPr lvl="1" hangingPunct="1">
              <a:lnSpc>
                <a:spcPct val="150000"/>
              </a:lnSpc>
            </a:pPr>
            <a:r>
              <a:rPr lang="en-GB" altLang="zh-CN" sz="3000" dirty="0"/>
              <a:t>In Test mode, the CTR sends a set of built-in commands to the TPG, based on the default test algorithm. </a:t>
            </a:r>
          </a:p>
          <a:p>
            <a:pPr lvl="1" hangingPunct="1">
              <a:lnSpc>
                <a:spcPct val="150000"/>
              </a:lnSpc>
            </a:pPr>
            <a:r>
              <a:rPr lang="en-GB" altLang="zh-CN" sz="3000" dirty="0"/>
              <a:t>In Analysis mode, the test algorithm is user-programmable, and test commands are shifted in from the BSI.</a:t>
            </a:r>
          </a:p>
          <a:p>
            <a:pPr hangingPunct="1">
              <a:lnSpc>
                <a:spcPct val="150000"/>
              </a:lnSpc>
            </a:pPr>
            <a:endParaRPr lang="en-US" altLang="zh-CN" sz="3000" dirty="0"/>
          </a:p>
        </p:txBody>
      </p:sp>
    </p:spTree>
    <p:extLst>
      <p:ext uri="{BB962C8B-B14F-4D97-AF65-F5344CB8AC3E}">
        <p14:creationId xmlns:p14="http://schemas.microsoft.com/office/powerpoint/2010/main" val="36866914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7493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Controller (CTR)</a:t>
            </a:r>
          </a:p>
          <a:p>
            <a:pPr lvl="1" hangingPunct="1">
              <a:lnSpc>
                <a:spcPct val="150000"/>
              </a:lnSpc>
            </a:pPr>
            <a:r>
              <a:rPr lang="en-GB" altLang="zh-CN" sz="3000" dirty="0"/>
              <a:t>In Test mode, the CTR sends a set of built-in commands to the TPG, based on the default test algorithm.</a:t>
            </a:r>
          </a:p>
          <a:p>
            <a:pPr lvl="2" hangingPunct="1">
              <a:lnSpc>
                <a:spcPct val="150000"/>
              </a:lnSpc>
            </a:pPr>
            <a:r>
              <a:rPr lang="en-GB" altLang="zh-CN" sz="2400" dirty="0"/>
              <a:t>By applying a 0 to BSC, we force CTR to the Idle state (also known as the Reset state).</a:t>
            </a:r>
          </a:p>
          <a:p>
            <a:pPr lvl="2" hangingPunct="1">
              <a:lnSpc>
                <a:spcPct val="150000"/>
              </a:lnSpc>
            </a:pPr>
            <a:r>
              <a:rPr lang="en-GB" altLang="zh-CN" sz="2400" dirty="0"/>
              <a:t>From the Idle state, CTR goes to the </a:t>
            </a:r>
            <a:r>
              <a:rPr lang="en-GB" altLang="zh-CN" sz="2400" dirty="0" err="1"/>
              <a:t>Get_Cmd</a:t>
            </a:r>
            <a:r>
              <a:rPr lang="en-GB" altLang="zh-CN" sz="2400" dirty="0"/>
              <a:t> state to fetch the first command from a look-up table and send it by the CMD channel to TPG.</a:t>
            </a:r>
          </a:p>
          <a:p>
            <a:pPr lvl="2" hangingPunct="1">
              <a:lnSpc>
                <a:spcPct val="150000"/>
              </a:lnSpc>
            </a:pPr>
            <a:r>
              <a:rPr lang="en-GB" altLang="zh-CN" sz="2400" dirty="0"/>
              <a:t>It then goes to the Apply state to generate the handshaking signal (ENA) to enable TPG.</a:t>
            </a:r>
          </a:p>
          <a:p>
            <a:pPr lvl="3" hangingPunct="1">
              <a:lnSpc>
                <a:spcPct val="150000"/>
              </a:lnSpc>
            </a:pPr>
            <a:r>
              <a:rPr lang="en-GB" altLang="zh-CN" sz="2400" dirty="0"/>
              <a:t>When TPG is executing the test command, CTR returns to the Idle state. </a:t>
            </a:r>
          </a:p>
          <a:p>
            <a:pPr lvl="3" hangingPunct="1">
              <a:lnSpc>
                <a:spcPct val="150000"/>
              </a:lnSpc>
            </a:pPr>
            <a:r>
              <a:rPr lang="en-GB" altLang="zh-CN" sz="2400" dirty="0"/>
              <a:t>When TPG completes the test command, the DONE signal is applied 1, and CTR enters the </a:t>
            </a:r>
            <a:r>
              <a:rPr lang="en-GB" altLang="zh-CN" sz="2400" dirty="0" err="1"/>
              <a:t>Get_Cmd</a:t>
            </a:r>
            <a:r>
              <a:rPr lang="en-GB" altLang="zh-CN" sz="2400" dirty="0"/>
              <a:t> state again to fetch the next command.</a:t>
            </a:r>
          </a:p>
          <a:p>
            <a:pPr lvl="3" hangingPunct="1">
              <a:lnSpc>
                <a:spcPct val="150000"/>
              </a:lnSpc>
            </a:pPr>
            <a:r>
              <a:rPr lang="en-GB" altLang="zh-CN" sz="2400" dirty="0"/>
              <a:t>The process is repeated as long as there are commands to be executed. </a:t>
            </a:r>
          </a:p>
          <a:p>
            <a:pPr lvl="2" hangingPunct="1">
              <a:lnSpc>
                <a:spcPct val="150000"/>
              </a:lnSpc>
            </a:pPr>
            <a:r>
              <a:rPr lang="en-GB" altLang="zh-CN" sz="2400" dirty="0"/>
              <a:t>In the </a:t>
            </a:r>
            <a:r>
              <a:rPr lang="en-GB" altLang="zh-CN" sz="2400" dirty="0" err="1"/>
              <a:t>Get_Cmd</a:t>
            </a:r>
            <a:r>
              <a:rPr lang="en-GB" altLang="zh-CN" sz="2400" dirty="0"/>
              <a:t> state, if all the commands have been executed, CTR goes to the Finish state and sends the Null command to terminate Test mode.</a:t>
            </a:r>
          </a:p>
        </p:txBody>
      </p:sp>
      <p:pic>
        <p:nvPicPr>
          <p:cNvPr id="6" name="图片 5">
            <a:extLst>
              <a:ext uri="{FF2B5EF4-FFF2-40B4-BE49-F238E27FC236}">
                <a16:creationId xmlns:a16="http://schemas.microsoft.com/office/drawing/2014/main" id="{8B47DB6B-8F08-145D-D427-7B0E770396AD}"/>
              </a:ext>
            </a:extLst>
          </p:cNvPr>
          <p:cNvPicPr>
            <a:picLocks noChangeAspect="1"/>
          </p:cNvPicPr>
          <p:nvPr/>
        </p:nvPicPr>
        <p:blipFill>
          <a:blip r:embed="rId2"/>
          <a:stretch>
            <a:fillRect/>
          </a:stretch>
        </p:blipFill>
        <p:spPr>
          <a:xfrm>
            <a:off x="12602075" y="9630057"/>
            <a:ext cx="11525250" cy="3981450"/>
          </a:xfrm>
          <a:prstGeom prst="rect">
            <a:avLst/>
          </a:prstGeom>
        </p:spPr>
      </p:pic>
    </p:spTree>
    <p:extLst>
      <p:ext uri="{BB962C8B-B14F-4D97-AF65-F5344CB8AC3E}">
        <p14:creationId xmlns:p14="http://schemas.microsoft.com/office/powerpoint/2010/main" val="21672846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7493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Controller (CTR)</a:t>
            </a:r>
          </a:p>
          <a:p>
            <a:pPr lvl="1" hangingPunct="1">
              <a:lnSpc>
                <a:spcPct val="150000"/>
              </a:lnSpc>
            </a:pPr>
            <a:r>
              <a:rPr lang="en-GB" altLang="zh-CN" sz="3000" dirty="0"/>
              <a:t>In Analysis mode, the test algorithm is user-programmable, and test commands are shifted in from the BSI.</a:t>
            </a:r>
          </a:p>
          <a:p>
            <a:pPr lvl="2" hangingPunct="1">
              <a:lnSpc>
                <a:spcPct val="150000"/>
              </a:lnSpc>
            </a:pPr>
            <a:r>
              <a:rPr lang="en-GB" altLang="zh-CN" sz="2400" dirty="0"/>
              <a:t>After the Idle state, CTR goes to the Active state and then the </a:t>
            </a:r>
            <a:r>
              <a:rPr lang="en-GB" altLang="zh-CN" sz="2400" dirty="0" err="1"/>
              <a:t>Scan_In</a:t>
            </a:r>
            <a:r>
              <a:rPr lang="en-GB" altLang="zh-CN" sz="2400" dirty="0"/>
              <a:t> state if we apply 10 to BSC. In this state, CTR gets the command serially from the BSI input, then goes to the Apply state to enable TPG in a similar way as Test Mode.</a:t>
            </a:r>
          </a:p>
          <a:p>
            <a:pPr lvl="2" hangingPunct="1">
              <a:lnSpc>
                <a:spcPct val="150000"/>
              </a:lnSpc>
            </a:pPr>
            <a:r>
              <a:rPr lang="en-GB" altLang="zh-CN" sz="2400" dirty="0"/>
              <a:t>CTR will go through the Idle and Active states again before entering the Apply state. This allows one to pause at the Idle state before applying test patterns.</a:t>
            </a:r>
          </a:p>
          <a:p>
            <a:pPr lvl="2" hangingPunct="1">
              <a:lnSpc>
                <a:spcPct val="150000"/>
              </a:lnSpc>
            </a:pPr>
            <a:r>
              <a:rPr lang="en-GB" altLang="zh-CN" sz="2400" dirty="0"/>
              <a:t>After the command is executed, BGO output will indicate the completion of the test command.</a:t>
            </a:r>
          </a:p>
          <a:p>
            <a:pPr lvl="2" hangingPunct="1">
              <a:lnSpc>
                <a:spcPct val="150000"/>
              </a:lnSpc>
            </a:pPr>
            <a:endParaRPr lang="en-US" altLang="zh-CN" sz="2400" dirty="0"/>
          </a:p>
        </p:txBody>
      </p:sp>
      <p:pic>
        <p:nvPicPr>
          <p:cNvPr id="8" name="图片 7">
            <a:extLst>
              <a:ext uri="{FF2B5EF4-FFF2-40B4-BE49-F238E27FC236}">
                <a16:creationId xmlns:a16="http://schemas.microsoft.com/office/drawing/2014/main" id="{EAECFEAB-4BA4-B177-8535-86E578706F37}"/>
              </a:ext>
            </a:extLst>
          </p:cNvPr>
          <p:cNvPicPr>
            <a:picLocks noChangeAspect="1"/>
          </p:cNvPicPr>
          <p:nvPr/>
        </p:nvPicPr>
        <p:blipFill>
          <a:blip r:embed="rId2"/>
          <a:stretch>
            <a:fillRect/>
          </a:stretch>
        </p:blipFill>
        <p:spPr>
          <a:xfrm>
            <a:off x="12179469" y="8727529"/>
            <a:ext cx="11572875" cy="4591050"/>
          </a:xfrm>
          <a:prstGeom prst="rect">
            <a:avLst/>
          </a:prstGeom>
        </p:spPr>
      </p:pic>
    </p:spTree>
    <p:extLst>
      <p:ext uri="{BB962C8B-B14F-4D97-AF65-F5344CB8AC3E}">
        <p14:creationId xmlns:p14="http://schemas.microsoft.com/office/powerpoint/2010/main" val="9210910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02712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Pattern Generator (TPG)</a:t>
            </a:r>
          </a:p>
          <a:p>
            <a:pPr hangingPunct="1">
              <a:lnSpc>
                <a:spcPct val="150000"/>
              </a:lnSpc>
            </a:pPr>
            <a:r>
              <a:rPr lang="en-GB" altLang="zh-CN" sz="3600" dirty="0"/>
              <a:t>The test pattern generator executes the test commands issued by CTR and generates the corresponding SRAM input signals, including the data, address, and control signals.</a:t>
            </a:r>
          </a:p>
        </p:txBody>
      </p:sp>
      <p:pic>
        <p:nvPicPr>
          <p:cNvPr id="5" name="图片 4">
            <a:extLst>
              <a:ext uri="{FF2B5EF4-FFF2-40B4-BE49-F238E27FC236}">
                <a16:creationId xmlns:a16="http://schemas.microsoft.com/office/drawing/2014/main" id="{5CD02E30-9D97-3327-B5BC-7D63F5CCDDAF}"/>
              </a:ext>
            </a:extLst>
          </p:cNvPr>
          <p:cNvPicPr>
            <a:picLocks noChangeAspect="1"/>
          </p:cNvPicPr>
          <p:nvPr/>
        </p:nvPicPr>
        <p:blipFill>
          <a:blip r:embed="rId2"/>
          <a:stretch>
            <a:fillRect/>
          </a:stretch>
        </p:blipFill>
        <p:spPr>
          <a:xfrm>
            <a:off x="13034086" y="3682415"/>
            <a:ext cx="8972671" cy="8998869"/>
          </a:xfrm>
          <a:prstGeom prst="rect">
            <a:avLst/>
          </a:prstGeom>
        </p:spPr>
      </p:pic>
    </p:spTree>
    <p:extLst>
      <p:ext uri="{BB962C8B-B14F-4D97-AF65-F5344CB8AC3E}">
        <p14:creationId xmlns:p14="http://schemas.microsoft.com/office/powerpoint/2010/main" val="7750836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02712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Pattern Generator (TPG)</a:t>
            </a:r>
          </a:p>
          <a:p>
            <a:pPr hangingPunct="1">
              <a:lnSpc>
                <a:spcPct val="150000"/>
              </a:lnSpc>
            </a:pPr>
            <a:r>
              <a:rPr lang="en-GB" altLang="zh-CN" sz="3600" dirty="0"/>
              <a:t>The Idle state is the default state after resetting TPG.</a:t>
            </a:r>
          </a:p>
          <a:p>
            <a:pPr lvl="1" hangingPunct="1">
              <a:lnSpc>
                <a:spcPct val="150000"/>
              </a:lnSpc>
            </a:pPr>
            <a:r>
              <a:rPr lang="en-GB" altLang="zh-CN" sz="3000" dirty="0"/>
              <a:t>When it is enabled by CTR, TPG goes to the Init state to initialize Address Counter and Session Counter.</a:t>
            </a:r>
          </a:p>
          <a:p>
            <a:pPr lvl="1" hangingPunct="1">
              <a:lnSpc>
                <a:spcPct val="150000"/>
              </a:lnSpc>
            </a:pPr>
            <a:r>
              <a:rPr lang="en-GB" altLang="zh-CN" sz="3000" dirty="0"/>
              <a:t>Session Counter keeps track of the SRAM Read/Write operation (session) that is being executed on the current address.</a:t>
            </a:r>
            <a:endParaRPr lang="en-US" altLang="zh-CN" sz="3000" dirty="0"/>
          </a:p>
        </p:txBody>
      </p:sp>
      <p:pic>
        <p:nvPicPr>
          <p:cNvPr id="5" name="图片 4">
            <a:extLst>
              <a:ext uri="{FF2B5EF4-FFF2-40B4-BE49-F238E27FC236}">
                <a16:creationId xmlns:a16="http://schemas.microsoft.com/office/drawing/2014/main" id="{5CD02E30-9D97-3327-B5BC-7D63F5CCDDAF}"/>
              </a:ext>
            </a:extLst>
          </p:cNvPr>
          <p:cNvPicPr>
            <a:picLocks noChangeAspect="1"/>
          </p:cNvPicPr>
          <p:nvPr/>
        </p:nvPicPr>
        <p:blipFill>
          <a:blip r:embed="rId2"/>
          <a:stretch>
            <a:fillRect/>
          </a:stretch>
        </p:blipFill>
        <p:spPr>
          <a:xfrm>
            <a:off x="13034086" y="3682415"/>
            <a:ext cx="8972671" cy="8998869"/>
          </a:xfrm>
          <a:prstGeom prst="rect">
            <a:avLst/>
          </a:prstGeom>
        </p:spPr>
      </p:pic>
    </p:spTree>
    <p:extLst>
      <p:ext uri="{BB962C8B-B14F-4D97-AF65-F5344CB8AC3E}">
        <p14:creationId xmlns:p14="http://schemas.microsoft.com/office/powerpoint/2010/main" val="31685812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02712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Pattern Generator (TPG)</a:t>
            </a:r>
          </a:p>
          <a:p>
            <a:pPr lvl="1" hangingPunct="1">
              <a:lnSpc>
                <a:spcPct val="150000"/>
              </a:lnSpc>
            </a:pPr>
            <a:r>
              <a:rPr lang="en-GB" altLang="zh-CN" sz="3000" dirty="0"/>
              <a:t>After decoding the Opcode, we obtain the SRAM operation sequence. </a:t>
            </a:r>
          </a:p>
          <a:p>
            <a:pPr lvl="2" hangingPunct="1">
              <a:lnSpc>
                <a:spcPct val="150000"/>
              </a:lnSpc>
            </a:pPr>
            <a:r>
              <a:rPr lang="en-GB" altLang="zh-CN" sz="2400" dirty="0"/>
              <a:t>If the Opcode is not a terminal command, TPG goes through the </a:t>
            </a:r>
            <a:r>
              <a:rPr lang="en-GB" altLang="zh-CN" sz="2400" dirty="0" err="1"/>
              <a:t>Ifetch</a:t>
            </a:r>
            <a:r>
              <a:rPr lang="en-GB" altLang="zh-CN" sz="2400" dirty="0"/>
              <a:t>, Exec, </a:t>
            </a:r>
            <a:r>
              <a:rPr lang="en-GB" altLang="zh-CN" sz="2400" dirty="0" err="1"/>
              <a:t>Dfetch</a:t>
            </a:r>
            <a:r>
              <a:rPr lang="en-GB" altLang="zh-CN" sz="2400" dirty="0"/>
              <a:t>, and Compare states in sequence</a:t>
            </a:r>
          </a:p>
          <a:p>
            <a:pPr lvl="2" hangingPunct="1">
              <a:lnSpc>
                <a:spcPct val="150000"/>
              </a:lnSpc>
            </a:pPr>
            <a:r>
              <a:rPr lang="en-GB" altLang="zh-CN" sz="2400" dirty="0"/>
              <a:t>Otherwise, it goes to the Go state and sets the TGO value to 1 (for Go) or 0 (for No-Go) depending on whether faults have been detected.</a:t>
            </a:r>
          </a:p>
          <a:p>
            <a:pPr lvl="1" hangingPunct="1">
              <a:lnSpc>
                <a:spcPct val="150000"/>
              </a:lnSpc>
            </a:pPr>
            <a:r>
              <a:rPr lang="en-GB" altLang="zh-CN" sz="3000" dirty="0"/>
              <a:t>In the </a:t>
            </a:r>
            <a:r>
              <a:rPr lang="en-GB" altLang="zh-CN" sz="3000" dirty="0" err="1"/>
              <a:t>Ifetch</a:t>
            </a:r>
            <a:r>
              <a:rPr lang="en-GB" altLang="zh-CN" sz="3000" dirty="0"/>
              <a:t>-Exec-</a:t>
            </a:r>
            <a:r>
              <a:rPr lang="en-GB" altLang="zh-CN" sz="3000" dirty="0" err="1"/>
              <a:t>Dfetch</a:t>
            </a:r>
            <a:r>
              <a:rPr lang="en-GB" altLang="zh-CN" sz="3000" dirty="0"/>
              <a:t>-Compare state sequence, TPG fetches the timing control data from the lookup table according to the current session value, then waits in the Exec state for a period of time equal to the SRAM access latency.</a:t>
            </a:r>
            <a:endParaRPr lang="en-US" altLang="zh-CN" sz="3000" dirty="0"/>
          </a:p>
        </p:txBody>
      </p:sp>
      <p:pic>
        <p:nvPicPr>
          <p:cNvPr id="5" name="图片 4">
            <a:extLst>
              <a:ext uri="{FF2B5EF4-FFF2-40B4-BE49-F238E27FC236}">
                <a16:creationId xmlns:a16="http://schemas.microsoft.com/office/drawing/2014/main" id="{5CD02E30-9D97-3327-B5BC-7D63F5CCDDAF}"/>
              </a:ext>
            </a:extLst>
          </p:cNvPr>
          <p:cNvPicPr>
            <a:picLocks noChangeAspect="1"/>
          </p:cNvPicPr>
          <p:nvPr/>
        </p:nvPicPr>
        <p:blipFill>
          <a:blip r:embed="rId2"/>
          <a:stretch>
            <a:fillRect/>
          </a:stretch>
        </p:blipFill>
        <p:spPr>
          <a:xfrm>
            <a:off x="13034086" y="3682415"/>
            <a:ext cx="8972671" cy="8998869"/>
          </a:xfrm>
          <a:prstGeom prst="rect">
            <a:avLst/>
          </a:prstGeom>
        </p:spPr>
      </p:pic>
    </p:spTree>
    <p:extLst>
      <p:ext uri="{BB962C8B-B14F-4D97-AF65-F5344CB8AC3E}">
        <p14:creationId xmlns:p14="http://schemas.microsoft.com/office/powerpoint/2010/main" val="28285958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027125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Pattern Generator (TPG)</a:t>
            </a:r>
          </a:p>
          <a:p>
            <a:pPr lvl="1" hangingPunct="1">
              <a:lnSpc>
                <a:spcPct val="150000"/>
              </a:lnSpc>
            </a:pPr>
            <a:r>
              <a:rPr lang="en-GB" altLang="zh-CN" sz="3000" dirty="0"/>
              <a:t>In the </a:t>
            </a:r>
            <a:r>
              <a:rPr lang="en-GB" altLang="zh-CN" sz="3000" dirty="0" err="1"/>
              <a:t>Dfetch</a:t>
            </a:r>
            <a:r>
              <a:rPr lang="en-GB" altLang="zh-CN" sz="3000" dirty="0"/>
              <a:t> state we get the output data from SRAM, then compare it with the fault-free data to obtain the error syndrome.</a:t>
            </a:r>
          </a:p>
          <a:p>
            <a:pPr lvl="2" hangingPunct="1">
              <a:lnSpc>
                <a:spcPct val="150000"/>
              </a:lnSpc>
            </a:pPr>
            <a:r>
              <a:rPr lang="en-GB" altLang="zh-CN" sz="2400" dirty="0"/>
              <a:t>If the syndrome value is non-zero (i.e., errors are found), TPG goes to the Wait state and stores the information of the current operation in the Error Operation Protocol (EOP) registers.</a:t>
            </a:r>
          </a:p>
          <a:p>
            <a:pPr lvl="2" hangingPunct="1">
              <a:lnSpc>
                <a:spcPct val="150000"/>
              </a:lnSpc>
            </a:pPr>
            <a:r>
              <a:rPr lang="en-GB" altLang="zh-CN" sz="2400" dirty="0"/>
              <a:t>If the syndrome value is zero (i.e., no errors are found), the session number is incremented by 1 and TPG repeats the </a:t>
            </a:r>
            <a:r>
              <a:rPr lang="en-GB" altLang="zh-CN" sz="2400" dirty="0" err="1"/>
              <a:t>Ifetch</a:t>
            </a:r>
            <a:r>
              <a:rPr lang="en-GB" altLang="zh-CN" sz="2400" dirty="0"/>
              <a:t>-Exec-</a:t>
            </a:r>
            <a:r>
              <a:rPr lang="en-GB" altLang="zh-CN" sz="2400" dirty="0" err="1"/>
              <a:t>Dfetch</a:t>
            </a:r>
            <a:r>
              <a:rPr lang="en-GB" altLang="zh-CN" sz="2400" dirty="0"/>
              <a:t>-</a:t>
            </a:r>
            <a:r>
              <a:rPr lang="en-GB" altLang="zh-CN" sz="2400" dirty="0" err="1"/>
              <a:t>Dfetch</a:t>
            </a:r>
            <a:r>
              <a:rPr lang="en-GB" altLang="zh-CN" sz="2400" dirty="0"/>
              <a:t> state loop until we reach the last session for the current address. When the last session is reached, the session counter is reset to 0 and we advance to the next address.</a:t>
            </a:r>
          </a:p>
          <a:p>
            <a:pPr lvl="1" hangingPunct="1">
              <a:lnSpc>
                <a:spcPct val="150000"/>
              </a:lnSpc>
            </a:pPr>
            <a:r>
              <a:rPr lang="en-GB" altLang="zh-CN" sz="3000" dirty="0"/>
              <a:t>After finishing all addresses, TPG goes to the Idle state and sets the DONE signal to 1.</a:t>
            </a:r>
            <a:endParaRPr lang="en-US" altLang="zh-CN" sz="3000" dirty="0"/>
          </a:p>
        </p:txBody>
      </p:sp>
      <p:pic>
        <p:nvPicPr>
          <p:cNvPr id="5" name="图片 4">
            <a:extLst>
              <a:ext uri="{FF2B5EF4-FFF2-40B4-BE49-F238E27FC236}">
                <a16:creationId xmlns:a16="http://schemas.microsoft.com/office/drawing/2014/main" id="{5CD02E30-9D97-3327-B5BC-7D63F5CCDDAF}"/>
              </a:ext>
            </a:extLst>
          </p:cNvPr>
          <p:cNvPicPr>
            <a:picLocks noChangeAspect="1"/>
          </p:cNvPicPr>
          <p:nvPr/>
        </p:nvPicPr>
        <p:blipFill>
          <a:blip r:embed="rId2"/>
          <a:stretch>
            <a:fillRect/>
          </a:stretch>
        </p:blipFill>
        <p:spPr>
          <a:xfrm>
            <a:off x="13034086" y="3682415"/>
            <a:ext cx="8972671" cy="8998869"/>
          </a:xfrm>
          <a:prstGeom prst="rect">
            <a:avLst/>
          </a:prstGeom>
        </p:spPr>
      </p:pic>
    </p:spTree>
    <p:extLst>
      <p:ext uri="{BB962C8B-B14F-4D97-AF65-F5344CB8AC3E}">
        <p14:creationId xmlns:p14="http://schemas.microsoft.com/office/powerpoint/2010/main" val="24809719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2199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Fault Site Indicator (FSI)</a:t>
            </a:r>
          </a:p>
          <a:p>
            <a:pPr hangingPunct="1">
              <a:lnSpc>
                <a:spcPct val="150000"/>
              </a:lnSpc>
            </a:pPr>
            <a:r>
              <a:rPr lang="en-GB" altLang="zh-CN" sz="3600" dirty="0"/>
              <a:t>The fault site indicator receives error information from TPG and sends it to the BSO output serially using a scan chain.</a:t>
            </a:r>
          </a:p>
          <a:p>
            <a:pPr lvl="1" hangingPunct="1">
              <a:lnSpc>
                <a:spcPct val="150000"/>
              </a:lnSpc>
            </a:pPr>
            <a:r>
              <a:rPr lang="en-GB" altLang="zh-CN" sz="3000" dirty="0"/>
              <a:t>When a fault is detected, TPG enters the Wait state, issues the Error (ERR) signal, and sets the Error Operation Protocol (EOP) data for the FSI.</a:t>
            </a:r>
          </a:p>
          <a:p>
            <a:pPr lvl="1" hangingPunct="1">
              <a:lnSpc>
                <a:spcPct val="150000"/>
              </a:lnSpc>
            </a:pPr>
            <a:r>
              <a:rPr lang="en-GB" altLang="zh-CN" sz="3000" dirty="0"/>
              <a:t>FSI then sets the BIST Error Flag (BEF) signal and sends the error information to the BSO output.</a:t>
            </a:r>
          </a:p>
          <a:p>
            <a:pPr lvl="1" hangingPunct="1">
              <a:lnSpc>
                <a:spcPct val="150000"/>
              </a:lnSpc>
            </a:pPr>
            <a:r>
              <a:rPr lang="en-GB" altLang="zh-CN" sz="3000" dirty="0"/>
              <a:t>After the EOP content is completely shifted out, FSI sets the CONT signal to allow TPG to continue the execution of the current test command.</a:t>
            </a:r>
            <a:endParaRPr lang="en-US" altLang="zh-CN" sz="3000" dirty="0"/>
          </a:p>
        </p:txBody>
      </p:sp>
    </p:spTree>
    <p:extLst>
      <p:ext uri="{BB962C8B-B14F-4D97-AF65-F5344CB8AC3E}">
        <p14:creationId xmlns:p14="http://schemas.microsoft.com/office/powerpoint/2010/main" val="1674434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7200" dirty="0"/>
              <a:t>RAM Defect Diagnosis and Failure Analysis</a:t>
            </a:r>
            <a:endParaRPr lang="zh-CN" altLang="en-US" sz="7200" dirty="0"/>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16432844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03 RAM Defect Diagnosis and Failure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dirty="0"/>
              <a:t>After collecting the EOP data from FSI, the error bitmap of the faulty SRAM for every Read operation can be obtained. </a:t>
            </a:r>
          </a:p>
          <a:p>
            <a:pPr hangingPunct="1">
              <a:lnSpc>
                <a:spcPct val="150000"/>
              </a:lnSpc>
            </a:pPr>
            <a:r>
              <a:rPr lang="en-GB" altLang="zh-CN" sz="3600" dirty="0"/>
              <a:t>If the SRAM has redundant resources (such as spare rows/columns), it can be repaired according to these error addresses. </a:t>
            </a:r>
          </a:p>
          <a:p>
            <a:pPr hangingPunct="1">
              <a:lnSpc>
                <a:spcPct val="150000"/>
              </a:lnSpc>
            </a:pPr>
            <a:r>
              <a:rPr lang="en-GB" altLang="zh-CN" sz="3600" dirty="0"/>
              <a:t>Moreover, the designers and process engineers can identify the fault type and failure mode by offline analysis using the EOP data. </a:t>
            </a:r>
          </a:p>
          <a:p>
            <a:pPr hangingPunct="1">
              <a:lnSpc>
                <a:spcPct val="150000"/>
              </a:lnSpc>
            </a:pPr>
            <a:r>
              <a:rPr lang="en-GB" altLang="zh-CN" sz="3600" dirty="0"/>
              <a:t>Arranged properly, the error data can be represented in the form of March syndromes.</a:t>
            </a:r>
          </a:p>
          <a:p>
            <a:pPr lvl="1" hangingPunct="1">
              <a:lnSpc>
                <a:spcPct val="150000"/>
              </a:lnSpc>
            </a:pPr>
            <a:r>
              <a:rPr lang="en-GB" altLang="zh-CN" sz="3000" dirty="0"/>
              <a:t>E.g. IFA9N</a:t>
            </a:r>
            <a:r>
              <a:rPr lang="en-US" altLang="zh-CN" sz="3000" dirty="0"/>
              <a:t>:</a:t>
            </a:r>
          </a:p>
        </p:txBody>
      </p:sp>
      <p:pic>
        <p:nvPicPr>
          <p:cNvPr id="5" name="图片 4">
            <a:extLst>
              <a:ext uri="{FF2B5EF4-FFF2-40B4-BE49-F238E27FC236}">
                <a16:creationId xmlns:a16="http://schemas.microsoft.com/office/drawing/2014/main" id="{6BC6D351-1CB0-DA43-0F54-066B705B970A}"/>
              </a:ext>
            </a:extLst>
          </p:cNvPr>
          <p:cNvPicPr>
            <a:picLocks noChangeAspect="1"/>
          </p:cNvPicPr>
          <p:nvPr/>
        </p:nvPicPr>
        <p:blipFill>
          <a:blip r:embed="rId2"/>
          <a:stretch>
            <a:fillRect/>
          </a:stretch>
        </p:blipFill>
        <p:spPr>
          <a:xfrm>
            <a:off x="5498221" y="9552321"/>
            <a:ext cx="7610475" cy="1323975"/>
          </a:xfrm>
          <a:prstGeom prst="rect">
            <a:avLst/>
          </a:prstGeom>
        </p:spPr>
      </p:pic>
    </p:spTree>
    <p:extLst>
      <p:ext uri="{BB962C8B-B14F-4D97-AF65-F5344CB8AC3E}">
        <p14:creationId xmlns:p14="http://schemas.microsoft.com/office/powerpoint/2010/main" val="87222030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03 RAM Defect Diagnosis and Failure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8955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dirty="0"/>
              <a:t>The March signature for each fault model is the error domain response of the March test when the fault exists and is represented by the corresponding row in the table. </a:t>
            </a:r>
          </a:p>
        </p:txBody>
      </p:sp>
      <p:pic>
        <p:nvPicPr>
          <p:cNvPr id="7" name="图片 6">
            <a:extLst>
              <a:ext uri="{FF2B5EF4-FFF2-40B4-BE49-F238E27FC236}">
                <a16:creationId xmlns:a16="http://schemas.microsoft.com/office/drawing/2014/main" id="{A92280A3-73A6-650E-48D7-114194ADA37F}"/>
              </a:ext>
            </a:extLst>
          </p:cNvPr>
          <p:cNvPicPr>
            <a:picLocks noChangeAspect="1"/>
          </p:cNvPicPr>
          <p:nvPr/>
        </p:nvPicPr>
        <p:blipFill>
          <a:blip r:embed="rId2"/>
          <a:stretch>
            <a:fillRect/>
          </a:stretch>
        </p:blipFill>
        <p:spPr>
          <a:xfrm>
            <a:off x="13733796" y="2779417"/>
            <a:ext cx="9020175" cy="10563225"/>
          </a:xfrm>
          <a:prstGeom prst="rect">
            <a:avLst/>
          </a:prstGeom>
        </p:spPr>
      </p:pic>
    </p:spTree>
    <p:extLst>
      <p:ext uri="{BB962C8B-B14F-4D97-AF65-F5344CB8AC3E}">
        <p14:creationId xmlns:p14="http://schemas.microsoft.com/office/powerpoint/2010/main" val="261140703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B3C887-40B2-3B3B-2449-15C63E54CE54}"/>
              </a:ext>
            </a:extLst>
          </p:cNvPr>
          <p:cNvPicPr>
            <a:picLocks noChangeAspect="1"/>
          </p:cNvPicPr>
          <p:nvPr/>
        </p:nvPicPr>
        <p:blipFill>
          <a:blip r:embed="rId2"/>
          <a:stretch>
            <a:fillRect/>
          </a:stretch>
        </p:blipFill>
        <p:spPr>
          <a:xfrm>
            <a:off x="8451753" y="7590894"/>
            <a:ext cx="5635972" cy="5884097"/>
          </a:xfrm>
          <a:prstGeom prst="rect">
            <a:avLst/>
          </a:prstGeom>
        </p:spPr>
      </p:pic>
      <p:pic>
        <p:nvPicPr>
          <p:cNvPr id="5" name="图片 4">
            <a:extLst>
              <a:ext uri="{FF2B5EF4-FFF2-40B4-BE49-F238E27FC236}">
                <a16:creationId xmlns:a16="http://schemas.microsoft.com/office/drawing/2014/main" id="{B53A9909-4C32-78E4-E67A-D6C269EA3CBD}"/>
              </a:ext>
            </a:extLst>
          </p:cNvPr>
          <p:cNvPicPr>
            <a:picLocks noChangeAspect="1"/>
          </p:cNvPicPr>
          <p:nvPr/>
        </p:nvPicPr>
        <p:blipFill>
          <a:blip r:embed="rId3"/>
          <a:stretch>
            <a:fillRect/>
          </a:stretch>
        </p:blipFill>
        <p:spPr>
          <a:xfrm>
            <a:off x="3055841" y="7194721"/>
            <a:ext cx="2981325" cy="2762250"/>
          </a:xfrm>
          <a:prstGeom prst="rect">
            <a:avLst/>
          </a:prstGeom>
        </p:spPr>
      </p:pic>
      <p:pic>
        <p:nvPicPr>
          <p:cNvPr id="8" name="图片 7">
            <a:extLst>
              <a:ext uri="{FF2B5EF4-FFF2-40B4-BE49-F238E27FC236}">
                <a16:creationId xmlns:a16="http://schemas.microsoft.com/office/drawing/2014/main" id="{89609B90-CC42-B3D1-F1E3-32DCEF267EBD}"/>
              </a:ext>
            </a:extLst>
          </p:cNvPr>
          <p:cNvPicPr>
            <a:picLocks noChangeAspect="1"/>
          </p:cNvPicPr>
          <p:nvPr/>
        </p:nvPicPr>
        <p:blipFill>
          <a:blip r:embed="rId4"/>
          <a:stretch>
            <a:fillRect/>
          </a:stretch>
        </p:blipFill>
        <p:spPr>
          <a:xfrm>
            <a:off x="3055841" y="9778116"/>
            <a:ext cx="4591050" cy="1181100"/>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GB" altLang="zh-CN" sz="4800" dirty="0"/>
              <a:t>03 RAM Defect Diagnosis and Failure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8955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7030A0"/>
                </a:solidFill>
              </a:rPr>
              <a:t>Diagnosability Ratio (DR)</a:t>
            </a:r>
            <a:r>
              <a:rPr lang="en-GB" altLang="zh-CN" sz="3600" dirty="0"/>
              <a:t>: defined as the ratio of the number of distinguishable fault types among all. </a:t>
            </a:r>
          </a:p>
          <a:p>
            <a:pPr lvl="1" hangingPunct="1">
              <a:lnSpc>
                <a:spcPct val="150000"/>
              </a:lnSpc>
            </a:pPr>
            <a:r>
              <a:rPr lang="en-GB" altLang="zh-CN" sz="3000" dirty="0"/>
              <a:t>E.g. the number of total detectable fault types. For example, the DR of IFA9N is 10/27 = 37%, </a:t>
            </a:r>
            <a:r>
              <a:rPr lang="en-US" altLang="zh-CN" sz="3000" dirty="0"/>
              <a:t>with </a:t>
            </a:r>
            <a:r>
              <a:rPr lang="en-GB" altLang="zh-CN" sz="3000" dirty="0"/>
              <a:t>the equivalent classes of fault types listed as follows:</a:t>
            </a:r>
            <a:endParaRPr lang="en-US" altLang="zh-CN" sz="3000" dirty="0"/>
          </a:p>
        </p:txBody>
      </p:sp>
      <p:pic>
        <p:nvPicPr>
          <p:cNvPr id="7" name="图片 6">
            <a:extLst>
              <a:ext uri="{FF2B5EF4-FFF2-40B4-BE49-F238E27FC236}">
                <a16:creationId xmlns:a16="http://schemas.microsoft.com/office/drawing/2014/main" id="{A92280A3-73A6-650E-48D7-114194ADA37F}"/>
              </a:ext>
            </a:extLst>
          </p:cNvPr>
          <p:cNvPicPr>
            <a:picLocks noChangeAspect="1"/>
          </p:cNvPicPr>
          <p:nvPr/>
        </p:nvPicPr>
        <p:blipFill>
          <a:blip r:embed="rId5"/>
          <a:stretch>
            <a:fillRect/>
          </a:stretch>
        </p:blipFill>
        <p:spPr>
          <a:xfrm>
            <a:off x="13733796" y="2779417"/>
            <a:ext cx="9020175" cy="10563225"/>
          </a:xfrm>
          <a:prstGeom prst="rect">
            <a:avLst/>
          </a:prstGeom>
        </p:spPr>
      </p:pic>
    </p:spTree>
    <p:extLst>
      <p:ext uri="{BB962C8B-B14F-4D97-AF65-F5344CB8AC3E}">
        <p14:creationId xmlns:p14="http://schemas.microsoft.com/office/powerpoint/2010/main" val="25500881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EC0722F-CAB3-5599-18A0-02F1BAC5037F}"/>
              </a:ext>
            </a:extLst>
          </p:cNvPr>
          <p:cNvPicPr>
            <a:picLocks noChangeAspect="1"/>
          </p:cNvPicPr>
          <p:nvPr/>
        </p:nvPicPr>
        <p:blipFill>
          <a:blip r:embed="rId2"/>
          <a:stretch>
            <a:fillRect/>
          </a:stretch>
        </p:blipFill>
        <p:spPr>
          <a:xfrm>
            <a:off x="17534451" y="6954252"/>
            <a:ext cx="6580844" cy="5589068"/>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GB" altLang="zh-CN" sz="4800" dirty="0"/>
              <a:t>03 RAM Defect Diagnosis and Failure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17057064"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7030A0"/>
                </a:solidFill>
              </a:rPr>
              <a:t>Memory Error Catch and Analysis (MECA) system</a:t>
            </a:r>
            <a:r>
              <a:rPr lang="en-GB" altLang="zh-CN" sz="3600" dirty="0"/>
              <a:t>: </a:t>
            </a:r>
            <a:r>
              <a:rPr lang="en-US" altLang="zh-CN" sz="3600" dirty="0"/>
              <a:t>it </a:t>
            </a:r>
            <a:r>
              <a:rPr lang="en-GB" altLang="zh-CN" sz="3600" dirty="0"/>
              <a:t>can identify fault types by comparing the syndrome of each faulty cell with all March signatures in the fault dictionary.</a:t>
            </a:r>
          </a:p>
          <a:p>
            <a:pPr hangingPunct="1">
              <a:lnSpc>
                <a:spcPct val="150000"/>
              </a:lnSpc>
            </a:pPr>
            <a:r>
              <a:rPr lang="en-GB" altLang="zh-CN" sz="3600" dirty="0"/>
              <a:t>From the ATE data log the error bitmaps can be obtained.</a:t>
            </a:r>
          </a:p>
          <a:p>
            <a:pPr hangingPunct="1">
              <a:lnSpc>
                <a:spcPct val="150000"/>
              </a:lnSpc>
            </a:pPr>
            <a:r>
              <a:rPr lang="en-GB" altLang="zh-CN" sz="3600" dirty="0"/>
              <a:t>RAMSES evaluates the fault coverage and diagnosability ratio and generates the fault dictionary for the March test.</a:t>
            </a:r>
          </a:p>
          <a:p>
            <a:pPr hangingPunct="1">
              <a:lnSpc>
                <a:spcPct val="150000"/>
              </a:lnSpc>
            </a:pPr>
            <a:r>
              <a:rPr lang="en-GB" altLang="zh-CN" sz="3600" dirty="0"/>
              <a:t>TAGS generates a March test which is able to meet the test requirements.</a:t>
            </a:r>
          </a:p>
          <a:p>
            <a:pPr hangingPunct="1">
              <a:lnSpc>
                <a:spcPct val="150000"/>
              </a:lnSpc>
            </a:pPr>
            <a:r>
              <a:rPr lang="en-GB" altLang="zh-CN" sz="3600" dirty="0"/>
              <a:t>The Analysis Engine generates error bitmaps and subsequently fault bitmaps.</a:t>
            </a:r>
          </a:p>
          <a:p>
            <a:pPr hangingPunct="1">
              <a:lnSpc>
                <a:spcPct val="150000"/>
              </a:lnSpc>
            </a:pPr>
            <a:r>
              <a:rPr lang="en-GB" altLang="zh-CN" sz="3600" dirty="0"/>
              <a:t>In each fault bitmap, the distribution of the faulty cells is detailed by a diagram.</a:t>
            </a:r>
          </a:p>
          <a:p>
            <a:pPr hangingPunct="1">
              <a:lnSpc>
                <a:spcPct val="150000"/>
              </a:lnSpc>
            </a:pPr>
            <a:endParaRPr lang="en-US" altLang="zh-CN" sz="3000" dirty="0"/>
          </a:p>
        </p:txBody>
      </p:sp>
    </p:spTree>
    <p:extLst>
      <p:ext uri="{BB962C8B-B14F-4D97-AF65-F5344CB8AC3E}">
        <p14:creationId xmlns:p14="http://schemas.microsoft.com/office/powerpoint/2010/main" val="320205552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8000" dirty="0"/>
              <a:t>RAM Redundancy Analysis Algorithms</a:t>
            </a:r>
            <a:endParaRPr lang="zh-CN" altLang="en-US" sz="8000" dirty="0"/>
          </a:p>
        </p:txBody>
      </p:sp>
      <p:sp>
        <p:nvSpPr>
          <p:cNvPr id="4" name="文本占位符 3"/>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133789955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Conventional Redundancy Analysis Algorithms</a:t>
            </a:r>
          </a:p>
          <a:p>
            <a:pPr hangingPunct="1">
              <a:lnSpc>
                <a:spcPct val="150000"/>
              </a:lnSpc>
            </a:pPr>
            <a:r>
              <a:rPr lang="en-GB" altLang="zh-CN" sz="3600" dirty="0"/>
              <a:t>Conventionally, redundancy analysis (RA) is performed on a memory tester using software. The tester stores the bitmap (a map of the faulty cells) after a diagnostic test and performs redundancy analysis based on the bitmap. </a:t>
            </a:r>
          </a:p>
          <a:p>
            <a:pPr hangingPunct="1">
              <a:lnSpc>
                <a:spcPct val="150000"/>
              </a:lnSpc>
            </a:pPr>
            <a:r>
              <a:rPr lang="en-GB" altLang="zh-CN" sz="3600" dirty="0"/>
              <a:t>Most such algorithms consist of two phases</a:t>
            </a:r>
          </a:p>
          <a:p>
            <a:pPr lvl="1" hangingPunct="1">
              <a:lnSpc>
                <a:spcPct val="150000"/>
              </a:lnSpc>
            </a:pPr>
            <a:r>
              <a:rPr lang="en-GB" altLang="zh-CN" sz="3000" dirty="0"/>
              <a:t>must-repair: all faulty lines that must be repaired are identified first, limiting the number of remaining faulty cells.</a:t>
            </a:r>
          </a:p>
          <a:p>
            <a:pPr lvl="1" hangingPunct="1">
              <a:lnSpc>
                <a:spcPct val="150000"/>
              </a:lnSpc>
            </a:pPr>
            <a:r>
              <a:rPr lang="en-GB" altLang="zh-CN" sz="3000" dirty="0"/>
              <a:t>final-repair: simple algorithms are used, such as the fault-driven, row-first, and column-first algorithms.</a:t>
            </a:r>
          </a:p>
          <a:p>
            <a:pPr hangingPunct="1">
              <a:lnSpc>
                <a:spcPct val="150000"/>
              </a:lnSpc>
            </a:pPr>
            <a:r>
              <a:rPr lang="en-GB" altLang="zh-CN" sz="3600" dirty="0"/>
              <a:t>It is clear that analysis time (or tester throughput) is critical as far as cost is concerned.</a:t>
            </a:r>
            <a:endParaRPr lang="en-US" altLang="zh-CN" sz="3600" dirty="0"/>
          </a:p>
        </p:txBody>
      </p:sp>
    </p:spTree>
    <p:extLst>
      <p:ext uri="{BB962C8B-B14F-4D97-AF65-F5344CB8AC3E}">
        <p14:creationId xmlns:p14="http://schemas.microsoft.com/office/powerpoint/2010/main" val="22554206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fontScale="92500"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Conventional Redundancy Analysis Algorithms</a:t>
                </a:r>
              </a:p>
              <a:p>
                <a:pPr hangingPunct="1">
                  <a:lnSpc>
                    <a:spcPct val="150000"/>
                  </a:lnSpc>
                </a:pPr>
                <a:r>
                  <a:rPr lang="en-GB" altLang="zh-CN" sz="3600" dirty="0"/>
                  <a:t>Pre-definitions:</a:t>
                </a:r>
              </a:p>
              <a:p>
                <a:pPr lvl="1" hangingPunct="1">
                  <a:lnSpc>
                    <a:spcPct val="150000"/>
                  </a:lnSpc>
                </a:pPr>
                <a:r>
                  <a:rPr lang="en-GB" altLang="zh-CN" sz="3000" b="1" dirty="0">
                    <a:solidFill>
                      <a:srgbClr val="7030A0"/>
                    </a:solidFill>
                  </a:rPr>
                  <a:t>Faulty line</a:t>
                </a:r>
                <a:r>
                  <a:rPr lang="en-GB" altLang="zh-CN" sz="3000" dirty="0"/>
                  <a:t>: A faulty line </a:t>
                </a:r>
                <a14:m>
                  <m:oMath xmlns:m="http://schemas.openxmlformats.org/officeDocument/2006/math">
                    <m:r>
                      <a:rPr lang="en-US" altLang="zh-CN" sz="3200" b="0" i="1" smtClean="0">
                        <a:latin typeface="Cambria Math" panose="02040503050406030204" pitchFamily="18" charset="0"/>
                      </a:rPr>
                      <m:t>𝑙</m:t>
                    </m:r>
                  </m:oMath>
                </a14:m>
                <a:r>
                  <a:rPr lang="en-GB" altLang="zh-CN" sz="3000" dirty="0"/>
                  <a:t> is either a row or a column in which one or more faulty cells exist.</a:t>
                </a:r>
              </a:p>
              <a:p>
                <a:pPr lvl="2" hangingPunct="1">
                  <a:lnSpc>
                    <a:spcPct val="150000"/>
                  </a:lnSpc>
                </a:pPr>
                <a:r>
                  <a:rPr lang="en-GB" altLang="zh-CN" sz="2400" dirty="0"/>
                  <a:t>The number of faulty cells in </a:t>
                </a:r>
                <a14:m>
                  <m:oMath xmlns:m="http://schemas.openxmlformats.org/officeDocument/2006/math">
                    <m:r>
                      <a:rPr lang="en-US" altLang="zh-CN" sz="2400" b="0" i="1" smtClean="0">
                        <a:latin typeface="Cambria Math" panose="02040503050406030204" pitchFamily="18" charset="0"/>
                      </a:rPr>
                      <m:t>𝑙</m:t>
                    </m:r>
                  </m:oMath>
                </a14:m>
                <a:r>
                  <a:rPr lang="en-GB" altLang="zh-CN" sz="2400" dirty="0"/>
                  <a:t> is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𝑙</m:t>
                        </m:r>
                      </m:sub>
                    </m:sSub>
                  </m:oMath>
                </a14:m>
                <a:r>
                  <a:rPr lang="en-GB" altLang="zh-CN" sz="2400" dirty="0"/>
                  <a:t>.</a:t>
                </a:r>
              </a:p>
              <a:p>
                <a:pPr lvl="2" hangingPunct="1">
                  <a:lnSpc>
                    <a:spcPct val="150000"/>
                  </a:lnSpc>
                </a:pPr>
                <a:r>
                  <a:rPr lang="en-GB" altLang="zh-CN" sz="2400" dirty="0"/>
                  <a:t>A faulty line is either a faulty row or a faulty column.</a:t>
                </a:r>
              </a:p>
              <a:p>
                <a:pPr lvl="2" hangingPunct="1">
                  <a:lnSpc>
                    <a:spcPct val="150000"/>
                  </a:lnSpc>
                </a:pPr>
                <a:r>
                  <a:rPr lang="en-GB" altLang="zh-CN" sz="2400" b="1" dirty="0">
                    <a:solidFill>
                      <a:srgbClr val="7030A0"/>
                    </a:solidFill>
                  </a:rPr>
                  <a:t>Must-repair faulty line</a:t>
                </a:r>
                <a:r>
                  <a:rPr lang="en-GB" altLang="zh-CN" sz="2400" dirty="0"/>
                  <a:t>: any faulty row (column) with </a:t>
                </a:r>
                <a14:m>
                  <m:oMath xmlns:m="http://schemas.openxmlformats.org/officeDocument/2006/math">
                    <m:r>
                      <a:rPr lang="en-US" altLang="zh-CN" sz="2400" b="0" i="1" smtClean="0">
                        <a:latin typeface="Cambria Math" panose="02040503050406030204" pitchFamily="18" charset="0"/>
                      </a:rPr>
                      <m:t>𝑘</m:t>
                    </m:r>
                  </m:oMath>
                </a14:m>
                <a:r>
                  <a:rPr lang="en-GB" altLang="zh-CN" sz="2400" dirty="0"/>
                  <a:t> faulty cells, where </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𝑎</m:t>
                        </m:r>
                      </m:sub>
                    </m:sSub>
                    <m:r>
                      <a:rPr lang="en-US" altLang="zh-CN" sz="2400" b="0" i="0" smtClean="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𝑟</m:t>
                        </m:r>
                      </m:e>
                      <m:sub>
                        <m:r>
                          <a:rPr lang="en-US" altLang="zh-CN" sz="2400" i="1">
                            <a:latin typeface="Cambria Math" panose="02040503050406030204" pitchFamily="18" charset="0"/>
                          </a:rPr>
                          <m:t>𝑎</m:t>
                        </m:r>
                      </m:sub>
                    </m:sSub>
                    <m:r>
                      <a:rPr lang="en-US" altLang="zh-CN" sz="2400" b="0" i="1" smtClean="0">
                        <a:latin typeface="Cambria Math" panose="02040503050406030204" pitchFamily="18" charset="0"/>
                      </a:rPr>
                      <m:t>)</m:t>
                    </m:r>
                  </m:oMath>
                </a14:m>
                <a:r>
                  <a:rPr lang="en-GB" altLang="zh-CN" sz="2400" dirty="0"/>
                  <a:t>, is a must-repair faulty line.</a:t>
                </a:r>
              </a:p>
              <a:p>
                <a:pPr lvl="1" hangingPunct="1">
                  <a:lnSpc>
                    <a:spcPct val="150000"/>
                  </a:lnSpc>
                </a:pPr>
                <a:r>
                  <a:rPr lang="en-GB" altLang="zh-CN" sz="3000" b="1" dirty="0">
                    <a:solidFill>
                      <a:srgbClr val="7030A0"/>
                    </a:solidFill>
                  </a:rPr>
                  <a:t>Covered</a:t>
                </a:r>
                <a:r>
                  <a:rPr lang="en-GB" altLang="zh-CN" sz="3000" dirty="0"/>
                  <a:t>: A faulty line is said to be covered if all faulty cells on the line have been scheduled to be repaired by specific spare rows and/or spare columns.</a:t>
                </a:r>
              </a:p>
              <a:p>
                <a:pPr lvl="1" hangingPunct="1">
                  <a:lnSpc>
                    <a:spcPct val="150000"/>
                  </a:lnSpc>
                </a:pPr>
                <a:r>
                  <a:rPr lang="en-GB" altLang="zh-CN" sz="3000" b="1" dirty="0">
                    <a:solidFill>
                      <a:srgbClr val="7030A0"/>
                    </a:solidFill>
                  </a:rPr>
                  <a:t>Orthogonal</a:t>
                </a:r>
                <a:r>
                  <a:rPr lang="en-GB" altLang="zh-CN" sz="3000" dirty="0"/>
                  <a:t>: A faulty cell that does not share any row or column with any other faulty cell is referred to as an orthogonal faulty cell.</a:t>
                </a:r>
              </a:p>
              <a:p>
                <a:pPr lvl="1" hangingPunct="1">
                  <a:lnSpc>
                    <a:spcPct val="150000"/>
                  </a:lnSpc>
                </a:pPr>
                <a:r>
                  <a:rPr lang="en-GB" altLang="zh-CN" sz="3000" b="1" dirty="0">
                    <a:solidFill>
                      <a:srgbClr val="7030A0"/>
                    </a:solidFill>
                  </a:rPr>
                  <a:t>Early termination conditions</a:t>
                </a:r>
                <a:r>
                  <a:rPr lang="en-GB" altLang="zh-CN" sz="3200" b="1" dirty="0">
                    <a:solidFill>
                      <a:srgbClr val="7030A0"/>
                    </a:solidFill>
                  </a:rPr>
                  <a:t> </a:t>
                </a:r>
                <a:r>
                  <a:rPr lang="en-GB" altLang="zh-CN" sz="3200" dirty="0"/>
                  <a:t>(memories cannot be repaired by available spares</a:t>
                </a:r>
                <a:r>
                  <a:rPr lang="en-US" altLang="zh-CN" sz="3200" dirty="0"/>
                  <a:t>)</a:t>
                </a:r>
                <a:r>
                  <a:rPr lang="en-GB" altLang="zh-CN" sz="3000" dirty="0"/>
                  <a:t>: </a:t>
                </a:r>
              </a:p>
              <a:p>
                <a:pPr lvl="2" hangingPunct="1">
                  <a:lnSpc>
                    <a:spcPct val="150000"/>
                  </a:lnSpc>
                </a:pPr>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&gt;2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𝑎</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i="1">
                            <a:latin typeface="Cambria Math" panose="02040503050406030204" pitchFamily="18" charset="0"/>
                          </a:rPr>
                          <m:t>𝑎</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𝑎</m:t>
                        </m:r>
                      </m:sub>
                    </m:sSub>
                    <m:r>
                      <a:rPr lang="en-US" altLang="zh-CN" sz="2400" i="1">
                        <a:latin typeface="Cambria Math" panose="02040503050406030204" pitchFamily="18" charset="0"/>
                      </a:rPr>
                      <m:t> &amp;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𝑎</m:t>
                        </m:r>
                      </m:sub>
                    </m:sSub>
                  </m:oMath>
                </a14:m>
                <a:r>
                  <a:rPr lang="en-US" altLang="zh-CN" sz="2400" dirty="0"/>
                  <a:t>: </a:t>
                </a:r>
                <a:r>
                  <a:rPr lang="en-GB" altLang="zh-CN" sz="2400" dirty="0"/>
                  <a:t>the number of available spare rows and columns)</a:t>
                </a:r>
                <a:endParaRPr lang="en-US" altLang="zh-CN" sz="2400" dirty="0"/>
              </a:p>
              <a:p>
                <a:pPr lvl="2" hangingPunct="1">
                  <a:lnSpc>
                    <a:spcPct val="150000"/>
                  </a:lnSpc>
                </a:pPr>
                <a14:m>
                  <m:oMath xmlns:m="http://schemas.openxmlformats.org/officeDocument/2006/math">
                    <m:sSub>
                      <m:sSubPr>
                        <m:ctrlPr>
                          <a:rPr lang="en-GB"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zh-CN" altLang="en-US" sz="2400" i="1">
                            <a:latin typeface="Cambria Math" panose="02040503050406030204" pitchFamily="18" charset="0"/>
                          </a:rPr>
                          <m:t>⊥</m:t>
                        </m:r>
                      </m:sub>
                    </m:sSub>
                    <m:r>
                      <a:rPr lang="en-US" altLang="zh-CN" sz="2400" b="0" i="1" smtClean="0">
                        <a:latin typeface="Cambria Math" panose="02040503050406030204" pitchFamily="18" charset="0"/>
                      </a:rPr>
                      <m:t>&gt;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𝑎</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i="1">
                            <a:latin typeface="Cambria Math" panose="02040503050406030204" pitchFamily="18" charset="0"/>
                          </a:rPr>
                          <m:t>𝑎</m:t>
                        </m:r>
                      </m:sub>
                    </m:sSub>
                  </m:oMath>
                </a14:m>
                <a:endParaRPr lang="en-GB" altLang="zh-CN" sz="2400" dirty="0"/>
              </a:p>
              <a:p>
                <a:pPr lvl="2" hangingPunct="1">
                  <a:lnSpc>
                    <a:spcPct val="150000"/>
                  </a:lnSpc>
                </a:pPr>
                <a14:m>
                  <m:oMath xmlns:m="http://schemas.openxmlformats.org/officeDocument/2006/math">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𝑟</m:t>
                            </m:r>
                          </m:sub>
                        </m:sSub>
                        <m:r>
                          <a:rPr lang="en-US" altLang="zh-CN" sz="2400" b="0" i="1" smtClean="0">
                            <a:latin typeface="Cambria Math" panose="02040503050406030204" pitchFamily="18" charset="0"/>
                          </a:rPr>
                          <m:t>&gt;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i="1">
                                <a:latin typeface="Cambria Math" panose="02040503050406030204" pitchFamily="18" charset="0"/>
                              </a:rPr>
                              <m:t>𝑎</m:t>
                            </m:r>
                          </m:sub>
                        </m:sSub>
                      </m:e>
                    </m:d>
                    <m:r>
                      <a:rPr lang="en-US" altLang="zh-CN" sz="240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i="1">
                                <a:latin typeface="Cambria Math" panose="02040503050406030204" pitchFamily="18" charset="0"/>
                              </a:rPr>
                              <m:t>𝑎</m:t>
                            </m:r>
                          </m:sub>
                        </m:sSub>
                        <m:r>
                          <a:rPr lang="en-US" altLang="zh-CN" sz="2400" b="0" i="1" smtClean="0">
                            <a:latin typeface="Cambria Math" panose="02040503050406030204" pitchFamily="18" charset="0"/>
                          </a:rPr>
                          <m:t>=0</m:t>
                        </m:r>
                      </m:e>
                    </m:d>
                  </m:oMath>
                </a14:m>
                <a:r>
                  <a:rPr lang="en-US" altLang="zh-CN" sz="2400" b="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𝑟</m:t>
                        </m:r>
                      </m:sub>
                    </m:sSub>
                  </m:oMath>
                </a14:m>
                <a:r>
                  <a:rPr lang="en-US" altLang="zh-CN" sz="2400" b="0" dirty="0"/>
                  <a:t>: </a:t>
                </a:r>
                <a:r>
                  <a:rPr lang="en-GB" altLang="zh-CN" sz="2400" dirty="0"/>
                  <a:t>the number of faulty rows not covered so far)</a:t>
                </a:r>
                <a:endParaRPr lang="en-US" altLang="zh-CN" sz="2400" b="0" dirty="0"/>
              </a:p>
              <a:p>
                <a:pPr lvl="2" hangingPunct="1">
                  <a:lnSpc>
                    <a:spcPct val="150000"/>
                  </a:lnSpc>
                </a:pP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𝑐</m:t>
                        </m:r>
                      </m:sub>
                    </m:sSub>
                    <m:r>
                      <a:rPr lang="en-US" altLang="zh-CN" sz="2400" b="0" i="1" smtClean="0">
                        <a:latin typeface="Cambria Math" panose="02040503050406030204" pitchFamily="18" charset="0"/>
                      </a:rPr>
                      <m:t>&gt;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i="1">
                            <a:latin typeface="Cambria Math" panose="02040503050406030204" pitchFamily="18" charset="0"/>
                          </a:rPr>
                          <m:t>𝑎</m:t>
                        </m:r>
                      </m:sub>
                    </m:sSub>
                    <m:r>
                      <a:rPr lang="en-US" altLang="zh-CN" sz="2400" b="0" i="1" smtClean="0">
                        <a:latin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i="1">
                            <a:latin typeface="Cambria Math" panose="02040503050406030204" pitchFamily="18" charset="0"/>
                          </a:rPr>
                          <m:t>𝑎</m:t>
                        </m:r>
                      </m:sub>
                    </m:sSub>
                    <m:r>
                      <a:rPr lang="en-US" altLang="zh-CN" sz="2400" b="0" i="1" smtClean="0">
                        <a:latin typeface="Cambria Math" panose="02040503050406030204" pitchFamily="18" charset="0"/>
                      </a:rPr>
                      <m:t>=0)</m:t>
                    </m:r>
                  </m:oMath>
                </a14:m>
                <a:r>
                  <a:rPr lang="en-GB" altLang="zh-CN" sz="2400" dirty="0"/>
                  <a:t> </a:t>
                </a:r>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b="0" i="1" smtClean="0">
                            <a:latin typeface="Cambria Math" panose="02040503050406030204" pitchFamily="18" charset="0"/>
                          </a:rPr>
                          <m:t>𝑐</m:t>
                        </m:r>
                      </m:sub>
                    </m:sSub>
                  </m:oMath>
                </a14:m>
                <a:r>
                  <a:rPr lang="en-US" altLang="zh-CN" sz="2400" dirty="0"/>
                  <a:t>: </a:t>
                </a:r>
                <a:r>
                  <a:rPr lang="en-GB" altLang="zh-CN" sz="2400" dirty="0"/>
                  <a:t>the number of faulty columns not covered so far)</a:t>
                </a:r>
              </a:p>
              <a:p>
                <a:pPr lvl="2" hangingPunct="1">
                  <a:lnSpc>
                    <a:spcPct val="150000"/>
                  </a:lnSpc>
                </a:pPr>
                <a:endParaRPr lang="en-GB" altLang="zh-CN" sz="2400" dirty="0"/>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005800" cy="10168979"/>
              </a:xfrm>
              <a:prstGeom prst="rect">
                <a:avLst/>
              </a:prstGeom>
              <a:blipFill>
                <a:blip r:embed="rId2"/>
                <a:stretch>
                  <a:fillRect l="-9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43287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The Essential Spare Pivoting Algorithm</a:t>
                </a:r>
              </a:p>
              <a:p>
                <a:pPr hangingPunct="1">
                  <a:lnSpc>
                    <a:spcPct val="150000"/>
                  </a:lnSpc>
                </a:pPr>
                <a:r>
                  <a:rPr lang="en-GB" altLang="zh-CN" sz="3600" b="1" dirty="0">
                    <a:solidFill>
                      <a:srgbClr val="7030A0"/>
                    </a:solidFill>
                  </a:rPr>
                  <a:t>Repair efficiency</a:t>
                </a:r>
                <a:r>
                  <a:rPr lang="en-GB" altLang="zh-CN" sz="3600" dirty="0"/>
                  <a:t>: the repair rate with respect to unit area overhead.</a:t>
                </a:r>
              </a:p>
              <a:p>
                <a:pPr hangingPunct="1">
                  <a:lnSpc>
                    <a:spcPct val="150000"/>
                  </a:lnSpc>
                </a:pPr>
                <a:r>
                  <a:rPr lang="en-GB" altLang="zh-CN" sz="3000" dirty="0"/>
                  <a:t>We observe the following general guidelines for redundancy analysis:</a:t>
                </a:r>
              </a:p>
              <a:p>
                <a:pPr lvl="1" hangingPunct="1">
                  <a:lnSpc>
                    <a:spcPct val="150000"/>
                  </a:lnSpc>
                </a:pPr>
                <a:r>
                  <a:rPr lang="en-GB" altLang="zh-CN" sz="2400" dirty="0"/>
                  <a:t>A faulty row (column) is more suitable for row repair when there are more faults in the row (column) than in any of the columns (rows) of the corresponding faulty cells in the row (columns).</a:t>
                </a:r>
              </a:p>
              <a:p>
                <a:pPr lvl="1" hangingPunct="1">
                  <a:lnSpc>
                    <a:spcPct val="150000"/>
                  </a:lnSpc>
                </a:pPr>
                <a:r>
                  <a:rPr lang="en-GB" altLang="zh-CN" sz="2400" dirty="0"/>
                  <a:t>An orthogonal fault can be repaired by either a spare row or a spare column. They should be recognized early but should be processed after all others. (since we may lose the chance to repair more faults with this spare row, because that orthogonal fault can also be repaired by a spare column)</a:t>
                </a:r>
              </a:p>
              <a:p>
                <a:pPr lvl="1" hangingPunct="1">
                  <a:lnSpc>
                    <a:spcPct val="150000"/>
                  </a:lnSpc>
                </a:pPr>
                <a:r>
                  <a:rPr lang="en-GB" altLang="zh-CN" sz="2400" dirty="0"/>
                  <a:t>For any faulty row (column), if the number of faulty cells is greater than or equivalent to a user-defined threshold number (</a:t>
                </a:r>
                <a14:m>
                  <m:oMath xmlns:m="http://schemas.openxmlformats.org/officeDocument/2006/math">
                    <m:sSub>
                      <m:sSubPr>
                        <m:ctrlPr>
                          <a:rPr lang="en-GB"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𝐸</m:t>
                        </m:r>
                      </m:e>
                      <m:sub>
                        <m:r>
                          <a:rPr lang="en-US" altLang="zh-CN" sz="2400" b="0" i="1" dirty="0" smtClean="0">
                            <a:latin typeface="Cambria Math" panose="02040503050406030204" pitchFamily="18" charset="0"/>
                          </a:rPr>
                          <m:t>𝑡h</m:t>
                        </m:r>
                      </m:sub>
                    </m:sSub>
                  </m:oMath>
                </a14:m>
                <a:r>
                  <a:rPr lang="en-GB" altLang="zh-CN" sz="2400" dirty="0"/>
                  <a:t>), repair it by a spare row (column). When the number reaches </a:t>
                </a:r>
                <a14:m>
                  <m:oMath xmlns:m="http://schemas.openxmlformats.org/officeDocument/2006/math">
                    <m:sSub>
                      <m:sSubPr>
                        <m:ctrlPr>
                          <a:rPr lang="en-GB"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𝐸</m:t>
                        </m:r>
                      </m:e>
                      <m:sub>
                        <m:r>
                          <a:rPr lang="en-US" altLang="zh-CN" sz="2400" b="0" i="1" dirty="0" smtClean="0">
                            <a:latin typeface="Cambria Math" panose="02040503050406030204" pitchFamily="18" charset="0"/>
                          </a:rPr>
                          <m:t>𝑡h</m:t>
                        </m:r>
                      </m:sub>
                    </m:sSub>
                  </m:oMath>
                </a14:m>
                <a:r>
                  <a:rPr lang="en-GB" altLang="zh-CN" sz="2400" dirty="0"/>
                  <a:t>, it is marked as an essential line.</a:t>
                </a:r>
              </a:p>
              <a:p>
                <a:pPr lvl="2" hangingPunct="1">
                  <a:lnSpc>
                    <a:spcPct val="150000"/>
                  </a:lnSpc>
                </a:pPr>
                <a:endParaRPr lang="en-GB" altLang="zh-CN" sz="1800" dirty="0"/>
              </a:p>
              <a:p>
                <a:pPr lvl="1" hangingPunct="1">
                  <a:lnSpc>
                    <a:spcPct val="150000"/>
                  </a:lnSpc>
                </a:pPr>
                <a:endParaRPr lang="en-GB" altLang="zh-CN" sz="2400" dirty="0"/>
              </a:p>
              <a:p>
                <a:pPr hangingPunct="1">
                  <a:lnSpc>
                    <a:spcPct val="150000"/>
                  </a:lnSpc>
                </a:pPr>
                <a:endParaRPr lang="en-GB" altLang="zh-CN" sz="3000" dirty="0"/>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005800" cy="10168979"/>
              </a:xfrm>
              <a:prstGeom prst="rect">
                <a:avLst/>
              </a:prstGeom>
              <a:blipFill>
                <a:blip r:embed="rId2"/>
                <a:stretch>
                  <a:fillRect l="-1103" r="-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39648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342352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The Essential Spare Pivoting Algorithm</a:t>
            </a:r>
          </a:p>
          <a:p>
            <a:pPr hangingPunct="1">
              <a:lnSpc>
                <a:spcPct val="150000"/>
              </a:lnSpc>
            </a:pPr>
            <a:r>
              <a:rPr lang="en-GB" altLang="zh-CN" sz="3600" b="1" dirty="0">
                <a:solidFill>
                  <a:srgbClr val="7030A0"/>
                </a:solidFill>
              </a:rPr>
              <a:t>Greedy Algorithm ESP</a:t>
            </a:r>
            <a:r>
              <a:rPr lang="en-GB" altLang="zh-CN" sz="3600" dirty="0"/>
              <a:t>:</a:t>
            </a:r>
          </a:p>
          <a:p>
            <a:pPr hangingPunct="1">
              <a:lnSpc>
                <a:spcPct val="150000"/>
              </a:lnSpc>
            </a:pPr>
            <a:endParaRPr lang="en-GB" altLang="zh-CN" sz="2400" dirty="0"/>
          </a:p>
          <a:p>
            <a:pPr hangingPunct="1">
              <a:lnSpc>
                <a:spcPct val="150000"/>
              </a:lnSpc>
            </a:pPr>
            <a:endParaRPr lang="en-GB" altLang="zh-CN" sz="3000" dirty="0"/>
          </a:p>
        </p:txBody>
      </p:sp>
      <p:pic>
        <p:nvPicPr>
          <p:cNvPr id="5" name="图片 4">
            <a:extLst>
              <a:ext uri="{FF2B5EF4-FFF2-40B4-BE49-F238E27FC236}">
                <a16:creationId xmlns:a16="http://schemas.microsoft.com/office/drawing/2014/main" id="{51739B04-5D5E-40B7-9CC8-ED63E4754527}"/>
              </a:ext>
            </a:extLst>
          </p:cNvPr>
          <p:cNvPicPr>
            <a:picLocks noChangeAspect="1"/>
          </p:cNvPicPr>
          <p:nvPr/>
        </p:nvPicPr>
        <p:blipFill>
          <a:blip r:embed="rId2"/>
          <a:stretch>
            <a:fillRect/>
          </a:stretch>
        </p:blipFill>
        <p:spPr>
          <a:xfrm>
            <a:off x="9205383" y="4247147"/>
            <a:ext cx="5973233" cy="9348158"/>
          </a:xfrm>
          <a:prstGeom prst="rect">
            <a:avLst/>
          </a:prstGeom>
        </p:spPr>
      </p:pic>
      <p:sp>
        <p:nvSpPr>
          <p:cNvPr id="6" name="对话气泡: 矩形 5">
            <a:extLst>
              <a:ext uri="{FF2B5EF4-FFF2-40B4-BE49-F238E27FC236}">
                <a16:creationId xmlns:a16="http://schemas.microsoft.com/office/drawing/2014/main" id="{0195E193-2622-A647-F4F6-1DBD1FF4ABC4}"/>
              </a:ext>
            </a:extLst>
          </p:cNvPr>
          <p:cNvSpPr/>
          <p:nvPr/>
        </p:nvSpPr>
        <p:spPr>
          <a:xfrm>
            <a:off x="11896411" y="6611778"/>
            <a:ext cx="6108033" cy="492443"/>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200" b="0" dirty="0">
                <a:solidFill>
                  <a:srgbClr val="FFFFFF"/>
                </a:solidFill>
                <a:latin typeface="+mn-lt"/>
                <a:ea typeface="+mn-ea"/>
                <a:cs typeface="+mn-cs"/>
                <a:sym typeface="Helvetica Neue Medium"/>
              </a:rPr>
              <a:t>Early termination conditions</a:t>
            </a:r>
            <a:endParaRPr kumimoji="0" lang="zh-CN" alt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7" name="对话气泡: 矩形 6">
            <a:extLst>
              <a:ext uri="{FF2B5EF4-FFF2-40B4-BE49-F238E27FC236}">
                <a16:creationId xmlns:a16="http://schemas.microsoft.com/office/drawing/2014/main" id="{33B480E4-EAB1-A415-8227-E04C3028845B}"/>
              </a:ext>
            </a:extLst>
          </p:cNvPr>
          <p:cNvSpPr/>
          <p:nvPr/>
        </p:nvSpPr>
        <p:spPr>
          <a:xfrm>
            <a:off x="13099128" y="4916604"/>
            <a:ext cx="1990852" cy="492443"/>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200" b="0" dirty="0">
                <a:solidFill>
                  <a:srgbClr val="FFFFFF"/>
                </a:solidFill>
                <a:latin typeface="+mn-lt"/>
                <a:ea typeface="+mn-ea"/>
                <a:cs typeface="+mn-cs"/>
                <a:sym typeface="Helvetica Neue Medium"/>
              </a:rPr>
              <a:t>Essential</a:t>
            </a:r>
            <a:endParaRPr kumimoji="0" lang="zh-CN" alt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8" name="对话气泡: 矩形 7">
            <a:extLst>
              <a:ext uri="{FF2B5EF4-FFF2-40B4-BE49-F238E27FC236}">
                <a16:creationId xmlns:a16="http://schemas.microsoft.com/office/drawing/2014/main" id="{4AC5AF7D-5C60-B194-A25E-18DB7FD4255D}"/>
              </a:ext>
            </a:extLst>
          </p:cNvPr>
          <p:cNvSpPr/>
          <p:nvPr/>
        </p:nvSpPr>
        <p:spPr>
          <a:xfrm>
            <a:off x="11749616" y="8628096"/>
            <a:ext cx="6858000" cy="492443"/>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200" b="0" dirty="0">
                <a:solidFill>
                  <a:srgbClr val="FFFFFF"/>
                </a:solidFill>
                <a:latin typeface="+mn-lt"/>
                <a:ea typeface="+mn-ea"/>
                <a:cs typeface="+mn-cs"/>
                <a:sym typeface="Helvetica Neue Medium"/>
              </a:rPr>
              <a:t>Allocate to essential lines first.</a:t>
            </a:r>
            <a:endParaRPr kumimoji="0" lang="zh-CN" alt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对话气泡: 矩形 8">
            <a:extLst>
              <a:ext uri="{FF2B5EF4-FFF2-40B4-BE49-F238E27FC236}">
                <a16:creationId xmlns:a16="http://schemas.microsoft.com/office/drawing/2014/main" id="{7695AF55-6AC5-4F79-0051-3579060EF9BA}"/>
              </a:ext>
            </a:extLst>
          </p:cNvPr>
          <p:cNvSpPr/>
          <p:nvPr/>
        </p:nvSpPr>
        <p:spPr>
          <a:xfrm>
            <a:off x="12058425" y="10027852"/>
            <a:ext cx="7974153" cy="492443"/>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200" b="0" dirty="0">
                <a:solidFill>
                  <a:srgbClr val="FFFFFF"/>
                </a:solidFill>
                <a:latin typeface="+mn-lt"/>
                <a:ea typeface="+mn-ea"/>
                <a:cs typeface="+mn-cs"/>
                <a:sym typeface="Helvetica Neue Medium"/>
              </a:rPr>
              <a:t>Allocate to others if there are still some left.</a:t>
            </a:r>
            <a:endParaRPr kumimoji="0" lang="zh-CN" alt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8143686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Repair Rate and Overhead</a:t>
            </a:r>
          </a:p>
          <a:p>
            <a:pPr hangingPunct="1">
              <a:lnSpc>
                <a:spcPct val="150000"/>
              </a:lnSpc>
            </a:pPr>
            <a:r>
              <a:rPr lang="en-GB" altLang="zh-CN" sz="3600" dirty="0"/>
              <a:t>A simulator such as BRAVES (Built-in Redundancy Analysis Verification and Evaluation System) can be used for analysing the efficiency of the redundancy analysis and repair algorithms.</a:t>
            </a:r>
          </a:p>
          <a:p>
            <a:pPr hangingPunct="1">
              <a:lnSpc>
                <a:spcPct val="150000"/>
              </a:lnSpc>
            </a:pPr>
            <a:r>
              <a:rPr lang="en-GB" altLang="zh-CN" sz="3600" dirty="0"/>
              <a:t>There are two types of faults that we can inject into the memory to be simulated</a:t>
            </a:r>
          </a:p>
          <a:p>
            <a:pPr lvl="1" hangingPunct="1">
              <a:lnSpc>
                <a:spcPct val="150000"/>
              </a:lnSpc>
            </a:pPr>
            <a:r>
              <a:rPr lang="en-GB" altLang="zh-CN" sz="3000" dirty="0"/>
              <a:t>Cell fault: independent individual fault</a:t>
            </a:r>
          </a:p>
          <a:p>
            <a:pPr lvl="1" hangingPunct="1">
              <a:lnSpc>
                <a:spcPct val="150000"/>
              </a:lnSpc>
            </a:pPr>
            <a:r>
              <a:rPr lang="en-GB" altLang="zh-CN" sz="3000" dirty="0"/>
              <a:t>Line fault: multiple faults exist in the same line (e.g. faulty </a:t>
            </a:r>
            <a:r>
              <a:rPr lang="en-GB" altLang="zh-CN" sz="3000" dirty="0" err="1"/>
              <a:t>wordline</a:t>
            </a:r>
            <a:r>
              <a:rPr lang="en-GB" altLang="zh-CN" sz="3000" dirty="0"/>
              <a:t> or </a:t>
            </a:r>
            <a:r>
              <a:rPr lang="en-GB" altLang="zh-CN" sz="3000" dirty="0" err="1"/>
              <a:t>bitline</a:t>
            </a:r>
            <a:r>
              <a:rPr lang="en-GB" altLang="zh-CN" sz="3000" dirty="0"/>
              <a:t>)</a:t>
            </a:r>
          </a:p>
          <a:p>
            <a:pPr lvl="1" hangingPunct="1">
              <a:lnSpc>
                <a:spcPct val="150000"/>
              </a:lnSpc>
            </a:pPr>
            <a:endParaRPr lang="en-US" altLang="zh-CN" sz="3000" dirty="0"/>
          </a:p>
        </p:txBody>
      </p:sp>
    </p:spTree>
    <p:extLst>
      <p:ext uri="{BB962C8B-B14F-4D97-AF65-F5344CB8AC3E}">
        <p14:creationId xmlns:p14="http://schemas.microsoft.com/office/powerpoint/2010/main" val="35628447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04 RAM Redundancy Analysis Algorithms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Repair Rate and Overhead</a:t>
                </a:r>
              </a:p>
              <a:p>
                <a:pPr lvl="1" hangingPunct="1">
                  <a:lnSpc>
                    <a:spcPct val="150000"/>
                  </a:lnSpc>
                </a:pPr>
                <a14:m>
                  <m:oMath xmlns:m="http://schemas.openxmlformats.org/officeDocument/2006/math">
                    <m:sSub>
                      <m:sSubPr>
                        <m:ctrlPr>
                          <a:rPr lang="en-US" altLang="zh-CN" sz="3000" i="1" smtClean="0">
                            <a:latin typeface="Cambria Math" panose="02040503050406030204" pitchFamily="18" charset="0"/>
                          </a:rPr>
                        </m:ctrlPr>
                      </m:sSubPr>
                      <m:e>
                        <m:r>
                          <a:rPr lang="en-US" altLang="zh-CN" sz="3000" b="0" i="1" smtClean="0">
                            <a:latin typeface="Cambria Math" panose="02040503050406030204" pitchFamily="18" charset="0"/>
                          </a:rPr>
                          <m:t>𝐴</m:t>
                        </m:r>
                      </m:e>
                      <m:sub>
                        <m:r>
                          <a:rPr lang="en-US" altLang="zh-CN" sz="3000" b="0" i="1" smtClean="0">
                            <a:latin typeface="Cambria Math" panose="02040503050406030204" pitchFamily="18" charset="0"/>
                          </a:rPr>
                          <m:t>𝐸𝑆𝑃</m:t>
                        </m:r>
                      </m:sub>
                    </m:sSub>
                    <m:r>
                      <a:rPr lang="en-US" altLang="zh-CN" sz="3000" b="0" i="1" smtClean="0">
                        <a:latin typeface="Cambria Math" panose="02040503050406030204" pitchFamily="18" charset="0"/>
                      </a:rPr>
                      <m:t>=</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𝑟</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𝑐</m:t>
                        </m:r>
                      </m:e>
                    </m:d>
                    <m:d>
                      <m:dPr>
                        <m:begChr m:val="["/>
                        <m:endChr m:val="]"/>
                        <m:ctrlPr>
                          <a:rPr lang="en-US" altLang="zh-CN" sz="3000" b="0" i="1" smtClean="0">
                            <a:latin typeface="Cambria Math" panose="02040503050406030204" pitchFamily="18" charset="0"/>
                          </a:rPr>
                        </m:ctrlPr>
                      </m:dPr>
                      <m:e>
                        <m:d>
                          <m:dPr>
                            <m:ctrlPr>
                              <a:rPr lang="en-US" altLang="zh-CN" sz="3000" b="0" i="1" smtClean="0">
                                <a:latin typeface="Cambria Math" panose="02040503050406030204" pitchFamily="18" charset="0"/>
                              </a:rPr>
                            </m:ctrlPr>
                          </m:dPr>
                          <m:e>
                            <m:d>
                              <m:dPr>
                                <m:begChr m:val="⌈"/>
                                <m:endChr m:val="⌉"/>
                                <m:ctrlPr>
                                  <a:rPr lang="en-US" altLang="zh-CN" sz="3000" b="0" i="1" smtClean="0">
                                    <a:latin typeface="Cambria Math" panose="02040503050406030204" pitchFamily="18" charset="0"/>
                                  </a:rPr>
                                </m:ctrlPr>
                              </m:dPr>
                              <m:e>
                                <m:func>
                                  <m:funcPr>
                                    <m:ctrlPr>
                                      <a:rPr lang="en-US" altLang="zh-CN"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r>
                                      <a:rPr lang="en-US" altLang="zh-CN" sz="3000" b="0" i="1" smtClean="0">
                                        <a:latin typeface="Cambria Math" panose="02040503050406030204" pitchFamily="18" charset="0"/>
                                      </a:rPr>
                                      <m:t>𝑀</m:t>
                                    </m:r>
                                  </m:e>
                                </m:func>
                              </m:e>
                            </m:d>
                            <m:r>
                              <a:rPr lang="en-US" altLang="zh-CN" sz="3000" b="0" i="1" smtClean="0">
                                <a:latin typeface="Cambria Math" panose="02040503050406030204" pitchFamily="18" charset="0"/>
                              </a:rPr>
                              <m:t>+1</m:t>
                            </m:r>
                          </m:e>
                        </m:d>
                        <m:r>
                          <a:rPr lang="en-US" altLang="zh-CN" sz="3000" b="0" i="1" smtClean="0">
                            <a:latin typeface="Cambria Math" panose="02040503050406030204" pitchFamily="18" charset="0"/>
                          </a:rPr>
                          <m:t>+</m:t>
                        </m:r>
                        <m:d>
                          <m:dPr>
                            <m:ctrlPr>
                              <a:rPr lang="en-US" altLang="zh-CN" sz="3000" i="1">
                                <a:latin typeface="Cambria Math" panose="02040503050406030204" pitchFamily="18" charset="0"/>
                              </a:rPr>
                            </m:ctrlPr>
                          </m:dPr>
                          <m:e>
                            <m:d>
                              <m:dPr>
                                <m:begChr m:val="⌈"/>
                                <m:endChr m:val="⌉"/>
                                <m:ctrlPr>
                                  <a:rPr lang="en-US" altLang="zh-CN" sz="3000" i="1">
                                    <a:latin typeface="Cambria Math" panose="02040503050406030204" pitchFamily="18" charset="0"/>
                                  </a:rPr>
                                </m:ctrlPr>
                              </m:dPr>
                              <m:e>
                                <m:func>
                                  <m:funcPr>
                                    <m:ctrlPr>
                                      <a:rPr lang="en-US" altLang="zh-CN" sz="3000" i="1">
                                        <a:latin typeface="Cambria Math" panose="02040503050406030204" pitchFamily="18" charset="0"/>
                                      </a:rPr>
                                    </m:ctrlPr>
                                  </m:funcPr>
                                  <m:fName>
                                    <m:r>
                                      <m:rPr>
                                        <m:sty m:val="p"/>
                                      </m:rPr>
                                      <a:rPr lang="en-US" altLang="zh-CN" sz="3000">
                                        <a:latin typeface="Cambria Math" panose="02040503050406030204" pitchFamily="18" charset="0"/>
                                      </a:rPr>
                                      <m:t>log</m:t>
                                    </m:r>
                                  </m:fName>
                                  <m:e>
                                    <m:r>
                                      <a:rPr lang="en-US" altLang="zh-CN" sz="3000" b="0" i="1" smtClean="0">
                                        <a:latin typeface="Cambria Math" panose="02040503050406030204" pitchFamily="18" charset="0"/>
                                      </a:rPr>
                                      <m:t>𝑁</m:t>
                                    </m:r>
                                  </m:e>
                                </m:func>
                              </m:e>
                            </m:d>
                            <m:r>
                              <a:rPr lang="en-US" altLang="zh-CN" sz="3000" i="1">
                                <a:latin typeface="Cambria Math" panose="02040503050406030204" pitchFamily="18" charset="0"/>
                              </a:rPr>
                              <m:t>+1</m:t>
                            </m:r>
                          </m:e>
                        </m:d>
                      </m:e>
                    </m:d>
                  </m:oMath>
                </a14:m>
                <a:endParaRPr lang="en-US" altLang="zh-CN" sz="3000" b="0" dirty="0"/>
              </a:p>
              <a:p>
                <a:pPr lvl="1" hangingPunct="1">
                  <a:lnSpc>
                    <a:spcPct val="150000"/>
                  </a:lnSpc>
                </a:pPr>
                <a14:m>
                  <m:oMath xmlns:m="http://schemas.openxmlformats.org/officeDocument/2006/math">
                    <m:sSub>
                      <m:sSubPr>
                        <m:ctrlPr>
                          <a:rPr lang="en-US" altLang="zh-CN" sz="3000" i="1" smtClean="0">
                            <a:latin typeface="Cambria Math" panose="02040503050406030204" pitchFamily="18" charset="0"/>
                          </a:rPr>
                        </m:ctrlPr>
                      </m:sSubPr>
                      <m:e>
                        <m:r>
                          <a:rPr lang="en-US" altLang="zh-CN" sz="3000" b="0" i="1" smtClean="0">
                            <a:latin typeface="Cambria Math" panose="02040503050406030204" pitchFamily="18" charset="0"/>
                          </a:rPr>
                          <m:t>𝐴</m:t>
                        </m:r>
                      </m:e>
                      <m:sub>
                        <m:r>
                          <a:rPr lang="en-US" altLang="zh-CN" sz="3000" b="0" i="1" smtClean="0">
                            <a:latin typeface="Cambria Math" panose="02040503050406030204" pitchFamily="18" charset="0"/>
                          </a:rPr>
                          <m:t>𝑠𝑝𝑎𝑟𝑒</m:t>
                        </m:r>
                        <m:r>
                          <a:rPr lang="en-US" altLang="zh-CN" sz="3000" b="0" i="1" smtClean="0">
                            <a:latin typeface="Cambria Math" panose="02040503050406030204" pitchFamily="18" charset="0"/>
                          </a:rPr>
                          <m:t>_</m:t>
                        </m:r>
                        <m:r>
                          <a:rPr lang="en-US" altLang="zh-CN" sz="3000" b="0" i="1" smtClean="0">
                            <a:latin typeface="Cambria Math" panose="02040503050406030204" pitchFamily="18" charset="0"/>
                          </a:rPr>
                          <m:t>𝑟𝑒𝑔𝑖𝑠𝑡𝑒𝑟</m:t>
                        </m:r>
                      </m:sub>
                    </m:sSub>
                    <m:r>
                      <a:rPr lang="en-US" altLang="zh-CN" sz="3000" b="0" i="1" smtClean="0">
                        <a:latin typeface="Cambria Math" panose="02040503050406030204" pitchFamily="18" charset="0"/>
                      </a:rPr>
                      <m:t>=</m:t>
                    </m:r>
                    <m:d>
                      <m:dPr>
                        <m:ctrlPr>
                          <a:rPr lang="en-US" altLang="zh-CN" sz="3000" i="1">
                            <a:latin typeface="Cambria Math" panose="02040503050406030204" pitchFamily="18" charset="0"/>
                          </a:rPr>
                        </m:ctrlPr>
                      </m:dPr>
                      <m:e>
                        <m:d>
                          <m:dPr>
                            <m:begChr m:val="⌈"/>
                            <m:endChr m:val="⌉"/>
                            <m:ctrlPr>
                              <a:rPr lang="en-US" altLang="zh-CN" sz="3000" i="1">
                                <a:latin typeface="Cambria Math" panose="02040503050406030204" pitchFamily="18" charset="0"/>
                              </a:rPr>
                            </m:ctrlPr>
                          </m:dPr>
                          <m:e>
                            <m:func>
                              <m:funcPr>
                                <m:ctrlPr>
                                  <a:rPr lang="en-US" altLang="zh-CN" sz="3000" i="1">
                                    <a:latin typeface="Cambria Math" panose="02040503050406030204" pitchFamily="18" charset="0"/>
                                  </a:rPr>
                                </m:ctrlPr>
                              </m:funcPr>
                              <m:fName>
                                <m:r>
                                  <m:rPr>
                                    <m:sty m:val="p"/>
                                  </m:rPr>
                                  <a:rPr lang="en-US" altLang="zh-CN" sz="3000">
                                    <a:latin typeface="Cambria Math" panose="02040503050406030204" pitchFamily="18" charset="0"/>
                                  </a:rPr>
                                  <m:t>log</m:t>
                                </m:r>
                              </m:fName>
                              <m:e>
                                <m:r>
                                  <a:rPr lang="en-US" altLang="zh-CN" sz="3000" i="1">
                                    <a:latin typeface="Cambria Math" panose="02040503050406030204" pitchFamily="18" charset="0"/>
                                  </a:rPr>
                                  <m:t>𝑀</m:t>
                                </m:r>
                              </m:e>
                            </m:func>
                          </m:e>
                        </m:d>
                        <m:r>
                          <a:rPr lang="en-US" altLang="zh-CN" sz="3000" i="1">
                            <a:latin typeface="Cambria Math" panose="02040503050406030204" pitchFamily="18" charset="0"/>
                          </a:rPr>
                          <m:t>+1</m:t>
                        </m:r>
                      </m:e>
                    </m:d>
                    <m:r>
                      <a:rPr lang="en-US" altLang="zh-CN" sz="3000" i="1" smtClean="0">
                        <a:latin typeface="Cambria Math" panose="02040503050406030204" pitchFamily="18" charset="0"/>
                      </a:rPr>
                      <m:t>·</m:t>
                    </m:r>
                    <m:r>
                      <a:rPr lang="en-US" altLang="zh-CN" sz="3000" b="0" i="1" smtClean="0">
                        <a:latin typeface="Cambria Math" panose="02040503050406030204" pitchFamily="18" charset="0"/>
                      </a:rPr>
                      <m:t>𝑟</m:t>
                    </m:r>
                    <m:r>
                      <a:rPr lang="en-US" altLang="zh-CN" sz="3000" i="1">
                        <a:latin typeface="Cambria Math" panose="02040503050406030204" pitchFamily="18" charset="0"/>
                      </a:rPr>
                      <m:t>+</m:t>
                    </m:r>
                    <m:d>
                      <m:dPr>
                        <m:ctrlPr>
                          <a:rPr lang="en-US" altLang="zh-CN" sz="3000" i="1">
                            <a:latin typeface="Cambria Math" panose="02040503050406030204" pitchFamily="18" charset="0"/>
                          </a:rPr>
                        </m:ctrlPr>
                      </m:dPr>
                      <m:e>
                        <m:d>
                          <m:dPr>
                            <m:begChr m:val="⌈"/>
                            <m:endChr m:val="⌉"/>
                            <m:ctrlPr>
                              <a:rPr lang="en-US" altLang="zh-CN" sz="3000" i="1">
                                <a:latin typeface="Cambria Math" panose="02040503050406030204" pitchFamily="18" charset="0"/>
                              </a:rPr>
                            </m:ctrlPr>
                          </m:dPr>
                          <m:e>
                            <m:func>
                              <m:funcPr>
                                <m:ctrlPr>
                                  <a:rPr lang="en-US" altLang="zh-CN" sz="3000" i="1">
                                    <a:latin typeface="Cambria Math" panose="02040503050406030204" pitchFamily="18" charset="0"/>
                                  </a:rPr>
                                </m:ctrlPr>
                              </m:funcPr>
                              <m:fName>
                                <m:r>
                                  <m:rPr>
                                    <m:sty m:val="p"/>
                                  </m:rPr>
                                  <a:rPr lang="en-US" altLang="zh-CN" sz="3000">
                                    <a:latin typeface="Cambria Math" panose="02040503050406030204" pitchFamily="18" charset="0"/>
                                  </a:rPr>
                                  <m:t>log</m:t>
                                </m:r>
                              </m:fName>
                              <m:e>
                                <m:r>
                                  <a:rPr lang="en-US" altLang="zh-CN" sz="3000" i="1">
                                    <a:latin typeface="Cambria Math" panose="02040503050406030204" pitchFamily="18" charset="0"/>
                                  </a:rPr>
                                  <m:t>𝑁</m:t>
                                </m:r>
                              </m:e>
                            </m:func>
                          </m:e>
                        </m:d>
                        <m:r>
                          <a:rPr lang="en-US" altLang="zh-CN" sz="3000" i="1">
                            <a:latin typeface="Cambria Math" panose="02040503050406030204" pitchFamily="18" charset="0"/>
                          </a:rPr>
                          <m:t>+1</m:t>
                        </m:r>
                      </m:e>
                    </m:d>
                    <m:r>
                      <a:rPr lang="en-US" altLang="zh-CN" sz="3000" i="1">
                        <a:latin typeface="Cambria Math" panose="02040503050406030204" pitchFamily="18" charset="0"/>
                      </a:rPr>
                      <m:t>·</m:t>
                    </m:r>
                    <m:r>
                      <a:rPr lang="en-US" altLang="zh-CN" sz="3000" b="0" i="1" smtClean="0">
                        <a:latin typeface="Cambria Math" panose="02040503050406030204" pitchFamily="18" charset="0"/>
                      </a:rPr>
                      <m:t>𝑐</m:t>
                    </m:r>
                  </m:oMath>
                </a14:m>
                <a:endParaRPr lang="en-US" altLang="zh-CN" sz="3000" dirty="0"/>
              </a:p>
              <a:p>
                <a:pPr lvl="1" hangingPunct="1">
                  <a:lnSpc>
                    <a:spcPct val="150000"/>
                  </a:lnSpc>
                </a:pPr>
                <a:endParaRPr lang="en-US" altLang="zh-CN" sz="3000" dirty="0"/>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005800" cy="10168979"/>
              </a:xfrm>
              <a:prstGeom prst="rect">
                <a:avLst/>
              </a:prstGeom>
              <a:blipFill>
                <a:blip r:embed="rId2"/>
                <a:stretch>
                  <a:fillRect l="-9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39EDDD-3049-280F-F5EB-44B4C1FA0C37}"/>
              </a:ext>
            </a:extLst>
          </p:cNvPr>
          <p:cNvPicPr>
            <a:picLocks noChangeAspect="1"/>
          </p:cNvPicPr>
          <p:nvPr/>
        </p:nvPicPr>
        <p:blipFill>
          <a:blip r:embed="rId3"/>
          <a:stretch>
            <a:fillRect/>
          </a:stretch>
        </p:blipFill>
        <p:spPr>
          <a:xfrm>
            <a:off x="3348791" y="8181092"/>
            <a:ext cx="8843209" cy="5053263"/>
          </a:xfrm>
          <a:prstGeom prst="rect">
            <a:avLst/>
          </a:prstGeom>
        </p:spPr>
      </p:pic>
      <p:pic>
        <p:nvPicPr>
          <p:cNvPr id="7" name="图片 6">
            <a:extLst>
              <a:ext uri="{FF2B5EF4-FFF2-40B4-BE49-F238E27FC236}">
                <a16:creationId xmlns:a16="http://schemas.microsoft.com/office/drawing/2014/main" id="{FE7A0A94-9787-28D6-01CA-A4DB131C6F9A}"/>
              </a:ext>
            </a:extLst>
          </p:cNvPr>
          <p:cNvPicPr>
            <a:picLocks noChangeAspect="1"/>
          </p:cNvPicPr>
          <p:nvPr/>
        </p:nvPicPr>
        <p:blipFill>
          <a:blip r:embed="rId4"/>
          <a:stretch>
            <a:fillRect/>
          </a:stretch>
        </p:blipFill>
        <p:spPr>
          <a:xfrm>
            <a:off x="12007542" y="4255090"/>
            <a:ext cx="7848574" cy="9007501"/>
          </a:xfrm>
          <a:prstGeom prst="rect">
            <a:avLst/>
          </a:prstGeom>
        </p:spPr>
      </p:pic>
    </p:spTree>
    <p:extLst>
      <p:ext uri="{BB962C8B-B14F-4D97-AF65-F5344CB8AC3E}">
        <p14:creationId xmlns:p14="http://schemas.microsoft.com/office/powerpoint/2010/main" val="23810624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GB" altLang="zh-CN" sz="4000" dirty="0">
                <a:solidFill>
                  <a:schemeClr val="tx1"/>
                </a:solidFill>
              </a:rPr>
              <a:t>The purpose of memory diagnosis is twofold:</a:t>
            </a:r>
          </a:p>
          <a:p>
            <a:pPr lvl="1" hangingPunct="1">
              <a:lnSpc>
                <a:spcPct val="150000"/>
              </a:lnSpc>
            </a:pPr>
            <a:r>
              <a:rPr lang="en-GB" altLang="zh-CN" sz="3600" dirty="0">
                <a:solidFill>
                  <a:schemeClr val="tx1"/>
                </a:solidFill>
              </a:rPr>
              <a:t>locating failures and subsequently repairing them</a:t>
            </a:r>
          </a:p>
          <a:p>
            <a:pPr lvl="1" hangingPunct="1">
              <a:lnSpc>
                <a:spcPct val="150000"/>
              </a:lnSpc>
            </a:pPr>
            <a:r>
              <a:rPr lang="en-GB" altLang="zh-CN" sz="3600" dirty="0">
                <a:solidFill>
                  <a:schemeClr val="tx1"/>
                </a:solidFill>
              </a:rPr>
              <a:t>analysing failures and defects and subsequently improving design and process.</a:t>
            </a:r>
            <a:endParaRPr lang="en-GB" altLang="zh-CN" sz="4600" dirty="0">
              <a:solidFill>
                <a:schemeClr val="tx1"/>
              </a:solidFill>
            </a:endParaRPr>
          </a:p>
          <a:p>
            <a:pPr hangingPunct="1">
              <a:lnSpc>
                <a:spcPct val="150000"/>
              </a:lnSpc>
            </a:pPr>
            <a:endParaRPr lang="en-GB" altLang="zh-CN" sz="4600" dirty="0">
              <a:solidFill>
                <a:schemeClr val="tx1"/>
              </a:solidFill>
            </a:endParaRPr>
          </a:p>
          <a:p>
            <a:pPr hangingPunct="1">
              <a:lnSpc>
                <a:spcPct val="150000"/>
              </a:lnSpc>
            </a:pPr>
            <a:endParaRPr lang="en-GB" altLang="zh-CN" sz="4600" dirty="0">
              <a:solidFill>
                <a:schemeClr val="tx1"/>
              </a:solidFill>
            </a:endParaRPr>
          </a:p>
        </p:txBody>
      </p:sp>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9600" dirty="0"/>
              <a:t>Built-In Self-Repair</a:t>
            </a:r>
            <a:endParaRPr lang="zh-CN" altLang="en-US" sz="9600" dirty="0"/>
          </a:p>
        </p:txBody>
      </p:sp>
      <p:sp>
        <p:nvSpPr>
          <p:cNvPr id="4" name="文本占位符 3"/>
          <p:cNvSpPr>
            <a:spLocks noGrp="1"/>
          </p:cNvSpPr>
          <p:nvPr>
            <p:ph type="body" sz="quarter" idx="12"/>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369657595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B66609-E2ED-476E-8419-EAE7A9A7CEE6}"/>
              </a:ext>
            </a:extLst>
          </p:cNvPr>
          <p:cNvPicPr>
            <a:picLocks noChangeAspect="1"/>
          </p:cNvPicPr>
          <p:nvPr/>
        </p:nvPicPr>
        <p:blipFill>
          <a:blip r:embed="rId2"/>
          <a:stretch>
            <a:fillRect/>
          </a:stretch>
        </p:blipFill>
        <p:spPr>
          <a:xfrm>
            <a:off x="15352163" y="8771021"/>
            <a:ext cx="8731048" cy="488332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22002041"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Redundancy Organization</a:t>
            </a:r>
          </a:p>
          <a:p>
            <a:pPr hangingPunct="1">
              <a:lnSpc>
                <a:spcPct val="150000"/>
              </a:lnSpc>
            </a:pPr>
            <a:r>
              <a:rPr lang="en-GB" altLang="zh-CN" sz="3600" dirty="0"/>
              <a:t>In the figure, a 512-bit RAM has 2 spare rows at the bottom and 4 spare columns on the right. </a:t>
            </a:r>
          </a:p>
          <a:p>
            <a:pPr lvl="1" hangingPunct="1">
              <a:lnSpc>
                <a:spcPct val="150000"/>
              </a:lnSpc>
            </a:pPr>
            <a:r>
              <a:rPr lang="en-GB" altLang="zh-CN" sz="3000" dirty="0"/>
              <a:t>If there is a faulty row, any of the spare rows (SR0 and SR1) can be used to replace it</a:t>
            </a:r>
          </a:p>
          <a:p>
            <a:pPr lvl="1" hangingPunct="1">
              <a:lnSpc>
                <a:spcPct val="150000"/>
              </a:lnSpc>
            </a:pPr>
            <a:r>
              <a:rPr lang="en-US" altLang="zh-CN" sz="3000" dirty="0"/>
              <a:t>H</a:t>
            </a:r>
            <a:r>
              <a:rPr lang="en-GB" altLang="zh-CN" sz="3000" dirty="0" err="1"/>
              <a:t>owever</a:t>
            </a:r>
            <a:r>
              <a:rPr lang="en-GB" altLang="zh-CN" sz="3000" dirty="0"/>
              <a:t>, spare columns are used differently: </a:t>
            </a:r>
          </a:p>
          <a:p>
            <a:pPr lvl="2" hangingPunct="1">
              <a:lnSpc>
                <a:spcPct val="150000"/>
              </a:lnSpc>
            </a:pPr>
            <a:r>
              <a:rPr lang="en-GB" altLang="zh-CN" sz="2400" dirty="0"/>
              <a:t>We partition them into several spare column groups (SCGs). In the figure, two spare columns are grouped into an SCG; the group size is 2—group SCG0 (resp. SCG1) contains columns SC0 and SC1 (resp. SC2 and SC3). </a:t>
            </a:r>
          </a:p>
          <a:p>
            <a:pPr lvl="2" hangingPunct="1">
              <a:lnSpc>
                <a:spcPct val="150000"/>
              </a:lnSpc>
            </a:pPr>
            <a:r>
              <a:rPr lang="en-GB" altLang="zh-CN" sz="2400" dirty="0"/>
              <a:t>Also, a word is divided into multiple </a:t>
            </a:r>
            <a:r>
              <a:rPr lang="en-GB" altLang="zh-CN" sz="2400" dirty="0" err="1"/>
              <a:t>subwords</a:t>
            </a:r>
            <a:r>
              <a:rPr lang="en-GB" altLang="zh-CN" sz="2400" dirty="0"/>
              <a:t>, where a </a:t>
            </a:r>
            <a:r>
              <a:rPr lang="en-GB" altLang="zh-CN" sz="2400" dirty="0" err="1"/>
              <a:t>subword</a:t>
            </a:r>
            <a:r>
              <a:rPr lang="en-GB" altLang="zh-CN" sz="2400" dirty="0"/>
              <a:t> contains consecutive bits of the word, whose length is the same as the group size.</a:t>
            </a:r>
          </a:p>
          <a:p>
            <a:pPr lvl="2" hangingPunct="1">
              <a:lnSpc>
                <a:spcPct val="150000"/>
              </a:lnSpc>
            </a:pPr>
            <a:r>
              <a:rPr lang="en-GB" altLang="zh-CN" sz="2400" dirty="0"/>
              <a:t>The segments are identified by the first two most significant bits (MSBs) of the row address.</a:t>
            </a:r>
            <a:endParaRPr lang="en-US" altLang="zh-CN" sz="2400" dirty="0"/>
          </a:p>
        </p:txBody>
      </p:sp>
    </p:spTree>
    <p:extLst>
      <p:ext uri="{BB962C8B-B14F-4D97-AF65-F5344CB8AC3E}">
        <p14:creationId xmlns:p14="http://schemas.microsoft.com/office/powerpoint/2010/main" val="155924498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a:p>
            <a:pPr hangingPunct="1">
              <a:lnSpc>
                <a:spcPct val="150000"/>
              </a:lnSpc>
            </a:pPr>
            <a:r>
              <a:rPr lang="en-GB" altLang="zh-CN" sz="3600" dirty="0"/>
              <a:t>The BIRA circuit performs redundancy allocation using a novel RA algorithm.</a:t>
            </a:r>
          </a:p>
          <a:p>
            <a:pPr hangingPunct="1">
              <a:lnSpc>
                <a:spcPct val="150000"/>
              </a:lnSpc>
            </a:pPr>
            <a:r>
              <a:rPr lang="en-GB" altLang="zh-CN" sz="3600" dirty="0"/>
              <a:t>The test wrapper switches the memory between test/repair mode and normal mode.</a:t>
            </a:r>
          </a:p>
          <a:p>
            <a:pPr lvl="1" hangingPunct="1">
              <a:lnSpc>
                <a:spcPct val="150000"/>
              </a:lnSpc>
            </a:pPr>
            <a:r>
              <a:rPr lang="en-GB" altLang="zh-CN" sz="3000" dirty="0"/>
              <a:t>In test/repair mode the memory is accessed by the BIST module</a:t>
            </a:r>
          </a:p>
          <a:p>
            <a:pPr lvl="1" hangingPunct="1">
              <a:lnSpc>
                <a:spcPct val="150000"/>
              </a:lnSpc>
            </a:pPr>
            <a:r>
              <a:rPr lang="en-GB" altLang="zh-CN" sz="3000" dirty="0"/>
              <a:t>In normal mode the wrapper selects the data outputs either from the main memory or the spare memory (replacing the faulty memory cells) depending on the control signals from the BIRA module.</a:t>
            </a:r>
          </a:p>
        </p:txBody>
      </p:sp>
      <p:pic>
        <p:nvPicPr>
          <p:cNvPr id="5" name="图片 4">
            <a:extLst>
              <a:ext uri="{FF2B5EF4-FFF2-40B4-BE49-F238E27FC236}">
                <a16:creationId xmlns:a16="http://schemas.microsoft.com/office/drawing/2014/main" id="{1B8E88AE-8767-F6E4-9957-9E4557CE716F}"/>
              </a:ext>
            </a:extLst>
          </p:cNvPr>
          <p:cNvPicPr>
            <a:picLocks noChangeAspect="1"/>
          </p:cNvPicPr>
          <p:nvPr/>
        </p:nvPicPr>
        <p:blipFill rotWithShape="1">
          <a:blip r:embed="rId2"/>
          <a:srcRect l="14344" t="3603" r="15749" b="21336"/>
          <a:stretch/>
        </p:blipFill>
        <p:spPr>
          <a:xfrm>
            <a:off x="1497210" y="8458199"/>
            <a:ext cx="9507673" cy="5065295"/>
          </a:xfrm>
          <a:prstGeom prst="rect">
            <a:avLst/>
          </a:prstGeom>
        </p:spPr>
      </p:pic>
      <p:pic>
        <p:nvPicPr>
          <p:cNvPr id="6" name="图片 5">
            <a:extLst>
              <a:ext uri="{FF2B5EF4-FFF2-40B4-BE49-F238E27FC236}">
                <a16:creationId xmlns:a16="http://schemas.microsoft.com/office/drawing/2014/main" id="{B3EBF61A-7A59-2CB1-A861-760A804FE893}"/>
              </a:ext>
            </a:extLst>
          </p:cNvPr>
          <p:cNvPicPr>
            <a:picLocks noChangeAspect="1"/>
          </p:cNvPicPr>
          <p:nvPr/>
        </p:nvPicPr>
        <p:blipFill>
          <a:blip r:embed="rId3"/>
          <a:stretch>
            <a:fillRect/>
          </a:stretch>
        </p:blipFill>
        <p:spPr>
          <a:xfrm>
            <a:off x="11271157" y="8458199"/>
            <a:ext cx="11698001" cy="5044406"/>
          </a:xfrm>
          <a:prstGeom prst="rect">
            <a:avLst/>
          </a:prstGeom>
        </p:spPr>
      </p:pic>
    </p:spTree>
    <p:extLst>
      <p:ext uri="{BB962C8B-B14F-4D97-AF65-F5344CB8AC3E}">
        <p14:creationId xmlns:p14="http://schemas.microsoft.com/office/powerpoint/2010/main" val="387285418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a:p>
            <a:pPr hangingPunct="1">
              <a:lnSpc>
                <a:spcPct val="150000"/>
              </a:lnSpc>
            </a:pPr>
            <a:r>
              <a:rPr lang="en-GB" altLang="zh-CN" sz="3600" dirty="0"/>
              <a:t>During the RA procedure, if a spare row is requested but there are no more spare rows, the BIRA module exports the faulty row address through the Export Mask Address (EMA) and Mask Address Output (MAO) signals. The memory will then be operated at a downgraded mode (i.e., with a smaller usable capacity) by software-based address remapping</a:t>
            </a:r>
          </a:p>
        </p:txBody>
      </p:sp>
      <p:pic>
        <p:nvPicPr>
          <p:cNvPr id="3" name="图片 2">
            <a:extLst>
              <a:ext uri="{FF2B5EF4-FFF2-40B4-BE49-F238E27FC236}">
                <a16:creationId xmlns:a16="http://schemas.microsoft.com/office/drawing/2014/main" id="{6F56B06C-DEF9-ADF8-83D9-3D72E35BA8B2}"/>
              </a:ext>
            </a:extLst>
          </p:cNvPr>
          <p:cNvPicPr>
            <a:picLocks noChangeAspect="1"/>
          </p:cNvPicPr>
          <p:nvPr/>
        </p:nvPicPr>
        <p:blipFill rotWithShape="1">
          <a:blip r:embed="rId2"/>
          <a:srcRect l="14344" t="3603" r="15749" b="21336"/>
          <a:stretch/>
        </p:blipFill>
        <p:spPr>
          <a:xfrm>
            <a:off x="1497210" y="8458199"/>
            <a:ext cx="9507673" cy="5065295"/>
          </a:xfrm>
          <a:prstGeom prst="rect">
            <a:avLst/>
          </a:prstGeom>
        </p:spPr>
      </p:pic>
      <p:pic>
        <p:nvPicPr>
          <p:cNvPr id="6" name="图片 5">
            <a:extLst>
              <a:ext uri="{FF2B5EF4-FFF2-40B4-BE49-F238E27FC236}">
                <a16:creationId xmlns:a16="http://schemas.microsoft.com/office/drawing/2014/main" id="{25F60EDC-2F49-D2DF-EBB2-4FD552E2C10C}"/>
              </a:ext>
            </a:extLst>
          </p:cNvPr>
          <p:cNvPicPr>
            <a:picLocks noChangeAspect="1"/>
          </p:cNvPicPr>
          <p:nvPr/>
        </p:nvPicPr>
        <p:blipFill>
          <a:blip r:embed="rId3"/>
          <a:stretch>
            <a:fillRect/>
          </a:stretch>
        </p:blipFill>
        <p:spPr>
          <a:xfrm>
            <a:off x="11271157" y="8458199"/>
            <a:ext cx="11698001" cy="5044406"/>
          </a:xfrm>
          <a:prstGeom prst="rect">
            <a:avLst/>
          </a:prstGeom>
        </p:spPr>
      </p:pic>
    </p:spTree>
    <p:extLst>
      <p:ext uri="{BB962C8B-B14F-4D97-AF65-F5344CB8AC3E}">
        <p14:creationId xmlns:p14="http://schemas.microsoft.com/office/powerpoint/2010/main" val="130245439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a:p>
            <a:pPr hangingPunct="1">
              <a:lnSpc>
                <a:spcPct val="150000"/>
              </a:lnSpc>
            </a:pPr>
            <a:r>
              <a:rPr lang="en-GB" altLang="zh-CN" sz="3600" b="1" dirty="0">
                <a:solidFill>
                  <a:srgbClr val="7030A0"/>
                </a:solidFill>
              </a:rPr>
              <a:t>Downgraded Mode</a:t>
            </a:r>
            <a:r>
              <a:rPr lang="en-GB" altLang="zh-CN" sz="3600" dirty="0"/>
              <a:t>: during the RA procedure, if a spare row is requested but there are no more spare rows, the BIRA module exports the faulty row address through the Export Mask Address (EMA) and Mask Address Output (MAO) signals. The memory will then be operated at a downgraded mode (i.e., with a smaller usable capacity) by software-based address remapping. The size of the memory is thus reduced, as one block is removed.</a:t>
            </a:r>
          </a:p>
        </p:txBody>
      </p:sp>
      <p:pic>
        <p:nvPicPr>
          <p:cNvPr id="3" name="图片 2">
            <a:extLst>
              <a:ext uri="{FF2B5EF4-FFF2-40B4-BE49-F238E27FC236}">
                <a16:creationId xmlns:a16="http://schemas.microsoft.com/office/drawing/2014/main" id="{671280B6-69E5-D0DB-68EE-BF8C5C0C94A6}"/>
              </a:ext>
            </a:extLst>
          </p:cNvPr>
          <p:cNvPicPr>
            <a:picLocks noChangeAspect="1"/>
          </p:cNvPicPr>
          <p:nvPr/>
        </p:nvPicPr>
        <p:blipFill rotWithShape="1">
          <a:blip r:embed="rId2"/>
          <a:srcRect l="14344" t="3603" r="15749" b="21336"/>
          <a:stretch/>
        </p:blipFill>
        <p:spPr>
          <a:xfrm>
            <a:off x="1497210" y="8458199"/>
            <a:ext cx="9507673" cy="5065295"/>
          </a:xfrm>
          <a:prstGeom prst="rect">
            <a:avLst/>
          </a:prstGeom>
        </p:spPr>
      </p:pic>
      <p:pic>
        <p:nvPicPr>
          <p:cNvPr id="6" name="图片 5">
            <a:extLst>
              <a:ext uri="{FF2B5EF4-FFF2-40B4-BE49-F238E27FC236}">
                <a16:creationId xmlns:a16="http://schemas.microsoft.com/office/drawing/2014/main" id="{22621DEA-B654-C234-1065-804328B924A5}"/>
              </a:ext>
            </a:extLst>
          </p:cNvPr>
          <p:cNvPicPr>
            <a:picLocks noChangeAspect="1"/>
          </p:cNvPicPr>
          <p:nvPr/>
        </p:nvPicPr>
        <p:blipFill>
          <a:blip r:embed="rId3"/>
          <a:stretch>
            <a:fillRect/>
          </a:stretch>
        </p:blipFill>
        <p:spPr>
          <a:xfrm>
            <a:off x="11271157" y="8458199"/>
            <a:ext cx="11698001" cy="5044406"/>
          </a:xfrm>
          <a:prstGeom prst="rect">
            <a:avLst/>
          </a:prstGeom>
        </p:spPr>
      </p:pic>
    </p:spTree>
    <p:extLst>
      <p:ext uri="{BB962C8B-B14F-4D97-AF65-F5344CB8AC3E}">
        <p14:creationId xmlns:p14="http://schemas.microsoft.com/office/powerpoint/2010/main" val="314843389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a:p>
            <a:pPr hangingPunct="1">
              <a:lnSpc>
                <a:spcPct val="150000"/>
              </a:lnSpc>
            </a:pPr>
            <a:r>
              <a:rPr lang="en-GB" altLang="zh-CN" sz="3600" dirty="0"/>
              <a:t>REF: When the main memory test and RA are finished, the Repair End Flag (REF) signal goes high and the BIRA module switches to the normal mode.</a:t>
            </a:r>
          </a:p>
        </p:txBody>
      </p:sp>
      <p:pic>
        <p:nvPicPr>
          <p:cNvPr id="3" name="图片 2">
            <a:extLst>
              <a:ext uri="{FF2B5EF4-FFF2-40B4-BE49-F238E27FC236}">
                <a16:creationId xmlns:a16="http://schemas.microsoft.com/office/drawing/2014/main" id="{E8BDE50E-0740-27B1-88B1-ECE71F7DE4AE}"/>
              </a:ext>
            </a:extLst>
          </p:cNvPr>
          <p:cNvPicPr>
            <a:picLocks noChangeAspect="1"/>
          </p:cNvPicPr>
          <p:nvPr/>
        </p:nvPicPr>
        <p:blipFill rotWithShape="1">
          <a:blip r:embed="rId2"/>
          <a:srcRect l="14344" t="3603" r="15749" b="21336"/>
          <a:stretch/>
        </p:blipFill>
        <p:spPr>
          <a:xfrm>
            <a:off x="1497210" y="8458199"/>
            <a:ext cx="9507673" cy="5065295"/>
          </a:xfrm>
          <a:prstGeom prst="rect">
            <a:avLst/>
          </a:prstGeom>
        </p:spPr>
      </p:pic>
      <p:pic>
        <p:nvPicPr>
          <p:cNvPr id="6" name="图片 5">
            <a:extLst>
              <a:ext uri="{FF2B5EF4-FFF2-40B4-BE49-F238E27FC236}">
                <a16:creationId xmlns:a16="http://schemas.microsoft.com/office/drawing/2014/main" id="{D7500829-CC11-2F72-DDFB-D3FA760054F9}"/>
              </a:ext>
            </a:extLst>
          </p:cNvPr>
          <p:cNvPicPr>
            <a:picLocks noChangeAspect="1"/>
          </p:cNvPicPr>
          <p:nvPr/>
        </p:nvPicPr>
        <p:blipFill>
          <a:blip r:embed="rId3"/>
          <a:stretch>
            <a:fillRect/>
          </a:stretch>
        </p:blipFill>
        <p:spPr>
          <a:xfrm>
            <a:off x="11271157" y="8458199"/>
            <a:ext cx="11698001" cy="5044406"/>
          </a:xfrm>
          <a:prstGeom prst="rect">
            <a:avLst/>
          </a:prstGeom>
        </p:spPr>
      </p:pic>
    </p:spTree>
    <p:extLst>
      <p:ext uri="{BB962C8B-B14F-4D97-AF65-F5344CB8AC3E}">
        <p14:creationId xmlns:p14="http://schemas.microsoft.com/office/powerpoint/2010/main" val="12491601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7" name="内容占位符 2">
            <a:extLst>
              <a:ext uri="{FF2B5EF4-FFF2-40B4-BE49-F238E27FC236}">
                <a16:creationId xmlns:a16="http://schemas.microsoft.com/office/drawing/2014/main" id="{A65752D1-E5C8-02C9-4E19-B5BDB8428AA6}"/>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a:p>
            <a:pPr hangingPunct="1">
              <a:lnSpc>
                <a:spcPct val="150000"/>
              </a:lnSpc>
            </a:pPr>
            <a:r>
              <a:rPr lang="en-GB" altLang="zh-CN" sz="3600" b="1" dirty="0">
                <a:solidFill>
                  <a:srgbClr val="7030A0"/>
                </a:solidFill>
              </a:rPr>
              <a:t>Row Repair Rules</a:t>
            </a:r>
            <a:r>
              <a:rPr lang="en-GB" altLang="zh-CN" sz="3600" dirty="0"/>
              <a:t>:</a:t>
            </a:r>
          </a:p>
          <a:p>
            <a:pPr lvl="1" hangingPunct="1">
              <a:lnSpc>
                <a:spcPct val="150000"/>
              </a:lnSpc>
            </a:pPr>
            <a:r>
              <a:rPr lang="en-GB" altLang="zh-CN" sz="3000" dirty="0"/>
              <a:t>Rule 1: if a row has multiple faulty </a:t>
            </a:r>
            <a:r>
              <a:rPr lang="en-GB" altLang="zh-CN" sz="3000" dirty="0" err="1"/>
              <a:t>subwords</a:t>
            </a:r>
            <a:r>
              <a:rPr lang="en-GB" altLang="zh-CN" sz="3000" dirty="0"/>
              <a:t>, we repair the faulty row by a spare row if available.</a:t>
            </a:r>
          </a:p>
          <a:p>
            <a:pPr lvl="1" hangingPunct="1">
              <a:lnSpc>
                <a:spcPct val="150000"/>
              </a:lnSpc>
            </a:pPr>
            <a:r>
              <a:rPr lang="en-GB" altLang="zh-CN" sz="3000" dirty="0"/>
              <a:t>Rule 2: if there are multiple faulty </a:t>
            </a:r>
            <a:r>
              <a:rPr lang="en-GB" altLang="zh-CN" sz="3000" dirty="0" err="1"/>
              <a:t>subwords</a:t>
            </a:r>
            <a:r>
              <a:rPr lang="en-GB" altLang="zh-CN" sz="3000" dirty="0"/>
              <a:t> with the same column address and different row addresses within a segment, the last detected faulty </a:t>
            </a:r>
            <a:r>
              <a:rPr lang="en-GB" altLang="zh-CN" sz="3000" dirty="0" err="1"/>
              <a:t>subword</a:t>
            </a:r>
            <a:r>
              <a:rPr lang="en-GB" altLang="zh-CN" sz="3000" dirty="0"/>
              <a:t> should be repaired with an available spare row.</a:t>
            </a:r>
          </a:p>
        </p:txBody>
      </p:sp>
      <p:pic>
        <p:nvPicPr>
          <p:cNvPr id="9" name="图片 8">
            <a:extLst>
              <a:ext uri="{FF2B5EF4-FFF2-40B4-BE49-F238E27FC236}">
                <a16:creationId xmlns:a16="http://schemas.microsoft.com/office/drawing/2014/main" id="{640AFD95-C121-8F59-C00C-A9C7A7456705}"/>
              </a:ext>
            </a:extLst>
          </p:cNvPr>
          <p:cNvPicPr>
            <a:picLocks noChangeAspect="1"/>
          </p:cNvPicPr>
          <p:nvPr/>
        </p:nvPicPr>
        <p:blipFill>
          <a:blip r:embed="rId2"/>
          <a:stretch>
            <a:fillRect/>
          </a:stretch>
        </p:blipFill>
        <p:spPr>
          <a:xfrm>
            <a:off x="6212661" y="8094961"/>
            <a:ext cx="11958677" cy="4621711"/>
          </a:xfrm>
          <a:prstGeom prst="rect">
            <a:avLst/>
          </a:prstGeom>
        </p:spPr>
      </p:pic>
    </p:spTree>
    <p:extLst>
      <p:ext uri="{BB962C8B-B14F-4D97-AF65-F5344CB8AC3E}">
        <p14:creationId xmlns:p14="http://schemas.microsoft.com/office/powerpoint/2010/main" val="22548368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7" name="内容占位符 2">
            <a:extLst>
              <a:ext uri="{FF2B5EF4-FFF2-40B4-BE49-F238E27FC236}">
                <a16:creationId xmlns:a16="http://schemas.microsoft.com/office/drawing/2014/main" id="{A65752D1-E5C8-02C9-4E19-B5BDB8428AA6}"/>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BISR Architecture and Procedure</a:t>
            </a:r>
          </a:p>
        </p:txBody>
      </p:sp>
      <p:pic>
        <p:nvPicPr>
          <p:cNvPr id="4" name="图片 3">
            <a:extLst>
              <a:ext uri="{FF2B5EF4-FFF2-40B4-BE49-F238E27FC236}">
                <a16:creationId xmlns:a16="http://schemas.microsoft.com/office/drawing/2014/main" id="{58BC6CCD-EBC7-8D10-AEEA-BCAB09B949A0}"/>
              </a:ext>
            </a:extLst>
          </p:cNvPr>
          <p:cNvPicPr>
            <a:picLocks noChangeAspect="1"/>
          </p:cNvPicPr>
          <p:nvPr/>
        </p:nvPicPr>
        <p:blipFill>
          <a:blip r:embed="rId2"/>
          <a:stretch>
            <a:fillRect/>
          </a:stretch>
        </p:blipFill>
        <p:spPr>
          <a:xfrm>
            <a:off x="5866021" y="5002228"/>
            <a:ext cx="12651957" cy="6645594"/>
          </a:xfrm>
          <a:prstGeom prst="rect">
            <a:avLst/>
          </a:prstGeom>
        </p:spPr>
      </p:pic>
    </p:spTree>
    <p:extLst>
      <p:ext uri="{BB962C8B-B14F-4D97-AF65-F5344CB8AC3E}">
        <p14:creationId xmlns:p14="http://schemas.microsoft.com/office/powerpoint/2010/main" val="236126467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3600" dirty="0"/>
              <a:t>The BIRA module has three components:</a:t>
            </a:r>
          </a:p>
          <a:p>
            <a:pPr lvl="1" hangingPunct="1">
              <a:lnSpc>
                <a:spcPct val="150000"/>
              </a:lnSpc>
            </a:pPr>
            <a:r>
              <a:rPr lang="en-GB" altLang="zh-CN" sz="3000" dirty="0"/>
              <a:t>multiple faulty </a:t>
            </a:r>
            <a:r>
              <a:rPr lang="en-GB" altLang="zh-CN" sz="3000" dirty="0" err="1"/>
              <a:t>subwords</a:t>
            </a:r>
            <a:r>
              <a:rPr lang="en-GB" altLang="zh-CN" sz="3000" dirty="0"/>
              <a:t> detector (MFSD):  it detects whether the number of faulty </a:t>
            </a:r>
            <a:r>
              <a:rPr lang="en-GB" altLang="zh-CN" sz="3000" dirty="0" err="1"/>
              <a:t>subwords</a:t>
            </a:r>
            <a:r>
              <a:rPr lang="en-GB" altLang="zh-CN" sz="3000" dirty="0"/>
              <a:t> on a row is larger than one.</a:t>
            </a:r>
          </a:p>
          <a:p>
            <a:pPr lvl="1" hangingPunct="1">
              <a:lnSpc>
                <a:spcPct val="150000"/>
              </a:lnSpc>
            </a:pPr>
            <a:r>
              <a:rPr lang="en-GB" altLang="zh-CN" sz="3000" dirty="0"/>
              <a:t>process element (PE): to be discussed later.</a:t>
            </a:r>
          </a:p>
          <a:p>
            <a:pPr lvl="1" hangingPunct="1">
              <a:lnSpc>
                <a:spcPct val="150000"/>
              </a:lnSpc>
            </a:pPr>
            <a:r>
              <a:rPr lang="en-GB" altLang="zh-CN" sz="3000" dirty="0"/>
              <a:t>address remapping unit (ARU):</a:t>
            </a:r>
            <a:r>
              <a:rPr lang="en-US" altLang="zh-CN" sz="3000" dirty="0"/>
              <a:t> </a:t>
            </a:r>
          </a:p>
          <a:p>
            <a:pPr lvl="2" hangingPunct="1">
              <a:lnSpc>
                <a:spcPct val="150000"/>
              </a:lnSpc>
            </a:pPr>
            <a:r>
              <a:rPr lang="en-GB" altLang="zh-CN" sz="2400" dirty="0"/>
              <a:t>In the test/repair mode, ARU stores the addresses of the faulty cells detected so far and compares the current faulty-cell address with the stored ones.</a:t>
            </a:r>
          </a:p>
          <a:p>
            <a:pPr lvl="2" hangingPunct="1">
              <a:lnSpc>
                <a:spcPct val="150000"/>
              </a:lnSpc>
            </a:pPr>
            <a:endParaRPr lang="en-GB" altLang="zh-CN" sz="2400" dirty="0"/>
          </a:p>
        </p:txBody>
      </p:sp>
    </p:spTree>
    <p:extLst>
      <p:ext uri="{BB962C8B-B14F-4D97-AF65-F5344CB8AC3E}">
        <p14:creationId xmlns:p14="http://schemas.microsoft.com/office/powerpoint/2010/main" val="351751421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68608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3600" dirty="0"/>
              <a:t>When power is on, all flip-flops are reset to the initial state. Signal normal is 0 and FS is connected to ARU. The Input Address (ADDR) is sent to ARU when it is in normal mode normal = 1. </a:t>
            </a:r>
          </a:p>
          <a:p>
            <a:pPr hangingPunct="1">
              <a:lnSpc>
                <a:spcPct val="150000"/>
              </a:lnSpc>
            </a:pPr>
            <a:r>
              <a:rPr lang="en-GB" altLang="zh-CN" sz="3600" dirty="0"/>
              <a:t>Initially, signals </a:t>
            </a:r>
            <a:r>
              <a:rPr lang="en-GB" altLang="zh-CN" sz="3600" dirty="0" err="1"/>
              <a:t>solid_flag</a:t>
            </a:r>
            <a:r>
              <a:rPr lang="en-GB" altLang="zh-CN" sz="3600" dirty="0"/>
              <a:t>, </a:t>
            </a:r>
            <a:r>
              <a:rPr lang="en-GB" altLang="zh-CN" sz="3600" dirty="0" err="1"/>
              <a:t>faulty_flag</a:t>
            </a:r>
            <a:r>
              <a:rPr lang="en-GB" altLang="zh-CN" sz="3600" dirty="0"/>
              <a:t>, </a:t>
            </a:r>
            <a:r>
              <a:rPr lang="en-GB" altLang="zh-CN" sz="3600" dirty="0" err="1"/>
              <a:t>repaired_flag</a:t>
            </a:r>
            <a:r>
              <a:rPr lang="en-GB" altLang="zh-CN" sz="3600" dirty="0"/>
              <a:t>, </a:t>
            </a:r>
            <a:r>
              <a:rPr lang="en-GB" altLang="zh-CN" sz="3600" dirty="0" err="1"/>
              <a:t>row_match</a:t>
            </a:r>
            <a:r>
              <a:rPr lang="en-GB" altLang="zh-CN" sz="3600" dirty="0"/>
              <a:t>, and </a:t>
            </a:r>
            <a:r>
              <a:rPr lang="en-GB" altLang="zh-CN" sz="3600" dirty="0" err="1"/>
              <a:t>col_match</a:t>
            </a:r>
            <a:r>
              <a:rPr lang="en-GB" altLang="zh-CN" sz="3600" dirty="0"/>
              <a:t> are all reset to 0. </a:t>
            </a:r>
          </a:p>
        </p:txBody>
      </p:sp>
      <p:pic>
        <p:nvPicPr>
          <p:cNvPr id="3" name="图片 2">
            <a:extLst>
              <a:ext uri="{FF2B5EF4-FFF2-40B4-BE49-F238E27FC236}">
                <a16:creationId xmlns:a16="http://schemas.microsoft.com/office/drawing/2014/main" id="{DF8DC3CE-1537-D2AB-446B-043EE0BAA031}"/>
              </a:ext>
            </a:extLst>
          </p:cNvPr>
          <p:cNvPicPr>
            <a:picLocks noChangeAspect="1"/>
          </p:cNvPicPr>
          <p:nvPr/>
        </p:nvPicPr>
        <p:blipFill>
          <a:blip r:embed="rId2"/>
          <a:stretch>
            <a:fillRect/>
          </a:stretch>
        </p:blipFill>
        <p:spPr>
          <a:xfrm>
            <a:off x="14073437" y="7014913"/>
            <a:ext cx="9953625" cy="6496050"/>
          </a:xfrm>
          <a:prstGeom prst="rect">
            <a:avLst/>
          </a:prstGeom>
        </p:spPr>
      </p:pic>
    </p:spTree>
    <p:extLst>
      <p:ext uri="{BB962C8B-B14F-4D97-AF65-F5344CB8AC3E}">
        <p14:creationId xmlns:p14="http://schemas.microsoft.com/office/powerpoint/2010/main" val="6882710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GB" altLang="zh-CN" sz="4000" dirty="0">
                <a:solidFill>
                  <a:schemeClr val="tx1"/>
                </a:solidFill>
              </a:rPr>
              <a:t>Why memory diagnosis?</a:t>
            </a:r>
          </a:p>
          <a:p>
            <a:pPr lvl="1" hangingPunct="1">
              <a:lnSpc>
                <a:spcPct val="150000"/>
              </a:lnSpc>
            </a:pPr>
            <a:r>
              <a:rPr lang="en-GB" altLang="zh-CN" sz="3600" dirty="0">
                <a:solidFill>
                  <a:schemeClr val="tx1"/>
                </a:solidFill>
              </a:rPr>
              <a:t>There are some important </a:t>
            </a:r>
            <a:r>
              <a:rPr lang="en-GB" altLang="zh-CN" sz="3600" b="1" u="sng" dirty="0">
                <a:solidFill>
                  <a:schemeClr val="tx1"/>
                </a:solidFill>
              </a:rPr>
              <a:t>issues that a pure BIST scheme does not solve</a:t>
            </a:r>
            <a:r>
              <a:rPr lang="en-GB" altLang="zh-CN" sz="3600" dirty="0">
                <a:solidFill>
                  <a:schemeClr val="tx1"/>
                </a:solidFill>
              </a:rPr>
              <a:t>, such as diagnosis and repair.</a:t>
            </a:r>
          </a:p>
          <a:p>
            <a:pPr lvl="1" hangingPunct="1">
              <a:lnSpc>
                <a:spcPct val="150000"/>
              </a:lnSpc>
            </a:pPr>
            <a:r>
              <a:rPr lang="en-GB" altLang="zh-CN" sz="3600" dirty="0">
                <a:solidFill>
                  <a:schemeClr val="tx1"/>
                </a:solidFill>
              </a:rPr>
              <a:t>Conventional memory automatic test equipment </a:t>
            </a:r>
            <a:r>
              <a:rPr lang="en-GB" altLang="zh-CN" sz="3600" b="1" u="sng" dirty="0">
                <a:solidFill>
                  <a:schemeClr val="tx1"/>
                </a:solidFill>
              </a:rPr>
              <a:t>(ATE)</a:t>
            </a:r>
            <a:r>
              <a:rPr lang="en-GB" altLang="zh-CN" sz="3600" dirty="0">
                <a:solidFill>
                  <a:schemeClr val="tx1"/>
                </a:solidFill>
              </a:rPr>
              <a:t> provides only limited information for failure analysis that usually </a:t>
            </a:r>
            <a:r>
              <a:rPr lang="en-GB" altLang="zh-CN" sz="3600" b="1" u="sng" dirty="0">
                <a:solidFill>
                  <a:schemeClr val="tx1"/>
                </a:solidFill>
              </a:rPr>
              <a:t>is insufficient for fast debugging</a:t>
            </a:r>
            <a:r>
              <a:rPr lang="en-GB" altLang="zh-CN" sz="3600" dirty="0">
                <a:solidFill>
                  <a:schemeClr val="tx1"/>
                </a:solidFill>
              </a:rPr>
              <a:t>.</a:t>
            </a:r>
          </a:p>
          <a:p>
            <a:pPr hangingPunct="1">
              <a:lnSpc>
                <a:spcPct val="150000"/>
              </a:lnSpc>
            </a:pPr>
            <a:r>
              <a:rPr lang="en-GB" altLang="zh-CN" sz="4200" dirty="0">
                <a:solidFill>
                  <a:schemeClr val="tx1"/>
                </a:solidFill>
              </a:rPr>
              <a:t>Why memory repair?</a:t>
            </a:r>
          </a:p>
          <a:p>
            <a:pPr lvl="1" hangingPunct="1">
              <a:lnSpc>
                <a:spcPct val="150000"/>
              </a:lnSpc>
            </a:pPr>
            <a:r>
              <a:rPr lang="en-GB" altLang="zh-CN" sz="3600" dirty="0">
                <a:solidFill>
                  <a:schemeClr val="tx1"/>
                </a:solidFill>
              </a:rPr>
              <a:t>If BIST schemes are only for functional testing, they cannot replace external memory testers entirely, while using </a:t>
            </a:r>
            <a:r>
              <a:rPr lang="en-GB" altLang="zh-CN" sz="3600" b="1" u="sng" dirty="0">
                <a:solidFill>
                  <a:schemeClr val="tx1"/>
                </a:solidFill>
              </a:rPr>
              <a:t>expensive memory testers is becoming inefficient (and therefore not cost-effective) </a:t>
            </a:r>
            <a:r>
              <a:rPr lang="en-GB" altLang="zh-CN" sz="3600" dirty="0">
                <a:solidFill>
                  <a:schemeClr val="tx1"/>
                </a:solidFill>
              </a:rPr>
              <a:t>as chip density continues to grow.</a:t>
            </a:r>
          </a:p>
          <a:p>
            <a:pPr lvl="1" hangingPunct="1">
              <a:lnSpc>
                <a:spcPct val="150000"/>
              </a:lnSpc>
            </a:pPr>
            <a:r>
              <a:rPr lang="en-GB" altLang="zh-CN" sz="3600" dirty="0">
                <a:solidFill>
                  <a:schemeClr val="tx1"/>
                </a:solidFill>
              </a:rPr>
              <a:t>Embedded memories are even more </a:t>
            </a:r>
            <a:r>
              <a:rPr lang="en-GB" altLang="zh-CN" sz="3600" b="1" u="sng" dirty="0">
                <a:solidFill>
                  <a:schemeClr val="tx1"/>
                </a:solidFill>
              </a:rPr>
              <a:t>difficult to deal with using external testers</a:t>
            </a:r>
            <a:r>
              <a:rPr lang="en-GB" altLang="zh-CN" sz="3600" dirty="0">
                <a:solidFill>
                  <a:schemeClr val="tx1"/>
                </a:solidFill>
              </a:rPr>
              <a:t>.</a:t>
            </a:r>
          </a:p>
          <a:p>
            <a:pPr hangingPunct="1">
              <a:lnSpc>
                <a:spcPct val="150000"/>
              </a:lnSpc>
            </a:pPr>
            <a:endParaRPr lang="en-GB" altLang="zh-CN" sz="4600" dirty="0">
              <a:solidFill>
                <a:schemeClr val="tx1"/>
              </a:solidFill>
            </a:endParaRPr>
          </a:p>
          <a:p>
            <a:pPr hangingPunct="1">
              <a:lnSpc>
                <a:spcPct val="150000"/>
              </a:lnSpc>
            </a:pPr>
            <a:endParaRPr lang="en-GB" altLang="zh-CN" sz="4600" dirty="0">
              <a:solidFill>
                <a:schemeClr val="tx1"/>
              </a:solidFill>
            </a:endParaRPr>
          </a:p>
          <a:p>
            <a:pPr hangingPunct="1">
              <a:lnSpc>
                <a:spcPct val="150000"/>
              </a:lnSpc>
            </a:pPr>
            <a:endParaRPr lang="en-GB" altLang="zh-CN" sz="4600" dirty="0">
              <a:solidFill>
                <a:schemeClr val="tx1"/>
              </a:solidFill>
            </a:endParaRPr>
          </a:p>
        </p:txBody>
      </p:sp>
    </p:spTree>
    <p:extLst>
      <p:ext uri="{BB962C8B-B14F-4D97-AF65-F5344CB8AC3E}">
        <p14:creationId xmlns:p14="http://schemas.microsoft.com/office/powerpoint/2010/main" val="335992645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244431"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3600" dirty="0"/>
              <a:t>The PE evaluates the status of these signals and issues control signals </a:t>
            </a:r>
            <a:r>
              <a:rPr lang="en-GB" altLang="zh-CN" sz="3600" dirty="0" err="1"/>
              <a:t>solid_en</a:t>
            </a:r>
            <a:r>
              <a:rPr lang="en-GB" altLang="zh-CN" sz="3600" dirty="0"/>
              <a:t>, </a:t>
            </a:r>
            <a:r>
              <a:rPr lang="en-GB" altLang="zh-CN" sz="3600" dirty="0" err="1"/>
              <a:t>repair_en</a:t>
            </a:r>
            <a:r>
              <a:rPr lang="en-GB" altLang="zh-CN" sz="3600" dirty="0"/>
              <a:t>, update, and </a:t>
            </a:r>
            <a:r>
              <a:rPr lang="en-GB" altLang="zh-CN" sz="3600" dirty="0" err="1"/>
              <a:t>export_mask_addr</a:t>
            </a:r>
            <a:r>
              <a:rPr lang="en-GB" altLang="zh-CN" sz="3600" dirty="0"/>
              <a:t> to ARU, which then updates the status of its registers. </a:t>
            </a:r>
          </a:p>
          <a:p>
            <a:pPr hangingPunct="1">
              <a:lnSpc>
                <a:spcPct val="150000"/>
              </a:lnSpc>
            </a:pPr>
            <a:r>
              <a:rPr lang="en-GB" altLang="zh-CN" sz="3600" dirty="0"/>
              <a:t>Signals REF (repair end flag), EMA (export mask address), and MAO (mask address output) are connected to ATE.</a:t>
            </a:r>
          </a:p>
        </p:txBody>
      </p:sp>
      <p:pic>
        <p:nvPicPr>
          <p:cNvPr id="3" name="图片 2">
            <a:extLst>
              <a:ext uri="{FF2B5EF4-FFF2-40B4-BE49-F238E27FC236}">
                <a16:creationId xmlns:a16="http://schemas.microsoft.com/office/drawing/2014/main" id="{DF8DC3CE-1537-D2AB-446B-043EE0BAA031}"/>
              </a:ext>
            </a:extLst>
          </p:cNvPr>
          <p:cNvPicPr>
            <a:picLocks noChangeAspect="1"/>
          </p:cNvPicPr>
          <p:nvPr/>
        </p:nvPicPr>
        <p:blipFill>
          <a:blip r:embed="rId2"/>
          <a:stretch>
            <a:fillRect/>
          </a:stretch>
        </p:blipFill>
        <p:spPr>
          <a:xfrm>
            <a:off x="14073437" y="7014913"/>
            <a:ext cx="9953625" cy="6496050"/>
          </a:xfrm>
          <a:prstGeom prst="rect">
            <a:avLst/>
          </a:prstGeom>
        </p:spPr>
      </p:pic>
    </p:spTree>
    <p:extLst>
      <p:ext uri="{BB962C8B-B14F-4D97-AF65-F5344CB8AC3E}">
        <p14:creationId xmlns:p14="http://schemas.microsoft.com/office/powerpoint/2010/main" val="261822702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3600" b="1" dirty="0">
                <a:solidFill>
                  <a:srgbClr val="7030A0"/>
                </a:solidFill>
              </a:rPr>
              <a:t>Process Element (PE)</a:t>
            </a:r>
            <a:r>
              <a:rPr lang="en-GB" altLang="zh-CN" sz="3600" dirty="0"/>
              <a:t>: it is implemented by a  finite-state machine.</a:t>
            </a:r>
          </a:p>
          <a:p>
            <a:pPr hangingPunct="1">
              <a:lnSpc>
                <a:spcPct val="150000"/>
              </a:lnSpc>
            </a:pPr>
            <a:endParaRPr lang="en-GB" altLang="zh-CN" sz="2400" dirty="0"/>
          </a:p>
        </p:txBody>
      </p:sp>
      <p:pic>
        <p:nvPicPr>
          <p:cNvPr id="5" name="图片 4">
            <a:extLst>
              <a:ext uri="{FF2B5EF4-FFF2-40B4-BE49-F238E27FC236}">
                <a16:creationId xmlns:a16="http://schemas.microsoft.com/office/drawing/2014/main" id="{7329F9F6-FCB5-6D5A-17F6-C5CEFB956C3F}"/>
              </a:ext>
            </a:extLst>
          </p:cNvPr>
          <p:cNvPicPr>
            <a:picLocks noChangeAspect="1"/>
          </p:cNvPicPr>
          <p:nvPr/>
        </p:nvPicPr>
        <p:blipFill>
          <a:blip r:embed="rId2"/>
          <a:stretch>
            <a:fillRect/>
          </a:stretch>
        </p:blipFill>
        <p:spPr>
          <a:xfrm>
            <a:off x="6656576" y="4998254"/>
            <a:ext cx="11250424" cy="8717746"/>
          </a:xfrm>
          <a:prstGeom prst="rect">
            <a:avLst/>
          </a:prstGeom>
        </p:spPr>
      </p:pic>
      <p:sp>
        <p:nvSpPr>
          <p:cNvPr id="13" name="对话气泡: 矩形 12">
            <a:extLst>
              <a:ext uri="{FF2B5EF4-FFF2-40B4-BE49-F238E27FC236}">
                <a16:creationId xmlns:a16="http://schemas.microsoft.com/office/drawing/2014/main" id="{7D897370-6F06-9E4C-1A6A-7FC5A69E86E0}"/>
              </a:ext>
            </a:extLst>
          </p:cNvPr>
          <p:cNvSpPr/>
          <p:nvPr/>
        </p:nvSpPr>
        <p:spPr>
          <a:xfrm>
            <a:off x="3754448" y="4092754"/>
            <a:ext cx="14421814" cy="1477328"/>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lvl="2" indent="0" algn="l" hangingPunct="1">
              <a:lnSpc>
                <a:spcPct val="150000"/>
              </a:lnSpc>
            </a:pPr>
            <a:r>
              <a:rPr lang="en-GB" altLang="zh-CN" sz="3200" b="0" dirty="0">
                <a:solidFill>
                  <a:srgbClr val="FFFFFF"/>
                </a:solidFill>
                <a:latin typeface="+mn-lt"/>
                <a:ea typeface="+mn-ea"/>
                <a:cs typeface="+mn-cs"/>
              </a:rPr>
              <a:t>Finally, in the MONITOR state, if the BIST module issues a done signal to PE, the FSM will go to the NORMAL state through the FINAL_CHECK state.</a:t>
            </a:r>
            <a:endParaRPr lang="en-GB" altLang="zh-CN" sz="3200" b="0" dirty="0">
              <a:solidFill>
                <a:srgbClr val="FFFFFF"/>
              </a:solidFill>
              <a:latin typeface="+mn-lt"/>
              <a:ea typeface="+mn-ea"/>
              <a:cs typeface="+mn-cs"/>
              <a:sym typeface="Helvetica Neue Medium"/>
            </a:endParaRPr>
          </a:p>
        </p:txBody>
      </p:sp>
      <p:sp>
        <p:nvSpPr>
          <p:cNvPr id="10" name="对话气泡: 矩形 9">
            <a:extLst>
              <a:ext uri="{FF2B5EF4-FFF2-40B4-BE49-F238E27FC236}">
                <a16:creationId xmlns:a16="http://schemas.microsoft.com/office/drawing/2014/main" id="{F0322267-3A45-F7D0-9591-976B6EFCB141}"/>
              </a:ext>
            </a:extLst>
          </p:cNvPr>
          <p:cNvSpPr/>
          <p:nvPr/>
        </p:nvSpPr>
        <p:spPr>
          <a:xfrm>
            <a:off x="2735887" y="5380672"/>
            <a:ext cx="19657261" cy="2954655"/>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a:r>
              <a:rPr lang="en-GB" altLang="zh-CN" sz="3200" b="0" dirty="0">
                <a:solidFill>
                  <a:srgbClr val="FFFFFF"/>
                </a:solidFill>
                <a:latin typeface="+mn-lt"/>
                <a:ea typeface="+mn-ea"/>
                <a:cs typeface="+mn-cs"/>
                <a:sym typeface="Helvetica Neue Medium"/>
              </a:rPr>
              <a:t>In the COMPARE state, PE compares the faulty address with the previously stored addresses. </a:t>
            </a:r>
          </a:p>
          <a:p>
            <a:pPr marL="457200" indent="-457200" algn="l">
              <a:buFont typeface="Arial" panose="020B0604020202020204" pitchFamily="34" charset="0"/>
              <a:buChar char="•"/>
            </a:pPr>
            <a:r>
              <a:rPr lang="en-GB" altLang="zh-CN" sz="3200" b="0" dirty="0">
                <a:solidFill>
                  <a:srgbClr val="FFFFFF"/>
                </a:solidFill>
                <a:latin typeface="+mn-lt"/>
                <a:ea typeface="+mn-ea"/>
                <a:cs typeface="+mn-cs"/>
                <a:sym typeface="Helvetica Neue Medium"/>
              </a:rPr>
              <a:t>If there is a match, PE goes back to the MONITOR state through the CONTINUE state. Otherwise, it goes to the CHECK_RMR state. </a:t>
            </a:r>
          </a:p>
          <a:p>
            <a:pPr marL="457200" indent="-457200" algn="l">
              <a:buFont typeface="Arial" panose="020B0604020202020204" pitchFamily="34" charset="0"/>
              <a:buChar char="•"/>
            </a:pPr>
            <a:r>
              <a:rPr lang="en-GB" altLang="zh-CN" sz="3200" b="0" dirty="0">
                <a:solidFill>
                  <a:srgbClr val="FFFFFF"/>
                </a:solidFill>
                <a:latin typeface="+mn-lt"/>
                <a:ea typeface="+mn-ea"/>
                <a:cs typeface="+mn-cs"/>
                <a:sym typeface="Helvetica Neue Medium"/>
              </a:rPr>
              <a:t>If the status is must-repair (by row), then it goes to the NO_SP_ROW state and checks whether there are available spare rows. </a:t>
            </a:r>
          </a:p>
          <a:p>
            <a:pPr algn="l"/>
            <a:endParaRPr lang="en-GB" altLang="zh-CN" sz="3200" b="0" dirty="0">
              <a:solidFill>
                <a:srgbClr val="FFFFFF"/>
              </a:solidFill>
              <a:latin typeface="+mn-lt"/>
              <a:ea typeface="+mn-ea"/>
              <a:cs typeface="+mn-cs"/>
              <a:sym typeface="Helvetica Neue Medium"/>
            </a:endParaRPr>
          </a:p>
        </p:txBody>
      </p:sp>
      <p:sp>
        <p:nvSpPr>
          <p:cNvPr id="12" name="对话气泡: 矩形 11">
            <a:extLst>
              <a:ext uri="{FF2B5EF4-FFF2-40B4-BE49-F238E27FC236}">
                <a16:creationId xmlns:a16="http://schemas.microsoft.com/office/drawing/2014/main" id="{C4EE8DB3-A9F9-0559-637A-EC74C80A5147}"/>
              </a:ext>
            </a:extLst>
          </p:cNvPr>
          <p:cNvSpPr/>
          <p:nvPr/>
        </p:nvSpPr>
        <p:spPr>
          <a:xfrm>
            <a:off x="3754448" y="5873824"/>
            <a:ext cx="14421814" cy="3693319"/>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lvl="2" indent="0" algn="l" hangingPunct="1">
              <a:lnSpc>
                <a:spcPct val="150000"/>
              </a:lnSpc>
            </a:pPr>
            <a:r>
              <a:rPr lang="en-GB" altLang="zh-CN" sz="3200" b="0" dirty="0">
                <a:solidFill>
                  <a:srgbClr val="FFFFFF"/>
                </a:solidFill>
                <a:latin typeface="+mn-lt"/>
                <a:ea typeface="+mn-ea"/>
                <a:cs typeface="+mn-cs"/>
              </a:rPr>
              <a:t>If, in the CHECK_RMR state, the must-repair conditions are not satisfied, PE will go to the CHECK_FULL state to see if the solid flags (explained below) in ARU are on—if all spare rows (resp. column segments) are full, spare column segments (resp. rows) are used for repair (unless both are full). It then goes to either the NO_SP_SCS state or NO_SP_ROW state.</a:t>
            </a:r>
            <a:endParaRPr lang="en-GB" altLang="zh-CN" sz="3200" b="0" dirty="0">
              <a:solidFill>
                <a:srgbClr val="FFFFFF"/>
              </a:solidFill>
              <a:latin typeface="+mn-lt"/>
              <a:ea typeface="+mn-ea"/>
              <a:cs typeface="+mn-cs"/>
              <a:sym typeface="Helvetica Neue Medium"/>
            </a:endParaRPr>
          </a:p>
        </p:txBody>
      </p:sp>
      <p:sp>
        <p:nvSpPr>
          <p:cNvPr id="7" name="对话气泡: 矩形 6">
            <a:extLst>
              <a:ext uri="{FF2B5EF4-FFF2-40B4-BE49-F238E27FC236}">
                <a16:creationId xmlns:a16="http://schemas.microsoft.com/office/drawing/2014/main" id="{8A6E7429-2475-0B66-368C-3C580C62A50D}"/>
              </a:ext>
            </a:extLst>
          </p:cNvPr>
          <p:cNvSpPr/>
          <p:nvPr/>
        </p:nvSpPr>
        <p:spPr>
          <a:xfrm>
            <a:off x="6072376" y="5607376"/>
            <a:ext cx="7667377" cy="1477328"/>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a:r>
              <a:rPr lang="en-GB" altLang="zh-CN" sz="3200" b="0" dirty="0">
                <a:solidFill>
                  <a:srgbClr val="FFFFFF"/>
                </a:solidFill>
                <a:latin typeface="+mn-lt"/>
                <a:ea typeface="+mn-ea"/>
                <a:cs typeface="+mn-cs"/>
                <a:sym typeface="Helvetica Neue Medium"/>
              </a:rPr>
              <a:t>If a fault is detected, PE goes to the DFETCH state to load the status data into the flip-flops.</a:t>
            </a:r>
          </a:p>
        </p:txBody>
      </p:sp>
      <p:sp>
        <p:nvSpPr>
          <p:cNvPr id="11" name="对话气泡: 矩形 10">
            <a:extLst>
              <a:ext uri="{FF2B5EF4-FFF2-40B4-BE49-F238E27FC236}">
                <a16:creationId xmlns:a16="http://schemas.microsoft.com/office/drawing/2014/main" id="{2BC6F357-B486-36AC-BD3A-69F6A0516AD3}"/>
              </a:ext>
            </a:extLst>
          </p:cNvPr>
          <p:cNvSpPr/>
          <p:nvPr/>
        </p:nvSpPr>
        <p:spPr>
          <a:xfrm>
            <a:off x="8682048" y="5628313"/>
            <a:ext cx="14421814" cy="5170646"/>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457200" lvl="2" indent="-457200" algn="l" hangingPunct="1">
              <a:lnSpc>
                <a:spcPct val="150000"/>
              </a:lnSpc>
              <a:buFont typeface="Arial" panose="020B0604020202020204" pitchFamily="34" charset="0"/>
              <a:buChar char="•"/>
            </a:pPr>
            <a:r>
              <a:rPr lang="en-GB" altLang="zh-CN" sz="3200" b="0" dirty="0">
                <a:solidFill>
                  <a:srgbClr val="FFFFFF"/>
                </a:solidFill>
                <a:latin typeface="+mn-lt"/>
                <a:ea typeface="+mn-ea"/>
                <a:cs typeface="+mn-cs"/>
              </a:rPr>
              <a:t>If no spare row is available, it sends a signal to ARU that will then export the faulty row address for software-based repair later in the downgraded operation mode. </a:t>
            </a:r>
          </a:p>
          <a:p>
            <a:pPr marL="457200" lvl="2" indent="-457200" algn="l" hangingPunct="1">
              <a:lnSpc>
                <a:spcPct val="150000"/>
              </a:lnSpc>
              <a:buFont typeface="Arial" panose="020B0604020202020204" pitchFamily="34" charset="0"/>
              <a:buChar char="•"/>
            </a:pPr>
            <a:r>
              <a:rPr lang="en-GB" altLang="zh-CN" sz="3200" b="0" dirty="0">
                <a:solidFill>
                  <a:srgbClr val="FFFFFF"/>
                </a:solidFill>
                <a:latin typeface="+mn-lt"/>
                <a:ea typeface="+mn-ea"/>
                <a:cs typeface="+mn-cs"/>
              </a:rPr>
              <a:t>If, on the other hand, a spare row is available, then the faulty row is replaced by the spare row in the ROW_REPAIR state, and PE goes back to the MONITOR state through the CONTINUE state, where a continue signal is issued to the BIST circuit.</a:t>
            </a:r>
            <a:endParaRPr lang="en-GB" altLang="zh-CN" sz="3200" b="0" dirty="0">
              <a:solidFill>
                <a:srgbClr val="FFFFFF"/>
              </a:solidFill>
              <a:latin typeface="+mn-lt"/>
              <a:ea typeface="+mn-ea"/>
              <a:cs typeface="+mn-cs"/>
              <a:sym typeface="Helvetica Neue Medium"/>
            </a:endParaRPr>
          </a:p>
        </p:txBody>
      </p:sp>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6" name="对话气泡: 矩形 5">
            <a:extLst>
              <a:ext uri="{FF2B5EF4-FFF2-40B4-BE49-F238E27FC236}">
                <a16:creationId xmlns:a16="http://schemas.microsoft.com/office/drawing/2014/main" id="{A964FF49-CAE3-BDE9-F140-43DFCF96DADE}"/>
              </a:ext>
            </a:extLst>
          </p:cNvPr>
          <p:cNvSpPr/>
          <p:nvPr/>
        </p:nvSpPr>
        <p:spPr>
          <a:xfrm>
            <a:off x="4755189" y="4811901"/>
            <a:ext cx="11470149" cy="984885"/>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a:r>
              <a:rPr lang="en-GB" altLang="zh-CN" sz="3200" b="0" dirty="0">
                <a:solidFill>
                  <a:srgbClr val="FFFFFF"/>
                </a:solidFill>
                <a:latin typeface="+mn-lt"/>
                <a:ea typeface="+mn-ea"/>
                <a:cs typeface="+mn-cs"/>
                <a:sym typeface="Helvetica Neue Medium"/>
              </a:rPr>
              <a:t>The initial state is MONITOR, which monitors the ERR signal from the BIST circuit.</a:t>
            </a:r>
          </a:p>
        </p:txBody>
      </p:sp>
      <p:sp>
        <p:nvSpPr>
          <p:cNvPr id="16" name="对话气泡: 矩形 15">
            <a:extLst>
              <a:ext uri="{FF2B5EF4-FFF2-40B4-BE49-F238E27FC236}">
                <a16:creationId xmlns:a16="http://schemas.microsoft.com/office/drawing/2014/main" id="{83B27741-4398-B5C0-586D-2ECFFB951F9E}"/>
              </a:ext>
            </a:extLst>
          </p:cNvPr>
          <p:cNvSpPr/>
          <p:nvPr/>
        </p:nvSpPr>
        <p:spPr>
          <a:xfrm>
            <a:off x="9239607" y="4000072"/>
            <a:ext cx="14421814" cy="1477328"/>
          </a:xfrm>
          <a:prstGeom prst="wedgeRectCallout">
            <a:avLst/>
          </a:prstGeom>
          <a:solidFill>
            <a:srgbClr val="68309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lvl="2" indent="0" algn="l" hangingPunct="1">
              <a:lnSpc>
                <a:spcPct val="150000"/>
              </a:lnSpc>
            </a:pPr>
            <a:r>
              <a:rPr lang="en-GB" altLang="zh-CN" sz="3200" b="0" dirty="0">
                <a:solidFill>
                  <a:srgbClr val="FFFFFF"/>
                </a:solidFill>
                <a:latin typeface="+mn-lt"/>
                <a:ea typeface="+mn-ea"/>
                <a:cs typeface="+mn-cs"/>
              </a:rPr>
              <a:t>In the FINAL_CHECK state, the FSM checks and sets the repair flags (explained below) of the remaining faulty addresses which are not repaired.</a:t>
            </a:r>
          </a:p>
        </p:txBody>
      </p:sp>
    </p:spTree>
    <p:extLst>
      <p:ext uri="{BB962C8B-B14F-4D97-AF65-F5344CB8AC3E}">
        <p14:creationId xmlns:p14="http://schemas.microsoft.com/office/powerpoint/2010/main" val="7451241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0" grpId="0" animBg="1"/>
      <p:bldP spid="10" grpId="1" animBg="1"/>
      <p:bldP spid="12" grpId="0" animBg="1"/>
      <p:bldP spid="12" grpId="1" animBg="1"/>
      <p:bldP spid="7" grpId="0" animBg="1"/>
      <p:bldP spid="7" grpId="1" animBg="1"/>
      <p:bldP spid="11" grpId="0" animBg="1"/>
      <p:bldP spid="11" grpId="1" animBg="1"/>
      <p:bldP spid="6" grpId="0" animBg="1"/>
      <p:bldP spid="6" grpId="1" animBg="1"/>
      <p:bldP spid="16" grpId="0" animBg="1"/>
      <p:bldP spid="1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049252" cy="10168979"/>
          </a:xfrm>
          <a:prstGeom prst="rect">
            <a:avLst/>
          </a:prstGeom>
        </p:spPr>
        <p:txBody>
          <a:bodyPr>
            <a:normAutofit fontScale="85000" lnSpcReduction="2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US" altLang="zh-CN" sz="3600" b="1" dirty="0">
                <a:solidFill>
                  <a:srgbClr val="7030A0"/>
                </a:solidFill>
              </a:rPr>
              <a:t>Address Remapping Unit (ARU)</a:t>
            </a:r>
            <a:r>
              <a:rPr lang="en-US" altLang="zh-CN" sz="3600" dirty="0"/>
              <a:t>: </a:t>
            </a:r>
            <a:r>
              <a:rPr lang="en-GB" altLang="zh-CN" sz="3600" dirty="0"/>
              <a:t>an ARU block diagram mainly contains the storage elements (registers), comparators, and a signal generator.</a:t>
            </a:r>
          </a:p>
          <a:p>
            <a:pPr hangingPunct="1">
              <a:lnSpc>
                <a:spcPct val="150000"/>
              </a:lnSpc>
            </a:pPr>
            <a:r>
              <a:rPr lang="en-GB" altLang="zh-CN" sz="3600" dirty="0"/>
              <a:t>Then M row storage elements and N column storage elements are implemented. Each storage element has three status flags</a:t>
            </a:r>
          </a:p>
          <a:p>
            <a:pPr lvl="1" hangingPunct="1">
              <a:lnSpc>
                <a:spcPct val="150000"/>
              </a:lnSpc>
            </a:pPr>
            <a:r>
              <a:rPr lang="en-GB" altLang="zh-CN" sz="3000" dirty="0"/>
              <a:t>Fault Flag (FF): it denotes whether the corresponding spare element is defective FF = 1 or fault-free FF = 0</a:t>
            </a:r>
            <a:r>
              <a:rPr lang="en-US" altLang="zh-CN" sz="3000" dirty="0"/>
              <a:t>.</a:t>
            </a:r>
            <a:endParaRPr lang="en-GB" altLang="zh-CN" sz="3000" dirty="0"/>
          </a:p>
          <a:p>
            <a:pPr lvl="1" hangingPunct="1">
              <a:lnSpc>
                <a:spcPct val="150000"/>
              </a:lnSpc>
            </a:pPr>
            <a:r>
              <a:rPr lang="en-GB" altLang="zh-CN" sz="3000" dirty="0"/>
              <a:t>Repair Flag (RF): it indicates whether the spare element is used to repair the defective main memory RF = 1 or not RF = 0.</a:t>
            </a:r>
          </a:p>
          <a:p>
            <a:pPr lvl="1" hangingPunct="1">
              <a:lnSpc>
                <a:spcPct val="150000"/>
              </a:lnSpc>
            </a:pPr>
            <a:r>
              <a:rPr lang="en-GB" altLang="zh-CN" sz="3000" dirty="0"/>
              <a:t>Solid Flag (SF): it shows whether the storage element has loaded the faulty cell information SF = 1 or not SF = 0. </a:t>
            </a:r>
          </a:p>
          <a:p>
            <a:pPr hangingPunct="1">
              <a:lnSpc>
                <a:spcPct val="150000"/>
              </a:lnSpc>
            </a:pPr>
            <a:r>
              <a:rPr lang="en-GB" altLang="zh-CN" sz="3600" dirty="0"/>
              <a:t>Each column storage element has an identification (ID) field to store its segment number.</a:t>
            </a:r>
            <a:r>
              <a:rPr lang="en-US" altLang="zh-CN" sz="3600" dirty="0"/>
              <a:t> </a:t>
            </a:r>
            <a:endParaRPr lang="en-GB" altLang="zh-CN" sz="3600" dirty="0"/>
          </a:p>
          <a:p>
            <a:pPr hangingPunct="1">
              <a:lnSpc>
                <a:spcPct val="150000"/>
              </a:lnSpc>
            </a:pPr>
            <a:endParaRPr lang="en-GB" altLang="zh-CN" sz="2400" dirty="0"/>
          </a:p>
        </p:txBody>
      </p:sp>
      <p:pic>
        <p:nvPicPr>
          <p:cNvPr id="8" name="图片 7">
            <a:extLst>
              <a:ext uri="{FF2B5EF4-FFF2-40B4-BE49-F238E27FC236}">
                <a16:creationId xmlns:a16="http://schemas.microsoft.com/office/drawing/2014/main" id="{149729F2-3261-1BBD-CBC4-39C05B2292AF}"/>
              </a:ext>
            </a:extLst>
          </p:cNvPr>
          <p:cNvPicPr>
            <a:picLocks noChangeAspect="1"/>
          </p:cNvPicPr>
          <p:nvPr/>
        </p:nvPicPr>
        <p:blipFill>
          <a:blip r:embed="rId2"/>
          <a:stretch>
            <a:fillRect/>
          </a:stretch>
        </p:blipFill>
        <p:spPr>
          <a:xfrm>
            <a:off x="14025562" y="4972050"/>
            <a:ext cx="9972675" cy="8572500"/>
          </a:xfrm>
          <a:prstGeom prst="rect">
            <a:avLst/>
          </a:prstGeom>
        </p:spPr>
      </p:pic>
    </p:spTree>
    <p:extLst>
      <p:ext uri="{BB962C8B-B14F-4D97-AF65-F5344CB8AC3E}">
        <p14:creationId xmlns:p14="http://schemas.microsoft.com/office/powerpoint/2010/main" val="143648133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0492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4000" dirty="0"/>
              <a:t>If a fault is detected, the FF of its corresponding storage element is set to 1. </a:t>
            </a:r>
          </a:p>
          <a:p>
            <a:pPr lvl="1" hangingPunct="1">
              <a:lnSpc>
                <a:spcPct val="150000"/>
              </a:lnSpc>
            </a:pPr>
            <a:r>
              <a:rPr lang="en-GB" altLang="zh-CN" sz="3400" dirty="0"/>
              <a:t>The main memory is tested next. </a:t>
            </a:r>
          </a:p>
          <a:p>
            <a:pPr lvl="1" hangingPunct="1">
              <a:lnSpc>
                <a:spcPct val="150000"/>
              </a:lnSpc>
            </a:pPr>
            <a:r>
              <a:rPr lang="en-US" altLang="zh-CN" sz="3400" dirty="0"/>
              <a:t>T</a:t>
            </a:r>
            <a:r>
              <a:rPr lang="en-GB" altLang="zh-CN" sz="3400" dirty="0"/>
              <a:t>he row address, column address, and faulty </a:t>
            </a:r>
            <a:r>
              <a:rPr lang="en-GB" altLang="zh-CN" sz="3400" dirty="0" err="1"/>
              <a:t>subwords</a:t>
            </a:r>
            <a:r>
              <a:rPr lang="en-GB" altLang="zh-CN" sz="3400" dirty="0"/>
              <a:t> are compared with the data stored in the storage elements with SF = 1 and FF = 0. The results are exported from the </a:t>
            </a:r>
            <a:r>
              <a:rPr lang="en-GB" altLang="zh-CN" sz="3400" dirty="0" err="1"/>
              <a:t>Row_match</a:t>
            </a:r>
            <a:r>
              <a:rPr lang="en-GB" altLang="zh-CN" sz="3400" dirty="0"/>
              <a:t> and </a:t>
            </a:r>
            <a:r>
              <a:rPr lang="en-GB" altLang="zh-CN" sz="3400" dirty="0" err="1"/>
              <a:t>Col_match</a:t>
            </a:r>
            <a:r>
              <a:rPr lang="en-GB" altLang="zh-CN" sz="3400" dirty="0"/>
              <a:t> terminals to PE. </a:t>
            </a:r>
          </a:p>
          <a:p>
            <a:pPr lvl="2" hangingPunct="1">
              <a:lnSpc>
                <a:spcPct val="150000"/>
              </a:lnSpc>
            </a:pPr>
            <a:r>
              <a:rPr lang="en-GB" altLang="zh-CN" sz="2800" dirty="0"/>
              <a:t>If there is no match, fault information is written into an empty storage element, and PE sets its SF </a:t>
            </a:r>
            <a:r>
              <a:rPr lang="en-GB" altLang="zh-CN" sz="2800" dirty="0" err="1"/>
              <a:t>SF</a:t>
            </a:r>
            <a:r>
              <a:rPr lang="en-GB" altLang="zh-CN" sz="2800" dirty="0"/>
              <a:t> = 1 through the </a:t>
            </a:r>
            <a:r>
              <a:rPr lang="en-GB" altLang="zh-CN" sz="2800" dirty="0" err="1"/>
              <a:t>Solid_r_en</a:t>
            </a:r>
            <a:r>
              <a:rPr lang="en-GB" altLang="zh-CN" sz="2800" dirty="0"/>
              <a:t> or </a:t>
            </a:r>
            <a:r>
              <a:rPr lang="en-GB" altLang="zh-CN" sz="2800" dirty="0" err="1"/>
              <a:t>Solid_c_en</a:t>
            </a:r>
            <a:r>
              <a:rPr lang="en-GB" altLang="zh-CN" sz="2800" dirty="0"/>
              <a:t> input.</a:t>
            </a:r>
          </a:p>
        </p:txBody>
      </p:sp>
      <p:pic>
        <p:nvPicPr>
          <p:cNvPr id="8" name="图片 7">
            <a:extLst>
              <a:ext uri="{FF2B5EF4-FFF2-40B4-BE49-F238E27FC236}">
                <a16:creationId xmlns:a16="http://schemas.microsoft.com/office/drawing/2014/main" id="{149729F2-3261-1BBD-CBC4-39C05B2292AF}"/>
              </a:ext>
            </a:extLst>
          </p:cNvPr>
          <p:cNvPicPr>
            <a:picLocks noChangeAspect="1"/>
          </p:cNvPicPr>
          <p:nvPr/>
        </p:nvPicPr>
        <p:blipFill>
          <a:blip r:embed="rId2"/>
          <a:stretch>
            <a:fillRect/>
          </a:stretch>
        </p:blipFill>
        <p:spPr>
          <a:xfrm>
            <a:off x="14025562" y="4972050"/>
            <a:ext cx="9972675" cy="8572500"/>
          </a:xfrm>
          <a:prstGeom prst="rect">
            <a:avLst/>
          </a:prstGeom>
        </p:spPr>
      </p:pic>
    </p:spTree>
    <p:extLst>
      <p:ext uri="{BB962C8B-B14F-4D97-AF65-F5344CB8AC3E}">
        <p14:creationId xmlns:p14="http://schemas.microsoft.com/office/powerpoint/2010/main" val="74415312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05 Built-In Self-Repair</a:t>
            </a:r>
            <a:endParaRPr lang="zh-CN" altLang="en-US" dirty="0"/>
          </a:p>
        </p:txBody>
      </p:sp>
      <p:pic>
        <p:nvPicPr>
          <p:cNvPr id="8" name="图片 7">
            <a:extLst>
              <a:ext uri="{FF2B5EF4-FFF2-40B4-BE49-F238E27FC236}">
                <a16:creationId xmlns:a16="http://schemas.microsoft.com/office/drawing/2014/main" id="{149729F2-3261-1BBD-CBC4-39C05B2292AF}"/>
              </a:ext>
            </a:extLst>
          </p:cNvPr>
          <p:cNvPicPr>
            <a:picLocks noChangeAspect="1"/>
          </p:cNvPicPr>
          <p:nvPr/>
        </p:nvPicPr>
        <p:blipFill>
          <a:blip r:embed="rId2"/>
          <a:stretch>
            <a:fillRect/>
          </a:stretch>
        </p:blipFill>
        <p:spPr>
          <a:xfrm>
            <a:off x="13758862" y="4972050"/>
            <a:ext cx="9972675" cy="8572500"/>
          </a:xfrm>
          <a:prstGeom prst="rect">
            <a:avLst/>
          </a:prstGeom>
        </p:spPr>
      </p:pic>
      <p:sp>
        <p:nvSpPr>
          <p:cNvPr id="3" name="内容占位符 2">
            <a:extLst>
              <a:ext uri="{FF2B5EF4-FFF2-40B4-BE49-F238E27FC236}">
                <a16:creationId xmlns:a16="http://schemas.microsoft.com/office/drawing/2014/main" id="{E9B9B72A-9930-BE6E-CE24-8367133F5CE4}"/>
              </a:ext>
            </a:extLst>
          </p:cNvPr>
          <p:cNvSpPr txBox="1">
            <a:spLocks/>
          </p:cNvSpPr>
          <p:nvPr/>
        </p:nvSpPr>
        <p:spPr>
          <a:xfrm>
            <a:off x="1387348" y="3093612"/>
            <a:ext cx="120492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BIRA Module</a:t>
            </a:r>
          </a:p>
          <a:p>
            <a:pPr hangingPunct="1">
              <a:lnSpc>
                <a:spcPct val="150000"/>
              </a:lnSpc>
            </a:pPr>
            <a:r>
              <a:rPr lang="en-GB" altLang="zh-CN" sz="4000" dirty="0"/>
              <a:t>The </a:t>
            </a:r>
            <a:r>
              <a:rPr lang="en-GB" altLang="zh-CN" sz="4000" dirty="0" err="1"/>
              <a:t>Row_addr_in</a:t>
            </a:r>
            <a:r>
              <a:rPr lang="en-GB" altLang="zh-CN" sz="4000" dirty="0"/>
              <a:t> and </a:t>
            </a:r>
            <a:r>
              <a:rPr lang="en-GB" altLang="zh-CN" sz="4000" dirty="0" err="1"/>
              <a:t>Col_addr_in</a:t>
            </a:r>
            <a:r>
              <a:rPr lang="en-GB" altLang="zh-CN" sz="4000" dirty="0"/>
              <a:t> inputs are the address inputs in normal mode. </a:t>
            </a:r>
          </a:p>
          <a:p>
            <a:pPr hangingPunct="1">
              <a:lnSpc>
                <a:spcPct val="150000"/>
              </a:lnSpc>
            </a:pPr>
            <a:r>
              <a:rPr lang="en-GB" altLang="zh-CN" sz="4000" dirty="0"/>
              <a:t>When the memory is accessed, the address also is compared with those stored in the storage elements. </a:t>
            </a:r>
          </a:p>
          <a:p>
            <a:pPr lvl="1" hangingPunct="1">
              <a:lnSpc>
                <a:spcPct val="150000"/>
              </a:lnSpc>
            </a:pPr>
            <a:r>
              <a:rPr lang="en-GB" altLang="zh-CN" sz="3400" dirty="0"/>
              <a:t>If it is the same as one of the stored addresses, the signal generator triggers the control signals to reconfigure the I/</a:t>
            </a:r>
            <a:r>
              <a:rPr lang="en-GB" altLang="zh-CN" sz="3400" dirty="0" err="1"/>
              <a:t>Os</a:t>
            </a:r>
            <a:r>
              <a:rPr lang="en-GB" altLang="zh-CN" sz="3400" dirty="0"/>
              <a:t> between the main memory and spare memory. </a:t>
            </a:r>
            <a:endParaRPr lang="en-GB" altLang="zh-CN" sz="2200" dirty="0"/>
          </a:p>
        </p:txBody>
      </p:sp>
    </p:spTree>
    <p:extLst>
      <p:ext uri="{BB962C8B-B14F-4D97-AF65-F5344CB8AC3E}">
        <p14:creationId xmlns:p14="http://schemas.microsoft.com/office/powerpoint/2010/main" val="290598870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264918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en-GB" altLang="zh-CN" dirty="0"/>
              <a:t>Refined Fault Models and Diagnostic Test Algorithms</a:t>
            </a:r>
            <a:endParaRPr lang="en-US" altLang="zh-CN" dirty="0"/>
          </a:p>
          <a:p>
            <a:pPr hangingPunct="1">
              <a:lnSpc>
                <a:spcPct val="150000"/>
              </a:lnSpc>
            </a:pPr>
            <a:r>
              <a:rPr lang="en-US" altLang="zh-CN" dirty="0">
                <a:ea typeface="思源黑体 CN" panose="020B0500000000000000" pitchFamily="34" charset="-122"/>
              </a:rPr>
              <a:t>02 </a:t>
            </a:r>
            <a:r>
              <a:rPr lang="en-US" altLang="zh-CN" dirty="0"/>
              <a:t>BIST with Diagnostic Support</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03 </a:t>
            </a:r>
            <a:r>
              <a:rPr lang="en-GB" altLang="zh-CN" dirty="0"/>
              <a:t>RAM Defect Diagnosis and Failure Analysis</a:t>
            </a:r>
          </a:p>
          <a:p>
            <a:pPr hangingPunct="1">
              <a:lnSpc>
                <a:spcPct val="150000"/>
              </a:lnSpc>
            </a:pPr>
            <a:r>
              <a:rPr lang="en-GB" altLang="zh-CN" dirty="0">
                <a:ea typeface="思源黑体 CN" panose="020B0500000000000000" pitchFamily="34" charset="-122"/>
              </a:rPr>
              <a:t>04 </a:t>
            </a:r>
            <a:r>
              <a:rPr lang="en-US" altLang="zh-CN" dirty="0"/>
              <a:t>RAM Redundancy Analysis Algorithms</a:t>
            </a:r>
            <a:endParaRPr lang="en-GB" altLang="zh-CN" dirty="0"/>
          </a:p>
          <a:p>
            <a:pPr hangingPunct="1">
              <a:lnSpc>
                <a:spcPct val="150000"/>
              </a:lnSpc>
            </a:pPr>
            <a:r>
              <a:rPr lang="en-US" altLang="zh-CN" dirty="0"/>
              <a:t>05 Built-In Self-Repair</a:t>
            </a:r>
            <a:endParaRPr lang="en-US" altLang="zh-CN" dirty="0">
              <a:ea typeface="思源黑体 CN" panose="020B0500000000000000" pitchFamily="34" charset="-122"/>
            </a:endParaRPr>
          </a:p>
        </p:txBody>
      </p:sp>
    </p:spTree>
    <p:extLst>
      <p:ext uri="{BB962C8B-B14F-4D97-AF65-F5344CB8AC3E}">
        <p14:creationId xmlns:p14="http://schemas.microsoft.com/office/powerpoint/2010/main" val="685339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6600" dirty="0"/>
              <a:t>Refined Fault Models and Diagnostic Test Algorithms</a:t>
            </a:r>
            <a:endParaRPr lang="zh-CN" altLang="en-US" sz="6600" dirty="0"/>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01 Refined Fault Models and Diagnostic Test Algorithms</a:t>
            </a:r>
            <a:endParaRPr lang="zh-CN" altLang="en-US" dirty="0"/>
          </a:p>
        </p:txBody>
      </p:sp>
      <p:pic>
        <p:nvPicPr>
          <p:cNvPr id="5" name="图片 4">
            <a:extLst>
              <a:ext uri="{FF2B5EF4-FFF2-40B4-BE49-F238E27FC236}">
                <a16:creationId xmlns:a16="http://schemas.microsoft.com/office/drawing/2014/main" id="{F4364A33-22F8-857A-68BF-C58A9AE99964}"/>
              </a:ext>
            </a:extLst>
          </p:cNvPr>
          <p:cNvPicPr>
            <a:picLocks noChangeAspect="1"/>
          </p:cNvPicPr>
          <p:nvPr/>
        </p:nvPicPr>
        <p:blipFill>
          <a:blip r:embed="rId2"/>
          <a:stretch>
            <a:fillRect/>
          </a:stretch>
        </p:blipFill>
        <p:spPr>
          <a:xfrm>
            <a:off x="3188870" y="2671762"/>
            <a:ext cx="6833435" cy="10250153"/>
          </a:xfrm>
          <a:prstGeom prst="rect">
            <a:avLst/>
          </a:prstGeom>
        </p:spPr>
      </p:pic>
      <p:pic>
        <p:nvPicPr>
          <p:cNvPr id="7" name="图片 6">
            <a:extLst>
              <a:ext uri="{FF2B5EF4-FFF2-40B4-BE49-F238E27FC236}">
                <a16:creationId xmlns:a16="http://schemas.microsoft.com/office/drawing/2014/main" id="{0EB9DB31-4C40-C191-539B-E153006E3B81}"/>
              </a:ext>
            </a:extLst>
          </p:cNvPr>
          <p:cNvPicPr>
            <a:picLocks noChangeAspect="1"/>
          </p:cNvPicPr>
          <p:nvPr/>
        </p:nvPicPr>
        <p:blipFill>
          <a:blip r:embed="rId3"/>
          <a:stretch>
            <a:fillRect/>
          </a:stretch>
        </p:blipFill>
        <p:spPr>
          <a:xfrm>
            <a:off x="10022305" y="5758488"/>
            <a:ext cx="11401425" cy="4076700"/>
          </a:xfrm>
          <a:prstGeom prst="rect">
            <a:avLst/>
          </a:prstGeom>
        </p:spPr>
      </p:pic>
    </p:spTree>
    <p:extLst>
      <p:ext uri="{BB962C8B-B14F-4D97-AF65-F5344CB8AC3E}">
        <p14:creationId xmlns:p14="http://schemas.microsoft.com/office/powerpoint/2010/main" val="35339833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8800" dirty="0"/>
              <a:t>BIST with Diagnostic Support</a:t>
            </a:r>
            <a:endParaRPr lang="zh-CN" altLang="en-US" sz="8800" dirty="0"/>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1625852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GB" altLang="zh-CN" sz="4800" dirty="0"/>
              <a:t>02 BIST with Diagnostic Support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85942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GB" altLang="zh-CN" sz="3600" dirty="0"/>
              <a:t>The BIST core consists of three blocks</a:t>
            </a:r>
            <a:r>
              <a:rPr lang="en-US" altLang="zh-CN" sz="3600" dirty="0"/>
              <a:t>:</a:t>
            </a:r>
            <a:endParaRPr lang="en-GB" altLang="zh-CN" sz="3600" dirty="0"/>
          </a:p>
          <a:p>
            <a:pPr lvl="1" hangingPunct="1">
              <a:lnSpc>
                <a:spcPct val="150000"/>
              </a:lnSpc>
            </a:pPr>
            <a:r>
              <a:rPr lang="en-GB" altLang="zh-CN" sz="3000" dirty="0"/>
              <a:t>controller (CTR)</a:t>
            </a:r>
          </a:p>
          <a:p>
            <a:pPr lvl="1" hangingPunct="1">
              <a:lnSpc>
                <a:spcPct val="150000"/>
              </a:lnSpc>
            </a:pPr>
            <a:r>
              <a:rPr lang="en-GB" altLang="zh-CN" sz="3000" dirty="0"/>
              <a:t>test pattern generator (TPG)</a:t>
            </a:r>
          </a:p>
          <a:p>
            <a:pPr lvl="1" hangingPunct="1">
              <a:lnSpc>
                <a:spcPct val="150000"/>
              </a:lnSpc>
            </a:pPr>
            <a:r>
              <a:rPr lang="en-GB" altLang="zh-CN" sz="3000" dirty="0"/>
              <a:t>fault site indicator (FSI). </a:t>
            </a:r>
          </a:p>
          <a:p>
            <a:pPr hangingPunct="1">
              <a:lnSpc>
                <a:spcPct val="150000"/>
              </a:lnSpc>
            </a:pPr>
            <a:r>
              <a:rPr lang="en-GB" altLang="zh-CN" sz="3600" dirty="0"/>
              <a:t>It also has a set of multiplexers to form the test collar for the SRAM, switching between the BIST and Normal operation modes under the control of the BNS (BIST/Normal Select) signal. </a:t>
            </a:r>
          </a:p>
          <a:p>
            <a:pPr hangingPunct="1">
              <a:lnSpc>
                <a:spcPct val="150000"/>
              </a:lnSpc>
            </a:pPr>
            <a:r>
              <a:rPr lang="en-GB" altLang="zh-CN" sz="3600" dirty="0"/>
              <a:t>The </a:t>
            </a:r>
            <a:r>
              <a:rPr lang="en-GB" altLang="zh-CN" sz="3600" dirty="0" err="1"/>
              <a:t>test_se</a:t>
            </a:r>
            <a:r>
              <a:rPr lang="en-GB" altLang="zh-CN" sz="3600" dirty="0"/>
              <a:t> signal enables scan test for the BIST circuit itself.</a:t>
            </a:r>
            <a:endParaRPr lang="en-US" altLang="zh-CN" sz="3000" dirty="0"/>
          </a:p>
        </p:txBody>
      </p:sp>
      <p:pic>
        <p:nvPicPr>
          <p:cNvPr id="5" name="图片 4">
            <a:extLst>
              <a:ext uri="{FF2B5EF4-FFF2-40B4-BE49-F238E27FC236}">
                <a16:creationId xmlns:a16="http://schemas.microsoft.com/office/drawing/2014/main" id="{3388842A-0113-23FF-D644-DDD4B39D3B66}"/>
              </a:ext>
            </a:extLst>
          </p:cNvPr>
          <p:cNvPicPr>
            <a:picLocks noChangeAspect="1"/>
          </p:cNvPicPr>
          <p:nvPr/>
        </p:nvPicPr>
        <p:blipFill>
          <a:blip r:embed="rId2"/>
          <a:stretch>
            <a:fillRect/>
          </a:stretch>
        </p:blipFill>
        <p:spPr>
          <a:xfrm>
            <a:off x="13246768" y="4901501"/>
            <a:ext cx="9048750" cy="6553200"/>
          </a:xfrm>
          <a:prstGeom prst="rect">
            <a:avLst/>
          </a:prstGeom>
        </p:spPr>
      </p:pic>
    </p:spTree>
    <p:extLst>
      <p:ext uri="{BB962C8B-B14F-4D97-AF65-F5344CB8AC3E}">
        <p14:creationId xmlns:p14="http://schemas.microsoft.com/office/powerpoint/2010/main" val="131819125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40858</TotalTime>
  <Words>3645</Words>
  <Application>Microsoft Office PowerPoint</Application>
  <PresentationFormat>自定义</PresentationFormat>
  <Paragraphs>232</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INTRODUCTION</vt:lpstr>
      <vt:lpstr>00 Introduction</vt:lpstr>
      <vt:lpstr>00 Introduction</vt:lpstr>
      <vt:lpstr>00 Introduction – Contents of This Chapter</vt:lpstr>
      <vt:lpstr>Refined Fault Models and Diagnostic Test Algorithms</vt:lpstr>
      <vt:lpstr>01 Refined Fault Models and Diagnostic Test Algorithms</vt:lpstr>
      <vt:lpstr>BIST with Diagnostic Support</vt:lpstr>
      <vt:lpstr>02 BIST with Diagnostic Support</vt:lpstr>
      <vt:lpstr>02 BIST with Diagnostic Support</vt:lpstr>
      <vt:lpstr>02 BIST with Diagnostic Support</vt:lpstr>
      <vt:lpstr>02 BIST with Diagnostic Support</vt:lpstr>
      <vt:lpstr>02 BIST with Diagnostic Support</vt:lpstr>
      <vt:lpstr>02 BIST with Diagnostic Support</vt:lpstr>
      <vt:lpstr>02 BIST with Diagnostic Support</vt:lpstr>
      <vt:lpstr>02 BIST with Diagnostic Support</vt:lpstr>
      <vt:lpstr>02 BIST with Diagnostic Support</vt:lpstr>
      <vt:lpstr>RAM Defect Diagnosis and Failure Analysis</vt:lpstr>
      <vt:lpstr>03 RAM Defect Diagnosis and Failure Analysis</vt:lpstr>
      <vt:lpstr>03 RAM Defect Diagnosis and Failure Analysis</vt:lpstr>
      <vt:lpstr>03 RAM Defect Diagnosis and Failure Analysis</vt:lpstr>
      <vt:lpstr>03 RAM Defect Diagnosis and Failure Analysis</vt:lpstr>
      <vt:lpstr>RAM Redundancy Analysis Algorithms</vt:lpstr>
      <vt:lpstr>04 RAM Redundancy Analysis Algorithms</vt:lpstr>
      <vt:lpstr>04 RAM Redundancy Analysis Algorithms</vt:lpstr>
      <vt:lpstr>04 RAM Redundancy Analysis Algorithms</vt:lpstr>
      <vt:lpstr>04 RAM Redundancy Analysis Algorithms</vt:lpstr>
      <vt:lpstr>04 RAM Redundancy Analysis Algorithms</vt:lpstr>
      <vt:lpstr>04 RAM Redundancy Analysis Algorithms</vt:lpstr>
      <vt:lpstr>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05 Built-In Self-Repair</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175</cp:revision>
  <dcterms:modified xsi:type="dcterms:W3CDTF">2023-11-07T15:04:07Z</dcterms:modified>
</cp:coreProperties>
</file>