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Anton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ehS7aHrK7JSQLdMLkzZHTiGZo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ton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hyperlink" Target="https://youtu.be/dxXuLLGjOR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hyperlink" Target="https://youtu.be/8nGi7vOQ8i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369050" y="2333112"/>
            <a:ext cx="5480050" cy="2835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Calibri"/>
              <a:buNone/>
            </a:pPr>
            <a:br>
              <a:rPr lang="en-US" sz="1080"/>
            </a:br>
            <a:br>
              <a:rPr lang="en-US" sz="1080"/>
            </a:br>
            <a:br>
              <a:rPr lang="en-US" sz="1080"/>
            </a:br>
            <a:br>
              <a:rPr lang="en-US" sz="1080"/>
            </a:br>
            <a:br>
              <a:rPr lang="en-US" sz="3240"/>
            </a:br>
            <a:br>
              <a:rPr lang="en-US" sz="3240"/>
            </a:br>
            <a:r>
              <a:rPr lang="en-US" sz="3240">
                <a:latin typeface="Anton"/>
                <a:ea typeface="Anton"/>
                <a:cs typeface="Anton"/>
                <a:sym typeface="Anton"/>
              </a:rPr>
              <a:t>King County Housing </a:t>
            </a:r>
            <a:br>
              <a:rPr lang="en-US" sz="3240">
                <a:latin typeface="Anton"/>
                <a:ea typeface="Anton"/>
                <a:cs typeface="Anton"/>
                <a:sym typeface="Anton"/>
              </a:rPr>
            </a:br>
            <a:r>
              <a:rPr lang="en-US" sz="3240">
                <a:latin typeface="Anton"/>
                <a:ea typeface="Anton"/>
                <a:cs typeface="Anton"/>
                <a:sym typeface="Anton"/>
              </a:rPr>
              <a:t>Market</a:t>
            </a:r>
            <a:br>
              <a:rPr lang="en-US" sz="3240">
                <a:latin typeface="Anton"/>
                <a:ea typeface="Anton"/>
                <a:cs typeface="Anton"/>
                <a:sym typeface="Anton"/>
              </a:rPr>
            </a:br>
            <a:r>
              <a:rPr lang="en-US" sz="1979"/>
              <a:t>presented by: Abdillah Aldeghaither, Abdullah Alhujailan, David Deans, Santosh Gurung (Feroz), Huy Pham</a:t>
            </a:r>
            <a:br>
              <a:rPr lang="en-US" sz="989"/>
            </a:br>
            <a:endParaRPr sz="1080"/>
          </a:p>
        </p:txBody>
      </p:sp>
      <p:sp>
        <p:nvSpPr>
          <p:cNvPr id="97" name="Google Shape;97;p1"/>
          <p:cNvSpPr/>
          <p:nvPr/>
        </p:nvSpPr>
        <p:spPr>
          <a:xfrm>
            <a:off x="0" y="483466"/>
            <a:ext cx="5393770" cy="6374535"/>
          </a:xfrm>
          <a:custGeom>
            <a:rect b="b" l="l" r="r" t="t"/>
            <a:pathLst>
              <a:path extrusionOk="0" h="6374535" w="5393770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" y="647373"/>
            <a:ext cx="5229863" cy="6210629"/>
          </a:xfrm>
          <a:custGeom>
            <a:rect b="b" l="l" r="r" t="t"/>
            <a:pathLst>
              <a:path extrusionOk="0" h="6210629" w="5229863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233763" y="1"/>
            <a:ext cx="4480560" cy="2513993"/>
          </a:xfrm>
          <a:custGeom>
            <a:rect b="b" l="l" r="r" t="t"/>
            <a:pathLst>
              <a:path extrusionOk="0" h="2513993" w="4480560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5398355" y="2"/>
            <a:ext cx="4151376" cy="2349401"/>
          </a:xfrm>
          <a:custGeom>
            <a:rect b="b" l="l" r="r" t="t"/>
            <a:pathLst>
              <a:path extrusionOk="0" h="2349401" w="4151376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i.ebayimg.com/images/i/111248053895-0-1/s-l1000.jpg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3556" y="128427"/>
            <a:ext cx="3408566" cy="2076259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https://eberlycollardpr.com/wp-content/uploads/2017/08/REALTOPRIGHT.png"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89649" y="647373"/>
            <a:ext cx="6421119" cy="6426199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6443254" y="298451"/>
            <a:ext cx="4948624" cy="6559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/>
          </a:p>
          <a:p>
            <a:pPr indent="-571500" lvl="0" marL="571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table on the left shows, on average, the predicted percentage change in price caused by selling houses in cities other than Kent, holding season and house variables constant.</a:t>
            </a:r>
            <a:endParaRPr/>
          </a:p>
          <a:p>
            <a:pPr indent="-571500" lvl="0" marL="571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Cities are referenced against Kent.</a:t>
            </a:r>
            <a:endParaRPr/>
          </a:p>
          <a:p>
            <a:pPr indent="-571500" lvl="0" marL="571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shown in the regression table, all cities have a positive returns in comparison to Kent in terms of house prices except for Auburn.</a:t>
            </a:r>
            <a:endParaRPr/>
          </a:p>
          <a:p>
            <a:pPr indent="-317500" lvl="0" marL="571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LWX4k8N14pN6rSDtcVL3sfvZVppztZt_Q_Av_7KsMFs-FRUSiIgspe0cXSITG2LpUMxvapI8mvWFYIM1FN4zH9a95DAGSbHQ0FFBHZz9pEkJ61AD2CbUuYK6ETrEvsJ7ftLbA3QD"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34950"/>
            <a:ext cx="3613150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158750" y="336550"/>
            <a:ext cx="696595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recommend not to invest in the current situation as it is being forecasted to get crashed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endParaRPr sz="2000"/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sunny seasons, we believe you would have the most success in your business endeavors over the darker seasons.</a:t>
            </a:r>
            <a:endParaRPr sz="2000"/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to enter as a buyer during either the Winter or Fall and be prepared to capitalize on your investments in the Spring</a:t>
            </a:r>
            <a:endParaRPr sz="2000"/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important to keep in mind this can be impacted by neighborhood quality, school quality, and other factors. A poor quality home in Medina does not necessarily promise a better return than an exemplary property in Seattle. Higher sale price does not necessarily mean a higher return on investment.</a:t>
            </a:r>
            <a:endParaRPr sz="2000"/>
          </a:p>
        </p:txBody>
      </p:sp>
      <p:pic>
        <p:nvPicPr>
          <p:cNvPr id="209" name="Google Shape;20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100" y="152400"/>
            <a:ext cx="4286250" cy="55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/>
          <p:nvPr/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rgbClr val="A52F0E">
                  <a:alpha val="81960"/>
                </a:srgbClr>
              </a:gs>
              <a:gs pos="25000">
                <a:srgbClr val="A5300F">
                  <a:alpha val="60000"/>
                </a:srgbClr>
              </a:gs>
              <a:gs pos="94000">
                <a:srgbClr val="C39E1A"/>
              </a:gs>
              <a:gs pos="100000">
                <a:srgbClr val="C39E1A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2"/>
          <p:cNvSpPr txBox="1"/>
          <p:nvPr/>
        </p:nvSpPr>
        <p:spPr>
          <a:xfrm>
            <a:off x="6094105" y="537883"/>
            <a:ext cx="4977976" cy="632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7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0" y="738619"/>
            <a:ext cx="5000438" cy="5400962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tse2.mm.bing.net/th?id=OIP.P1FYlPIaga6ZHC6P_kCs5QHaE8&amp;pid=Api&amp;P=0&amp;w=258&amp;h=173" id="218" name="Google Shape;218;p12"/>
          <p:cNvPicPr preferRelativeResize="0"/>
          <p:nvPr/>
        </p:nvPicPr>
        <p:blipFill rotWithShape="1">
          <a:blip r:embed="rId4">
            <a:alphaModFix/>
          </a:blip>
          <a:srcRect b="-1" l="0" r="36303" t="0"/>
          <a:stretch/>
        </p:blipFill>
        <p:spPr>
          <a:xfrm>
            <a:off x="20" y="907231"/>
            <a:ext cx="4838021" cy="5063738"/>
          </a:xfrm>
          <a:custGeom>
            <a:rect b="b" l="l" r="r" t="t"/>
            <a:pathLst>
              <a:path extrusionOk="0" h="5063738" w="4838041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12"/>
          <p:cNvSpPr txBox="1"/>
          <p:nvPr/>
        </p:nvSpPr>
        <p:spPr>
          <a:xfrm>
            <a:off x="6090574" y="1169895"/>
            <a:ext cx="4977578" cy="5620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an increased possibility of volatility in the market.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estimated 70% of economists forecast an imminent recession, which may be the keystone to a changing market.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Washington entering it’s first trade deficit with China in recent years.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Strong job growth and tight supplies have fueled the housing market, leading some to fear that it is a bubble.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Experts say the housing market is vulnerable to rising interest rates, job losses due to tariffs and local policies against development.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not necessarily a good time to invest in housing market.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3" title="Zillow: US won&amp;#39;t see a buyer&amp;#39;s market until 20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250" y="380400"/>
            <a:ext cx="6594475" cy="54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3"/>
          <p:cNvSpPr txBox="1"/>
          <p:nvPr/>
        </p:nvSpPr>
        <p:spPr>
          <a:xfrm>
            <a:off x="878425" y="6053675"/>
            <a:ext cx="8434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https://youtu.be/dxXuLLGjORM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buidln.clipdealer.com/000/064/637/previews/4--64637-The%20End%20HD1080.jpg" id="230" name="Google Shape;230;p14"/>
          <p:cNvPicPr preferRelativeResize="0"/>
          <p:nvPr/>
        </p:nvPicPr>
        <p:blipFill rotWithShape="1">
          <a:blip r:embed="rId3">
            <a:alphaModFix/>
          </a:blip>
          <a:srcRect b="0" l="0" r="1749" t="0"/>
          <a:stretch/>
        </p:blipFill>
        <p:spPr>
          <a:xfrm>
            <a:off x="213360" y="10"/>
            <a:ext cx="11978640" cy="6857990"/>
          </a:xfrm>
          <a:custGeom>
            <a:rect b="b" l="l" r="r" t="t"/>
            <a:pathLst>
              <a:path extrusionOk="0" h="6858000" w="11841276">
                <a:moveTo>
                  <a:pt x="0" y="0"/>
                </a:moveTo>
                <a:lnTo>
                  <a:pt x="11841276" y="0"/>
                </a:lnTo>
                <a:lnTo>
                  <a:pt x="11841276" y="6858000"/>
                </a:lnTo>
                <a:lnTo>
                  <a:pt x="3176154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1" name="Google Shape;231;p14"/>
          <p:cNvSpPr/>
          <p:nvPr/>
        </p:nvSpPr>
        <p:spPr>
          <a:xfrm>
            <a:off x="0" y="0"/>
            <a:ext cx="4352050" cy="6858478"/>
          </a:xfrm>
          <a:custGeom>
            <a:rect b="b" l="l" r="r" t="t"/>
            <a:pathLst>
              <a:path extrusionOk="0" h="6858478" w="4352050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0" y="0"/>
            <a:ext cx="3524051" cy="6858478"/>
          </a:xfrm>
          <a:custGeom>
            <a:rect b="b" l="l" r="r" t="t"/>
            <a:pathLst>
              <a:path extrusionOk="0" h="6858478" w="3524051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>
            <a:off x="0" y="738619"/>
            <a:ext cx="5000438" cy="5400962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r chart"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254" y="1629089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5994971" y="2421682"/>
            <a:ext cx="5073181" cy="363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 Analysis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and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A52F0E">
                  <a:alpha val="81960"/>
                </a:srgbClr>
              </a:gs>
              <a:gs pos="25000">
                <a:srgbClr val="A5300F">
                  <a:alpha val="60000"/>
                </a:srgbClr>
              </a:gs>
              <a:gs pos="94000">
                <a:srgbClr val="C39E1A"/>
              </a:gs>
              <a:gs pos="100000">
                <a:srgbClr val="C39E1A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>
            <p:ph type="title"/>
          </p:nvPr>
        </p:nvSpPr>
        <p:spPr>
          <a:xfrm>
            <a:off x="425450" y="457201"/>
            <a:ext cx="5403850" cy="703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b="1" lang="en-US" sz="3959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br>
              <a:rPr b="1" lang="en-US" sz="3959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3959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3959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3959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3959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F59D8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ullseye" id="120" name="Google Shape;1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1815320"/>
            <a:ext cx="4141760" cy="414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549667" y="1448656"/>
            <a:ext cx="5002367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understand the current real estate market of the king county.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analyze the favorable conditions to invest on the housing market.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if Seattle (King county) is a good fit for Mr. Jacob Kawalski to start his business.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 title="Seattle economists give housing market prediction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64294"/>
            <a:ext cx="7124700" cy="6660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7924800" y="419100"/>
            <a:ext cx="3457575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video three economists summarize the overall housing market of King county especially of Seattle area.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https://youtu.be/8nGi7vOQ8iE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0" y="738619"/>
            <a:ext cx="5000438" cy="5400962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r Graph with Upward Trend"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264" y="2563217"/>
            <a:ext cx="1188649" cy="203563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6090574" y="647700"/>
            <a:ext cx="4977578" cy="5413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3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King County has become a modern day boomtown with the rapid technological development and increase in tech giants.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housing market has skyrocketed in the last few years. 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Seattle has been the country’s hottest real estate market for 21 months in a row since 2016.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King County’s population(2,204,229) in 2019, a 15.6% increase from 2010.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Seattle’s median house price hit $700,000.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https://static.seattletimes.com/wp-content/uploads/2015/02/ed56ae14-bc6a-11e4-8b7c-bccfc3d28d3e-1020x680.jpg" id="137" name="Google Shape;13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90675" y="716900"/>
            <a:ext cx="5391000" cy="5495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6109498" y="908344"/>
            <a:ext cx="5244301" cy="153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2199584" y="1685652"/>
            <a:ext cx="3275013" cy="4408488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 rot="10800000">
            <a:off x="752858" y="744469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utahrepro.files.wordpress.com/2011/03/housing-statistics1.jpg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173" y="1435100"/>
            <a:ext cx="3267942" cy="397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6"/>
          <p:cNvGrpSpPr/>
          <p:nvPr/>
        </p:nvGrpSpPr>
        <p:grpSpPr>
          <a:xfrm>
            <a:off x="6598699" y="1606549"/>
            <a:ext cx="4353310" cy="4641849"/>
            <a:chOff x="687541" y="-1"/>
            <a:chExt cx="4353310" cy="4641849"/>
          </a:xfrm>
        </p:grpSpPr>
        <p:sp>
          <p:nvSpPr>
            <p:cNvPr id="147" name="Google Shape;147;p6"/>
            <p:cNvSpPr/>
            <p:nvPr/>
          </p:nvSpPr>
          <p:spPr>
            <a:xfrm>
              <a:off x="1569491" y="2320924"/>
              <a:ext cx="578560" cy="110243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B2781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1827645" y="2841018"/>
              <a:ext cx="62251" cy="62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569491" y="2275204"/>
              <a:ext cx="5785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B2781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1844307" y="2306460"/>
              <a:ext cx="28928" cy="28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569491" y="1218485"/>
              <a:ext cx="578560" cy="1102439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B2781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1827645" y="1738579"/>
              <a:ext cx="62251" cy="62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 rot="-5400000">
              <a:off x="-1192408" y="1879948"/>
              <a:ext cx="4641849" cy="881951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 rot="-5400000">
              <a:off x="-1192408" y="1879948"/>
              <a:ext cx="4641849" cy="881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King County’s median home </a:t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2148051" y="777509"/>
              <a:ext cx="2892800" cy="881951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2148051" y="777509"/>
              <a:ext cx="2892800" cy="881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price ($450,000).</a:t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2148051" y="1879948"/>
              <a:ext cx="2892800" cy="881951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2148051" y="1879948"/>
              <a:ext cx="2892800" cy="881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3 bedroom, 2 and a quarter bathroom built in 1975</a:t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2148051" y="2982387"/>
              <a:ext cx="2892800" cy="881951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2148051" y="2982387"/>
              <a:ext cx="2892800" cy="881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lot size of 7619 sq. ft. and an interior of 1910 sq. ft.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554416" y="4107624"/>
            <a:ext cx="11167447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DB31E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051560" y="4329321"/>
            <a:ext cx="3657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Analysis</a:t>
            </a:r>
            <a:endParaRPr/>
          </a:p>
        </p:txBody>
      </p:sp>
      <p:pic>
        <p:nvPicPr>
          <p:cNvPr descr="https://lh6.googleusercontent.com/kAx34O79b8qTfzQ3OmOZuj4WWpCFoFYYYy77SH-FvtZvwutyfCgHWULLGk3qejLk1cLeFhNgW6sWw0ODMFvhbLrjge-Zehe8TWqV92Ty_e8EFOWtxnyqEOIMP-oCSZRD7gGsUJFE"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8139" y="383429"/>
            <a:ext cx="5486400" cy="3296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thJnW10ZmT9s1yG2_QNn38iM4Yy432uUtfZ44R_JGBFiegqyoX2wqqxTMIitCjZ2s8EHokRVj_5Rg7X_U_CFwfnCO-ERGhO7RCW2AdRxDtO1wDTfQQF37OMkUkRI7rQr_DJASMsg" id="169" name="Google Shape;1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390" y="361453"/>
            <a:ext cx="5522976" cy="331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/>
          <p:nvPr/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volume of sales occurs in the Spring at 32%, followed by Summer, Fall, and Winter(figure 1).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home price peaks in the Spring and Summer and dips in the Winter and Fall (Figure 2).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jroQsDC71lUDnOtagNz4ZUO8yF23b4Uo8llpQeMaORDuiG3D1xPE8_R6mNl6n2fjW8wRaPTZp8i3h7wNzLkLlkaWANpuOYnARKrbBvp1BEDuXA_FkvmjSZQ6IWzplgc3lYOfe6KD"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5" y="234950"/>
            <a:ext cx="6616700" cy="63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7156450" y="944086"/>
            <a:ext cx="37909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8"/>
          <p:cNvGrpSpPr/>
          <p:nvPr/>
        </p:nvGrpSpPr>
        <p:grpSpPr>
          <a:xfrm>
            <a:off x="5753100" y="1174161"/>
            <a:ext cx="5702299" cy="4285255"/>
            <a:chOff x="0" y="454496"/>
            <a:chExt cx="5702299" cy="4285255"/>
          </a:xfrm>
        </p:grpSpPr>
        <p:sp>
          <p:nvSpPr>
            <p:cNvPr id="180" name="Google Shape;180;p8"/>
            <p:cNvSpPr/>
            <p:nvPr/>
          </p:nvSpPr>
          <p:spPr>
            <a:xfrm>
              <a:off x="0" y="454496"/>
              <a:ext cx="5702299" cy="1298562"/>
            </a:xfrm>
            <a:prstGeom prst="roundRect">
              <a:avLst>
                <a:gd fmla="val 10000" name="adj"/>
              </a:avLst>
            </a:prstGeom>
            <a:solidFill>
              <a:srgbClr val="A52F0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38034" y="492530"/>
              <a:ext cx="5626231" cy="1222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60950" spcFirstLastPara="1" rIns="60950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Measure of the average price of homes sold by neighborhood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0" y="1986800"/>
              <a:ext cx="1298562" cy="1298562"/>
            </a:xfrm>
            <a:prstGeom prst="roundRect">
              <a:avLst>
                <a:gd fmla="val 1667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376475" y="1986800"/>
              <a:ext cx="4325824" cy="1298562"/>
            </a:xfrm>
            <a:prstGeom prst="roundRect">
              <a:avLst>
                <a:gd fmla="val 16670" name="adj"/>
              </a:avLst>
            </a:prstGeom>
            <a:solidFill>
              <a:srgbClr val="A52F0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1439877" y="2050202"/>
              <a:ext cx="4199020" cy="1171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Medina tops the list of average home price with over $2 millions followed by mercer island.</a:t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0" y="3441189"/>
              <a:ext cx="1298562" cy="1298562"/>
            </a:xfrm>
            <a:prstGeom prst="roundRect">
              <a:avLst>
                <a:gd fmla="val 16670" name="adj"/>
              </a:avLst>
            </a:prstGeom>
            <a:blipFill rotWithShape="1">
              <a:blip r:embed="rId5">
                <a:alphaModFix/>
              </a:blip>
              <a:stretch>
                <a:fillRect b="-16998" l="0" r="0" t="-16997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376475" y="3441189"/>
              <a:ext cx="4325824" cy="1298562"/>
            </a:xfrm>
            <a:prstGeom prst="roundRect">
              <a:avLst>
                <a:gd fmla="val 16670" name="adj"/>
              </a:avLst>
            </a:prstGeom>
            <a:solidFill>
              <a:srgbClr val="A52F0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1439877" y="3504591"/>
              <a:ext cx="4199020" cy="1171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Housing price can be impacted by neighborhood quality, school quality, and a plethora of factors.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PdoLToOOk_uGQBEvtcoHwFTq9aZw8sqcm5avWaLoanuhJMS3e-qvdmRfj5b5aGjuWl5pyS0bmmiDfOu-yk8cv7dpd7zwCV-ONBo9_NVbXAezii8mXCk3SxmKBeO2OFf-_owl74aJ" id="192" name="Google Shape;192;p9"/>
          <p:cNvPicPr preferRelativeResize="0"/>
          <p:nvPr/>
        </p:nvPicPr>
        <p:blipFill rotWithShape="1">
          <a:blip r:embed="rId3">
            <a:alphaModFix/>
          </a:blip>
          <a:srcRect b="11417" l="0" r="0" t="0"/>
          <a:stretch/>
        </p:blipFill>
        <p:spPr>
          <a:xfrm>
            <a:off x="102039" y="101600"/>
            <a:ext cx="7752911" cy="62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/>
        </p:nvSpPr>
        <p:spPr>
          <a:xfrm>
            <a:off x="501650" y="6400800"/>
            <a:ext cx="39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 Map by Location and Price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8032750" y="146050"/>
            <a:ext cx="3651250" cy="55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hit map on the left displays the location and price.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darker the spot, the higher the price.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heavy premium on property value inside the main metropolitan area of Seattle, Mercer Island, and Bellevue.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Renton, Kent, Auburn, and surrounding communities do not have the same premium.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Cheaper properties available for purchase on Southward.</a:t>
            </a:r>
            <a:endParaRPr b="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2019-12-03T03:47:03Z</dcterms:created>
  <dc:creator>santosh gurung</dc:creator>
</cp:coreProperties>
</file>