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4" r:id="rId1"/>
    <p:sldMasterId id="2147484335" r:id="rId2"/>
    <p:sldMasterId id="2147484346" r:id="rId3"/>
    <p:sldMasterId id="2147484387" r:id="rId4"/>
  </p:sldMasterIdLst>
  <p:notesMasterIdLst>
    <p:notesMasterId r:id="rId39"/>
  </p:notesMasterIdLst>
  <p:handoutMasterIdLst>
    <p:handoutMasterId r:id="rId40"/>
  </p:handoutMasterIdLst>
  <p:sldIdLst>
    <p:sldId id="141168549" r:id="rId5"/>
    <p:sldId id="141168551" r:id="rId6"/>
    <p:sldId id="141168595" r:id="rId7"/>
    <p:sldId id="141168577" r:id="rId8"/>
    <p:sldId id="141168555" r:id="rId9"/>
    <p:sldId id="141168557" r:id="rId10"/>
    <p:sldId id="141168558" r:id="rId11"/>
    <p:sldId id="141168590" r:id="rId12"/>
    <p:sldId id="141168591" r:id="rId13"/>
    <p:sldId id="141168592" r:id="rId14"/>
    <p:sldId id="141168569" r:id="rId15"/>
    <p:sldId id="141168570" r:id="rId16"/>
    <p:sldId id="141168586" r:id="rId17"/>
    <p:sldId id="141168579" r:id="rId18"/>
    <p:sldId id="141168567" r:id="rId19"/>
    <p:sldId id="141168576" r:id="rId20"/>
    <p:sldId id="141168580" r:id="rId21"/>
    <p:sldId id="141168581" r:id="rId22"/>
    <p:sldId id="141168603" r:id="rId23"/>
    <p:sldId id="141168583" r:id="rId24"/>
    <p:sldId id="141168564" r:id="rId25"/>
    <p:sldId id="141168582" r:id="rId26"/>
    <p:sldId id="141168575" r:id="rId27"/>
    <p:sldId id="141168596" r:id="rId28"/>
    <p:sldId id="141168597" r:id="rId29"/>
    <p:sldId id="141168598" r:id="rId30"/>
    <p:sldId id="141168599" r:id="rId31"/>
    <p:sldId id="141168571" r:id="rId32"/>
    <p:sldId id="141168600" r:id="rId33"/>
    <p:sldId id="141168563" r:id="rId34"/>
    <p:sldId id="141168572" r:id="rId35"/>
    <p:sldId id="141168562" r:id="rId36"/>
    <p:sldId id="141168568" r:id="rId37"/>
    <p:sldId id="141168601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HelvNeue Light for IBM" panose="020F0502020204030204" pitchFamily="34" charset="0"/>
      <p:regular r:id="rId46"/>
      <p:bold r:id="rId47"/>
      <p:italic r:id="rId48"/>
      <p:boldItalic r:id="rId49"/>
    </p:embeddedFont>
    <p:embeddedFont>
      <p:font typeface="IBM Plex Sans" panose="020B0503050203000203" pitchFamily="34" charset="0"/>
      <p:regular r:id="rId50"/>
      <p:bold r:id="rId51"/>
      <p:italic r:id="rId52"/>
      <p:boldItalic r:id="rId53"/>
    </p:embeddedFont>
    <p:embeddedFont>
      <p:font typeface="IBM Plex Sans Light" panose="020B0403050203000203" pitchFamily="34" charset="0"/>
      <p:regular r:id="rId54"/>
      <p:italic r:id="rId55"/>
    </p:embeddedFont>
    <p:embeddedFont>
      <p:font typeface="IBM Plex Sans SemiBold" panose="020B0503050203000203" pitchFamily="34" charset="0"/>
      <p:regular r:id="rId56"/>
      <p:bold r:id="rId57"/>
      <p:italic r:id="rId58"/>
      <p:boldItalic r:id="rId59"/>
    </p:embeddedFont>
    <p:embeddedFont>
      <p:font typeface="IBMPlexSans-Light" panose="020B0503050203000203" pitchFamily="34" charset="0"/>
      <p:regular r:id="rId60"/>
    </p:embeddedFont>
  </p:embeddedFontLst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48E6A2-4130-4C4A-AF71-460AA4EBDA6F}">
          <p14:sldIdLst>
            <p14:sldId id="141168549"/>
            <p14:sldId id="141168551"/>
            <p14:sldId id="141168595"/>
            <p14:sldId id="141168577"/>
            <p14:sldId id="141168555"/>
            <p14:sldId id="141168557"/>
            <p14:sldId id="141168558"/>
            <p14:sldId id="141168590"/>
            <p14:sldId id="141168591"/>
            <p14:sldId id="141168592"/>
            <p14:sldId id="141168569"/>
            <p14:sldId id="141168570"/>
            <p14:sldId id="141168586"/>
            <p14:sldId id="141168579"/>
            <p14:sldId id="141168567"/>
            <p14:sldId id="141168576"/>
            <p14:sldId id="141168580"/>
            <p14:sldId id="141168581"/>
            <p14:sldId id="141168603"/>
            <p14:sldId id="141168583"/>
            <p14:sldId id="141168564"/>
            <p14:sldId id="141168582"/>
            <p14:sldId id="141168575"/>
            <p14:sldId id="141168596"/>
            <p14:sldId id="141168597"/>
            <p14:sldId id="141168598"/>
            <p14:sldId id="141168599"/>
            <p14:sldId id="141168571"/>
            <p14:sldId id="141168600"/>
            <p14:sldId id="141168563"/>
            <p14:sldId id="141168572"/>
            <p14:sldId id="141168562"/>
            <p14:sldId id="141168568"/>
            <p14:sldId id="141168601"/>
          </p14:sldIdLst>
        </p14:section>
        <p14:section name="Backup" id="{E46FEE5A-ED00-DE41-B043-869289C5A17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 Sadler" initials="LS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16"/>
    <a:srgbClr val="BFBFBF"/>
    <a:srgbClr val="7FA43F"/>
    <a:srgbClr val="ED3666"/>
    <a:srgbClr val="2F1F23"/>
    <a:srgbClr val="6E757C"/>
    <a:srgbClr val="A8A9A9"/>
    <a:srgbClr val="171717"/>
    <a:srgbClr val="0061FF"/>
    <a:srgbClr val="408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/>
    <p:restoredTop sz="79098"/>
  </p:normalViewPr>
  <p:slideViewPr>
    <p:cSldViewPr snapToGrid="0" snapToObjects="1">
      <p:cViewPr>
        <p:scale>
          <a:sx n="145" d="100"/>
          <a:sy n="145" d="100"/>
        </p:scale>
        <p:origin x="1840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25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latin typeface="IBM Plex Sans" charset="0"/>
                <a:ea typeface="IBM Plex Sans" charset="0"/>
                <a:cs typeface="IBM Plex Sans" charset="0"/>
              </a:rPr>
              <a:t>8/19/21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61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4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90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IBM Plex Sans" charset="0"/>
                <a:cs typeface="IBM Plex Sans" charset="0"/>
              </a:rPr>
              <a:t>The MPG-implementation with Quantum Principles of Superposition and </a:t>
            </a:r>
            <a:r>
              <a:rPr lang="en-DE" sz="12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Entanglement were first described by Mermin and Peres, to prove the </a:t>
            </a:r>
            <a:r>
              <a:rPr lang="en-GB" sz="1200" dirty="0">
                <a:solidFill>
                  <a:srgbClr val="FFFFFF"/>
                </a:solidFill>
              </a:rPr>
              <a:t>Bell-Kochen-Specker Theorem</a:t>
            </a:r>
            <a:r>
              <a:rPr lang="en-DE" sz="1200" dirty="0">
                <a:solidFill>
                  <a:srgbClr val="FFFFFF"/>
                </a:solidFill>
              </a:rPr>
              <a:t> </a:t>
            </a:r>
            <a:r>
              <a:rPr kumimoji="0" lang="en-DE" sz="12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IBM Plex Sans" charset="0"/>
                <a:cs typeface="IBM Plex Sans" charset="0"/>
              </a:rPr>
              <a:t>such that a winning probability of 100% could be achieved using Pauli-Operators…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BM Plex Sans" charset="0"/>
                        <a:cs typeface="IBM Plex Sans" charset="0"/>
                      </a:rPr>
                      <m:t>𝐴</m:t>
                    </m:r>
                    <m:r>
                      <a:rPr kumimoji="0" lang="en-GB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BM Plex Sans" charset="0"/>
                        <a:cs typeface="IBM Plex Sans" charset="0"/>
                      </a:rPr>
                      <m:t>=</m:t>
                    </m:r>
                    <m:r>
                      <a:rPr kumimoji="0" lang="el-GR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BM Plex Sans" charset="0"/>
                        <a:cs typeface="IBM Plex Sans" charset="0"/>
                      </a:rPr>
                      <m:t>𝜋</m:t>
                    </m:r>
                    <m:sSup>
                      <m:sSupPr>
                        <m:ctrlPr>
                          <a:rPr kumimoji="0" lang="en-GB" sz="12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</m:ctrlPr>
                      </m:sSupPr>
                      <m:e>
                        <m:r>
                          <a:rPr kumimoji="0" lang="en-GB" sz="12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𝑟</m:t>
                        </m:r>
                      </m:e>
                      <m:sup>
                        <m:r>
                          <a:rPr kumimoji="0" lang="en-GB" sz="12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DE" sz="120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IBM Plex Sans" charset="0"/>
                    <a:cs typeface="IBM Plex Sans" charset="0"/>
                  </a:rPr>
                  <a:t>The MPG-implementation with Quantum Principles of Superposition and </a:t>
                </a:r>
                <a:r>
                  <a:rPr lang="en-DE" sz="1200" dirty="0">
                    <a:solidFill>
                      <a:srgbClr val="FFFFFF"/>
                    </a:solidFill>
                    <a:ea typeface="IBM Plex Sans" charset="0"/>
                    <a:cs typeface="IBM Plex Sans" charset="0"/>
                  </a:rPr>
                  <a:t>Entanglement were first described by Mermin and Peres, to prove the </a:t>
                </a:r>
                <a:r>
                  <a:rPr lang="en-GB" sz="1200" dirty="0">
                    <a:solidFill>
                      <a:srgbClr val="FFFFFF"/>
                    </a:solidFill>
                  </a:rPr>
                  <a:t>Bell-Kochen-Specker Theorem</a:t>
                </a:r>
                <a:r>
                  <a:rPr lang="en-DE" sz="1200" dirty="0">
                    <a:solidFill>
                      <a:srgbClr val="FFFFFF"/>
                    </a:solidFill>
                  </a:rPr>
                  <a:t> </a:t>
                </a:r>
                <a:r>
                  <a:rPr kumimoji="0" lang="en-DE" sz="120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IBM Plex Sans" charset="0"/>
                    <a:cs typeface="IBM Plex Sans" charset="0"/>
                  </a:rPr>
                  <a:t>such that a winning probability of 100% could be achieved using Pauli-Operators…</a:t>
                </a:r>
              </a:p>
              <a:p>
                <a:endParaRPr lang="en-D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IBM Plex Sans" charset="0"/>
                    <a:cs typeface="IBM Plex Sans" charset="0"/>
                  </a:rPr>
                  <a:t>𝐴=</a:t>
                </a:r>
                <a:r>
                  <a:rPr kumimoji="0" lang="el-GR" sz="120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IBM Plex Sans" charset="0"/>
                    <a:cs typeface="IBM Plex Sans" charset="0"/>
                  </a:rPr>
                  <a:t>𝜋</a:t>
                </a:r>
                <a:r>
                  <a:rPr kumimoji="0" lang="en-GB" sz="120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IBM Plex Sans" charset="0"/>
                    <a:cs typeface="IBM Plex Sans" charset="0"/>
                  </a:rPr>
                  <a:t>𝑟^2</a:t>
                </a:r>
                <a:r>
                  <a:rPr kumimoji="0" lang="en-DE" sz="120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IBM Plex Sans" charset="0"/>
                    <a:cs typeface="IBM Plex Sans" charset="0"/>
                  </a:rPr>
                  <a:t>The MPG-implementation with Quantum Principles of Superposition and </a:t>
                </a:r>
                <a:r>
                  <a:rPr lang="en-DE" sz="1200" dirty="0">
                    <a:solidFill>
                      <a:srgbClr val="FFFFFF"/>
                    </a:solidFill>
                    <a:ea typeface="IBM Plex Sans" charset="0"/>
                    <a:cs typeface="IBM Plex Sans" charset="0"/>
                  </a:rPr>
                  <a:t>Entanglement were first described by Mermin and Peres, to prove the </a:t>
                </a:r>
                <a:r>
                  <a:rPr lang="en-GB" sz="1200" dirty="0">
                    <a:solidFill>
                      <a:srgbClr val="FFFFFF"/>
                    </a:solidFill>
                  </a:rPr>
                  <a:t>Bell-Kochen-Specker Theorem</a:t>
                </a:r>
                <a:r>
                  <a:rPr lang="en-DE" sz="1200" dirty="0">
                    <a:solidFill>
                      <a:srgbClr val="FFFFFF"/>
                    </a:solidFill>
                  </a:rPr>
                  <a:t> </a:t>
                </a:r>
                <a:r>
                  <a:rPr kumimoji="0" lang="en-DE" sz="120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IBM Plex Sans" charset="0"/>
                    <a:cs typeface="IBM Plex Sans" charset="0"/>
                  </a:rPr>
                  <a:t>such that a winning probability of 100% could be achieved using Pauli-Operators…</a:t>
                </a:r>
              </a:p>
              <a:p>
                <a:endParaRPr lang="en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2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0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6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6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5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IBM Plex Sans" charset="0"/>
                <a:cs typeface="IBM Plex Sans" charset="0"/>
              </a:rPr>
              <a:t>The MPG-implementation with Quantum Principles of Superposition and </a:t>
            </a:r>
            <a:r>
              <a:rPr lang="en-DE" sz="1200" dirty="0">
                <a:solidFill>
                  <a:srgbClr val="FFFFFF"/>
                </a:solidFill>
                <a:ea typeface="IBM Plex Sans" charset="0"/>
                <a:cs typeface="IBM Plex Sans" charset="0"/>
              </a:rPr>
              <a:t>Entanglement were first described by Mermin and Peres, to prove the </a:t>
            </a:r>
            <a:r>
              <a:rPr lang="en-GB" sz="1200" dirty="0">
                <a:solidFill>
                  <a:srgbClr val="FFFFFF"/>
                </a:solidFill>
              </a:rPr>
              <a:t>Bell-Kochen-Specker Theorem</a:t>
            </a:r>
            <a:r>
              <a:rPr lang="en-DE" sz="1200" dirty="0">
                <a:solidFill>
                  <a:srgbClr val="FFFFFF"/>
                </a:solidFill>
              </a:rPr>
              <a:t> </a:t>
            </a:r>
            <a:r>
              <a:rPr kumimoji="0" lang="en-DE" sz="12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IBM Plex Sans" charset="0"/>
                <a:cs typeface="IBM Plex Sans" charset="0"/>
              </a:rPr>
              <a:t>such that a winning probability of 100% could be achieved using Pauli-Operators…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6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4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3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0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9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0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4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2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6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91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5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4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3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airtable.com/invite/l?inviteId=inv69WXf036xIAWJT&amp;inviteToken=6e675e09fc653848b05a38179b7da1e9feb62d18976ba0453994c87aaceea41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ibm/type/master/ibm-plex.zip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to IBM Q Presentation Template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Welcome to the IBM Q Presentation Template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1168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201168" y="1257046"/>
            <a:ext cx="4142232" cy="327964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sz="1200" dirty="0"/>
              <a:t>This template is a living document, which will be upgraded on an ongoing basis.  It’s designed to ensure consistency across all IBM Q team member presentations. </a:t>
            </a:r>
          </a:p>
          <a:p>
            <a:pPr lvl="1"/>
            <a:r>
              <a:rPr lang="en-US" sz="1200" dirty="0"/>
              <a:t>The template includes standard IBM Q slides and sample slides demonstrating ways to apply some of the layouts.</a:t>
            </a:r>
          </a:p>
          <a:p>
            <a:pPr lvl="1"/>
            <a:r>
              <a:rPr lang="en-US" sz="1200" dirty="0"/>
              <a:t>Please be sure to remove unnecessary slides and replace all generic content with your own.</a:t>
            </a:r>
          </a:p>
          <a:p>
            <a:pPr lvl="1"/>
            <a:r>
              <a:rPr lang="en-US" sz="1200" dirty="0"/>
              <a:t>Do not create your own template or alter the template with variant colors or styles.</a:t>
            </a:r>
          </a:p>
          <a:p>
            <a:pPr lvl="1"/>
            <a:r>
              <a:rPr lang="en-US" sz="1200" dirty="0"/>
              <a:t>Contact Melissa Turesky with any questions about this template.</a:t>
            </a:r>
          </a:p>
          <a:p>
            <a:pPr lvl="1"/>
            <a:r>
              <a:rPr lang="en-US" sz="1200" dirty="0"/>
              <a:t>The template lives in the IBM Q Brand Center on </a:t>
            </a:r>
            <a:r>
              <a:rPr lang="en-US" sz="1200" dirty="0">
                <a:hlinkClick r:id="rId2"/>
              </a:rPr>
              <a:t>Airtable</a:t>
            </a:r>
            <a:r>
              <a:rPr lang="en-US" sz="1200" dirty="0"/>
              <a:t> and the IBM Q Content Exchange.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s of quantum computing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BD8EB83-A684-614E-8A4C-2083DB79D65E}"/>
              </a:ext>
            </a:extLst>
          </p:cNvPr>
          <p:cNvSpPr/>
          <p:nvPr userDrawn="1"/>
        </p:nvSpPr>
        <p:spPr>
          <a:xfrm>
            <a:off x="2003433" y="1240137"/>
            <a:ext cx="4505240" cy="2929179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076" eaLnBrk="0" hangingPunct="0">
              <a:defRPr/>
            </a:pPr>
            <a:r>
              <a:rPr lang="en-US" sz="2000" kern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88FF2-9813-024D-B3CE-92005BCA7DB1}"/>
              </a:ext>
            </a:extLst>
          </p:cNvPr>
          <p:cNvSpPr/>
          <p:nvPr userDrawn="1"/>
        </p:nvSpPr>
        <p:spPr>
          <a:xfrm>
            <a:off x="2682166" y="1874078"/>
            <a:ext cx="4806960" cy="1949533"/>
          </a:xfrm>
          <a:prstGeom prst="ellipse">
            <a:avLst/>
          </a:prstGeom>
          <a:solidFill>
            <a:srgbClr val="031973">
              <a:alpha val="88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076" eaLnBrk="0" hangingPunct="0">
              <a:defRPr/>
            </a:pPr>
            <a:endParaRPr lang="en-US" sz="2000" kern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D9E5D7A-BDAE-DB44-96BE-30940370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1168"/>
            <a:ext cx="7553133" cy="330056"/>
          </a:xfrm>
        </p:spPr>
        <p:txBody>
          <a:bodyPr>
            <a:normAutofit fontScale="90000"/>
          </a:bodyPr>
          <a:lstStyle/>
          <a:p>
            <a:r>
              <a:rPr lang="en-US" sz="2600" b="0" dirty="0">
                <a:ea typeface="HelvNeue Bold for IBM" charset="0"/>
                <a:cs typeface="HelvNeue Bold for IBM" charset="0"/>
              </a:rPr>
              <a:t>Applications of quantum computing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5C1C3-7DF9-F649-8ADC-A2F42DEE4E0C}"/>
              </a:ext>
            </a:extLst>
          </p:cNvPr>
          <p:cNvSpPr/>
          <p:nvPr userDrawn="1"/>
        </p:nvSpPr>
        <p:spPr>
          <a:xfrm>
            <a:off x="5176069" y="2612049"/>
            <a:ext cx="157065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ea typeface="Arial" charset="0"/>
                <a:cs typeface="Arial" charset="0"/>
              </a:rPr>
              <a:t>Quantum </a:t>
            </a:r>
            <a:br>
              <a:rPr lang="en-US" sz="1400" dirty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en-US" sz="1400" dirty="0">
                <a:solidFill>
                  <a:schemeClr val="bg1"/>
                </a:solidFill>
                <a:ea typeface="Arial" charset="0"/>
                <a:cs typeface="Arial" charset="0"/>
              </a:rPr>
              <a:t>possible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C18D2-8D98-FB45-8774-F08867FE9324}"/>
              </a:ext>
            </a:extLst>
          </p:cNvPr>
          <p:cNvSpPr/>
          <p:nvPr userDrawn="1"/>
        </p:nvSpPr>
        <p:spPr>
          <a:xfrm>
            <a:off x="5434508" y="4275937"/>
            <a:ext cx="1757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Factoring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29E09-2BAE-C948-88E0-0A1B95DCEACB}"/>
              </a:ext>
            </a:extLst>
          </p:cNvPr>
          <p:cNvSpPr/>
          <p:nvPr userDrawn="1"/>
        </p:nvSpPr>
        <p:spPr>
          <a:xfrm>
            <a:off x="6622192" y="4060037"/>
            <a:ext cx="2967877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Simulating quantum </a:t>
            </a:r>
            <a:br>
              <a:rPr lang="en-US" sz="1400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</a:br>
            <a:r>
              <a:rPr lang="en-US" sz="1400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B323EF-F89F-114A-9335-0EF2344CB416}"/>
              </a:ext>
            </a:extLst>
          </p:cNvPr>
          <p:cNvSpPr/>
          <p:nvPr userDrawn="1"/>
        </p:nvSpPr>
        <p:spPr>
          <a:xfrm>
            <a:off x="886596" y="3849129"/>
            <a:ext cx="2003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54">
              <a:defRPr/>
            </a:pPr>
            <a:r>
              <a:rPr lang="en-US" sz="1400" i="1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Quantum Advantage with Shallow Circuits </a:t>
            </a:r>
            <a:r>
              <a:rPr lang="en-US" sz="1400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IBM 2018</a:t>
            </a:r>
            <a:endParaRPr lang="en-US" sz="1400" i="1" kern="0" dirty="0">
              <a:solidFill>
                <a:srgbClr val="FFFFFF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4AED58-C0FF-B545-B312-8F2A3490AC12}"/>
              </a:ext>
            </a:extLst>
          </p:cNvPr>
          <p:cNvSpPr/>
          <p:nvPr userDrawn="1"/>
        </p:nvSpPr>
        <p:spPr>
          <a:xfrm>
            <a:off x="6483094" y="720628"/>
            <a:ext cx="1757843" cy="19184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8" eaLnBrk="0" fontAlgn="base" hangingPunct="0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sz="1400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Applications</a:t>
            </a:r>
          </a:p>
          <a:p>
            <a:pPr marL="182880" defTabSz="914378" eaLnBrk="0" fontAlgn="base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Chemistry</a:t>
            </a:r>
            <a:br>
              <a:rPr lang="en-US" sz="1400" dirty="0">
                <a:solidFill>
                  <a:srgbClr val="FFFFFF"/>
                </a:solidFill>
                <a:ea typeface="Helvetica Light" charset="0"/>
                <a:cs typeface="Helvetica Light" charset="0"/>
              </a:rPr>
            </a:br>
            <a:r>
              <a:rPr lang="en-US" sz="1400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Materials</a:t>
            </a:r>
            <a:br>
              <a:rPr lang="en-US" sz="1400" dirty="0">
                <a:solidFill>
                  <a:srgbClr val="FFFFFF"/>
                </a:solidFill>
                <a:ea typeface="Helvetica Light" charset="0"/>
                <a:cs typeface="Helvetica Light" charset="0"/>
              </a:rPr>
            </a:br>
            <a:r>
              <a:rPr lang="en-US" sz="1400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Machine learning</a:t>
            </a:r>
            <a:br>
              <a:rPr lang="en-US" sz="1400" dirty="0">
                <a:solidFill>
                  <a:srgbClr val="FFFFFF"/>
                </a:solidFill>
                <a:ea typeface="Helvetica Light" charset="0"/>
                <a:cs typeface="Helvetica Light" charset="0"/>
              </a:rPr>
            </a:br>
            <a:r>
              <a:rPr lang="en-US" sz="1400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Optimization</a:t>
            </a:r>
          </a:p>
          <a:p>
            <a:pPr defTabSz="914378" eaLnBrk="0" fontAlgn="base" hangingPunct="0">
              <a:spcBef>
                <a:spcPts val="800"/>
              </a:spcBef>
              <a:spcAft>
                <a:spcPts val="800"/>
              </a:spcAft>
              <a:defRPr/>
            </a:pPr>
            <a:endParaRPr lang="en-US" sz="1400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  <a:p>
            <a:pPr defTabSz="914378" eaLnBrk="0" fontAlgn="base" hangingPunct="0">
              <a:spcBef>
                <a:spcPts val="800"/>
              </a:spcBef>
              <a:spcAft>
                <a:spcPts val="800"/>
              </a:spcAft>
              <a:defRPr/>
            </a:pPr>
            <a:endParaRPr lang="en-US" sz="1400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4F80B-30A3-B04F-9B07-8AAE60797944}"/>
              </a:ext>
            </a:extLst>
          </p:cNvPr>
          <p:cNvSpPr/>
          <p:nvPr userDrawn="1"/>
        </p:nvSpPr>
        <p:spPr>
          <a:xfrm>
            <a:off x="3015478" y="2262379"/>
            <a:ext cx="2230555" cy="1172934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076" eaLnBrk="0" hangingPunct="0">
              <a:lnSpc>
                <a:spcPct val="90000"/>
              </a:lnSpc>
              <a:defRPr/>
            </a:pPr>
            <a:r>
              <a:rPr lang="en-US" sz="1400" kern="0" dirty="0">
                <a:ea typeface="Arial" charset="0"/>
                <a:cs typeface="Arial" charset="0"/>
              </a:rPr>
              <a:t>Easy </a:t>
            </a:r>
            <a:br>
              <a:rPr lang="en-US" sz="1400" kern="0" dirty="0">
                <a:ea typeface="Arial" charset="0"/>
                <a:cs typeface="Arial" charset="0"/>
              </a:rPr>
            </a:br>
            <a:r>
              <a:rPr lang="en-US" sz="1400" kern="0" dirty="0">
                <a:ea typeface="Arial" charset="0"/>
                <a:cs typeface="Arial" charset="0"/>
              </a:rPr>
              <a:t>problems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DA998-9CC5-B744-8DAF-E7D0F5629062}"/>
              </a:ext>
            </a:extLst>
          </p:cNvPr>
          <p:cNvSpPr/>
          <p:nvPr userDrawn="1"/>
        </p:nvSpPr>
        <p:spPr>
          <a:xfrm>
            <a:off x="2682166" y="1361521"/>
            <a:ext cx="314777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cs typeface="Arial" charset="0"/>
              </a:rPr>
              <a:t>Hard problems </a:t>
            </a:r>
            <a:br>
              <a:rPr lang="en-US" sz="1400" dirty="0">
                <a:solidFill>
                  <a:schemeClr val="bg1"/>
                </a:solidFill>
                <a:cs typeface="Arial" charset="0"/>
              </a:rPr>
            </a:br>
            <a:r>
              <a:rPr lang="en-US" sz="1400" dirty="0">
                <a:solidFill>
                  <a:schemeClr val="bg1"/>
                </a:solidFill>
                <a:cs typeface="Arial" charset="0"/>
              </a:rPr>
              <a:t>for classical computers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1D31E8-3A0C-B547-95E1-409BFD676902}"/>
              </a:ext>
            </a:extLst>
          </p:cNvPr>
          <p:cNvCxnSpPr>
            <a:cxnSpLocks/>
          </p:cNvCxnSpPr>
          <p:nvPr userDrawn="1"/>
        </p:nvCxnSpPr>
        <p:spPr>
          <a:xfrm>
            <a:off x="6640955" y="3453478"/>
            <a:ext cx="0" cy="10365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3B0F3F1-6382-A143-A35F-BB5975E99C14}"/>
              </a:ext>
            </a:extLst>
          </p:cNvPr>
          <p:cNvSpPr/>
          <p:nvPr userDrawn="1"/>
        </p:nvSpPr>
        <p:spPr>
          <a:xfrm>
            <a:off x="5376190" y="3288961"/>
            <a:ext cx="164517" cy="1645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47D4C9-0E2E-D142-885D-0514280112FE}"/>
              </a:ext>
            </a:extLst>
          </p:cNvPr>
          <p:cNvCxnSpPr>
            <a:cxnSpLocks/>
          </p:cNvCxnSpPr>
          <p:nvPr userDrawn="1"/>
        </p:nvCxnSpPr>
        <p:spPr>
          <a:xfrm>
            <a:off x="5453505" y="3453478"/>
            <a:ext cx="0" cy="103652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6C7AE4-31F1-6845-9A15-CF60E67F0A60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0656" y="2931103"/>
            <a:ext cx="1" cy="15588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2D1AE3-40F0-B34A-993B-8A32E1A60531}"/>
              </a:ext>
            </a:extLst>
          </p:cNvPr>
          <p:cNvCxnSpPr>
            <a:cxnSpLocks/>
          </p:cNvCxnSpPr>
          <p:nvPr userDrawn="1"/>
        </p:nvCxnSpPr>
        <p:spPr>
          <a:xfrm>
            <a:off x="6400675" y="765867"/>
            <a:ext cx="0" cy="1450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39B63F2-F454-2B4C-B85A-8F9567EBFA61}"/>
              </a:ext>
            </a:extLst>
          </p:cNvPr>
          <p:cNvSpPr/>
          <p:nvPr userDrawn="1"/>
        </p:nvSpPr>
        <p:spPr>
          <a:xfrm>
            <a:off x="6556061" y="3288961"/>
            <a:ext cx="164517" cy="1645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1FD35B-5ACD-054F-9E40-2291F472AF5C}"/>
              </a:ext>
            </a:extLst>
          </p:cNvPr>
          <p:cNvSpPr/>
          <p:nvPr userDrawn="1"/>
        </p:nvSpPr>
        <p:spPr>
          <a:xfrm>
            <a:off x="2787848" y="2760425"/>
            <a:ext cx="164517" cy="1645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BA7552-8E25-D943-93D9-20C0EBC92D77}"/>
              </a:ext>
            </a:extLst>
          </p:cNvPr>
          <p:cNvSpPr/>
          <p:nvPr userDrawn="1"/>
        </p:nvSpPr>
        <p:spPr>
          <a:xfrm>
            <a:off x="6322681" y="2209106"/>
            <a:ext cx="164517" cy="1645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6FC66287-5528-5042-8DE5-36805F314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FE28A41-7F3A-0342-A499-CEAB5D1AC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0" y="4787900"/>
            <a:ext cx="1828732" cy="166687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5368485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29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673645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</p:spTree>
    <p:extLst>
      <p:ext uri="{BB962C8B-B14F-4D97-AF65-F5344CB8AC3E}">
        <p14:creationId xmlns:p14="http://schemas.microsoft.com/office/powerpoint/2010/main" val="34110895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5041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2021 IBM Corporation          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40464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8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201168"/>
            <a:ext cx="5562534" cy="42946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Quote layout, no photo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3E747D6E-9416-E64C-90DD-31AB7E74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Table with text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8D600980-D70B-F24E-A44F-C7281AE95B1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4ED3FDBB-546E-9E47-A00C-56DA7A98D3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87900"/>
            <a:ext cx="1828732" cy="166687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BDBCB21-06CA-F846-A58D-0F68C528CB5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9456" y="1243584"/>
            <a:ext cx="1837944" cy="3252216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</a:pPr>
            <a:r>
              <a:rPr lang="en-US" sz="1100" dirty="0">
                <a:solidFill>
                  <a:schemeClr val="bg1"/>
                </a:solidFill>
              </a:rPr>
              <a:t>Lorem ipsum dolor sit amet donec quam felis </a:t>
            </a:r>
            <a:r>
              <a:rPr lang="en-US" sz="1100" dirty="0" err="1">
                <a:solidFill>
                  <a:schemeClr val="bg1"/>
                </a:solidFill>
              </a:rPr>
              <a:t>ultricies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pellentesque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marL="171450" lvl="0" indent="-171450">
              <a:buClr>
                <a:srgbClr val="000000"/>
              </a:buClr>
              <a:buFont typeface="Arial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Aliquam</a:t>
            </a:r>
            <a:r>
              <a:rPr lang="en-US" sz="1100" dirty="0">
                <a:solidFill>
                  <a:schemeClr val="bg1"/>
                </a:solidFill>
              </a:rPr>
              <a:t> lorem ante dapibus in </a:t>
            </a:r>
            <a:r>
              <a:rPr lang="en-US" sz="1100" dirty="0" err="1">
                <a:solidFill>
                  <a:schemeClr val="bg1"/>
                </a:solidFill>
              </a:rPr>
              <a:t>viverra</a:t>
            </a:r>
            <a:endParaRPr lang="en-US" sz="1100" dirty="0">
              <a:solidFill>
                <a:schemeClr val="bg1"/>
              </a:solidFill>
            </a:endParaRPr>
          </a:p>
          <a:p>
            <a:pPr marL="171450" lvl="0" indent="-171450">
              <a:buClr>
                <a:srgbClr val="000000"/>
              </a:buClr>
              <a:buFont typeface="Arial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Aliquam</a:t>
            </a:r>
            <a:r>
              <a:rPr lang="en-US" sz="1100" dirty="0">
                <a:solidFill>
                  <a:schemeClr val="bg1"/>
                </a:solidFill>
              </a:rPr>
              <a:t> lorem ante dapibus in </a:t>
            </a:r>
            <a:r>
              <a:rPr lang="en-US" sz="1100" dirty="0" err="1">
                <a:solidFill>
                  <a:schemeClr val="bg1"/>
                </a:solidFill>
              </a:rPr>
              <a:t>viverra</a:t>
            </a:r>
            <a:endParaRPr lang="en-US" sz="1100" dirty="0">
              <a:solidFill>
                <a:schemeClr val="bg1"/>
              </a:solidFill>
            </a:endParaRPr>
          </a:p>
          <a:p>
            <a:pPr marL="171450" lvl="0" indent="-171450">
              <a:buClr>
                <a:srgbClr val="000000"/>
              </a:buClr>
              <a:buFont typeface="Arial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Aliquam</a:t>
            </a:r>
            <a:r>
              <a:rPr lang="en-US" sz="1100" dirty="0">
                <a:solidFill>
                  <a:schemeClr val="bg1"/>
                </a:solidFill>
              </a:rPr>
              <a:t> lorem ante dapibus in viverra</a:t>
            </a:r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4EEBF096-28B3-664C-A2C0-4E7258090F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514600" y="1289050"/>
            <a:ext cx="6400800" cy="3206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iskit Software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948F4B2-B210-F64C-891A-95DC7E86F4CC}"/>
              </a:ext>
            </a:extLst>
          </p:cNvPr>
          <p:cNvSpPr txBox="1">
            <a:spLocks/>
          </p:cNvSpPr>
          <p:nvPr userDrawn="1"/>
        </p:nvSpPr>
        <p:spPr>
          <a:xfrm>
            <a:off x="7632291" y="0"/>
            <a:ext cx="1526458" cy="5143500"/>
          </a:xfrm>
          <a:prstGeom prst="rect">
            <a:avLst/>
          </a:prstGeom>
          <a:solidFill>
            <a:srgbClr val="1167FB"/>
          </a:solidFill>
        </p:spPr>
        <p:txBody>
          <a:bodyPr vert="horz" lIns="228600" tIns="182880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4.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 high performance simulator framework for quantum circuits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3C1592B-7BF4-4748-AFBD-7BE1571F3D83}"/>
              </a:ext>
            </a:extLst>
          </p:cNvPr>
          <p:cNvSpPr txBox="1">
            <a:spLocks/>
          </p:cNvSpPr>
          <p:nvPr userDrawn="1"/>
        </p:nvSpPr>
        <p:spPr>
          <a:xfrm>
            <a:off x="1" y="0"/>
            <a:ext cx="3052916" cy="5143500"/>
          </a:xfrm>
          <a:prstGeom prst="rect">
            <a:avLst/>
          </a:prstGeom>
          <a:solidFill>
            <a:srgbClr val="171717"/>
          </a:solidFill>
        </p:spPr>
        <p:txBody>
          <a:bodyPr vert="horz" lIns="228600" tIns="182880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The Qiskit </a:t>
            </a: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software stack</a:t>
            </a:r>
          </a:p>
          <a:p>
            <a:pPr marL="0" marR="0" lvl="0" indent="0" algn="l" defTabSz="457200" rtl="0" eaLnBrk="1" fontAlgn="auto" latinLnBrk="0" hangingPunct="1">
              <a:lnSpc>
                <a:spcPct val="45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Brings quantum computing out of the laboratory and into the laptops of developers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Open Source (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Apache 2.0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Written in Python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Modular and extendible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F7B35B9-EE5A-9D41-9CF2-808131AA777C}"/>
              </a:ext>
            </a:extLst>
          </p:cNvPr>
          <p:cNvSpPr txBox="1">
            <a:spLocks/>
          </p:cNvSpPr>
          <p:nvPr userDrawn="1"/>
        </p:nvSpPr>
        <p:spPr>
          <a:xfrm>
            <a:off x="3052917" y="0"/>
            <a:ext cx="1526458" cy="5143500"/>
          </a:xfrm>
          <a:prstGeom prst="rect">
            <a:avLst/>
          </a:prstGeom>
          <a:solidFill>
            <a:srgbClr val="09247D"/>
          </a:solidFill>
        </p:spPr>
        <p:txBody>
          <a:bodyPr vert="horz" lIns="228600" tIns="182880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1.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Terra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 solid foundation for quantum computing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B45092F-FC6D-A640-A168-ED99C0939B88}"/>
              </a:ext>
            </a:extLst>
          </p:cNvPr>
          <p:cNvSpPr txBox="1">
            <a:spLocks/>
          </p:cNvSpPr>
          <p:nvPr userDrawn="1"/>
        </p:nvSpPr>
        <p:spPr>
          <a:xfrm>
            <a:off x="4579375" y="0"/>
            <a:ext cx="1526458" cy="5143500"/>
          </a:xfrm>
          <a:prstGeom prst="rect">
            <a:avLst/>
          </a:prstGeom>
          <a:solidFill>
            <a:srgbClr val="0B36AA"/>
          </a:solidFill>
        </p:spPr>
        <p:txBody>
          <a:bodyPr vert="horz" lIns="228600" tIns="182880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2.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Aqua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Algorithms for </a:t>
            </a: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near-term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 quantum applications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A601A07-C002-DD42-AC7A-8DB302A2F411}"/>
              </a:ext>
            </a:extLst>
          </p:cNvPr>
          <p:cNvSpPr txBox="1">
            <a:spLocks/>
          </p:cNvSpPr>
          <p:nvPr userDrawn="1"/>
        </p:nvSpPr>
        <p:spPr>
          <a:xfrm>
            <a:off x="6105833" y="0"/>
            <a:ext cx="1526458" cy="5143500"/>
          </a:xfrm>
          <a:prstGeom prst="rect">
            <a:avLst/>
          </a:prstGeom>
          <a:solidFill>
            <a:srgbClr val="114FD6"/>
          </a:solidFill>
        </p:spPr>
        <p:txBody>
          <a:bodyPr vert="horz" lIns="228600" tIns="182880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3.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Ignis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Compute in the presence of errors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6756D5C6-07D6-A14C-A801-601DB6DA6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8CD4FC3-E1B7-4F49-B5BD-BAA353BFD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0" y="4787900"/>
            <a:ext cx="1828732" cy="166687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  <a:prstGeom prst="rect">
            <a:avLst/>
          </a:prstGeo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911DD67-A95D-714A-BABB-6551F5A6D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u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528F03E-3DFA-6C4F-83FA-2DFF0B7E5E93}"/>
              </a:ext>
            </a:extLst>
          </p:cNvPr>
          <p:cNvSpPr txBox="1">
            <a:spLocks/>
          </p:cNvSpPr>
          <p:nvPr userDrawn="1"/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rgbClr val="114FD6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747D67CB-0978-694E-9335-6F6372C91308}"/>
              </a:ext>
            </a:extLst>
          </p:cNvPr>
          <p:cNvSpPr txBox="1">
            <a:spLocks/>
          </p:cNvSpPr>
          <p:nvPr userDrawn="1"/>
        </p:nvSpPr>
        <p:spPr>
          <a:xfrm>
            <a:off x="2286000" y="0"/>
            <a:ext cx="2286000" cy="5143500"/>
          </a:xfrm>
          <a:prstGeom prst="rect">
            <a:avLst/>
          </a:prstGeom>
          <a:solidFill>
            <a:srgbClr val="09247D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56BFDB1-AC0B-5F45-A2E2-8F9953138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6A5C675-1C21-A746-8A31-E83293A4A3B4}"/>
              </a:ext>
            </a:extLst>
          </p:cNvPr>
          <p:cNvSpPr txBox="1">
            <a:spLocks/>
          </p:cNvSpPr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rgbClr val="0B36AA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A3226ED-E47B-044A-8811-33788F802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312" y="201168"/>
            <a:ext cx="1847088" cy="80467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Three blue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A4399-5F19-9340-994A-6B46B7BA6D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79902" y="195507"/>
            <a:ext cx="1814512" cy="771525"/>
          </a:xfrm>
          <a:prstGeom prst="rect">
            <a:avLst/>
          </a:prstGeom>
        </p:spPr>
        <p:txBody>
          <a:bodyPr lIns="0" tIns="0"/>
          <a:lstStyle>
            <a:lvl1pPr>
              <a:defRPr sz="1800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539A78E-7A40-E848-87D2-AC16CC3B5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8891" y="188912"/>
            <a:ext cx="1814512" cy="771525"/>
          </a:xfrm>
          <a:prstGeom prst="rect">
            <a:avLst/>
          </a:prstGeom>
        </p:spPr>
        <p:txBody>
          <a:bodyPr lIns="0" tIns="0"/>
          <a:lstStyle>
            <a:lvl1pPr>
              <a:defRPr sz="1800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189A3B7-CBB1-8C46-BAB3-7CC9920EB9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04891" y="188913"/>
            <a:ext cx="1814512" cy="771525"/>
          </a:xfrm>
          <a:prstGeom prst="rect">
            <a:avLst/>
          </a:prstGeom>
        </p:spPr>
        <p:txBody>
          <a:bodyPr lIns="0" tIns="0"/>
          <a:lstStyle>
            <a:lvl1pPr>
              <a:defRPr sz="1800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7604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Q Network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528F03E-3DFA-6C4F-83FA-2DFF0B7E5E93}"/>
              </a:ext>
            </a:extLst>
          </p:cNvPr>
          <p:cNvSpPr txBox="1">
            <a:spLocks/>
          </p:cNvSpPr>
          <p:nvPr userDrawn="1"/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rgbClr val="114FD6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Promote education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and prepare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747D67CB-0978-694E-9335-6F6372C91308}"/>
              </a:ext>
            </a:extLst>
          </p:cNvPr>
          <p:cNvSpPr txBox="1">
            <a:spLocks/>
          </p:cNvSpPr>
          <p:nvPr userDrawn="1"/>
        </p:nvSpPr>
        <p:spPr>
          <a:xfrm>
            <a:off x="2286000" y="0"/>
            <a:ext cx="2286000" cy="5143500"/>
          </a:xfrm>
          <a:prstGeom prst="rect">
            <a:avLst/>
          </a:prstGeom>
          <a:solidFill>
            <a:srgbClr val="09247D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Accelerate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quantum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56BFDB1-AC0B-5F45-A2E2-8F9953138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3998298-E618-E447-9255-D3BD52C08F64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2747515" y="1431184"/>
            <a:ext cx="1362971" cy="132037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B220107-6391-0842-A574-A9386FEE4C0D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306446" y="1422304"/>
            <a:ext cx="1389108" cy="1347013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6A5C675-1C21-A746-8A31-E83293A4A3B4}"/>
              </a:ext>
            </a:extLst>
          </p:cNvPr>
          <p:cNvSpPr txBox="1">
            <a:spLocks/>
          </p:cNvSpPr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rgbClr val="0B36AA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Develop commercial applications</a:t>
            </a:r>
          </a:p>
        </p:txBody>
      </p:sp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6611B913-81E3-9740-BE52-B0DE055D92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1069" y="1448939"/>
            <a:ext cx="1267863" cy="1267863"/>
          </a:xfrm>
          <a:prstGeom prst="rect">
            <a:avLst/>
          </a:prstGeom>
        </p:spPr>
      </p:pic>
      <p:sp>
        <p:nvSpPr>
          <p:cNvPr id="11" name="Title 812">
            <a:extLst>
              <a:ext uri="{FF2B5EF4-FFF2-40B4-BE49-F238E27FC236}">
                <a16:creationId xmlns:a16="http://schemas.microsoft.com/office/drawing/2014/main" id="{CEBDB25D-8A7C-E14D-A884-8FC1E8681E3B}"/>
              </a:ext>
            </a:extLst>
          </p:cNvPr>
          <p:cNvSpPr txBox="1">
            <a:spLocks/>
          </p:cNvSpPr>
          <p:nvPr userDrawn="1"/>
        </p:nvSpPr>
        <p:spPr>
          <a:xfrm>
            <a:off x="210312" y="167423"/>
            <a:ext cx="1921679" cy="1059619"/>
          </a:xfrm>
          <a:prstGeom prst="rect">
            <a:avLst/>
          </a:prstGeom>
        </p:spPr>
        <p:txBody>
          <a:bodyPr lIns="0" tIns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Q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E7B2710-5724-E24B-9787-F4BD0A5E8350}"/>
              </a:ext>
            </a:extLst>
          </p:cNvPr>
          <p:cNvSpPr txBox="1">
            <a:spLocks/>
          </p:cNvSpPr>
          <p:nvPr userDrawn="1"/>
        </p:nvSpPr>
        <p:spPr>
          <a:xfrm>
            <a:off x="7632291" y="0"/>
            <a:ext cx="1526458" cy="5143500"/>
          </a:xfrm>
          <a:prstGeom prst="rect">
            <a:avLst/>
          </a:prstGeom>
          <a:solidFill>
            <a:srgbClr val="448EF9"/>
          </a:solidFill>
        </p:spPr>
        <p:txBody>
          <a:bodyPr vert="horz" lIns="91440" tIns="182880" rIns="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Academic Partners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8A1CDF4-6936-084D-A2C4-C583C11EDE13}"/>
              </a:ext>
            </a:extLst>
          </p:cNvPr>
          <p:cNvSpPr txBox="1">
            <a:spLocks/>
          </p:cNvSpPr>
          <p:nvPr userDrawn="1"/>
        </p:nvSpPr>
        <p:spPr>
          <a:xfrm>
            <a:off x="1526459" y="0"/>
            <a:ext cx="1526458" cy="5143500"/>
          </a:xfrm>
          <a:prstGeom prst="rect">
            <a:avLst/>
          </a:prstGeom>
          <a:solidFill>
            <a:srgbClr val="09247D"/>
          </a:solidFill>
        </p:spPr>
        <p:txBody>
          <a:bodyPr vert="horz" lIns="91440" tIns="182880" rIns="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Industry Partners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B36BFFD-768D-C84F-8E91-0B2704D28074}"/>
              </a:ext>
            </a:extLst>
          </p:cNvPr>
          <p:cNvSpPr txBox="1">
            <a:spLocks/>
          </p:cNvSpPr>
          <p:nvPr userDrawn="1"/>
        </p:nvSpPr>
        <p:spPr>
          <a:xfrm>
            <a:off x="3052917" y="0"/>
            <a:ext cx="1526458" cy="5143500"/>
          </a:xfrm>
          <a:prstGeom prst="rect">
            <a:avLst/>
          </a:prstGeom>
          <a:solidFill>
            <a:srgbClr val="0B36AA"/>
          </a:solidFill>
        </p:spPr>
        <p:txBody>
          <a:bodyPr vert="horz" lIns="91440" tIns="182880" rIns="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Hubs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56BFDB1-AC0B-5F45-A2E2-8F9953138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BAA190F-A232-4143-BEB7-F0816A1A00B8}"/>
              </a:ext>
            </a:extLst>
          </p:cNvPr>
          <p:cNvSpPr txBox="1">
            <a:spLocks/>
          </p:cNvSpPr>
          <p:nvPr userDrawn="1"/>
        </p:nvSpPr>
        <p:spPr>
          <a:xfrm>
            <a:off x="4579375" y="0"/>
            <a:ext cx="1526458" cy="5143500"/>
          </a:xfrm>
          <a:prstGeom prst="rect">
            <a:avLst/>
          </a:prstGeom>
          <a:solidFill>
            <a:srgbClr val="114FD6"/>
          </a:solidFill>
        </p:spPr>
        <p:txBody>
          <a:bodyPr vert="horz" lIns="91440" tIns="182880" rIns="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Members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0A8EB9F-E7EB-7444-9619-A5A6383B7CFE}"/>
              </a:ext>
            </a:extLst>
          </p:cNvPr>
          <p:cNvSpPr txBox="1">
            <a:spLocks/>
          </p:cNvSpPr>
          <p:nvPr userDrawn="1"/>
        </p:nvSpPr>
        <p:spPr>
          <a:xfrm>
            <a:off x="6105833" y="0"/>
            <a:ext cx="1526458" cy="5143500"/>
          </a:xfrm>
          <a:prstGeom prst="rect">
            <a:avLst/>
          </a:prstGeom>
          <a:solidFill>
            <a:srgbClr val="1167FB"/>
          </a:solidFill>
        </p:spPr>
        <p:txBody>
          <a:bodyPr vert="horz" lIns="91440" tIns="182880" rIns="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Startups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0" name="Title 812">
            <a:extLst>
              <a:ext uri="{FF2B5EF4-FFF2-40B4-BE49-F238E27FC236}">
                <a16:creationId xmlns:a16="http://schemas.microsoft.com/office/drawing/2014/main" id="{B4D98318-9176-9749-BC5C-2095F20618C7}"/>
              </a:ext>
            </a:extLst>
          </p:cNvPr>
          <p:cNvSpPr txBox="1">
            <a:spLocks/>
          </p:cNvSpPr>
          <p:nvPr userDrawn="1"/>
        </p:nvSpPr>
        <p:spPr>
          <a:xfrm>
            <a:off x="210312" y="201168"/>
            <a:ext cx="1921679" cy="1059619"/>
          </a:xfrm>
          <a:prstGeom prst="rect">
            <a:avLst/>
          </a:prstGeom>
        </p:spPr>
        <p:txBody>
          <a:bodyPr lIns="0" tIns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2400" dirty="0">
                <a:solidFill>
                  <a:srgbClr val="FFFFFF"/>
                </a:solidFill>
              </a:rPr>
              <a:t>IBM Q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1594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Q Network Off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D8533545-FF20-5243-902C-36DFEC88313E}"/>
              </a:ext>
            </a:extLst>
          </p:cNvPr>
          <p:cNvSpPr txBox="1">
            <a:spLocks/>
          </p:cNvSpPr>
          <p:nvPr userDrawn="1"/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rgbClr val="114FD6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Business Framework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and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281303A6-202C-FC49-AE40-0584D503D25C}"/>
              </a:ext>
            </a:extLst>
          </p:cNvPr>
          <p:cNvSpPr txBox="1">
            <a:spLocks/>
          </p:cNvSpPr>
          <p:nvPr userDrawn="1"/>
        </p:nvSpPr>
        <p:spPr>
          <a:xfrm>
            <a:off x="228666" y="4785591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2019 IBM Corporation          #IBMQ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6A65766-6995-3047-93A0-D0F390089D9D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294148" y="1320861"/>
            <a:ext cx="1413704" cy="1231290"/>
          </a:xfrm>
          <a:prstGeom prst="rect">
            <a:avLst/>
          </a:prstGeom>
        </p:spPr>
      </p:pic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B0001C53-46C3-BA4B-BA3C-E63FE22688DC}"/>
              </a:ext>
            </a:extLst>
          </p:cNvPr>
          <p:cNvSpPr txBox="1">
            <a:spLocks/>
          </p:cNvSpPr>
          <p:nvPr userDrawn="1"/>
        </p:nvSpPr>
        <p:spPr>
          <a:xfrm>
            <a:off x="2286000" y="0"/>
            <a:ext cx="2286000" cy="5143500"/>
          </a:xfrm>
          <a:prstGeom prst="rect">
            <a:avLst/>
          </a:prstGeom>
          <a:solidFill>
            <a:srgbClr val="09247D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Technology and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Enablement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0AB1A35-8609-F140-8193-71C0B1E708B7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2774434" y="1302044"/>
            <a:ext cx="1238109" cy="1323496"/>
          </a:xfrm>
          <a:prstGeom prst="rect">
            <a:avLst/>
          </a:prstGeom>
        </p:spPr>
      </p:pic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718AFC96-45CC-3A42-BFC3-121D10D0CAF3}"/>
              </a:ext>
            </a:extLst>
          </p:cNvPr>
          <p:cNvSpPr txBox="1">
            <a:spLocks/>
          </p:cNvSpPr>
          <p:nvPr userDrawn="1"/>
        </p:nvSpPr>
        <p:spPr>
          <a:xfrm>
            <a:off x="4572000" y="0"/>
            <a:ext cx="2286000" cy="5143500"/>
          </a:xfrm>
          <a:prstGeom prst="rect">
            <a:avLst/>
          </a:prstGeom>
          <a:solidFill>
            <a:srgbClr val="0B36AA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Support and Collaboration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A3D439D-8862-314E-BEBB-B74DF69D1CA2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5045684" y="1377615"/>
            <a:ext cx="1338633" cy="1122725"/>
          </a:xfrm>
          <a:prstGeom prst="rect">
            <a:avLst/>
          </a:prstGeom>
        </p:spPr>
      </p:pic>
      <p:sp>
        <p:nvSpPr>
          <p:cNvPr id="11" name="Title 812">
            <a:extLst>
              <a:ext uri="{FF2B5EF4-FFF2-40B4-BE49-F238E27FC236}">
                <a16:creationId xmlns:a16="http://schemas.microsoft.com/office/drawing/2014/main" id="{54218355-4CC7-4143-B65B-2B288B7FD8F4}"/>
              </a:ext>
            </a:extLst>
          </p:cNvPr>
          <p:cNvSpPr txBox="1">
            <a:spLocks/>
          </p:cNvSpPr>
          <p:nvPr userDrawn="1"/>
        </p:nvSpPr>
        <p:spPr>
          <a:xfrm>
            <a:off x="210312" y="167423"/>
            <a:ext cx="1921679" cy="1059619"/>
          </a:xfrm>
          <a:prstGeom prst="rect">
            <a:avLst/>
          </a:prstGeom>
        </p:spPr>
        <p:txBody>
          <a:bodyPr lIns="0" rIns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2400" dirty="0">
                <a:solidFill>
                  <a:srgbClr val="FFFFFF"/>
                </a:solidFill>
              </a:rPr>
              <a:t>IBM Q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0226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your quantum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0BCC3BC6-0020-9D4F-983F-6C61D0EEF303}"/>
              </a:ext>
            </a:extLst>
          </p:cNvPr>
          <p:cNvSpPr txBox="1">
            <a:spLocks/>
          </p:cNvSpPr>
          <p:nvPr userDrawn="1"/>
        </p:nvSpPr>
        <p:spPr>
          <a:xfrm>
            <a:off x="6858000" y="984068"/>
            <a:ext cx="2286000" cy="4159431"/>
          </a:xfrm>
          <a:prstGeom prst="rect">
            <a:avLst/>
          </a:prstGeom>
          <a:solidFill>
            <a:srgbClr val="1167FB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IBM Q Network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Collaborate, research, and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explore quantum computing applications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ヒラギノ角ゴ Pro W3" charset="0"/>
              <a:cs typeface="Arial" charset="0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883DBB8-0B3B-6246-9D80-D4B8FF94350F}"/>
              </a:ext>
            </a:extLst>
          </p:cNvPr>
          <p:cNvSpPr txBox="1">
            <a:spLocks/>
          </p:cNvSpPr>
          <p:nvPr userDrawn="1"/>
        </p:nvSpPr>
        <p:spPr>
          <a:xfrm>
            <a:off x="0" y="984068"/>
            <a:ext cx="2286000" cy="4159431"/>
          </a:xfrm>
          <a:prstGeom prst="rect">
            <a:avLst/>
          </a:prstGeom>
          <a:solidFill>
            <a:srgbClr val="09247D"/>
          </a:solidFill>
        </p:spPr>
        <p:txBody>
          <a:bodyPr vert="horz" lIns="228600" tIns="182880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ヒラギノ角ゴ Pro W3" charset="0"/>
                <a:cs typeface="Arial" charset="0"/>
              </a:rPr>
              <a:t>IBM Q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Discover quantum computing with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IBM Q, IBM’s </a:t>
            </a:r>
            <a:r>
              <a:rPr kumimoji="0" lang="en-US" sz="1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quantum computing</a:t>
            </a:r>
            <a:r>
              <a:rPr kumimoji="0" lang="en-US" sz="1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initiative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ヒラギノ角ゴ Pro W3" charset="0"/>
              <a:cs typeface="Arial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B2D9682-C59F-4E44-BE64-9FD252CDC0FF}"/>
              </a:ext>
            </a:extLst>
          </p:cNvPr>
          <p:cNvSpPr txBox="1">
            <a:spLocks/>
          </p:cNvSpPr>
          <p:nvPr userDrawn="1"/>
        </p:nvSpPr>
        <p:spPr>
          <a:xfrm>
            <a:off x="4572000" y="984068"/>
            <a:ext cx="2286000" cy="4159431"/>
          </a:xfrm>
          <a:prstGeom prst="rect">
            <a:avLst/>
          </a:prstGeom>
          <a:solidFill>
            <a:srgbClr val="114FD6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ヒラギノ角ゴ Pro W3" charset="0"/>
                <a:cs typeface="Arial" charset="0"/>
              </a:rPr>
              <a:t>Qiskit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Learn about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and start using Qiskit software development framework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ヒラギノ角ゴ Pro W3" charset="0"/>
              <a:cs typeface="Arial" charset="0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20B4D54-3A0B-3247-8FE4-7908BE2E33D0}"/>
              </a:ext>
            </a:extLst>
          </p:cNvPr>
          <p:cNvSpPr txBox="1">
            <a:spLocks/>
          </p:cNvSpPr>
          <p:nvPr userDrawn="1"/>
        </p:nvSpPr>
        <p:spPr>
          <a:xfrm>
            <a:off x="2286000" y="984068"/>
            <a:ext cx="2286000" cy="4159431"/>
          </a:xfrm>
          <a:prstGeom prst="rect">
            <a:avLst/>
          </a:prstGeom>
          <a:solidFill>
            <a:srgbClr val="0B36AA"/>
          </a:solidFill>
        </p:spPr>
        <p:txBody>
          <a:bodyPr vert="horz" lIns="228600" tIns="192024" rIns="228600" bIns="2286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ヒラギノ角ゴ Pro W3" charset="0"/>
                <a:cs typeface="Arial" charset="0"/>
              </a:rPr>
              <a:t>IBM Q Experience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Explore IBM’s quantum cloud services platform, start using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real quantum computing systems today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endParaRPr kumimoji="0" lang="en-US" sz="1200" b="0" i="0" u="sng" strike="noStrike" kern="1200" cap="none" spc="-4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ヒラギノ角ゴ Pro W3" charset="0"/>
              <a:cs typeface="Arial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A9A636A8-8ACD-684D-8D73-B89B37698651}"/>
              </a:ext>
            </a:extLst>
          </p:cNvPr>
          <p:cNvSpPr txBox="1">
            <a:spLocks/>
          </p:cNvSpPr>
          <p:nvPr userDrawn="1"/>
        </p:nvSpPr>
        <p:spPr>
          <a:xfrm>
            <a:off x="210312" y="201168"/>
            <a:ext cx="7255167" cy="525453"/>
          </a:xfrm>
          <a:prstGeom prst="rect">
            <a:avLst/>
          </a:prstGeom>
        </p:spPr>
        <p:txBody>
          <a:bodyPr lIns="0" tIns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2600" dirty="0">
                <a:solidFill>
                  <a:srgbClr val="FFFFFF"/>
                </a:solidFill>
                <a:latin typeface="+mj-lt"/>
              </a:rPr>
              <a:t>Start your quantum journey today with IBM Q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0273EA72-D089-FF4C-A840-6F2744221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0" y="4787900"/>
            <a:ext cx="1828732" cy="166687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8C41731-7A10-4A4E-9BFF-37622FAC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defTabSz="914400"/>
            <a:r>
              <a:rPr lang="en-US" dirty="0"/>
              <a:t>Click to edit Master title slide</a:t>
            </a:r>
            <a:br>
              <a:rPr lang="en-US" dirty="0"/>
            </a:br>
            <a:r>
              <a:rPr lang="en-US" kern="0" dirty="0"/>
              <a:t>—</a:t>
            </a:r>
            <a:br>
              <a:rPr lang="en-US" kern="0" dirty="0"/>
            </a:br>
            <a:r>
              <a:rPr lang="en-US" b="0" kern="0" dirty="0"/>
              <a:t>First </a:t>
            </a:r>
            <a:r>
              <a:rPr lang="en-US" b="0" kern="0" dirty="0" err="1"/>
              <a:t>Lastname</a:t>
            </a:r>
            <a:br>
              <a:rPr lang="en-US" b="0" kern="0" dirty="0"/>
            </a:br>
            <a:r>
              <a:rPr lang="en-US" b="0" kern="0" dirty="0"/>
              <a:t>Job Title</a:t>
            </a:r>
            <a:br>
              <a:rPr lang="en-US" b="0" kern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743F5-5B83-0B4B-A14D-7E21F425CF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4495800"/>
            <a:ext cx="835203" cy="294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743" y="201168"/>
            <a:ext cx="521589" cy="211455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4639013-8983-F442-ACD8-CB91AD6404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1168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2"/>
            <a:ext cx="1292094" cy="526097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14D36A8-C89B-2A46-BC68-5F5D8BC2AA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201168"/>
            <a:ext cx="4142164" cy="4294632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>
                <a:latin typeface="+mj-lt"/>
                <a:ea typeface=""/>
                <a:cs typeface=""/>
              </a:rPr>
              <a:t>A note on font</a:t>
            </a:r>
            <a:br>
              <a:rPr lang="en-US" dirty="0">
                <a:latin typeface="IBM Plex Sans" panose="020B0503050000000000" pitchFamily="34" charset="77"/>
                <a:ea typeface=""/>
                <a:cs typeface=""/>
              </a:rPr>
            </a:br>
            <a:r>
              <a:rPr lang="en-US" dirty="0">
                <a:latin typeface="IBM Plex Sans" panose="020B0503050000000000" pitchFamily="34" charset="77"/>
                <a:ea typeface=""/>
                <a:cs typeface=""/>
              </a:rPr>
              <a:t>—</a:t>
            </a:r>
            <a:br>
              <a:rPr lang="en-US" dirty="0">
                <a:latin typeface="IBM Plex Sans" panose="020B0503050000000000" pitchFamily="34" charset="77"/>
                <a:ea typeface=""/>
                <a:cs typeface=""/>
              </a:rPr>
            </a:br>
            <a:r>
              <a:rPr lang="en-US" sz="1600" dirty="0">
                <a:latin typeface="IBM Plex Sans" panose="020B0503050000000000" pitchFamily="34" charset="77"/>
                <a:ea typeface=""/>
                <a:cs typeface=""/>
              </a:rPr>
              <a:t>IBM Plex 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rPr lang="en-US" sz="1200" b="1" dirty="0"/>
              <a:t>Click </a:t>
            </a:r>
            <a:r>
              <a:rPr lang="en-US" sz="1200" b="1" dirty="0">
                <a:solidFill>
                  <a:schemeClr val="accent4"/>
                </a:solidFill>
                <a:hlinkClick r:id="rId2"/>
              </a:rPr>
              <a:t>here</a:t>
            </a:r>
            <a:r>
              <a:rPr lang="en-US" sz="1200" b="1" dirty="0"/>
              <a:t> to download IBM </a:t>
            </a:r>
            <a:r>
              <a:rPr lang="en-US" sz="1200" b="1" dirty="0" err="1"/>
              <a:t>Plex</a:t>
            </a:r>
            <a:endParaRPr lang="is-IS" sz="1200" b="1" dirty="0"/>
          </a:p>
          <a:p>
            <a:r>
              <a:rPr lang="en-US" sz="1200" dirty="0"/>
              <a:t>A note about the type: </a:t>
            </a:r>
          </a:p>
          <a:p>
            <a:r>
              <a:rPr lang="en-US" sz="1200" dirty="0"/>
              <a:t>If you plan to share the presentation with outside parties on an Apple OSX or </a:t>
            </a:r>
            <a:r>
              <a:rPr lang="en-US" sz="1200" dirty="0" err="1"/>
              <a:t>IoS</a:t>
            </a:r>
            <a:r>
              <a:rPr lang="en-US" sz="1200" dirty="0"/>
              <a:t> device, please consider using the Arial variant instead of the IBM </a:t>
            </a:r>
            <a:r>
              <a:rPr lang="en-US" sz="1200" dirty="0" err="1"/>
              <a:t>Plex</a:t>
            </a:r>
            <a:r>
              <a:rPr lang="en-US" sz="1200" dirty="0"/>
              <a:t> variant. </a:t>
            </a:r>
          </a:p>
          <a:p>
            <a:r>
              <a:rPr lang="en-US" sz="1200" dirty="0"/>
              <a:t>Embedded IBM </a:t>
            </a:r>
            <a:r>
              <a:rPr lang="en-US" sz="1200" dirty="0" err="1"/>
              <a:t>Plex</a:t>
            </a:r>
            <a:r>
              <a:rPr lang="en-US" sz="1200" dirty="0"/>
              <a:t> fonts received by a non-IBM-owned Apple OSX or </a:t>
            </a:r>
            <a:r>
              <a:rPr lang="en-US" sz="1200" dirty="0" err="1"/>
              <a:t>IoS</a:t>
            </a:r>
            <a:r>
              <a:rPr lang="en-US" sz="1200" dirty="0"/>
              <a:t> device will be replaced by the system default font (this is not a problem with non-IBM owned Windows devices).</a:t>
            </a:r>
          </a:p>
          <a:p>
            <a:r>
              <a:rPr lang="en-US" sz="1200" dirty="0"/>
              <a:t>The IBM </a:t>
            </a:r>
            <a:r>
              <a:rPr lang="en-US" sz="1200" dirty="0" err="1"/>
              <a:t>Plex</a:t>
            </a:r>
            <a:r>
              <a:rPr lang="en-US" sz="1200" dirty="0"/>
              <a:t> font can be replaced with Arial by using the ‘Format &gt; Replace Fonts’ command. Ensure that all IBM </a:t>
            </a:r>
            <a:r>
              <a:rPr lang="en-US" sz="1200" dirty="0" err="1"/>
              <a:t>Plex</a:t>
            </a:r>
            <a:r>
              <a:rPr lang="en-US" sz="1200" dirty="0"/>
              <a:t> font variations are replaced, and double-check your document as some elements do not replace automatically. </a:t>
            </a:r>
          </a:p>
          <a:p>
            <a:r>
              <a:rPr lang="en-US" sz="1200" dirty="0"/>
              <a:t>A PDF of the presentation can be created by using Export or Save As. Note that all animations will be lost, and the presentation will no longer be editable.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852EFD7-39E2-2D4E-9BD2-BD01997585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1168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  <a:endParaRPr lang="en-US" dirty="0">
              <a:solidFill>
                <a:srgbClr val="FFFFFF"/>
              </a:solidFill>
              <a:latin typeface="IBM Plex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3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2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73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1"/>
            <a:ext cx="4114801" cy="4343400"/>
          </a:xfrm>
        </p:spPr>
        <p:txBody>
          <a:bodyPr/>
          <a:lstStyle>
            <a:lvl1pPr>
              <a:lnSpc>
                <a:spcPct val="90000"/>
              </a:lnSpc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97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89373"/>
            <a:ext cx="4114800" cy="4343400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57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1127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19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1127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1"/>
            <a:ext cx="4572000" cy="482282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30767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1127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28030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2320"/>
            <a:ext cx="5187462" cy="4389120"/>
          </a:xfrm>
        </p:spPr>
        <p:txBody>
          <a:bodyPr/>
          <a:lstStyle>
            <a:lvl1pPr marL="117472" indent="-117472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4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4822826"/>
            <a:ext cx="9144000" cy="320675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63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, 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594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53" y="2055814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52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  <a:endParaRPr lang="en-US" dirty="0">
              <a:solidFill>
                <a:srgbClr val="FFFFFF"/>
              </a:solidFill>
              <a:latin typeface="IBM Plex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3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59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02" indent="0">
              <a:buNone/>
              <a:defRPr/>
            </a:lvl3pPr>
            <a:lvl4pPr marL="434954" indent="0">
              <a:buNone/>
              <a:defRPr/>
            </a:lvl4pPr>
            <a:lvl5pPr marL="63179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02" indent="0">
              <a:buNone/>
              <a:defRPr/>
            </a:lvl3pPr>
            <a:lvl4pPr marL="434954" indent="0">
              <a:buNone/>
              <a:defRPr/>
            </a:lvl4pPr>
            <a:lvl5pPr marL="63179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8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68579" tIns="68579" rIns="68579" bIns="68579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8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494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9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or section divider with medium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b="1" dirty="0">
                <a:latin typeface="+mj-lt"/>
              </a:rPr>
              <a:t>Part or Section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divider with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medium highlighted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6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1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6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68579" tIns="68579" rIns="68579" bIns="68579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685783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000000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68579" tIns="68579" rIns="68579" bIns="68579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907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01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1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or section divider with medium type or typ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 i="0">
                <a:latin typeface="+mj-lt"/>
              </a:defRPr>
            </a:lvl1pPr>
          </a:lstStyle>
          <a:p>
            <a:r>
              <a:rPr lang="en-US" dirty="0"/>
              <a:t>Part or Section divider with medium type or type and photo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157730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093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2569463"/>
          </a:xfrm>
          <a:solidFill>
            <a:schemeClr val="tx1"/>
          </a:solidFill>
        </p:spPr>
        <p:txBody>
          <a:bodyPr lIns="137156" tIns="123441" rIns="171446" bIns="171446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86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68579" tIns="68579" rIns="68579" bIns="68579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157730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47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68579" tIns="68579" rIns="68579" bIns="68579"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7"/>
            <a:ext cx="2286000" cy="2562225"/>
          </a:xfrm>
          <a:solidFill>
            <a:schemeClr val="bg1"/>
          </a:solidFill>
        </p:spPr>
        <p:txBody>
          <a:bodyPr lIns="171446" tIns="171446" rIns="171446" bIns="171446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tx1"/>
          </a:solidFill>
        </p:spPr>
        <p:txBody>
          <a:bodyPr lIns="164588" tIns="150872" rIns="171446" bIns="171446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020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31973"/>
          </a:solidFill>
        </p:spPr>
        <p:txBody>
          <a:bodyPr lIns="164588" tIns="150872" rIns="171446" bIns="171446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BA5FF"/>
          </a:solidFill>
        </p:spPr>
        <p:txBody>
          <a:bodyPr lIns="164588" tIns="150872" rIns="171446" bIns="171446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68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68579" tIns="68579" rIns="68579" bIns="68579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2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Big text.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68579" bIns="68579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2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67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48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02" indent="0">
              <a:buNone/>
              <a:defRPr/>
            </a:lvl3pPr>
            <a:lvl4pPr marL="434954" indent="0">
              <a:buNone/>
              <a:defRPr/>
            </a:lvl4pPr>
            <a:lvl5pPr marL="63179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0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4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565656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6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5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6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7_fact, number, pic_Gray90_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572000" cy="514350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685783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439"/>
            <a:ext cx="4108450" cy="775597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D999D4-B456-9943-89B7-30D56181CE18}" type="slidenum">
              <a:rPr lang="en-US" smtClean="0">
                <a:solidFill>
                  <a:srgbClr val="000000"/>
                </a:solidFill>
                <a:latin typeface="IBM Plex Sans Light"/>
              </a:rPr>
              <a:pPr/>
              <a:t>‹#›</a:t>
            </a:fld>
            <a:endParaRPr lang="en-US"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 Light"/>
              </a:rPr>
              <a:t>© 2021 IBM Corporation        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521682"/>
            <a:ext cx="4114800" cy="135421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solidFill>
            <a:schemeClr val="tx1"/>
          </a:solidFill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899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581" y="151537"/>
            <a:ext cx="8702842" cy="511358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IBMPlexSans-Light"/>
                <a:cs typeface="IBMPlexSans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IBM Plex Sans Light"/>
              </a:rPr>
              <a:t>© 2021 IBM Corporation          </a:t>
            </a:r>
            <a:endParaRPr>
              <a:solidFill>
                <a:prstClr val="black">
                  <a:tint val="75000"/>
                </a:prstClr>
              </a:solidFill>
              <a:latin typeface="IBM Plex Sans Light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  <a:latin typeface="IBM Plex Sans Light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IBM Plex Sans Light"/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719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3" name="Title Text"/>
          <p:cNvSpPr txBox="1">
            <a:spLocks noGrp="1"/>
          </p:cNvSpPr>
          <p:nvPr>
            <p:ph type="title"/>
          </p:nvPr>
        </p:nvSpPr>
        <p:spPr>
          <a:xfrm>
            <a:off x="228600" y="411480"/>
            <a:ext cx="6400800" cy="640081"/>
          </a:xfrm>
          <a:prstGeom prst="rect">
            <a:avLst/>
          </a:prstGeom>
        </p:spPr>
        <p:txBody>
          <a:bodyPr>
            <a:normAutofit/>
          </a:bodyPr>
          <a:lstStyle>
            <a:lvl1pPr defTabSz="457189">
              <a:defRPr b="0"/>
            </a:lvl1pPr>
          </a:lstStyle>
          <a:p>
            <a:r>
              <a:t>Title Text</a:t>
            </a:r>
          </a:p>
        </p:txBody>
      </p:sp>
      <p:sp>
        <p:nvSpPr>
          <p:cNvPr id="55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00600" y="1093469"/>
            <a:ext cx="1828800" cy="3589656"/>
          </a:xfrm>
          <a:prstGeom prst="rect">
            <a:avLst/>
          </a:prstGeom>
        </p:spPr>
        <p:txBody>
          <a:bodyPr>
            <a:normAutofit/>
          </a:bodyPr>
          <a:lstStyle>
            <a:lvl1pPr defTabSz="457189">
              <a:defRPr sz="1600"/>
            </a:lvl1pPr>
            <a:lvl2pPr marL="0" indent="0" defTabSz="457189">
              <a:buSzTx/>
              <a:buNone/>
              <a:defRPr sz="1600"/>
            </a:lvl2pPr>
            <a:lvl3pPr marL="475516" indent="-251685" defTabSz="457189">
              <a:defRPr sz="1600"/>
            </a:lvl3pPr>
            <a:lvl4pPr marL="701946" indent="-244757" defTabSz="457189">
              <a:defRPr sz="1600"/>
            </a:lvl4pPr>
            <a:lvl5pPr marL="881906" indent="-251685" defTabSz="457189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7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89">
              <a:defRPr sz="1100"/>
            </a:pPr>
            <a:endParaRPr/>
          </a:p>
        </p:txBody>
      </p:sp>
      <p:sp>
        <p:nvSpPr>
          <p:cNvPr id="557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89">
              <a:defRPr sz="1600"/>
            </a:pPr>
            <a:endParaRPr/>
          </a:p>
        </p:txBody>
      </p:sp>
      <p:sp>
        <p:nvSpPr>
          <p:cNvPr id="557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89">
              <a:defRPr sz="1600"/>
            </a:pPr>
            <a:endParaRPr/>
          </a:p>
        </p:txBody>
      </p:sp>
      <p:sp>
        <p:nvSpPr>
          <p:cNvPr id="557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89">
              <a:defRPr sz="1600"/>
            </a:pPr>
            <a:endParaRPr/>
          </a:p>
        </p:txBody>
      </p:sp>
      <p:sp>
        <p:nvSpPr>
          <p:cNvPr id="55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08440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yo-chip spot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25633" y="4848894"/>
            <a:ext cx="89768" cy="923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9A0D1F-40D6-3F47-9D57-B5C4C8A08730}"/>
              </a:ext>
            </a:extLst>
          </p:cNvPr>
          <p:cNvSpPr txBox="1">
            <a:spLocks/>
          </p:cNvSpPr>
          <p:nvPr userDrawn="1"/>
        </p:nvSpPr>
        <p:spPr>
          <a:xfrm>
            <a:off x="-3665" y="1125415"/>
            <a:ext cx="4573832" cy="4018084"/>
          </a:xfrm>
          <a:prstGeom prst="rect">
            <a:avLst/>
          </a:prstGeom>
          <a:noFill/>
        </p:spPr>
        <p:txBody>
          <a:bodyPr vert="horz" anchor="ctr" anchorCtr="1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286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143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800100" indent="-2222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–"/>
              <a:tabLst/>
              <a:defRPr sz="2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2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450586-CCF7-5547-BF67-79CCDD6E71D7}"/>
              </a:ext>
            </a:extLst>
          </p:cNvPr>
          <p:cNvSpPr txBox="1"/>
          <p:nvPr userDrawn="1"/>
        </p:nvSpPr>
        <p:spPr>
          <a:xfrm>
            <a:off x="6769550" y="2237405"/>
            <a:ext cx="218149" cy="27081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defPPr>
              <a:defRPr lang="en-US"/>
            </a:defPPr>
            <a:lvl1pPr defTabSz="457189">
              <a:lnSpc>
                <a:spcPct val="90000"/>
              </a:lnSpc>
              <a:defRPr sz="1800">
                <a:solidFill>
                  <a:srgbClr val="FFFFFF"/>
                </a:solidFill>
                <a:latin typeface="IBM Plex San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88C9CAF-49EC-3447-8291-5FEB29194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BDBB82BD-6C2F-9849-BD5D-52149AF19428}"/>
              </a:ext>
            </a:extLst>
          </p:cNvPr>
          <p:cNvSpPr txBox="1">
            <a:spLocks/>
          </p:cNvSpPr>
          <p:nvPr userDrawn="1"/>
        </p:nvSpPr>
        <p:spPr>
          <a:xfrm>
            <a:off x="8978033" y="5001294"/>
            <a:ext cx="89768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tube, indoor, table&#10;&#10;Description automatically generated">
            <a:extLst>
              <a:ext uri="{FF2B5EF4-FFF2-40B4-BE49-F238E27FC236}">
                <a16:creationId xmlns:a16="http://schemas.microsoft.com/office/drawing/2014/main" id="{AFBEACA9-3D61-8F4B-9AB5-44DC1FE36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4376" y="1"/>
            <a:ext cx="7259624" cy="5143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48E9DD-DF78-B842-ADA8-C929EE992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24328" y="0"/>
            <a:ext cx="6400800" cy="5138928"/>
          </a:xfrm>
          <a:prstGeom prst="rect">
            <a:avLst/>
          </a:prstGeom>
        </p:spPr>
      </p:pic>
      <p:sp>
        <p:nvSpPr>
          <p:cNvPr id="20" name="Line">
            <a:extLst>
              <a:ext uri="{FF2B5EF4-FFF2-40B4-BE49-F238E27FC236}">
                <a16:creationId xmlns:a16="http://schemas.microsoft.com/office/drawing/2014/main" id="{E01BCA79-261C-C04D-8608-F4C458F420D0}"/>
              </a:ext>
            </a:extLst>
          </p:cNvPr>
          <p:cNvSpPr/>
          <p:nvPr userDrawn="1"/>
        </p:nvSpPr>
        <p:spPr>
          <a:xfrm>
            <a:off x="3761677" y="3397405"/>
            <a:ext cx="2579021" cy="925604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 defTabSz="685783">
              <a:defRPr/>
            </a:pPr>
            <a:endParaRPr sz="1300" kern="0" dirty="0">
              <a:solidFill>
                <a:srgbClr val="000000"/>
              </a:solidFill>
              <a:ea typeface="ヒラギノ角ゴ Pro W3" charset="0"/>
              <a:cs typeface="Calibri"/>
              <a:sym typeface="IBM Plex Sans"/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FE236B5F-DC79-4945-ADC6-CFD32CFDF89F}"/>
              </a:ext>
            </a:extLst>
          </p:cNvPr>
          <p:cNvSpPr txBox="1">
            <a:spLocks/>
          </p:cNvSpPr>
          <p:nvPr userDrawn="1"/>
        </p:nvSpPr>
        <p:spPr>
          <a:xfrm>
            <a:off x="8437418" y="4848895"/>
            <a:ext cx="477983" cy="9233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01184DA6-6759-2347-96E1-795575B36596}"/>
              </a:ext>
            </a:extLst>
          </p:cNvPr>
          <p:cNvSpPr txBox="1">
            <a:spLocks/>
          </p:cNvSpPr>
          <p:nvPr userDrawn="1"/>
        </p:nvSpPr>
        <p:spPr>
          <a:xfrm>
            <a:off x="228666" y="4787901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2019 IBM Corporation          #IBMQ</a:t>
            </a:r>
          </a:p>
        </p:txBody>
      </p:sp>
    </p:spTree>
    <p:extLst>
      <p:ext uri="{BB962C8B-B14F-4D97-AF65-F5344CB8AC3E}">
        <p14:creationId xmlns:p14="http://schemas.microsoft.com/office/powerpoint/2010/main" val="5966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_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0774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8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582662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Title Text"/>
          <p:cNvSpPr txBox="1"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b="0"/>
            </a:lvl1pPr>
          </a:lstStyle>
          <a:p>
            <a:r>
              <a:t>Title Text</a:t>
            </a:r>
          </a:p>
        </p:txBody>
      </p:sp>
      <p:sp>
        <p:nvSpPr>
          <p:cNvPr id="23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8600" y="1116487"/>
            <a:ext cx="1828800" cy="3454401"/>
          </a:xfrm>
          <a:prstGeom prst="rect">
            <a:avLst/>
          </a:prstGeom>
        </p:spPr>
        <p:txBody>
          <a:bodyPr>
            <a:normAutofit/>
          </a:bodyPr>
          <a:lstStyle>
            <a:lvl1pPr defTabSz="457200"/>
            <a:lvl2pPr marL="220230" indent="-220230" defTabSz="457200"/>
            <a:lvl3pPr marL="444067" indent="-220230" defTabSz="457200"/>
            <a:lvl4pPr marL="671368" indent="-214168" defTabSz="457200"/>
            <a:lvl5pPr marL="850467" indent="-220230" defTabSz="457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07129371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87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831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2021 IBM Corporation          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890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9474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50312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26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2021 IBM Corporation          </a:t>
            </a:r>
          </a:p>
        </p:txBody>
      </p:sp>
    </p:spTree>
    <p:extLst>
      <p:ext uri="{BB962C8B-B14F-4D97-AF65-F5344CB8AC3E}">
        <p14:creationId xmlns:p14="http://schemas.microsoft.com/office/powerpoint/2010/main" val="21306626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2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with large call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489" y="202453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Definition with large callout </a:t>
            </a:r>
            <a:br>
              <a:rPr lang="en-US" dirty="0"/>
            </a:br>
            <a:r>
              <a:rPr lang="en-US" dirty="0"/>
              <a:t>Lorem ipsum dolor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88" y="1216540"/>
            <a:ext cx="4442663" cy="336194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tabLst/>
              <a:defRPr sz="1600" b="0" baseline="0">
                <a:solidFill>
                  <a:srgbClr val="171717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2</a:t>
            </a:r>
            <a:r>
              <a:rPr kumimoji="0" lang="en-US" sz="960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 bits.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522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76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© 2021 IBM Corporation        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00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19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267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846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018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0164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</p:spTree>
    <p:extLst>
      <p:ext uri="{BB962C8B-B14F-4D97-AF65-F5344CB8AC3E}">
        <p14:creationId xmlns:p14="http://schemas.microsoft.com/office/powerpoint/2010/main" val="114719364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</p:spTree>
    <p:extLst>
      <p:ext uri="{BB962C8B-B14F-4D97-AF65-F5344CB8AC3E}">
        <p14:creationId xmlns:p14="http://schemas.microsoft.com/office/powerpoint/2010/main" val="92235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pict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D89C728-7728-BE43-9530-D6BB74B6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Possible applications for quantum computing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92E95B4-BC1F-F344-8C8D-02B2B1A70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3F19F59-6A14-F544-AEA8-29439D519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0" y="4787900"/>
            <a:ext cx="1828732" cy="16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D3C5F9B-F99A-4F4B-97FA-4B290281DC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56" y="2663686"/>
            <a:ext cx="2560320" cy="181223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z="1100" b="1" dirty="0">
                <a:solidFill>
                  <a:schemeClr val="bg1"/>
                </a:solidFill>
              </a:rPr>
              <a:t>Chemistry</a:t>
            </a:r>
          </a:p>
          <a:p>
            <a:r>
              <a:rPr lang="en-US" sz="1100" dirty="0">
                <a:solidFill>
                  <a:schemeClr val="bg1"/>
                </a:solidFill>
              </a:rPr>
              <a:t>Material design, oil and gas, drug discovery 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8B085D7-ABE8-E247-B45A-874242DF4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7268" y="2663686"/>
            <a:ext cx="2560320" cy="181223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</a:rPr>
              <a:t>Artificial Intelligence</a:t>
            </a:r>
          </a:p>
          <a:p>
            <a:pPr lvl="0">
              <a:buClr>
                <a:srgbClr val="000000"/>
              </a:buClr>
            </a:pPr>
            <a:r>
              <a:rPr lang="en-US" sz="1100" dirty="0">
                <a:solidFill>
                  <a:schemeClr val="bg1"/>
                </a:solidFill>
              </a:rPr>
              <a:t>Classification, machine learning, linear algebra</a:t>
            </a:r>
          </a:p>
          <a:p>
            <a:pPr>
              <a:buClr>
                <a:srgbClr val="000000"/>
              </a:buClr>
            </a:pPr>
            <a:r>
              <a:rPr lang="en-US" sz="11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D689E42-D004-3E45-8235-121E0E7CEC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5080" y="2663686"/>
            <a:ext cx="2560320" cy="181223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</a:rPr>
              <a:t>Financial Services</a:t>
            </a:r>
          </a:p>
          <a:p>
            <a:pPr lvl="0">
              <a:buClr>
                <a:srgbClr val="000000"/>
              </a:buClr>
            </a:pPr>
            <a:r>
              <a:rPr lang="en-US" sz="1100" dirty="0">
                <a:solidFill>
                  <a:schemeClr val="bg1"/>
                </a:solidFill>
              </a:rPr>
              <a:t>Asset pricing, risk analysis, rare event simulation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671D58-4CE5-2244-8B55-C5FD9FC7CCD7}"/>
              </a:ext>
            </a:extLst>
          </p:cNvPr>
          <p:cNvGrpSpPr/>
          <p:nvPr userDrawn="1"/>
        </p:nvGrpSpPr>
        <p:grpSpPr>
          <a:xfrm>
            <a:off x="3283226" y="1289050"/>
            <a:ext cx="1152939" cy="1152939"/>
            <a:chOff x="3283226" y="1289050"/>
            <a:chExt cx="1152939" cy="115293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D07CFC-747D-A946-A893-B073A7A408E2}"/>
                </a:ext>
              </a:extLst>
            </p:cNvPr>
            <p:cNvSpPr/>
            <p:nvPr/>
          </p:nvSpPr>
          <p:spPr bwMode="auto">
            <a:xfrm>
              <a:off x="3283226" y="1289050"/>
              <a:ext cx="1152939" cy="115293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191919"/>
                </a:solidFill>
                <a:latin typeface="HelvNeue Light for IBM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9FCEE2-36AC-E04F-AEE3-7FD30CCA1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1984" y="1535866"/>
              <a:ext cx="698284" cy="64009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9A4A7-F9DE-684C-BB56-31498D5F5AB8}"/>
              </a:ext>
            </a:extLst>
          </p:cNvPr>
          <p:cNvGrpSpPr/>
          <p:nvPr userDrawn="1"/>
        </p:nvGrpSpPr>
        <p:grpSpPr>
          <a:xfrm>
            <a:off x="228600" y="1289050"/>
            <a:ext cx="1152939" cy="1152939"/>
            <a:chOff x="228600" y="1289050"/>
            <a:chExt cx="1152939" cy="115293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5B231D8-4FC3-574B-A5C2-6ED7CE79FFEB}"/>
                </a:ext>
              </a:extLst>
            </p:cNvPr>
            <p:cNvSpPr/>
            <p:nvPr/>
          </p:nvSpPr>
          <p:spPr bwMode="auto">
            <a:xfrm>
              <a:off x="228600" y="1289050"/>
              <a:ext cx="1152939" cy="115293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191919"/>
                </a:solidFill>
                <a:latin typeface="HelvNeue Light for IBM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3D7592B-9A95-194D-8398-0B4A58ADD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265" y="1539901"/>
              <a:ext cx="484920" cy="64009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3AFBBA-B5D7-4844-95CD-02BEFF631B3D}"/>
              </a:ext>
            </a:extLst>
          </p:cNvPr>
          <p:cNvGrpSpPr/>
          <p:nvPr userDrawn="1"/>
        </p:nvGrpSpPr>
        <p:grpSpPr>
          <a:xfrm>
            <a:off x="6364357" y="1289050"/>
            <a:ext cx="1152939" cy="1152939"/>
            <a:chOff x="6364357" y="1289050"/>
            <a:chExt cx="1152939" cy="115293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4A0B41-ECF8-0E4F-8804-6C2DED033550}"/>
                </a:ext>
              </a:extLst>
            </p:cNvPr>
            <p:cNvSpPr/>
            <p:nvPr/>
          </p:nvSpPr>
          <p:spPr bwMode="auto">
            <a:xfrm>
              <a:off x="6364357" y="1289050"/>
              <a:ext cx="1152939" cy="1152939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191919"/>
                </a:solidFill>
                <a:latin typeface="HelvNeue Light for IBM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1C87D16-1AFE-944C-9771-771F58CE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581" y="1561611"/>
              <a:ext cx="640094" cy="640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55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537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19113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1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542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029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020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</p:spTree>
    <p:extLst>
      <p:ext uri="{BB962C8B-B14F-4D97-AF65-F5344CB8AC3E}">
        <p14:creationId xmlns:p14="http://schemas.microsoft.com/office/powerpoint/2010/main" val="24786578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</p:spTree>
    <p:extLst>
      <p:ext uri="{BB962C8B-B14F-4D97-AF65-F5344CB8AC3E}">
        <p14:creationId xmlns:p14="http://schemas.microsoft.com/office/powerpoint/2010/main" val="303697627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78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440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IBM Corporation       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7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96.xml"/><Relationship Id="rId3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29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9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31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101.xml"/><Relationship Id="rId35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26" r:id="rId2"/>
    <p:sldLayoutId id="2147484332" r:id="rId3"/>
    <p:sldLayoutId id="2147484327" r:id="rId4"/>
    <p:sldLayoutId id="2147484287" r:id="rId5"/>
    <p:sldLayoutId id="2147483830" r:id="rId6"/>
    <p:sldLayoutId id="2147484326" r:id="rId7"/>
    <p:sldLayoutId id="2147483828" r:id="rId8"/>
    <p:sldLayoutId id="2147484323" r:id="rId9"/>
    <p:sldLayoutId id="2147484320" r:id="rId10"/>
    <p:sldLayoutId id="2147483831" r:id="rId11"/>
    <p:sldLayoutId id="2147484321" r:id="rId12"/>
    <p:sldLayoutId id="2147484319" r:id="rId13"/>
    <p:sldLayoutId id="2147483846" r:id="rId14"/>
    <p:sldLayoutId id="2147484333" r:id="rId15"/>
    <p:sldLayoutId id="2147483848" r:id="rId16"/>
    <p:sldLayoutId id="2147484324" r:id="rId17"/>
    <p:sldLayoutId id="2147484325" r:id="rId18"/>
    <p:sldLayoutId id="2147484322" r:id="rId19"/>
    <p:sldLayoutId id="2147483857" r:id="rId20"/>
    <p:sldLayoutId id="2147483839" r:id="rId21"/>
    <p:sldLayoutId id="2147484423" r:id="rId22"/>
    <p:sldLayoutId id="2147484424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04636"/>
            <a:ext cx="4114800" cy="4067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598582"/>
            <a:ext cx="4114800" cy="39736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912872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accent5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912872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accent5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4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</p:sldLayoutIdLst>
  <p:hf hdr="0" dt="0"/>
  <p:txStyles>
    <p:titleStyle>
      <a:lvl1pPr algn="l" defTabSz="457189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bg2"/>
          </a:solidFill>
          <a:latin typeface="Arial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600" kern="1200">
          <a:solidFill>
            <a:schemeClr val="bg2"/>
          </a:solidFill>
          <a:latin typeface="Arial"/>
          <a:ea typeface="+mn-ea"/>
          <a:cs typeface="Arial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600" kern="1200">
          <a:solidFill>
            <a:schemeClr val="bg2"/>
          </a:solidFill>
          <a:latin typeface="Arial"/>
          <a:ea typeface="+mn-ea"/>
          <a:cs typeface="Arial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600" kern="1200">
          <a:solidFill>
            <a:schemeClr val="bg2"/>
          </a:solidFill>
          <a:latin typeface="Arial"/>
          <a:ea typeface="+mn-ea"/>
          <a:cs typeface="Arial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600" kern="1200">
          <a:solidFill>
            <a:schemeClr val="bg2"/>
          </a:solidFill>
          <a:latin typeface="Arial"/>
          <a:ea typeface="+mn-ea"/>
          <a:cs typeface="Arial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600" kern="1200">
          <a:solidFill>
            <a:schemeClr val="bg2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1218">
          <p15:clr>
            <a:srgbClr val="F26B43"/>
          </p15:clr>
        </p15:guide>
        <p15:guide id="5" orient="horz" pos="812">
          <p15:clr>
            <a:srgbClr val="F26B43"/>
          </p15:clr>
        </p15:guide>
        <p15:guide id="7" orient="horz" pos="2026">
          <p15:clr>
            <a:srgbClr val="F26B43"/>
          </p15:clr>
        </p15:guide>
        <p15:guide id="8" orient="horz" pos="2428">
          <p15:clr>
            <a:srgbClr val="F26B43"/>
          </p15:clr>
        </p15:guide>
        <p15:guide id="9" orient="horz" pos="2832">
          <p15:clr>
            <a:srgbClr val="F26B43"/>
          </p15:clr>
        </p15:guide>
        <p15:guide id="10" orient="horz" pos="3038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28" pos="5760">
          <p15:clr>
            <a:srgbClr val="F26B43"/>
          </p15:clr>
        </p15:guide>
        <p15:guide id="30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3" orient="horz" pos="412">
          <p15:clr>
            <a:srgbClr val="F26B43"/>
          </p15:clr>
        </p15:guide>
        <p15:guide id="34" orient="horz" pos="3138">
          <p15:clr>
            <a:srgbClr val="F26B43"/>
          </p15:clr>
        </p15:guide>
        <p15:guide id="35" orient="horz" pos="50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2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2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pPr defTabSz="685783"/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 defTabSz="685783"/>
              <a:t>‹#›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024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  <p:sldLayoutId id="2147484361" r:id="rId15"/>
    <p:sldLayoutId id="2147484362" r:id="rId16"/>
    <p:sldLayoutId id="2147484363" r:id="rId17"/>
    <p:sldLayoutId id="2147484364" r:id="rId18"/>
    <p:sldLayoutId id="2147484365" r:id="rId19"/>
    <p:sldLayoutId id="2147484366" r:id="rId20"/>
    <p:sldLayoutId id="2147484367" r:id="rId21"/>
    <p:sldLayoutId id="2147484368" r:id="rId22"/>
    <p:sldLayoutId id="2147484369" r:id="rId23"/>
    <p:sldLayoutId id="2147484370" r:id="rId24"/>
    <p:sldLayoutId id="2147484371" r:id="rId25"/>
    <p:sldLayoutId id="2147484372" r:id="rId26"/>
    <p:sldLayoutId id="2147484373" r:id="rId27"/>
    <p:sldLayoutId id="2147484374" r:id="rId28"/>
    <p:sldLayoutId id="2147484375" r:id="rId29"/>
    <p:sldLayoutId id="2147484376" r:id="rId30"/>
    <p:sldLayoutId id="2147484377" r:id="rId31"/>
    <p:sldLayoutId id="2147484378" r:id="rId32"/>
    <p:sldLayoutId id="2147484379" r:id="rId33"/>
    <p:sldLayoutId id="2147484380" r:id="rId34"/>
    <p:sldLayoutId id="2147484382" r:id="rId35"/>
    <p:sldLayoutId id="2147484383" r:id="rId36"/>
    <p:sldLayoutId id="2147484384" r:id="rId37"/>
    <p:sldLayoutId id="2147484385" r:id="rId38"/>
    <p:sldLayoutId id="2147484386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191919"/>
          </a:solidFill>
          <a:latin typeface="HelvNeue Light for IBM" pitchFamily="34" charset="0"/>
        </a:defRPr>
      </a:lvl5pPr>
      <a:lvl6pPr marL="36254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191919"/>
          </a:solidFill>
          <a:latin typeface="HelvNeue Light for IBM" pitchFamily="34" charset="0"/>
        </a:defRPr>
      </a:lvl6pPr>
      <a:lvl7pPr marL="72509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191919"/>
          </a:solidFill>
          <a:latin typeface="HelvNeue Light for IBM" pitchFamily="34" charset="0"/>
        </a:defRPr>
      </a:lvl7pPr>
      <a:lvl8pPr marL="10876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191919"/>
          </a:solidFill>
          <a:latin typeface="HelvNeue Light for IBM" pitchFamily="34" charset="0"/>
        </a:defRPr>
      </a:lvl8pPr>
      <a:lvl9pPr marL="14501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42" indent="-171442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884" indent="-141281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19" indent="-19366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35" indent="-171442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623" indent="-12966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00">
          <a:solidFill>
            <a:schemeClr val="bg1"/>
          </a:solidFill>
          <a:latin typeface="Arial" charset="0"/>
        </a:defRPr>
      </a:lvl6pPr>
      <a:lvl7pPr marL="1946168" indent="-12966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00">
          <a:solidFill>
            <a:schemeClr val="bg1"/>
          </a:solidFill>
          <a:latin typeface="Arial" charset="0"/>
        </a:defRPr>
      </a:lvl7pPr>
      <a:lvl8pPr marL="2308715" indent="-12966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00">
          <a:solidFill>
            <a:schemeClr val="bg1"/>
          </a:solidFill>
          <a:latin typeface="Arial" charset="0"/>
        </a:defRPr>
      </a:lvl8pPr>
      <a:lvl9pPr marL="2671262" indent="-12966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0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546" algn="l" defTabSz="7250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094" algn="l" defTabSz="7250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7639" algn="l" defTabSz="7250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186" algn="l" defTabSz="7250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2733" algn="l" defTabSz="7250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5278" algn="l" defTabSz="7250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7825" algn="l" defTabSz="7250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0372" algn="l" defTabSz="72509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  <p15:guide id="22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IBM Corporation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  <p:sldLayoutId id="2147484399" r:id="rId12"/>
    <p:sldLayoutId id="2147484400" r:id="rId13"/>
    <p:sldLayoutId id="2147484401" r:id="rId14"/>
    <p:sldLayoutId id="2147484402" r:id="rId15"/>
    <p:sldLayoutId id="2147484403" r:id="rId16"/>
    <p:sldLayoutId id="2147484404" r:id="rId17"/>
    <p:sldLayoutId id="2147484405" r:id="rId18"/>
    <p:sldLayoutId id="2147484406" r:id="rId19"/>
    <p:sldLayoutId id="2147484407" r:id="rId20"/>
    <p:sldLayoutId id="2147484408" r:id="rId21"/>
    <p:sldLayoutId id="2147484409" r:id="rId22"/>
    <p:sldLayoutId id="2147484410" r:id="rId23"/>
    <p:sldLayoutId id="2147484411" r:id="rId24"/>
    <p:sldLayoutId id="2147484412" r:id="rId25"/>
    <p:sldLayoutId id="2147484413" r:id="rId26"/>
    <p:sldLayoutId id="2147484414" r:id="rId27"/>
    <p:sldLayoutId id="2147484415" r:id="rId28"/>
    <p:sldLayoutId id="2147484416" r:id="rId29"/>
    <p:sldLayoutId id="2147484417" r:id="rId30"/>
    <p:sldLayoutId id="2147484418" r:id="rId31"/>
    <p:sldLayoutId id="2147484419" r:id="rId32"/>
    <p:sldLayoutId id="2147484420" r:id="rId33"/>
    <p:sldLayoutId id="2147484421" r:id="rId34"/>
    <p:sldLayoutId id="2147484422" r:id="rId35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9.png"/><Relationship Id="rId11" Type="http://schemas.openxmlformats.org/officeDocument/2006/relationships/image" Target="../media/image72.png"/><Relationship Id="rId5" Type="http://schemas.openxmlformats.org/officeDocument/2006/relationships/image" Target="../media/image58.png"/><Relationship Id="rId15" Type="http://schemas.openxmlformats.org/officeDocument/2006/relationships/image" Target="../media/image69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71.png"/><Relationship Id="rId1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9.png"/><Relationship Id="rId11" Type="http://schemas.openxmlformats.org/officeDocument/2006/relationships/image" Target="../media/image79.png"/><Relationship Id="rId5" Type="http://schemas.openxmlformats.org/officeDocument/2006/relationships/image" Target="../media/image58.png"/><Relationship Id="rId15" Type="http://schemas.openxmlformats.org/officeDocument/2006/relationships/image" Target="../media/image69.png"/><Relationship Id="rId10" Type="http://schemas.openxmlformats.org/officeDocument/2006/relationships/image" Target="../media/image78.png"/><Relationship Id="rId4" Type="http://schemas.openxmlformats.org/officeDocument/2006/relationships/image" Target="../media/image57.png"/><Relationship Id="rId9" Type="http://schemas.openxmlformats.org/officeDocument/2006/relationships/image" Target="../media/image77.png"/><Relationship Id="rId1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linkedin.com/in/daviddrexlin/" TargetMode="External"/><Relationship Id="rId5" Type="http://schemas.openxmlformats.org/officeDocument/2006/relationships/hyperlink" Target="mailto:drexlin.david@web.de" TargetMode="External"/><Relationship Id="rId4" Type="http://schemas.openxmlformats.org/officeDocument/2006/relationships/image" Target="../media/image8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11" Type="http://schemas.openxmlformats.org/officeDocument/2006/relationships/image" Target="../media/image19.pn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png"/><Relationship Id="rId11" Type="http://schemas.openxmlformats.org/officeDocument/2006/relationships/image" Target="../media/image25.png"/><Relationship Id="rId5" Type="http://schemas.openxmlformats.org/officeDocument/2006/relationships/image" Target="../media/image27.png"/><Relationship Id="rId10" Type="http://schemas.openxmlformats.org/officeDocument/2006/relationships/image" Target="../media/image14.sv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507A92CA-DA41-6C41-9D36-4F887FD8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19" y="1840172"/>
            <a:ext cx="3114415" cy="311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9646A-DE14-5D42-AFB0-09B58257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65" y="188913"/>
            <a:ext cx="7746935" cy="1062371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IBM Plex Sans Light" panose="020B0403050203000203" pitchFamily="34" charset="0"/>
              </a:rPr>
              <a:t>Bachelor Thesis: The Mermin Peres Magic Square Game </a:t>
            </a:r>
            <a:br>
              <a:rPr lang="en-GB" dirty="0">
                <a:latin typeface="IBM Plex Sans Light" panose="020B0403050203000203" pitchFamily="34" charset="0"/>
              </a:rPr>
            </a:br>
            <a:r>
              <a:rPr lang="en-GB" dirty="0">
                <a:latin typeface="IBM Plex Sans Light" panose="020B0403050203000203" pitchFamily="34" charset="0"/>
              </a:rPr>
              <a:t>on Real Quantum Computers</a:t>
            </a:r>
            <a:endParaRPr lang="en-DE" dirty="0">
              <a:latin typeface="IBM Plex Sans Light" panose="020B040305020300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A3FD0-4AF9-5C45-A1D2-B0C070198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pic>
        <p:nvPicPr>
          <p:cNvPr id="8" name="Graphic 7" descr="Magician Hat outline">
            <a:extLst>
              <a:ext uri="{FF2B5EF4-FFF2-40B4-BE49-F238E27FC236}">
                <a16:creationId xmlns:a16="http://schemas.microsoft.com/office/drawing/2014/main" id="{E89128D6-2A53-7947-A512-70F0D5D26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465" y="2864091"/>
            <a:ext cx="1712935" cy="1712935"/>
          </a:xfrm>
          <a:prstGeom prst="rect">
            <a:avLst/>
          </a:prstGeom>
        </p:spPr>
      </p:pic>
      <p:pic>
        <p:nvPicPr>
          <p:cNvPr id="12" name="Graphic 11" descr="Spin Top outline">
            <a:extLst>
              <a:ext uri="{FF2B5EF4-FFF2-40B4-BE49-F238E27FC236}">
                <a16:creationId xmlns:a16="http://schemas.microsoft.com/office/drawing/2014/main" id="{0E4BD87B-83E4-1342-BBEF-81FC7D64C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9179" y="389412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0CC79-D602-5D49-BD8B-93328D71276A}"/>
              </a:ext>
            </a:extLst>
          </p:cNvPr>
          <p:cNvSpPr txBox="1"/>
          <p:nvPr/>
        </p:nvSpPr>
        <p:spPr>
          <a:xfrm>
            <a:off x="156633" y="1156984"/>
            <a:ext cx="190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>
                    <a:lumMod val="95000"/>
                  </a:schemeClr>
                </a:solidFill>
                <a:ea typeface="IBM Plex Sans" charset="0"/>
                <a:cs typeface="IBM Plex Sans" charset="0"/>
              </a:rPr>
              <a:t>David Drexlin</a:t>
            </a:r>
          </a:p>
          <a:p>
            <a:r>
              <a:rPr lang="en-DE" sz="1200" dirty="0">
                <a:solidFill>
                  <a:schemeClr val="bg1">
                    <a:lumMod val="95000"/>
                  </a:schemeClr>
                </a:solidFill>
                <a:ea typeface="IBM Plex Sans" charset="0"/>
                <a:cs typeface="IBM Plex Sans" charset="0"/>
              </a:rPr>
              <a:t>Corporate Student, IBM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9BEA94-A107-4F44-9A4E-8CF7EA52724F}"/>
              </a:ext>
            </a:extLst>
          </p:cNvPr>
          <p:cNvCxnSpPr>
            <a:cxnSpLocks/>
          </p:cNvCxnSpPr>
          <p:nvPr/>
        </p:nvCxnSpPr>
        <p:spPr bwMode="auto">
          <a:xfrm>
            <a:off x="228665" y="514350"/>
            <a:ext cx="7476002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945189-1D8E-1741-9831-1F6CF1429B59}"/>
              </a:ext>
            </a:extLst>
          </p:cNvPr>
          <p:cNvCxnSpPr>
            <a:cxnSpLocks/>
          </p:cNvCxnSpPr>
          <p:nvPr/>
        </p:nvCxnSpPr>
        <p:spPr bwMode="auto">
          <a:xfrm>
            <a:off x="228600" y="819150"/>
            <a:ext cx="3877733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0C04012-D06C-BB4D-9BF4-1B3508BB2A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2DD6-4BDF-914A-8FBB-69B230D3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5034041" cy="751512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Selections combined…</a:t>
            </a:r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35E2CF18-E522-A346-AE36-8EAF18FE0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3641955"/>
            <a:ext cx="914400" cy="914400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44909E3-AC56-944A-82F7-D820F91B2C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F254FAA7-B829-214C-BA68-8C07A0214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7722254" y="788596"/>
            <a:ext cx="1193146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347D19B3-B5E1-E84D-8D1C-9299486E2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6468779" y="788596"/>
            <a:ext cx="1193146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5869B47D-43EC-4346-9B72-56DF5D978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5215304" y="788596"/>
            <a:ext cx="1193146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8CC19BDB-B60D-A14A-AFDE-48B5E379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t="67028" r="67155" b="1666"/>
          <a:stretch/>
        </p:blipFill>
        <p:spPr bwMode="auto">
          <a:xfrm>
            <a:off x="5210455" y="796550"/>
            <a:ext cx="1189869" cy="1176484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AD54985-7F17-6A49-B60C-DA7A14659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5207177" y="3277237"/>
            <a:ext cx="1193147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2E6D55AF-DB45-A044-8901-4E123DA4D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5207178" y="2025049"/>
            <a:ext cx="1193146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82BAD-6188-EF4A-853E-6B1BADCF1574}"/>
              </a:ext>
            </a:extLst>
          </p:cNvPr>
          <p:cNvSpPr txBox="1"/>
          <p:nvPr/>
        </p:nvSpPr>
        <p:spPr>
          <a:xfrm>
            <a:off x="4625651" y="123190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1,j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EF3F2B-C431-8F4A-BB5B-27B8AE3EA093}"/>
              </a:ext>
            </a:extLst>
          </p:cNvPr>
          <p:cNvSpPr txBox="1"/>
          <p:nvPr/>
        </p:nvSpPr>
        <p:spPr>
          <a:xfrm>
            <a:off x="4625651" y="2471573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2,j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7E8AB-CACF-C14D-8B16-6E2048617D11}"/>
              </a:ext>
            </a:extLst>
          </p:cNvPr>
          <p:cNvSpPr txBox="1"/>
          <p:nvPr/>
        </p:nvSpPr>
        <p:spPr>
          <a:xfrm>
            <a:off x="4625651" y="3713665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3,j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D28BDF-6219-E040-9C2C-937129EE3A45}"/>
              </a:ext>
            </a:extLst>
          </p:cNvPr>
          <p:cNvSpPr txBox="1"/>
          <p:nvPr/>
        </p:nvSpPr>
        <p:spPr>
          <a:xfrm>
            <a:off x="553727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i,1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FDF65-A4D6-3845-919A-1A53C631ABB9}"/>
              </a:ext>
            </a:extLst>
          </p:cNvPr>
          <p:cNvSpPr txBox="1"/>
          <p:nvPr/>
        </p:nvSpPr>
        <p:spPr>
          <a:xfrm>
            <a:off x="6790749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i,2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ADA828-1383-9843-9B80-22CD4BB5EEE9}"/>
              </a:ext>
            </a:extLst>
          </p:cNvPr>
          <p:cNvSpPr txBox="1"/>
          <p:nvPr/>
        </p:nvSpPr>
        <p:spPr>
          <a:xfrm>
            <a:off x="804422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i,3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27F181-FD95-AB4D-9AF3-EB486FAB4957}"/>
              </a:ext>
            </a:extLst>
          </p:cNvPr>
          <p:cNvCxnSpPr>
            <a:cxnSpLocks/>
          </p:cNvCxnSpPr>
          <p:nvPr/>
        </p:nvCxnSpPr>
        <p:spPr bwMode="auto">
          <a:xfrm>
            <a:off x="228666" y="488952"/>
            <a:ext cx="298020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0D868-93A7-0547-8DF0-7787CA237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10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B655F-501A-0946-974A-33680A132538}"/>
                  </a:ext>
                </a:extLst>
              </p:cNvPr>
              <p:cNvSpPr txBox="1"/>
              <p:nvPr/>
            </p:nvSpPr>
            <p:spPr>
              <a:xfrm>
                <a:off x="366690" y="1489517"/>
                <a:ext cx="3838619" cy="247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4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Because,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DE" sz="14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DE" sz="14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DE" sz="14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DE" sz="14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en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DE" sz="1400" dirty="0">
                  <a:solidFill>
                    <a:srgbClr val="FFFFFF"/>
                  </a:solidFill>
                </a:endParaRPr>
              </a:p>
              <a:p>
                <a:endParaRPr lang="en-DE" sz="1400" dirty="0">
                  <a:solidFill>
                    <a:schemeClr val="bg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  <a:p>
                <a:r>
                  <a:rPr lang="en-DE" sz="14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holds that</a:t>
                </a:r>
                <a14:m>
                  <m:oMath xmlns:m="http://schemas.openxmlformats.org/officeDocument/2006/math">
                    <m:r>
                      <a:rPr lang="de-DE" sz="14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−1 </m:t>
                    </m:r>
                    <m:sSub>
                      <m:sSubPr>
                        <m:ctrlP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DE" sz="1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m:rPr>
                                    <m:sty m:val="p"/>
                                  </m:rPr>
                                  <a:rPr lang="de-DE" sz="140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lim>
                                <m:r>
                                  <a:rPr lang="de-DE" sz="1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lim>
                            </m:limUpp>
                          </m:e>
                          <m:lim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  <m:limLow>
                          <m:limLowPr>
                            <m:ctrlPr>
                              <a:rPr lang="en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DE" sz="1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m:rPr>
                                    <m:sty m:val="p"/>
                                  </m:rPr>
                                  <a:rPr lang="de-DE" sz="140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lim>
                                <m:r>
                                  <a:rPr lang="de-DE" sz="1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lim>
                            </m:limUpp>
                          </m:e>
                          <m:lim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DE" sz="14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de-DE" sz="1400" b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DE" sz="1400" b="1">
                        <a:solidFill>
                          <a:srgbClr val="FFFFFF"/>
                        </a:solidFill>
                      </a:rPr>
                      <m:t>↯</m:t>
                    </m:r>
                  </m:oMath>
                </a14:m>
                <a:r>
                  <a:rPr lang="en-DE" sz="1400" b="1" dirty="0">
                    <a:solidFill>
                      <a:srgbClr val="000000"/>
                    </a:solidFill>
                  </a:rPr>
                  <a:t> </a:t>
                </a:r>
                <a:r>
                  <a:rPr lang="en-DE" sz="1400" b="1" dirty="0">
                    <a:solidFill>
                      <a:schemeClr val="bg1"/>
                    </a:solidFill>
                  </a:rPr>
                  <a:t>…</a:t>
                </a:r>
                <a:br>
                  <a:rPr lang="en-DE" sz="1400" b="1" dirty="0">
                    <a:solidFill>
                      <a:schemeClr val="bg1"/>
                    </a:solidFill>
                  </a:rPr>
                </a:br>
                <a:br>
                  <a:rPr lang="en-DE" sz="1400" b="1" dirty="0">
                    <a:solidFill>
                      <a:schemeClr val="bg1"/>
                    </a:solidFill>
                  </a:rPr>
                </a:br>
                <a:r>
                  <a:rPr lang="en-DE" sz="1400" b="1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GB" sz="1400" dirty="0">
                    <a:solidFill>
                      <a:schemeClr val="bg1"/>
                    </a:solidFill>
                    <a:sym typeface="Wingdings" pitchFamily="2" charset="2"/>
                  </a:rPr>
                  <a:t>Hence, any s</a:t>
                </a:r>
                <a:r>
                  <a:rPr lang="en-GB" sz="1400" dirty="0">
                    <a:solidFill>
                      <a:schemeClr val="bg1"/>
                    </a:solidFill>
                  </a:rPr>
                  <a:t>trategy, even with prior collusive agreement </a:t>
                </a:r>
                <a:r>
                  <a:rPr lang="en-GB" sz="1400" i="1" dirty="0">
                    <a:solidFill>
                      <a:schemeClr val="bg1"/>
                    </a:solidFill>
                  </a:rPr>
                  <a:t>cannot</a:t>
                </a:r>
                <a:r>
                  <a:rPr lang="en-GB" sz="1400" dirty="0">
                    <a:solidFill>
                      <a:schemeClr val="bg1"/>
                    </a:solidFill>
                  </a:rPr>
                  <a:t> yield a 100% winning probability.</a:t>
                </a:r>
              </a:p>
              <a:p>
                <a:endParaRPr lang="en-DE" sz="1400" b="1" dirty="0">
                  <a:solidFill>
                    <a:schemeClr val="bg1"/>
                  </a:solidFill>
                </a:endParaRPr>
              </a:p>
              <a:p>
                <a:endParaRPr lang="en-DE" sz="1400" dirty="0">
                  <a:solidFill>
                    <a:srgbClr val="FFFFFF"/>
                  </a:solidFill>
                </a:endParaRPr>
              </a:p>
              <a:p>
                <a:endParaRPr lang="en-DE" sz="1400" dirty="0">
                  <a:solidFill>
                    <a:schemeClr val="bg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B655F-501A-0946-974A-33680A13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489517"/>
                <a:ext cx="3838619" cy="2478755"/>
              </a:xfrm>
              <a:prstGeom prst="rect">
                <a:avLst/>
              </a:prstGeom>
              <a:blipFill>
                <a:blip r:embed="rId6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83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5374-C06F-A748-89E6-27657EC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590288" cy="550042"/>
          </a:xfrm>
        </p:spPr>
        <p:txBody>
          <a:bodyPr/>
          <a:lstStyle/>
          <a:p>
            <a:r>
              <a:rPr lang="en-GB" b="0" dirty="0">
                <a:latin typeface="IBM Plex Sans Light" panose="020B0403050203000203" pitchFamily="34" charset="0"/>
              </a:rPr>
              <a:t>Classical Nash Equilibrium </a:t>
            </a:r>
            <a:r>
              <a:rPr lang="en-DE" b="0" dirty="0">
                <a:latin typeface="IBM Plex Sans Light" panose="020B0403050203000203" pitchFamily="34" charset="0"/>
              </a:rPr>
              <a:t>–</a:t>
            </a:r>
            <a:r>
              <a:rPr lang="en-GB" b="0" dirty="0">
                <a:latin typeface="IBM Plex Sans Light" panose="020B0403050203000203" pitchFamily="34" charset="0"/>
              </a:rPr>
              <a:t> MPG</a:t>
            </a:r>
            <a:endParaRPr lang="en-DE" b="0" dirty="0">
              <a:latin typeface="IBM Plex Sans Light" panose="020B0403050203000203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009D8-3447-1C43-AEDD-FC3FA3F906A8}"/>
              </a:ext>
            </a:extLst>
          </p:cNvPr>
          <p:cNvSpPr txBox="1"/>
          <p:nvPr/>
        </p:nvSpPr>
        <p:spPr>
          <a:xfrm>
            <a:off x="3841170" y="2339984"/>
            <a:ext cx="451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à"/>
              <a:defRPr/>
            </a:pPr>
            <a:r>
              <a:rPr lang="en-GB" sz="1600" dirty="0">
                <a:solidFill>
                  <a:srgbClr val="D1D2D3"/>
                </a:solidFill>
              </a:rPr>
              <a:t>The example shows a prior collusive agreement with a winning probability of 8</a:t>
            </a:r>
            <a:endParaRPr kumimoji="0" lang="en-DE" sz="1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IBM Plex Sans" charset="0"/>
              <a:cs typeface="IBM Plex Sans" charset="0"/>
              <a:sym typeface="Wingdings" pitchFamily="2" charset="2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5BDD209-9FB3-CD4E-A648-CCCD51BB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8" y="1313537"/>
            <a:ext cx="2534563" cy="253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E5A254-0FE5-B546-BBC4-31F385A944B1}"/>
              </a:ext>
            </a:extLst>
          </p:cNvPr>
          <p:cNvCxnSpPr>
            <a:cxnSpLocks/>
          </p:cNvCxnSpPr>
          <p:nvPr/>
        </p:nvCxnSpPr>
        <p:spPr bwMode="auto">
          <a:xfrm>
            <a:off x="228666" y="488952"/>
            <a:ext cx="445340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A037CF-A4A5-1A4E-98B1-E20BF7C4B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11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576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6AF7D-DB55-694C-8D3D-22CC5781C04C}"/>
              </a:ext>
            </a:extLst>
          </p:cNvPr>
          <p:cNvSpPr txBox="1"/>
          <p:nvPr/>
        </p:nvSpPr>
        <p:spPr>
          <a:xfrm>
            <a:off x="2156460" y="2340024"/>
            <a:ext cx="4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DE" sz="1800" i="1" dirty="0">
                <a:solidFill>
                  <a:srgbClr val="FFFFFF"/>
                </a:solidFill>
                <a:latin typeface="IBM Plex Sans Light" panose="020B0403050203000203" pitchFamily="34" charset="0"/>
                <a:ea typeface="IBM Plex Sans" charset="0"/>
                <a:cs typeface="IBM Plex Sans" charset="0"/>
              </a:rPr>
              <a:t>Can we use Quantum Principles and improve on the 8/9 winning probability?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08CEFD-FFC2-914E-8DD6-4A60F7C497CD}"/>
              </a:ext>
            </a:extLst>
          </p:cNvPr>
          <p:cNvSpPr txBox="1">
            <a:spLocks/>
          </p:cNvSpPr>
          <p:nvPr/>
        </p:nvSpPr>
        <p:spPr>
          <a:xfrm>
            <a:off x="210312" y="201168"/>
            <a:ext cx="8075932" cy="5500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r>
              <a:rPr lang="en-DE" b="0" dirty="0">
                <a:solidFill>
                  <a:srgbClr val="FFFFFF"/>
                </a:solidFill>
                <a:latin typeface="IBM Plex Sans Light" panose="020B0403050203000203" pitchFamily="34" charset="0"/>
              </a:rPr>
              <a:t>Mermin Peres Magic Square and Quantum Principles </a:t>
            </a:r>
            <a:endParaRPr lang="en-DE" b="0" kern="0" dirty="0">
              <a:latin typeface="IBM Plex Sans Light" panose="020B040305020300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B716A-7AC9-4F4D-B9AA-F652DD1FDDD8}"/>
              </a:ext>
            </a:extLst>
          </p:cNvPr>
          <p:cNvSpPr txBox="1"/>
          <p:nvPr/>
        </p:nvSpPr>
        <p:spPr>
          <a:xfrm>
            <a:off x="5887827" y="3694211"/>
            <a:ext cx="271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We can, using Pauli-Matrices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B9C8-0876-5B44-8792-37C9C3008484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2600"/>
            <a:ext cx="7001867" cy="6352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A8B20-A8CA-AF41-AFD7-FC6CFBD00B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12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42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08CEFD-FFC2-914E-8DD6-4A60F7C497CD}"/>
              </a:ext>
            </a:extLst>
          </p:cNvPr>
          <p:cNvSpPr txBox="1">
            <a:spLocks/>
          </p:cNvSpPr>
          <p:nvPr/>
        </p:nvSpPr>
        <p:spPr>
          <a:xfrm>
            <a:off x="210312" y="201168"/>
            <a:ext cx="8075932" cy="5500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r>
              <a:rPr lang="en-DE" b="0" dirty="0">
                <a:solidFill>
                  <a:srgbClr val="FFFFFF"/>
                </a:solidFill>
                <a:latin typeface="IBM Plex Sans Light" panose="020B0403050203000203" pitchFamily="34" charset="0"/>
              </a:rPr>
              <a:t>Mermin Peres Magic Square using Pauli Operators</a:t>
            </a:r>
            <a:endParaRPr lang="en-DE" b="0" kern="0" dirty="0">
              <a:latin typeface="IBM Plex Sans Light" panose="020B040305020300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B9093C-7569-ED4F-80DD-D57A0B73F7B0}"/>
              </a:ext>
            </a:extLst>
          </p:cNvPr>
          <p:cNvCxnSpPr>
            <a:cxnSpLocks/>
          </p:cNvCxnSpPr>
          <p:nvPr/>
        </p:nvCxnSpPr>
        <p:spPr bwMode="auto">
          <a:xfrm>
            <a:off x="582627" y="2571750"/>
            <a:ext cx="7978747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790042-9D4E-2A4A-9F61-098CB4BDFF46}"/>
              </a:ext>
            </a:extLst>
          </p:cNvPr>
          <p:cNvGrpSpPr/>
          <p:nvPr/>
        </p:nvGrpSpPr>
        <p:grpSpPr>
          <a:xfrm>
            <a:off x="1142233" y="3049040"/>
            <a:ext cx="5424786" cy="1615635"/>
            <a:chOff x="1142233" y="3049040"/>
            <a:chExt cx="5424786" cy="16156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818B1C-366A-7546-89E1-6A8B5C29A082}"/>
                </a:ext>
              </a:extLst>
            </p:cNvPr>
            <p:cNvSpPr txBox="1"/>
            <p:nvPr/>
          </p:nvSpPr>
          <p:spPr>
            <a:xfrm>
              <a:off x="1142233" y="3071425"/>
              <a:ext cx="10794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  <a:ea typeface="IBM Plex Sans" charset="0"/>
                  <a:cs typeface="IBM Plex Sans" charset="0"/>
                </a:rPr>
                <a:t>Properties: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9694CF3-094B-7340-9D5F-0FF0DA23E5F0}"/>
                    </a:ext>
                  </a:extLst>
                </p:cNvPr>
                <p:cNvSpPr/>
                <p:nvPr/>
              </p:nvSpPr>
              <p:spPr>
                <a:xfrm>
                  <a:off x="2712631" y="3049040"/>
                  <a:ext cx="3854388" cy="16156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𝑆𝑒𝑙𝑓</m:t>
                        </m:r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𝐼𝑛𝑣𝑒𝑟𝑠𝑒</m:t>
                        </m:r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:</m:t>
                        </m:r>
                        <m:sSup>
                          <m:sSupPr>
                            <m:ctrlP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 </m:t>
                            </m:r>
                            <m: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p>
                            <m: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de-DE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DE" dirty="0">
                            <a:solidFill>
                              <a:srgbClr val="FFFFFF"/>
                            </a:solidFill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DE" dirty="0">
                            <a:solidFill>
                              <a:srgbClr val="FFFFFF"/>
                            </a:solidFill>
                          </a:rPr>
                          <m:t>I</m:t>
                        </m:r>
                      </m:oMath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de-DE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de-DE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de-DE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Pairwise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𝐴𝑛𝑡𝑖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𝐶𝑜𝑚𝑚𝑢𝑡𝑒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𝑌𝑋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𝑋𝑍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𝑖𝑍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𝑍𝑋</m:t>
                        </m:r>
                      </m:oMath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𝐻𝑍𝐻</m:t>
                        </m:r>
                      </m:oMath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𝐼𝑍𝐼</m:t>
                        </m:r>
                      </m:oMath>
                    </m:oMathPara>
                  </a14:m>
                  <a:endParaRPr lang="de-DE" b="0" i="0" baseline="30000" dirty="0">
                    <a:solidFill>
                      <a:srgbClr val="FFFFFF"/>
                    </a:solidFill>
                    <a:latin typeface="IBM Plex Sans Light"/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9694CF3-094B-7340-9D5F-0FF0DA23E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631" y="3049040"/>
                  <a:ext cx="3854388" cy="1615635"/>
                </a:xfrm>
                <a:prstGeom prst="rect">
                  <a:avLst/>
                </a:prstGeom>
                <a:blipFill>
                  <a:blip r:embed="rId3"/>
                  <a:stretch>
                    <a:fillRect t="-156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2EE618-0FC7-8147-ABBC-5F758122BE54}"/>
              </a:ext>
            </a:extLst>
          </p:cNvPr>
          <p:cNvGrpSpPr/>
          <p:nvPr/>
        </p:nvGrpSpPr>
        <p:grpSpPr>
          <a:xfrm>
            <a:off x="1142233" y="1006807"/>
            <a:ext cx="6339978" cy="438774"/>
            <a:chOff x="1142233" y="1006807"/>
            <a:chExt cx="6339978" cy="4387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2C09663-4293-A442-A31F-0B55954E85E6}"/>
                    </a:ext>
                  </a:extLst>
                </p:cNvPr>
                <p:cNvSpPr/>
                <p:nvPr/>
              </p:nvSpPr>
              <p:spPr>
                <a:xfrm>
                  <a:off x="2712631" y="1006807"/>
                  <a:ext cx="1052403" cy="438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68598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de-DE" sz="13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DE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BM Plex Sans Light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2C09663-4293-A442-A31F-0B55954E8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631" y="1006807"/>
                  <a:ext cx="1052403" cy="438774"/>
                </a:xfrm>
                <a:prstGeom prst="rect">
                  <a:avLst/>
                </a:prstGeom>
                <a:blipFill>
                  <a:blip r:embed="rId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3DCD951-087B-8649-9288-4F7339EFA551}"/>
                    </a:ext>
                  </a:extLst>
                </p:cNvPr>
                <p:cNvSpPr/>
                <p:nvPr/>
              </p:nvSpPr>
              <p:spPr>
                <a:xfrm>
                  <a:off x="3837855" y="1006807"/>
                  <a:ext cx="1097608" cy="438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68598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de-DE" sz="13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DE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BM Plex Sans Light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3DCD951-087B-8649-9288-4F7339EFA5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855" y="1006807"/>
                  <a:ext cx="1097608" cy="438774"/>
                </a:xfrm>
                <a:prstGeom prst="rect">
                  <a:avLst/>
                </a:prstGeom>
                <a:blipFill>
                  <a:blip r:embed="rId5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9FCBB2A-1D01-E848-BCA6-7DBD4EA97536}"/>
                    </a:ext>
                  </a:extLst>
                </p:cNvPr>
                <p:cNvSpPr/>
                <p:nvPr/>
              </p:nvSpPr>
              <p:spPr>
                <a:xfrm>
                  <a:off x="5008284" y="1006807"/>
                  <a:ext cx="1217833" cy="438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68598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de-DE" sz="13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DE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BM Plex Sans Light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9FCBB2A-1D01-E848-BCA6-7DBD4EA97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284" y="1006807"/>
                  <a:ext cx="1217833" cy="438774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350FF2A-5080-3641-BE99-63100AF3B70B}"/>
                    </a:ext>
                  </a:extLst>
                </p:cNvPr>
                <p:cNvSpPr/>
                <p:nvPr/>
              </p:nvSpPr>
              <p:spPr>
                <a:xfrm>
                  <a:off x="6298938" y="1006807"/>
                  <a:ext cx="1183273" cy="438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68598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de-DE" sz="13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DE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BM Plex Sans Light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350FF2A-5080-3641-BE99-63100AF3B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938" y="1006807"/>
                  <a:ext cx="1183273" cy="438774"/>
                </a:xfrm>
                <a:prstGeom prst="rect">
                  <a:avLst/>
                </a:prstGeom>
                <a:blipFill>
                  <a:blip r:embed="rId7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B267E9-8575-804F-B28D-365ABB609D6A}"/>
                </a:ext>
              </a:extLst>
            </p:cNvPr>
            <p:cNvSpPr txBox="1"/>
            <p:nvPr/>
          </p:nvSpPr>
          <p:spPr>
            <a:xfrm>
              <a:off x="1142233" y="1087695"/>
              <a:ext cx="1255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  <a:ea typeface="IBM Plex Sans" charset="0"/>
                  <a:cs typeface="IBM Plex Sans" charset="0"/>
                </a:rPr>
                <a:t>Pauli-Matrices: </a:t>
              </a:r>
            </a:p>
          </p:txBody>
        </p:sp>
      </p:grpSp>
      <p:pic>
        <p:nvPicPr>
          <p:cNvPr id="25" name="Picture 2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4CB7E13-51B1-0A49-A8D3-B5D2C2A264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777" y="2727964"/>
            <a:ext cx="2015623" cy="214327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1BDB64-3DC4-CB42-B716-CC71802BF4AC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1"/>
            <a:ext cx="6629334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9E61C72-FFED-994B-A473-110749001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13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707737-74B2-ED47-B19A-9F8A691399CC}"/>
              </a:ext>
            </a:extLst>
          </p:cNvPr>
          <p:cNvGrpSpPr/>
          <p:nvPr/>
        </p:nvGrpSpPr>
        <p:grpSpPr>
          <a:xfrm>
            <a:off x="1142233" y="1690526"/>
            <a:ext cx="4277103" cy="521489"/>
            <a:chOff x="1142233" y="1690526"/>
            <a:chExt cx="4277103" cy="5214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31A8C92-6DCB-FF4A-8E51-1E130BE4315B}"/>
                    </a:ext>
                  </a:extLst>
                </p:cNvPr>
                <p:cNvSpPr/>
                <p:nvPr/>
              </p:nvSpPr>
              <p:spPr>
                <a:xfrm>
                  <a:off x="2712631" y="1690526"/>
                  <a:ext cx="1481431" cy="5214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68598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f>
                          <m:fPr>
                            <m:ctrlP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3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3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de-DE" sz="13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DE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BM Plex Sans Light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31A8C92-6DCB-FF4A-8E51-1E130BE431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631" y="1690526"/>
                  <a:ext cx="1481431" cy="5214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A574AFD-B491-1F4B-82F9-2DE8423C372F}"/>
                    </a:ext>
                  </a:extLst>
                </p:cNvPr>
                <p:cNvSpPr/>
                <p:nvPr/>
              </p:nvSpPr>
              <p:spPr>
                <a:xfrm>
                  <a:off x="4343400" y="1731883"/>
                  <a:ext cx="1075936" cy="438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68598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  <m:r>
                          <a:rPr kumimoji="0" lang="de-DE" sz="13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de-DE" sz="13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de-DE" sz="13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de-DE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DE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BM Plex Sans Light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A574AFD-B491-1F4B-82F9-2DE8423C3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1731883"/>
                  <a:ext cx="1075936" cy="438774"/>
                </a:xfrm>
                <a:prstGeom prst="rect">
                  <a:avLst/>
                </a:prstGeom>
                <a:blipFill>
                  <a:blip r:embed="rId10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6C7C2-6290-3742-980F-B4CABBAEC9AC}"/>
                </a:ext>
              </a:extLst>
            </p:cNvPr>
            <p:cNvSpPr txBox="1"/>
            <p:nvPr/>
          </p:nvSpPr>
          <p:spPr>
            <a:xfrm>
              <a:off x="1142233" y="1812771"/>
              <a:ext cx="1770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  <a:ea typeface="IBM Plex Sans" charset="0"/>
                  <a:cs typeface="IBM Plex Sans" charset="0"/>
                </a:rPr>
                <a:t>Additional-Matrices: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9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71ED-086E-384C-AED7-8B7637A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7082028" cy="530352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Mermin Peres Magic Square – Pauli Operators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4DE7E01-7D2A-1E40-8AF8-900815645C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0972E5-6075-AC4F-AE0B-C717B2F0F7DD}"/>
              </a:ext>
            </a:extLst>
          </p:cNvPr>
          <p:cNvGrpSpPr/>
          <p:nvPr/>
        </p:nvGrpSpPr>
        <p:grpSpPr>
          <a:xfrm>
            <a:off x="2198726" y="805732"/>
            <a:ext cx="3985106" cy="3690068"/>
            <a:chOff x="2198726" y="805732"/>
            <a:chExt cx="3985106" cy="369006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1EF3FEB-AE3D-814A-B21F-122EEC1AAC65}"/>
                </a:ext>
              </a:extLst>
            </p:cNvPr>
            <p:cNvSpPr/>
            <p:nvPr/>
          </p:nvSpPr>
          <p:spPr bwMode="auto">
            <a:xfrm>
              <a:off x="2864982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I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F4FBA4-7BCE-594E-9C14-6FEB51B80358}"/>
                </a:ext>
              </a:extLst>
            </p:cNvPr>
            <p:cNvSpPr/>
            <p:nvPr/>
          </p:nvSpPr>
          <p:spPr bwMode="auto">
            <a:xfrm>
              <a:off x="3989301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3A3EC72-CBAD-B846-BB53-2CE61935993E}"/>
                </a:ext>
              </a:extLst>
            </p:cNvPr>
            <p:cNvSpPr/>
            <p:nvPr/>
          </p:nvSpPr>
          <p:spPr bwMode="auto">
            <a:xfrm>
              <a:off x="5113624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62286C-99ED-8947-8DC5-E987B36D36F7}"/>
                </a:ext>
              </a:extLst>
            </p:cNvPr>
            <p:cNvSpPr/>
            <p:nvPr/>
          </p:nvSpPr>
          <p:spPr bwMode="auto">
            <a:xfrm>
              <a:off x="3989301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</a:t>
              </a:r>
              <a:r>
                <a:rPr lang="en-DE" sz="2000" baseline="-250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n-DE" sz="2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I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B7EF5EB-11C9-1047-863D-75599694172D}"/>
                </a:ext>
              </a:extLst>
            </p:cNvPr>
            <p:cNvSpPr/>
            <p:nvPr/>
          </p:nvSpPr>
          <p:spPr bwMode="auto">
            <a:xfrm>
              <a:off x="5113624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725094">
                <a:defRPr/>
              </a:pP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Z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2FC5C2F-EFB8-6E43-BF48-60E9F4DFDF67}"/>
                </a:ext>
              </a:extLst>
            </p:cNvPr>
            <p:cNvSpPr/>
            <p:nvPr/>
          </p:nvSpPr>
          <p:spPr bwMode="auto">
            <a:xfrm>
              <a:off x="2864982" y="231445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lang="en-DE" sz="2000" baseline="-25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Z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F298CC2-E33D-2843-AB63-25CEE9B921C0}"/>
                </a:ext>
              </a:extLst>
            </p:cNvPr>
            <p:cNvSpPr/>
            <p:nvPr/>
          </p:nvSpPr>
          <p:spPr bwMode="auto">
            <a:xfrm>
              <a:off x="2864982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-X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lang="en-DE" sz="2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Z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0A5C932-761B-144C-87E9-8307B4D58C85}"/>
                </a:ext>
              </a:extLst>
            </p:cNvPr>
            <p:cNvSpPr/>
            <p:nvPr/>
          </p:nvSpPr>
          <p:spPr bwMode="auto">
            <a:xfrm>
              <a:off x="3989301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-Z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C8490E0-74D1-1C41-A02A-9D4F916EFC5E}"/>
                </a:ext>
              </a:extLst>
            </p:cNvPr>
            <p:cNvSpPr/>
            <p:nvPr/>
          </p:nvSpPr>
          <p:spPr bwMode="auto">
            <a:xfrm>
              <a:off x="5113624" y="3431571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Y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Y</a:t>
              </a:r>
              <a:r>
                <a:rPr lang="en-DE" sz="20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125F9D1-EE6C-8349-893E-5621C0AFC413}"/>
                </a:ext>
              </a:extLst>
            </p:cNvPr>
            <p:cNvSpPr txBox="1"/>
            <p:nvPr/>
          </p:nvSpPr>
          <p:spPr>
            <a:xfrm>
              <a:off x="3077357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i,1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744B2D0-009F-C54B-8E60-095562C3AA2B}"/>
                </a:ext>
              </a:extLst>
            </p:cNvPr>
            <p:cNvSpPr txBox="1"/>
            <p:nvPr/>
          </p:nvSpPr>
          <p:spPr>
            <a:xfrm>
              <a:off x="4201676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i,2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4309151-5102-EB46-B44C-AC7D421A16D7}"/>
                </a:ext>
              </a:extLst>
            </p:cNvPr>
            <p:cNvSpPr txBox="1"/>
            <p:nvPr/>
          </p:nvSpPr>
          <p:spPr>
            <a:xfrm>
              <a:off x="5325998" y="805732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i,3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D96ED09-218F-F840-99BE-490772F3479F}"/>
                </a:ext>
              </a:extLst>
            </p:cNvPr>
            <p:cNvSpPr txBox="1"/>
            <p:nvPr/>
          </p:nvSpPr>
          <p:spPr>
            <a:xfrm>
              <a:off x="2198726" y="1582696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1,j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F277BC2-9047-A74E-BF6E-075FE2B7BE9B}"/>
                </a:ext>
              </a:extLst>
            </p:cNvPr>
            <p:cNvSpPr txBox="1"/>
            <p:nvPr/>
          </p:nvSpPr>
          <p:spPr>
            <a:xfrm>
              <a:off x="2198726" y="2694620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2,j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7812F23-BEA2-6D4A-8076-D67F2971DDAC}"/>
                </a:ext>
              </a:extLst>
            </p:cNvPr>
            <p:cNvSpPr txBox="1"/>
            <p:nvPr/>
          </p:nvSpPr>
          <p:spPr>
            <a:xfrm>
              <a:off x="2198726" y="380654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3,j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0FB3DB-117A-5942-B4F1-BD3FDB858756}"/>
                  </a:ext>
                </a:extLst>
              </p:cNvPr>
              <p:cNvSpPr txBox="1"/>
              <p:nvPr/>
            </p:nvSpPr>
            <p:spPr>
              <a:xfrm>
                <a:off x="2439338" y="4730788"/>
                <a:ext cx="871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0FB3DB-117A-5942-B4F1-BD3FDB85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38" y="4730788"/>
                <a:ext cx="871299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18CC8C-CED8-9C42-91B4-EA5747CC3DE3}"/>
                  </a:ext>
                </a:extLst>
              </p:cNvPr>
              <p:cNvSpPr txBox="1"/>
              <p:nvPr/>
            </p:nvSpPr>
            <p:spPr>
              <a:xfrm>
                <a:off x="3555494" y="4730788"/>
                <a:ext cx="8712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18CC8C-CED8-9C42-91B4-EA5747CC3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4" y="4730788"/>
                <a:ext cx="871298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8BDE071-5054-7C43-B1FE-7E5171D20858}"/>
                  </a:ext>
                </a:extLst>
              </p:cNvPr>
              <p:cNvSpPr txBox="1"/>
              <p:nvPr/>
            </p:nvSpPr>
            <p:spPr>
              <a:xfrm>
                <a:off x="4671649" y="4730788"/>
                <a:ext cx="8839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8BDE071-5054-7C43-B1FE-7E5171D2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49" y="4730788"/>
                <a:ext cx="883950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7855421-E7AA-2E41-BDCE-79DE834AF255}"/>
                  </a:ext>
                </a:extLst>
              </p:cNvPr>
              <p:cNvSpPr txBox="1"/>
              <p:nvPr/>
            </p:nvSpPr>
            <p:spPr>
              <a:xfrm>
                <a:off x="6490444" y="4228391"/>
                <a:ext cx="6447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400" b="1" i="1" dirty="0">
                    <a:solidFill>
                      <a:schemeClr val="bg1"/>
                    </a:solidFill>
                    <a:ea typeface="IBM Plex Sans" charset="0"/>
                    <a:cs typeface="IBM Plex Sans" charset="0"/>
                  </a:rPr>
                  <a:t>I</a:t>
                </a:r>
                <a:r>
                  <a:rPr lang="de-DE" sz="140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DE" sz="1400" b="1" i="1" dirty="0">
                  <a:solidFill>
                    <a:schemeClr val="bg1"/>
                  </a:solidFill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7855421-E7AA-2E41-BDCE-79DE834A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444" y="4228391"/>
                <a:ext cx="644707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2C80B96-9F91-CD44-9737-80078A1B711B}"/>
                  </a:ext>
                </a:extLst>
              </p:cNvPr>
              <p:cNvSpPr txBox="1"/>
              <p:nvPr/>
            </p:nvSpPr>
            <p:spPr>
              <a:xfrm>
                <a:off x="6490444" y="3064400"/>
                <a:ext cx="644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400" b="1" i="1" dirty="0">
                    <a:solidFill>
                      <a:schemeClr val="bg1"/>
                    </a:solidFill>
                    <a:ea typeface="IBM Plex Sans" charset="0"/>
                    <a:cs typeface="IBM Plex Sans" charset="0"/>
                  </a:rPr>
                  <a:t>I</a:t>
                </a:r>
                <a:r>
                  <a:rPr lang="de-DE" sz="140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DE" sz="1400" b="1" i="1" dirty="0">
                  <a:solidFill>
                    <a:schemeClr val="bg1"/>
                  </a:solidFill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2C80B96-9F91-CD44-9737-80078A1B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444" y="3064400"/>
                <a:ext cx="64470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4F1311B-CA9D-C240-9076-B0408DF06D15}"/>
                  </a:ext>
                </a:extLst>
              </p:cNvPr>
              <p:cNvSpPr txBox="1"/>
              <p:nvPr/>
            </p:nvSpPr>
            <p:spPr>
              <a:xfrm>
                <a:off x="6490444" y="1942341"/>
                <a:ext cx="6447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400" b="1" i="1" dirty="0">
                    <a:solidFill>
                      <a:schemeClr val="bg1"/>
                    </a:solidFill>
                    <a:ea typeface="IBM Plex Sans" charset="0"/>
                    <a:cs typeface="IBM Plex Sans" charset="0"/>
                  </a:rPr>
                  <a:t>I</a:t>
                </a:r>
                <a:r>
                  <a:rPr lang="de-DE" sz="1400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DE" sz="1400" b="1" i="1" dirty="0">
                  <a:solidFill>
                    <a:schemeClr val="bg1"/>
                  </a:solidFill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4F1311B-CA9D-C240-9076-B0408DF0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444" y="1942341"/>
                <a:ext cx="644707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1EAF89-AB24-9B43-92D5-C2609FADDC5F}"/>
              </a:ext>
            </a:extLst>
          </p:cNvPr>
          <p:cNvCxnSpPr>
            <a:cxnSpLocks/>
          </p:cNvCxnSpPr>
          <p:nvPr/>
        </p:nvCxnSpPr>
        <p:spPr bwMode="auto">
          <a:xfrm>
            <a:off x="5188016" y="1207723"/>
            <a:ext cx="0" cy="3546777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29D62B6-531C-7841-B1E5-1AB8F7EC4E72}"/>
              </a:ext>
            </a:extLst>
          </p:cNvPr>
          <p:cNvCxnSpPr>
            <a:cxnSpLocks/>
          </p:cNvCxnSpPr>
          <p:nvPr/>
        </p:nvCxnSpPr>
        <p:spPr bwMode="auto">
          <a:xfrm>
            <a:off x="2950165" y="1207723"/>
            <a:ext cx="0" cy="3546777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B95385A-9CF6-7F47-A50C-EBBE50904097}"/>
              </a:ext>
            </a:extLst>
          </p:cNvPr>
          <p:cNvCxnSpPr>
            <a:cxnSpLocks/>
          </p:cNvCxnSpPr>
          <p:nvPr/>
        </p:nvCxnSpPr>
        <p:spPr bwMode="auto">
          <a:xfrm>
            <a:off x="4058654" y="1207723"/>
            <a:ext cx="0" cy="3546777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D431F14-0688-D84C-B8A3-C829496FEAF7}"/>
              </a:ext>
            </a:extLst>
          </p:cNvPr>
          <p:cNvCxnSpPr>
            <a:cxnSpLocks/>
          </p:cNvCxnSpPr>
          <p:nvPr/>
        </p:nvCxnSpPr>
        <p:spPr bwMode="auto">
          <a:xfrm>
            <a:off x="2864982" y="2085051"/>
            <a:ext cx="3680197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85F2BAD-9282-4A41-88F2-6D131A6D9988}"/>
              </a:ext>
            </a:extLst>
          </p:cNvPr>
          <p:cNvCxnSpPr>
            <a:cxnSpLocks/>
          </p:cNvCxnSpPr>
          <p:nvPr/>
        </p:nvCxnSpPr>
        <p:spPr bwMode="auto">
          <a:xfrm>
            <a:off x="2864982" y="3209925"/>
            <a:ext cx="3680197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FAB998-6BB0-9240-9E8F-61B873456AE3}"/>
              </a:ext>
            </a:extLst>
          </p:cNvPr>
          <p:cNvCxnSpPr>
            <a:cxnSpLocks/>
          </p:cNvCxnSpPr>
          <p:nvPr/>
        </p:nvCxnSpPr>
        <p:spPr bwMode="auto">
          <a:xfrm>
            <a:off x="2864982" y="4382280"/>
            <a:ext cx="3680197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8AB49DA-D78D-F244-84CE-2029170552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2"/>
            <a:ext cx="61044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Slide Number Placeholder 136">
            <a:extLst>
              <a:ext uri="{FF2B5EF4-FFF2-40B4-BE49-F238E27FC236}">
                <a16:creationId xmlns:a16="http://schemas.microsoft.com/office/drawing/2014/main" id="{BFD2C8E1-0B39-D049-A9EA-59BB4EA49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14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4884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4" grpId="0"/>
      <p:bldP spid="105" grpId="0"/>
      <p:bldP spid="107" grpId="0"/>
      <p:bldP spid="108" grpId="0"/>
      <p:bldP spid="1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5374-C06F-A748-89E6-27657EC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5116068" cy="452882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Combined Rules with Pauli Operators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AD42F7-61D6-4044-9125-DA2ED54B2547}"/>
                  </a:ext>
                </a:extLst>
              </p:cNvPr>
              <p:cNvSpPr/>
              <p:nvPr/>
            </p:nvSpPr>
            <p:spPr>
              <a:xfrm>
                <a:off x="347586" y="4360245"/>
                <a:ext cx="5357557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DE" sz="14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e-DE" sz="14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de-DE" sz="14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𝑋𝐼𝑋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)⊗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𝐼𝑍𝑍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AD42F7-61D6-4044-9125-DA2ED54B2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6" y="4360245"/>
                <a:ext cx="5357557" cy="335476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F3F550C-EE57-F94C-BD39-16601EEF5DF1}"/>
                  </a:ext>
                </a:extLst>
              </p:cNvPr>
              <p:cNvSpPr/>
              <p:nvPr/>
            </p:nvSpPr>
            <p:spPr>
              <a:xfrm>
                <a:off x="2159800" y="3888864"/>
                <a:ext cx="5357557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DE" sz="14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de-DE" sz="14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de-DE" sz="1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de-DE" sz="14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𝐼𝑍𝑍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)⊗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𝑋𝐼𝑋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F3F550C-EE57-F94C-BD39-16601EEF5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00" y="3888864"/>
                <a:ext cx="5357557" cy="335476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7A8C268-8287-ED4B-BEEC-4F909E43A0A6}"/>
                  </a:ext>
                </a:extLst>
              </p:cNvPr>
              <p:cNvSpPr/>
              <p:nvPr/>
            </p:nvSpPr>
            <p:spPr>
              <a:xfrm>
                <a:off x="3827661" y="3435757"/>
                <a:ext cx="5087739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DE" sz="14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𝑋𝑍𝑌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)⊗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𝑋𝑍𝑌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7A8C268-8287-ED4B-BEEC-4F909E43A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61" y="3435757"/>
                <a:ext cx="5087739" cy="31720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41A7F00-4A4E-D249-95DD-8787A0A6CE36}"/>
                  </a:ext>
                </a:extLst>
              </p:cNvPr>
              <p:cNvSpPr/>
              <p:nvPr/>
            </p:nvSpPr>
            <p:spPr>
              <a:xfrm>
                <a:off x="4208895" y="653650"/>
                <a:ext cx="497123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DE" sz="14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41A7F00-4A4E-D249-95DD-8787A0A6C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895" y="653650"/>
                <a:ext cx="4971233" cy="325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B988D30-846D-4649-B945-F08BD31E3BB6}"/>
                  </a:ext>
                </a:extLst>
              </p:cNvPr>
              <p:cNvSpPr/>
              <p:nvPr/>
            </p:nvSpPr>
            <p:spPr>
              <a:xfrm>
                <a:off x="3650090" y="1684540"/>
                <a:ext cx="5034648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DE" sz="14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B988D30-846D-4649-B945-F08BD31E3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090" y="1684540"/>
                <a:ext cx="5034648" cy="325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5195363-17F6-484C-876F-DBEEA1E480AA}"/>
                  </a:ext>
                </a:extLst>
              </p:cNvPr>
              <p:cNvSpPr/>
              <p:nvPr/>
            </p:nvSpPr>
            <p:spPr>
              <a:xfrm>
                <a:off x="3373299" y="2769613"/>
                <a:ext cx="5393912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DE" sz="14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≔−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=(−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𝑖𝑌𝑌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)⊗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𝑖𝑌𝑌</m:t>
                          </m:r>
                        </m:e>
                      </m:d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5195363-17F6-484C-876F-DBEEA1E4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99" y="2769613"/>
                <a:ext cx="5393912" cy="325089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761A49-DC48-4044-B8A4-09E4FF823927}"/>
              </a:ext>
            </a:extLst>
          </p:cNvPr>
          <p:cNvCxnSpPr>
            <a:cxnSpLocks/>
          </p:cNvCxnSpPr>
          <p:nvPr/>
        </p:nvCxnSpPr>
        <p:spPr bwMode="auto">
          <a:xfrm flipH="1">
            <a:off x="4077142" y="813468"/>
            <a:ext cx="1740" cy="2638973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6939DB-5A5E-6C47-9A9E-8C6ABE3F8425}"/>
              </a:ext>
            </a:extLst>
          </p:cNvPr>
          <p:cNvCxnSpPr>
            <a:cxnSpLocks/>
          </p:cNvCxnSpPr>
          <p:nvPr/>
        </p:nvCxnSpPr>
        <p:spPr bwMode="auto">
          <a:xfrm>
            <a:off x="528698" y="813468"/>
            <a:ext cx="0" cy="3546777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06213C-80E6-3347-B917-118B807576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6915" y="841051"/>
            <a:ext cx="3764" cy="3047813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4FB5265-E815-A341-AF53-4C8E3E664C9D}"/>
              </a:ext>
            </a:extLst>
          </p:cNvPr>
          <p:cNvCxnSpPr>
            <a:cxnSpLocks/>
          </p:cNvCxnSpPr>
          <p:nvPr/>
        </p:nvCxnSpPr>
        <p:spPr bwMode="auto">
          <a:xfrm>
            <a:off x="528698" y="813468"/>
            <a:ext cx="3680197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22636B-6D9B-6343-A4BC-D649D6B4E527}"/>
              </a:ext>
            </a:extLst>
          </p:cNvPr>
          <p:cNvCxnSpPr>
            <a:cxnSpLocks/>
          </p:cNvCxnSpPr>
          <p:nvPr/>
        </p:nvCxnSpPr>
        <p:spPr bwMode="auto">
          <a:xfrm>
            <a:off x="529497" y="1861475"/>
            <a:ext cx="3260606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6911DA-280D-A64B-B215-C35291343C7A}"/>
              </a:ext>
            </a:extLst>
          </p:cNvPr>
          <p:cNvCxnSpPr>
            <a:cxnSpLocks/>
          </p:cNvCxnSpPr>
          <p:nvPr/>
        </p:nvCxnSpPr>
        <p:spPr bwMode="auto">
          <a:xfrm>
            <a:off x="528697" y="2932157"/>
            <a:ext cx="2844602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8B24AE-C526-2C4C-9989-5CB6DA346B51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3"/>
            <a:ext cx="49614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Slide Number Placeholder 74">
            <a:extLst>
              <a:ext uri="{FF2B5EF4-FFF2-40B4-BE49-F238E27FC236}">
                <a16:creationId xmlns:a16="http://schemas.microsoft.com/office/drawing/2014/main" id="{22EFA3F7-EDE5-9545-99D4-A7E45CA42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15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1732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71ED-086E-384C-AED7-8B7637A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0" y="201168"/>
            <a:ext cx="8552689" cy="330119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Mermin Peres Magic Square – Example with Pauli Operators</a:t>
            </a:r>
            <a:endParaRPr lang="en-DE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4DE7E01-7D2A-1E40-8AF8-900815645C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A32BF2-B8EE-1D42-8C8E-153A2E4897E1}"/>
              </a:ext>
            </a:extLst>
          </p:cNvPr>
          <p:cNvGrpSpPr/>
          <p:nvPr/>
        </p:nvGrpSpPr>
        <p:grpSpPr>
          <a:xfrm>
            <a:off x="2198726" y="805732"/>
            <a:ext cx="3985106" cy="3690068"/>
            <a:chOff x="2198726" y="805732"/>
            <a:chExt cx="3985106" cy="369006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6B005A-F460-614C-9181-1A25AEEEE865}"/>
                </a:ext>
              </a:extLst>
            </p:cNvPr>
            <p:cNvSpPr/>
            <p:nvPr/>
          </p:nvSpPr>
          <p:spPr bwMode="auto">
            <a:xfrm>
              <a:off x="2864982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I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72A173-4AC9-C24E-BA29-5DA8D848BE05}"/>
                </a:ext>
              </a:extLst>
            </p:cNvPr>
            <p:cNvSpPr/>
            <p:nvPr/>
          </p:nvSpPr>
          <p:spPr bwMode="auto">
            <a:xfrm>
              <a:off x="3989301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C130F6-8E04-004C-BEF3-9590925621AE}"/>
                </a:ext>
              </a:extLst>
            </p:cNvPr>
            <p:cNvSpPr/>
            <p:nvPr/>
          </p:nvSpPr>
          <p:spPr bwMode="auto">
            <a:xfrm>
              <a:off x="5113624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X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DF916B-30E0-EF4C-9909-53791A545C36}"/>
                </a:ext>
              </a:extLst>
            </p:cNvPr>
            <p:cNvSpPr/>
            <p:nvPr/>
          </p:nvSpPr>
          <p:spPr bwMode="auto">
            <a:xfrm>
              <a:off x="3989301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</a:t>
              </a:r>
              <a:r>
                <a:rPr lang="en-DE" sz="2000" b="1" baseline="-250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n-DE" sz="2000" b="1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I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12DA77-088B-044C-9BDA-2BF67DE68A7A}"/>
                </a:ext>
              </a:extLst>
            </p:cNvPr>
            <p:cNvSpPr/>
            <p:nvPr/>
          </p:nvSpPr>
          <p:spPr bwMode="auto">
            <a:xfrm>
              <a:off x="5113624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725094">
                <a:defRPr/>
              </a:pP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Z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26792A-A807-4040-83B7-45528D78BAE4}"/>
                </a:ext>
              </a:extLst>
            </p:cNvPr>
            <p:cNvSpPr/>
            <p:nvPr/>
          </p:nvSpPr>
          <p:spPr bwMode="auto">
            <a:xfrm>
              <a:off x="2864982" y="231445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lang="en-DE" sz="2000" b="1" baseline="-25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Z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B82D58-94DB-C845-9003-EF1C97C5C434}"/>
                </a:ext>
              </a:extLst>
            </p:cNvPr>
            <p:cNvSpPr/>
            <p:nvPr/>
          </p:nvSpPr>
          <p:spPr bwMode="auto">
            <a:xfrm>
              <a:off x="2864982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en-DE" sz="2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Z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9A1DD2-CB5A-AF4F-AD94-1EAB7FCBEAFE}"/>
                </a:ext>
              </a:extLst>
            </p:cNvPr>
            <p:cNvSpPr/>
            <p:nvPr/>
          </p:nvSpPr>
          <p:spPr bwMode="auto">
            <a:xfrm>
              <a:off x="3989301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-Z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6343FE-775B-E34A-A2E7-D597DBA50BC4}"/>
                </a:ext>
              </a:extLst>
            </p:cNvPr>
            <p:cNvSpPr/>
            <p:nvPr/>
          </p:nvSpPr>
          <p:spPr bwMode="auto">
            <a:xfrm>
              <a:off x="5113624" y="3431571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Y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Y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D36C3D-C2AB-A343-9908-DD6B453547CA}"/>
                </a:ext>
              </a:extLst>
            </p:cNvPr>
            <p:cNvSpPr txBox="1"/>
            <p:nvPr/>
          </p:nvSpPr>
          <p:spPr>
            <a:xfrm>
              <a:off x="3077357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i,1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16DE71-141F-3840-A987-E693692934BF}"/>
                </a:ext>
              </a:extLst>
            </p:cNvPr>
            <p:cNvSpPr txBox="1"/>
            <p:nvPr/>
          </p:nvSpPr>
          <p:spPr>
            <a:xfrm>
              <a:off x="4201676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i,2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4AC9D3-0BD7-FE44-B8C6-ABB911B4DC7A}"/>
                </a:ext>
              </a:extLst>
            </p:cNvPr>
            <p:cNvSpPr txBox="1"/>
            <p:nvPr/>
          </p:nvSpPr>
          <p:spPr>
            <a:xfrm>
              <a:off x="5325998" y="805732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i,3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666033-7A39-B04C-97D4-05D167133959}"/>
                </a:ext>
              </a:extLst>
            </p:cNvPr>
            <p:cNvSpPr txBox="1"/>
            <p:nvPr/>
          </p:nvSpPr>
          <p:spPr>
            <a:xfrm>
              <a:off x="2198726" y="1582696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1,j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0F64AD-8E37-8C48-A90F-81F9CC139EE8}"/>
                </a:ext>
              </a:extLst>
            </p:cNvPr>
            <p:cNvSpPr txBox="1"/>
            <p:nvPr/>
          </p:nvSpPr>
          <p:spPr>
            <a:xfrm>
              <a:off x="2198726" y="2694620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2,j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0E8747-70DE-BE41-B988-593F1E375BA0}"/>
                </a:ext>
              </a:extLst>
            </p:cNvPr>
            <p:cNvSpPr txBox="1"/>
            <p:nvPr/>
          </p:nvSpPr>
          <p:spPr>
            <a:xfrm>
              <a:off x="2198726" y="380654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3,j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260326-30AE-8941-B8A8-FF8D605C25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5"/>
            <a:ext cx="8000934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4D4B701B-0347-3A49-B3F4-23F4011E3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16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20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4DE7E01-7D2A-1E40-8AF8-900815645C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517248E-3680-0143-8D6D-82B9B3397115}"/>
              </a:ext>
            </a:extLst>
          </p:cNvPr>
          <p:cNvGrpSpPr/>
          <p:nvPr/>
        </p:nvGrpSpPr>
        <p:grpSpPr>
          <a:xfrm>
            <a:off x="5385882" y="1128558"/>
            <a:ext cx="3529518" cy="3374952"/>
            <a:chOff x="5385882" y="1128558"/>
            <a:chExt cx="3529518" cy="33749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8180F4-6BC4-C445-A968-08EAA3977CB3}"/>
                </a:ext>
              </a:extLst>
            </p:cNvPr>
            <p:cNvSpPr/>
            <p:nvPr/>
          </p:nvSpPr>
          <p:spPr bwMode="auto">
            <a:xfrm>
              <a:off x="5385882" y="1128558"/>
              <a:ext cx="1138141" cy="108567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I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AA0CB2-B9FB-C94D-95D6-3E7994016A39}"/>
                </a:ext>
              </a:extLst>
            </p:cNvPr>
            <p:cNvSpPr/>
            <p:nvPr/>
          </p:nvSpPr>
          <p:spPr bwMode="auto">
            <a:xfrm>
              <a:off x="6581569" y="1128558"/>
              <a:ext cx="1138141" cy="108567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068711-2BCB-D840-B37B-0C9D8B864778}"/>
                </a:ext>
              </a:extLst>
            </p:cNvPr>
            <p:cNvSpPr/>
            <p:nvPr/>
          </p:nvSpPr>
          <p:spPr bwMode="auto">
            <a:xfrm>
              <a:off x="7777259" y="1128558"/>
              <a:ext cx="1138141" cy="108567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+1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001BE9-E7E1-B445-B621-D81ED76C2256}"/>
                </a:ext>
              </a:extLst>
            </p:cNvPr>
            <p:cNvSpPr/>
            <p:nvPr/>
          </p:nvSpPr>
          <p:spPr bwMode="auto">
            <a:xfrm>
              <a:off x="6581569" y="2257852"/>
              <a:ext cx="1138141" cy="108567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+1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5AF46D-39BB-8943-B24B-1888E8F07D2A}"/>
                </a:ext>
              </a:extLst>
            </p:cNvPr>
            <p:cNvSpPr/>
            <p:nvPr/>
          </p:nvSpPr>
          <p:spPr bwMode="auto">
            <a:xfrm>
              <a:off x="7777259" y="2257852"/>
              <a:ext cx="1138141" cy="108567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725094">
                <a:defRPr/>
              </a:pP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-1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B05F1C-12AA-A349-A67B-CF8921905A7C}"/>
                </a:ext>
              </a:extLst>
            </p:cNvPr>
            <p:cNvSpPr/>
            <p:nvPr/>
          </p:nvSpPr>
          <p:spPr bwMode="auto">
            <a:xfrm>
              <a:off x="5385882" y="2264529"/>
              <a:ext cx="1138141" cy="108567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-1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821318-4880-C940-8D5D-503428387605}"/>
                </a:ext>
              </a:extLst>
            </p:cNvPr>
            <p:cNvSpPr/>
            <p:nvPr/>
          </p:nvSpPr>
          <p:spPr bwMode="auto">
            <a:xfrm>
              <a:off x="5385882" y="3417840"/>
              <a:ext cx="1138141" cy="108567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en-DE" sz="2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Z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0D36E4-FA43-DC4E-9648-63F3200FE195}"/>
                </a:ext>
              </a:extLst>
            </p:cNvPr>
            <p:cNvSpPr/>
            <p:nvPr/>
          </p:nvSpPr>
          <p:spPr bwMode="auto">
            <a:xfrm>
              <a:off x="6581569" y="3417840"/>
              <a:ext cx="1138141" cy="108567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-Z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2F3E30-A050-9141-9916-EBC026044E33}"/>
                </a:ext>
              </a:extLst>
            </p:cNvPr>
            <p:cNvSpPr/>
            <p:nvPr/>
          </p:nvSpPr>
          <p:spPr bwMode="auto">
            <a:xfrm>
              <a:off x="7777259" y="3411163"/>
              <a:ext cx="1138141" cy="108567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+1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718242-B7CE-0D4C-BFDB-D361369BC44F}"/>
              </a:ext>
            </a:extLst>
          </p:cNvPr>
          <p:cNvCxnSpPr>
            <a:cxnSpLocks/>
          </p:cNvCxnSpPr>
          <p:nvPr/>
        </p:nvCxnSpPr>
        <p:spPr bwMode="auto">
          <a:xfrm>
            <a:off x="4234786" y="2844520"/>
            <a:ext cx="937452" cy="0"/>
          </a:xfrm>
          <a:prstGeom prst="straightConnector1">
            <a:avLst/>
          </a:prstGeom>
          <a:ln w="28575">
            <a:solidFill>
              <a:srgbClr val="BFBFB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Tick with solid fill">
            <a:extLst>
              <a:ext uri="{FF2B5EF4-FFF2-40B4-BE49-F238E27FC236}">
                <a16:creationId xmlns:a16="http://schemas.microsoft.com/office/drawing/2014/main" id="{8C40C163-E1EC-CB43-A505-529B83DFB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7838" y="3974648"/>
            <a:ext cx="914400" cy="9144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2394A9A-DDC2-FA44-8BB8-6EE77F85FC72}"/>
              </a:ext>
            </a:extLst>
          </p:cNvPr>
          <p:cNvGrpSpPr/>
          <p:nvPr/>
        </p:nvGrpSpPr>
        <p:grpSpPr>
          <a:xfrm>
            <a:off x="58698" y="813442"/>
            <a:ext cx="3985106" cy="3690068"/>
            <a:chOff x="2198726" y="805732"/>
            <a:chExt cx="3985106" cy="369006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5416DB5-8349-E447-8D7A-81D6DA9C772B}"/>
                </a:ext>
              </a:extLst>
            </p:cNvPr>
            <p:cNvSpPr/>
            <p:nvPr/>
          </p:nvSpPr>
          <p:spPr bwMode="auto">
            <a:xfrm>
              <a:off x="2864982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I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C93637-18CC-B942-9A2A-57E2122C4952}"/>
                </a:ext>
              </a:extLst>
            </p:cNvPr>
            <p:cNvSpPr/>
            <p:nvPr/>
          </p:nvSpPr>
          <p:spPr bwMode="auto">
            <a:xfrm>
              <a:off x="3989301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F1A935-7EC7-9D4B-AF1D-32EAE8690641}"/>
                </a:ext>
              </a:extLst>
            </p:cNvPr>
            <p:cNvSpPr/>
            <p:nvPr/>
          </p:nvSpPr>
          <p:spPr bwMode="auto">
            <a:xfrm>
              <a:off x="5113624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X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7AA423-E8F0-B44B-8915-718C7745FE81}"/>
                </a:ext>
              </a:extLst>
            </p:cNvPr>
            <p:cNvSpPr/>
            <p:nvPr/>
          </p:nvSpPr>
          <p:spPr bwMode="auto">
            <a:xfrm>
              <a:off x="3989301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</a:t>
              </a:r>
              <a:r>
                <a:rPr lang="en-DE" sz="2000" b="1" baseline="-250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n-DE" sz="2000" b="1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I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994F469-A07C-7A40-ABB3-F7DC95DAB8F3}"/>
                </a:ext>
              </a:extLst>
            </p:cNvPr>
            <p:cNvSpPr/>
            <p:nvPr/>
          </p:nvSpPr>
          <p:spPr bwMode="auto">
            <a:xfrm>
              <a:off x="5113624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725094">
                <a:defRPr/>
              </a:pP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Z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519D1E-245B-9543-9A73-2C7C21A1F90F}"/>
                </a:ext>
              </a:extLst>
            </p:cNvPr>
            <p:cNvSpPr/>
            <p:nvPr/>
          </p:nvSpPr>
          <p:spPr bwMode="auto">
            <a:xfrm>
              <a:off x="2864982" y="231445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lang="en-DE" sz="2000" b="1" baseline="-25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Z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4CF95A-4062-5A4D-8B1C-B5D01E843D73}"/>
                </a:ext>
              </a:extLst>
            </p:cNvPr>
            <p:cNvSpPr/>
            <p:nvPr/>
          </p:nvSpPr>
          <p:spPr bwMode="auto">
            <a:xfrm>
              <a:off x="2864982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en-DE" sz="2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Z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B48362-07BD-EE4C-9250-894427179266}"/>
                </a:ext>
              </a:extLst>
            </p:cNvPr>
            <p:cNvSpPr/>
            <p:nvPr/>
          </p:nvSpPr>
          <p:spPr bwMode="auto">
            <a:xfrm>
              <a:off x="3989301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-Z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295449F-84AE-0F48-A569-4820995F7DC4}"/>
                </a:ext>
              </a:extLst>
            </p:cNvPr>
            <p:cNvSpPr/>
            <p:nvPr/>
          </p:nvSpPr>
          <p:spPr bwMode="auto">
            <a:xfrm>
              <a:off x="5113624" y="3431571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Y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Y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29C13DA-D04A-F648-BB42-DD12F1744EA6}"/>
                </a:ext>
              </a:extLst>
            </p:cNvPr>
            <p:cNvSpPr txBox="1"/>
            <p:nvPr/>
          </p:nvSpPr>
          <p:spPr>
            <a:xfrm>
              <a:off x="3077357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i,1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36186E-8A79-BB40-94F5-029AA6F8C1B8}"/>
                </a:ext>
              </a:extLst>
            </p:cNvPr>
            <p:cNvSpPr txBox="1"/>
            <p:nvPr/>
          </p:nvSpPr>
          <p:spPr>
            <a:xfrm>
              <a:off x="4201676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i,2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E86CAF-9BF6-4C46-96DC-BC1EA84D6638}"/>
                </a:ext>
              </a:extLst>
            </p:cNvPr>
            <p:cNvSpPr txBox="1"/>
            <p:nvPr/>
          </p:nvSpPr>
          <p:spPr>
            <a:xfrm>
              <a:off x="5325998" y="805732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i,3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AC902D-E8D8-384C-9EB6-E9F4DC5B2C2F}"/>
                </a:ext>
              </a:extLst>
            </p:cNvPr>
            <p:cNvSpPr txBox="1"/>
            <p:nvPr/>
          </p:nvSpPr>
          <p:spPr>
            <a:xfrm>
              <a:off x="2198726" y="1582696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1,j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5E8CBB7-F9FB-554E-8E2E-D4E223961B16}"/>
                </a:ext>
              </a:extLst>
            </p:cNvPr>
            <p:cNvSpPr txBox="1"/>
            <p:nvPr/>
          </p:nvSpPr>
          <p:spPr>
            <a:xfrm>
              <a:off x="2198726" y="2694620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2,j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D1DDDCC-6D54-2F40-BF22-A6FC24DC348C}"/>
                </a:ext>
              </a:extLst>
            </p:cNvPr>
            <p:cNvSpPr txBox="1"/>
            <p:nvPr/>
          </p:nvSpPr>
          <p:spPr>
            <a:xfrm>
              <a:off x="2198726" y="380654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3,j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69087007-5C1A-5C4B-B355-082E13AD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0" y="201168"/>
            <a:ext cx="8552689" cy="330119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Mermin Peres Magic Square – Example with Pauli Operators</a:t>
            </a:r>
            <a:endParaRPr lang="en-DE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FD96F22-3DE2-5E4D-9A96-E640DD3D83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5"/>
            <a:ext cx="8000934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lide Number Placeholder 84">
            <a:extLst>
              <a:ext uri="{FF2B5EF4-FFF2-40B4-BE49-F238E27FC236}">
                <a16:creationId xmlns:a16="http://schemas.microsoft.com/office/drawing/2014/main" id="{DF426F98-CA5B-334C-BFCB-171E60940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17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4747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5374-C06F-A748-89E6-27657EC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5967651" cy="551867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Pauli Operators on Quantum Computers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105C7-C2A2-0B4E-801A-116585C639BC}"/>
              </a:ext>
            </a:extLst>
          </p:cNvPr>
          <p:cNvSpPr txBox="1"/>
          <p:nvPr/>
        </p:nvSpPr>
        <p:spPr>
          <a:xfrm>
            <a:off x="2057400" y="2320578"/>
            <a:ext cx="401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8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There is one Problem…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6E38D-51F9-3C46-A351-02AC9AD23021}"/>
              </a:ext>
            </a:extLst>
          </p:cNvPr>
          <p:cNvSpPr txBox="1"/>
          <p:nvPr/>
        </p:nvSpPr>
        <p:spPr>
          <a:xfrm>
            <a:off x="4276806" y="3056036"/>
            <a:ext cx="463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i="1" dirty="0">
                <a:solidFill>
                  <a:schemeClr val="bg1"/>
                </a:solidFill>
              </a:rPr>
              <a:t>We cannot </a:t>
            </a:r>
            <a:r>
              <a:rPr lang="en-DE" sz="1400" i="1" u="sng" dirty="0">
                <a:solidFill>
                  <a:schemeClr val="bg1"/>
                </a:solidFill>
              </a:rPr>
              <a:t>directly</a:t>
            </a:r>
            <a:r>
              <a:rPr lang="en-DE" sz="1400" i="1" dirty="0">
                <a:solidFill>
                  <a:schemeClr val="bg1"/>
                </a:solidFill>
              </a:rPr>
              <a:t> measure the X &amp; Y-Basi</a:t>
            </a:r>
            <a:r>
              <a:rPr lang="en-DE" sz="1400" i="1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s of Qubits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20677F-2DCA-FD47-BE84-5490AF9C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5"/>
            <a:ext cx="53170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9F4818-20A4-ED41-B1EA-C0906E33319B}"/>
              </a:ext>
            </a:extLst>
          </p:cNvPr>
          <p:cNvSpPr txBox="1"/>
          <p:nvPr/>
        </p:nvSpPr>
        <p:spPr>
          <a:xfrm>
            <a:off x="2057400" y="3732722"/>
            <a:ext cx="540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But we can project the X &amp; Y-Basis onto the Z-Basis.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F550D1F-317B-B945-8848-06B22CCAE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18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133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5374-C06F-A748-89E6-27657EC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5967651" cy="551867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Pauli Operators on Quantum Computers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20677F-2DCA-FD47-BE84-5490AF9C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5"/>
            <a:ext cx="53170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F550D1F-317B-B945-8848-06B22CCAE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19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054DB2-5707-A143-9B69-C6222AA484AF}"/>
                  </a:ext>
                </a:extLst>
              </p:cNvPr>
              <p:cNvSpPr txBox="1"/>
              <p:nvPr/>
            </p:nvSpPr>
            <p:spPr>
              <a:xfrm>
                <a:off x="1911927" y="2088241"/>
                <a:ext cx="61514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400" dirty="0">
                    <a:solidFill>
                      <a:schemeClr val="bg1"/>
                    </a:solidFill>
                    <a:ea typeface="IBM Plex Sans" charset="0"/>
                    <a:cs typeface="IBM Plex Sans" charset="0"/>
                  </a:rPr>
                  <a:t>Since we can show that measuring</a:t>
                </a:r>
                <a:r>
                  <a:rPr lang="de-DE" sz="14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d>
                      <m:dPr>
                        <m:begChr m:val="|"/>
                        <m:endChr m:val="〉"/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de-DE" sz="1400" i="1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:</a:t>
                </a:r>
                <a:endParaRPr lang="en-DE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054DB2-5707-A143-9B69-C6222AA4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7" y="2088241"/>
                <a:ext cx="6151418" cy="307777"/>
              </a:xfrm>
              <a:prstGeom prst="rect">
                <a:avLst/>
              </a:prstGeom>
              <a:blipFill>
                <a:blip r:embed="rId3"/>
                <a:stretch>
                  <a:fillRect l="-412" t="-4000" b="-2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077C87-8460-1943-824D-04E8779DCA73}"/>
                  </a:ext>
                </a:extLst>
              </p:cNvPr>
              <p:cNvSpPr/>
              <p:nvPr/>
            </p:nvSpPr>
            <p:spPr>
              <a:xfrm>
                <a:off x="1911927" y="2564610"/>
                <a:ext cx="5037598" cy="313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DE" sz="1400" dirty="0">
                    <a:solidFill>
                      <a:schemeClr val="bg1"/>
                    </a:solidFill>
                  </a:rPr>
                  <a:t>&lt;=&gt; Measure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〉"/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DE" sz="1400" dirty="0"/>
                  <a:t> </a:t>
                </a:r>
                <a:r>
                  <a:rPr lang="en-DE" sz="1400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de-DE" sz="1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077C87-8460-1943-824D-04E8779DC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7" y="2564610"/>
                <a:ext cx="5037598" cy="313291"/>
              </a:xfrm>
              <a:prstGeom prst="rect">
                <a:avLst/>
              </a:prstGeom>
              <a:blipFill>
                <a:blip r:embed="rId4"/>
                <a:stretch>
                  <a:fillRect l="-503" b="-24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CE95D4-11E1-554B-A0C4-501817349886}"/>
                  </a:ext>
                </a:extLst>
              </p:cNvPr>
              <p:cNvSpPr/>
              <p:nvPr/>
            </p:nvSpPr>
            <p:spPr>
              <a:xfrm>
                <a:off x="1911927" y="3015010"/>
                <a:ext cx="5496791" cy="313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1400" dirty="0">
                    <a:solidFill>
                      <a:schemeClr val="bg1"/>
                    </a:solidFill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DE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DE" sz="1400" dirty="0">
                    <a:solidFill>
                      <a:schemeClr val="bg1"/>
                    </a:solidFill>
                  </a:rPr>
                  <a:t> </a:t>
                </a:r>
                <a:r>
                  <a:rPr lang="en-DE" sz="1400" i="1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de-DE" sz="1400" i="1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𝐻𝑍𝐻</m:t>
                        </m:r>
                      </m:e>
                    </m:d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de-DE" sz="1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𝐼𝐼𝐼</m:t>
                        </m:r>
                      </m:e>
                    </m:d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DE" sz="1400" i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CE95D4-11E1-554B-A0C4-501817349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7" y="3015010"/>
                <a:ext cx="5496791" cy="313291"/>
              </a:xfrm>
              <a:prstGeom prst="rect">
                <a:avLst/>
              </a:prstGeom>
              <a:blipFill>
                <a:blip r:embed="rId5"/>
                <a:stretch>
                  <a:fillRect l="-461" b="-1923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04CFAF-09A7-284E-BDFF-67D22FCBE637}"/>
                  </a:ext>
                </a:extLst>
              </p:cNvPr>
              <p:cNvSpPr/>
              <p:nvPr/>
            </p:nvSpPr>
            <p:spPr>
              <a:xfrm>
                <a:off x="1911927" y="3491378"/>
                <a:ext cx="54967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DE" sz="1400" i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Wingdings" pitchFamily="2" charset="2"/>
                  </a:rPr>
                  <a:t> Measure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〉"/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DE" sz="1400" i="1" dirty="0">
                    <a:solidFill>
                      <a:srgbClr val="FFFFFF"/>
                    </a:solidFill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de-DE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〉"/>
                        <m:ctrlP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endParaRPr lang="en-DE" sz="1400" i="1" dirty="0">
                  <a:solidFill>
                    <a:srgbClr val="FFFF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04CFAF-09A7-284E-BDFF-67D22FCBE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7" y="3491378"/>
                <a:ext cx="5496791" cy="307777"/>
              </a:xfrm>
              <a:prstGeom prst="rect">
                <a:avLst/>
              </a:prstGeom>
              <a:blipFill>
                <a:blip r:embed="rId6"/>
                <a:stretch>
                  <a:fillRect l="-461" t="-8000" b="-2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0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36EF-93B8-4B4C-BB68-E0E76CE7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Outline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26C220-1F76-5C43-B548-90E703233454}"/>
              </a:ext>
            </a:extLst>
          </p:cNvPr>
          <p:cNvGrpSpPr/>
          <p:nvPr/>
        </p:nvGrpSpPr>
        <p:grpSpPr>
          <a:xfrm>
            <a:off x="2976373" y="1388100"/>
            <a:ext cx="5735826" cy="2525390"/>
            <a:chOff x="2976373" y="1388100"/>
            <a:chExt cx="5094963" cy="25253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5FDE8C-2539-8D43-80F7-0A021B4FD8FC}"/>
                </a:ext>
              </a:extLst>
            </p:cNvPr>
            <p:cNvSpPr txBox="1"/>
            <p:nvPr/>
          </p:nvSpPr>
          <p:spPr>
            <a:xfrm>
              <a:off x="2976374" y="2014453"/>
              <a:ext cx="3817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rPr>
                <a:t>Mathematical Scheme of Operation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40B40-8FBE-5A43-9FD5-1FFA8D695121}"/>
                </a:ext>
              </a:extLst>
            </p:cNvPr>
            <p:cNvSpPr txBox="1"/>
            <p:nvPr/>
          </p:nvSpPr>
          <p:spPr>
            <a:xfrm>
              <a:off x="2976373" y="3267159"/>
              <a:ext cx="5030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rPr>
                <a:t>Results on real Quantum Computers with Qiskit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FC95FE-94DD-474F-BD72-757B6000FE5A}"/>
                </a:ext>
              </a:extLst>
            </p:cNvPr>
            <p:cNvSpPr txBox="1"/>
            <p:nvPr/>
          </p:nvSpPr>
          <p:spPr>
            <a:xfrm>
              <a:off x="2976374" y="1388100"/>
              <a:ext cx="5094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rPr>
                <a:t>The Mermin Peres Magic Square Game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B985C1-FA35-904E-862F-80378E9A69E1}"/>
                </a:ext>
              </a:extLst>
            </p:cNvPr>
            <p:cNvSpPr txBox="1"/>
            <p:nvPr/>
          </p:nvSpPr>
          <p:spPr>
            <a:xfrm>
              <a:off x="2976374" y="2640806"/>
              <a:ext cx="3817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rPr>
                <a:t>Quantum Circuit: MPG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83337E-C937-514A-8BC5-C8787407F041}"/>
              </a:ext>
            </a:extLst>
          </p:cNvPr>
          <p:cNvGrpSpPr/>
          <p:nvPr/>
        </p:nvGrpSpPr>
        <p:grpSpPr>
          <a:xfrm>
            <a:off x="1929936" y="1375696"/>
            <a:ext cx="360000" cy="2210923"/>
            <a:chOff x="1929936" y="1375696"/>
            <a:chExt cx="360000" cy="22109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8E9CE-0B98-124B-A545-62315D77CE83}"/>
                </a:ext>
              </a:extLst>
            </p:cNvPr>
            <p:cNvSpPr/>
            <p:nvPr/>
          </p:nvSpPr>
          <p:spPr bwMode="auto">
            <a:xfrm>
              <a:off x="1929936" y="1976106"/>
              <a:ext cx="360000" cy="36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 pitchFamily="34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2FC6AF-8F0F-3C49-A3BC-71351556B5EC}"/>
                </a:ext>
              </a:extLst>
            </p:cNvPr>
            <p:cNvSpPr/>
            <p:nvPr/>
          </p:nvSpPr>
          <p:spPr bwMode="auto">
            <a:xfrm>
              <a:off x="1929936" y="2590564"/>
              <a:ext cx="360000" cy="36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 pitchFamily="34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30E908-AB21-674E-9C52-2001E22C3595}"/>
                </a:ext>
              </a:extLst>
            </p:cNvPr>
            <p:cNvSpPr/>
            <p:nvPr/>
          </p:nvSpPr>
          <p:spPr bwMode="auto">
            <a:xfrm>
              <a:off x="1929936" y="3226619"/>
              <a:ext cx="360000" cy="36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 pitchFamily="34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F73FD2-B274-314B-B1DF-6E2AD2463777}"/>
                </a:ext>
              </a:extLst>
            </p:cNvPr>
            <p:cNvSpPr/>
            <p:nvPr/>
          </p:nvSpPr>
          <p:spPr bwMode="auto">
            <a:xfrm>
              <a:off x="1929936" y="1375696"/>
              <a:ext cx="360000" cy="36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AC5A2D-7A87-3145-89BD-27BA244780D7}"/>
              </a:ext>
            </a:extLst>
          </p:cNvPr>
          <p:cNvCxnSpPr/>
          <p:nvPr/>
        </p:nvCxnSpPr>
        <p:spPr bwMode="auto">
          <a:xfrm>
            <a:off x="2633155" y="1375696"/>
            <a:ext cx="0" cy="224839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21AFB53-C8D3-E94E-94BA-60A72A356F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48C864-BA12-A644-8209-06FB642D07B0}"/>
              </a:ext>
            </a:extLst>
          </p:cNvPr>
          <p:cNvCxnSpPr>
            <a:cxnSpLocks/>
          </p:cNvCxnSpPr>
          <p:nvPr/>
        </p:nvCxnSpPr>
        <p:spPr bwMode="auto">
          <a:xfrm>
            <a:off x="228666" y="488950"/>
            <a:ext cx="914334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6AF7D-DB55-694C-8D3D-22CC5781C04C}"/>
                  </a:ext>
                </a:extLst>
              </p:cNvPr>
              <p:cNvSpPr txBox="1"/>
              <p:nvPr/>
            </p:nvSpPr>
            <p:spPr>
              <a:xfrm>
                <a:off x="228666" y="1038994"/>
                <a:ext cx="7458768" cy="3547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DE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  <a:ea typeface="IBM Plex Sans" charset="0"/>
                    <a:cs typeface="IBM Plex Sans" charset="0"/>
                  </a:rPr>
                  <a:t>Basic requirements:</a:t>
                </a:r>
              </a:p>
              <a:p>
                <a:pPr lvl="0">
                  <a:defRPr/>
                </a:pPr>
                <a:endParaRPr lang="en-DE" sz="1800" i="1" dirty="0">
                  <a:solidFill>
                    <a:srgbClr val="FFFFFF"/>
                  </a:solidFill>
                  <a:latin typeface="IBM Plex Sans Light" panose="020B0403050203000203" pitchFamily="34" charset="0"/>
                  <a:ea typeface="IBM Plex Sans" charset="0"/>
                  <a:cs typeface="IBM Plex Sans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DE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  <a:ea typeface="IBM Plex Sans" charset="0"/>
                    <a:cs typeface="IBM Plex Sans" charset="0"/>
                  </a:rPr>
                  <a:t>At least a four-Qubit Quantum </a:t>
                </a:r>
                <a:r>
                  <a:rPr lang="en-DE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Computer - Define:</a:t>
                </a:r>
                <a:endParaRPr lang="en-US" sz="1800" i="1" dirty="0">
                  <a:solidFill>
                    <a:srgbClr val="FFFFFF"/>
                  </a:solidFill>
                  <a:latin typeface="IBM Plex Sans Light" panose="020B0403050203000203" pitchFamily="34" charset="0"/>
                </a:endParaRPr>
              </a:p>
              <a:p>
                <a:pPr marL="628741" lvl="1" indent="-285750">
                  <a:buFont typeface="Courier New" panose="02070309020205020404" pitchFamily="49" charset="0"/>
                  <a:buChar char="o"/>
                  <a:defRPr/>
                </a:pPr>
                <a:r>
                  <a:rPr lang="en-US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m</a:t>
                </a:r>
                <a:r>
                  <a:rPr lang="en-US" sz="1800" i="1" baseline="-25000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3,j</a:t>
                </a:r>
                <a:r>
                  <a:rPr lang="en-US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 = m</a:t>
                </a:r>
                <a:r>
                  <a:rPr lang="en-US" sz="1800" i="1" baseline="-25000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1,j</a:t>
                </a:r>
                <a:r>
                  <a:rPr lang="en-US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 + m</a:t>
                </a:r>
                <a:r>
                  <a:rPr lang="en-US" sz="1800" i="1" baseline="-25000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2,j</a:t>
                </a:r>
                <a:r>
                  <a:rPr lang="en-US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 + 1 mod 2 </a:t>
                </a:r>
                <a:endParaRPr lang="en-DE" sz="1800" i="1" dirty="0">
                  <a:solidFill>
                    <a:srgbClr val="FFFFFF"/>
                  </a:solidFill>
                  <a:latin typeface="IBM Plex Sans Light" panose="020B0403050203000203" pitchFamily="34" charset="0"/>
                </a:endParaRPr>
              </a:p>
              <a:p>
                <a:pPr marL="628741" lvl="1" indent="-285750">
                  <a:buFont typeface="Courier New" panose="02070309020205020404" pitchFamily="49" charset="0"/>
                  <a:buChar char="o"/>
                  <a:defRPr/>
                </a:pPr>
                <a:r>
                  <a:rPr lang="en-US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m</a:t>
                </a:r>
                <a:r>
                  <a:rPr lang="en-US" sz="1800" i="1" baseline="-25000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i,3</a:t>
                </a:r>
                <a:r>
                  <a:rPr lang="en-US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 = m</a:t>
                </a:r>
                <a:r>
                  <a:rPr lang="en-US" sz="1800" i="1" baseline="-25000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i,1</a:t>
                </a:r>
                <a:r>
                  <a:rPr lang="en-US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 + m</a:t>
                </a:r>
                <a:r>
                  <a:rPr lang="en-US" sz="1800" i="1" baseline="-25000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i,2</a:t>
                </a:r>
                <a:r>
                  <a:rPr lang="en-US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 mod 2 </a:t>
                </a:r>
                <a:endParaRPr lang="en-DE" sz="1800" i="1" dirty="0">
                  <a:solidFill>
                    <a:srgbClr val="FFFFFF"/>
                  </a:solidFill>
                  <a:latin typeface="IBM Plex Sans Light" panose="020B040305020300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GB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For the maximally entangled Bell state, the following identity holds</a:t>
                </a:r>
                <a:r>
                  <a:rPr lang="en-DE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:</a:t>
                </a:r>
              </a:p>
              <a:p>
                <a:pPr marL="628741" lvl="1" indent="-285750"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de-D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de-DE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de-DE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de-D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++</m:t>
                            </m:r>
                          </m:e>
                        </m:d>
                        <m:r>
                          <a:rPr lang="de-DE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−−</m:t>
                            </m:r>
                          </m:e>
                        </m:d>
                      </m:e>
                    </m:d>
                    <m:r>
                      <a:rPr lang="de-DE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de-D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de-DE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IBM Plex Sans" charset="0"/>
                            <a:cs typeface="IBM Plex Sans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e>
                        </m:d>
                      </m:e>
                    </m:d>
                    <m:r>
                      <a:rPr lang="en-DE" sz="18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 </m:t>
                    </m:r>
                  </m:oMath>
                </a14:m>
                <a:endParaRPr lang="de-DE" sz="1800" dirty="0">
                  <a:solidFill>
                    <a:srgbClr val="FFFF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DE" sz="1800" dirty="0">
                    <a:solidFill>
                      <a:srgbClr val="FFFFFF"/>
                    </a:solidFill>
                  </a:rPr>
                  <a:t>Use of Unitary Transformation for </a:t>
                </a:r>
                <a:r>
                  <a:rPr lang="en-GB" sz="1800" dirty="0">
                    <a:solidFill>
                      <a:srgbClr val="FFFFFF"/>
                    </a:solidFill>
                  </a:rPr>
                  <a:t>Equivalent Operation with respect to the Pauli-Operators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DE" sz="1800" i="1" dirty="0">
                    <a:solidFill>
                      <a:srgbClr val="FFFFFF"/>
                    </a:solidFill>
                    <a:latin typeface="IBM Plex Sans Light" panose="020B0403050203000203" pitchFamily="34" charset="0"/>
                  </a:rPr>
                  <a:t>Standard Quantum Gates</a:t>
                </a:r>
                <a:endParaRPr lang="en-DE" sz="1800" i="1" dirty="0">
                  <a:solidFill>
                    <a:srgbClr val="FFFFFF"/>
                  </a:solidFill>
                  <a:latin typeface="IBM Plex Sans Light" panose="020B0403050203000203" pitchFamily="34" charset="0"/>
                  <a:ea typeface="IBM Plex Sans" charset="0"/>
                  <a:cs typeface="IBM Plex Sans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DE" sz="1800" dirty="0">
                  <a:solidFill>
                    <a:srgbClr val="FFFFFF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endParaRPr lang="en-DE" sz="1800" i="1" dirty="0">
                  <a:solidFill>
                    <a:srgbClr val="FFFFFF"/>
                  </a:solidFill>
                  <a:latin typeface="IBM Plex Sans Light" panose="020B0403050203000203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6AF7D-DB55-694C-8D3D-22CC5781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" y="1038994"/>
                <a:ext cx="7458768" cy="3547381"/>
              </a:xfrm>
              <a:prstGeom prst="rect">
                <a:avLst/>
              </a:prstGeom>
              <a:blipFill>
                <a:blip r:embed="rId3"/>
                <a:stretch>
                  <a:fillRect l="-850" t="-7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08CEFD-FFC2-914E-8DD6-4A60F7C497CD}"/>
              </a:ext>
            </a:extLst>
          </p:cNvPr>
          <p:cNvSpPr txBox="1">
            <a:spLocks/>
          </p:cNvSpPr>
          <p:nvPr/>
        </p:nvSpPr>
        <p:spPr>
          <a:xfrm>
            <a:off x="210312" y="201168"/>
            <a:ext cx="8075932" cy="5500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IBM Plex Sans" charset="0"/>
                <a:cs typeface="IBM Plex Sans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r>
              <a:rPr lang="en-DE" b="0" dirty="0">
                <a:solidFill>
                  <a:srgbClr val="FFFFFF"/>
                </a:solidFill>
                <a:latin typeface="IBM Plex Sans Light" panose="020B0403050203000203" pitchFamily="34" charset="0"/>
              </a:rPr>
              <a:t>Mermin Peres Magic Square and Quantum Principles </a:t>
            </a:r>
            <a:endParaRPr lang="en-DE" b="0" kern="0" dirty="0">
              <a:latin typeface="IBM Plex Sans Light" panose="020B040305020300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48AEDD-2233-ED46-8215-2A3FE19AD4B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2"/>
            <a:ext cx="6976467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2010809-E788-B04C-999D-D17FB00A5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20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257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44BF-65C2-494E-B7D0-F940C271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1115892"/>
          </a:xfrm>
        </p:spPr>
        <p:txBody>
          <a:bodyPr/>
          <a:lstStyle/>
          <a:p>
            <a:r>
              <a:rPr lang="en-DE" dirty="0">
                <a:latin typeface="+mn-lt"/>
              </a:rPr>
              <a:t>MPG: Circuit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3A95173-4D07-2647-B890-064829585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F671C4-D2A7-9C48-B1E1-BD9C50DB79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5"/>
            <a:ext cx="1600134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42C4D4-FCB1-8647-8788-C698EDF1F9B1}"/>
              </a:ext>
            </a:extLst>
          </p:cNvPr>
          <p:cNvGrpSpPr/>
          <p:nvPr/>
        </p:nvGrpSpPr>
        <p:grpSpPr>
          <a:xfrm>
            <a:off x="5970815" y="3751487"/>
            <a:ext cx="1072672" cy="645813"/>
            <a:chOff x="5278967" y="1257978"/>
            <a:chExt cx="1072672" cy="64581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055C375-61C6-F041-B7DF-1065902035DA}"/>
                </a:ext>
              </a:extLst>
            </p:cNvPr>
            <p:cNvGrpSpPr/>
            <p:nvPr/>
          </p:nvGrpSpPr>
          <p:grpSpPr>
            <a:xfrm>
              <a:off x="6012443" y="1439008"/>
              <a:ext cx="339196" cy="45719"/>
              <a:chOff x="1253067" y="2804243"/>
              <a:chExt cx="965200" cy="48000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765806D-4533-8F4D-B538-155D0D98EC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75C87E2-A716-604D-A50F-0869CB1650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40ADB8A-B981-7B47-B913-E06DA9D0F3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8967" y="1449200"/>
              <a:ext cx="262466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12C414C-5889-2847-9377-96FFF995A351}"/>
                </a:ext>
              </a:extLst>
            </p:cNvPr>
            <p:cNvGrpSpPr/>
            <p:nvPr/>
          </p:nvGrpSpPr>
          <p:grpSpPr>
            <a:xfrm>
              <a:off x="5541433" y="1257978"/>
              <a:ext cx="523557" cy="645813"/>
              <a:chOff x="6897349" y="652710"/>
              <a:chExt cx="523557" cy="645813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CAB378-7597-C34A-A190-D669E44098AD}"/>
                  </a:ext>
                </a:extLst>
              </p:cNvPr>
              <p:cNvSpPr/>
              <p:nvPr/>
            </p:nvSpPr>
            <p:spPr bwMode="auto">
              <a:xfrm>
                <a:off x="6898613" y="652710"/>
                <a:ext cx="450453" cy="38233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2000" b="0" i="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5269BC8-8EC7-A14C-8474-5003E7C371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33727" y="734575"/>
                <a:ext cx="91296" cy="201673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F4AD1721-CD57-A248-94E2-5B387C24231C}"/>
                  </a:ext>
                </a:extLst>
              </p:cNvPr>
              <p:cNvSpPr/>
              <p:nvPr/>
            </p:nvSpPr>
            <p:spPr bwMode="auto">
              <a:xfrm rot="18489154">
                <a:off x="6943228" y="820844"/>
                <a:ext cx="431800" cy="523557"/>
              </a:xfrm>
              <a:prstGeom prst="arc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1248B6E-8D10-ED44-B2A3-81C56C3B71E1}"/>
              </a:ext>
            </a:extLst>
          </p:cNvPr>
          <p:cNvGrpSpPr/>
          <p:nvPr/>
        </p:nvGrpSpPr>
        <p:grpSpPr>
          <a:xfrm>
            <a:off x="1470711" y="1280583"/>
            <a:ext cx="5583661" cy="2872500"/>
            <a:chOff x="1470711" y="1280583"/>
            <a:chExt cx="5583661" cy="28725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2A9A758-3578-0B45-A82B-C418D98FC258}"/>
                    </a:ext>
                  </a:extLst>
                </p:cNvPr>
                <p:cNvSpPr/>
                <p:nvPr/>
              </p:nvSpPr>
              <p:spPr>
                <a:xfrm>
                  <a:off x="1470711" y="1284789"/>
                  <a:ext cx="48526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DE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2A9A758-3578-0B45-A82B-C418D98FC2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711" y="1284789"/>
                  <a:ext cx="48526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B29B60-E1C6-9049-BA62-38A0FD05938F}"/>
                    </a:ext>
                  </a:extLst>
                </p:cNvPr>
                <p:cNvSpPr/>
                <p:nvPr/>
              </p:nvSpPr>
              <p:spPr>
                <a:xfrm>
                  <a:off x="1470711" y="2053501"/>
                  <a:ext cx="48526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DE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B29B60-E1C6-9049-BA62-38A0FD059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711" y="2053501"/>
                  <a:ext cx="485261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D84945D-2E05-B248-86B9-E9FA58262976}"/>
                    </a:ext>
                  </a:extLst>
                </p:cNvPr>
                <p:cNvSpPr/>
                <p:nvPr/>
              </p:nvSpPr>
              <p:spPr>
                <a:xfrm>
                  <a:off x="1470711" y="3155888"/>
                  <a:ext cx="48526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DE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D84945D-2E05-B248-86B9-E9FA582629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711" y="3155888"/>
                  <a:ext cx="485261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4A320B3-CB6A-704D-8DE0-2D7DFEFEFC50}"/>
                    </a:ext>
                  </a:extLst>
                </p:cNvPr>
                <p:cNvSpPr/>
                <p:nvPr/>
              </p:nvSpPr>
              <p:spPr>
                <a:xfrm>
                  <a:off x="1470711" y="3814529"/>
                  <a:ext cx="48526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〉"/>
                            <m:ctrlP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DE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4A320B3-CB6A-704D-8DE0-2D7DFEFEF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711" y="3814529"/>
                  <a:ext cx="485261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84FB50-AAA3-EA46-8ACF-649C4F09E3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5800" y="2232406"/>
              <a:ext cx="262466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D085C7-1125-7547-ABF9-A5478C57C0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5800" y="3325165"/>
              <a:ext cx="2870200" cy="8969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1FDAE1-C8FA-2D4C-AAF3-381C3DA9B1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5800" y="3998048"/>
              <a:ext cx="28702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C971285-A540-EA4E-A422-2352580E8E02}"/>
                    </a:ext>
                  </a:extLst>
                </p:cNvPr>
                <p:cNvSpPr/>
                <p:nvPr/>
              </p:nvSpPr>
              <p:spPr bwMode="auto">
                <a:xfrm>
                  <a:off x="2233362" y="1298041"/>
                  <a:ext cx="361578" cy="345787"/>
                </a:xfrm>
                <a:prstGeom prst="rect">
                  <a:avLst/>
                </a:prstGeom>
                <a:solidFill>
                  <a:srgbClr val="161616"/>
                </a:solidFill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36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DE" sz="20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C971285-A540-EA4E-A422-2352580E8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3362" y="1298041"/>
                  <a:ext cx="361578" cy="3457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78AA602-A551-9E4D-AA9D-7A8240591143}"/>
                    </a:ext>
                  </a:extLst>
                </p:cNvPr>
                <p:cNvSpPr/>
                <p:nvPr/>
              </p:nvSpPr>
              <p:spPr bwMode="auto">
                <a:xfrm>
                  <a:off x="2211414" y="2070858"/>
                  <a:ext cx="361578" cy="345787"/>
                </a:xfrm>
                <a:prstGeom prst="rect">
                  <a:avLst/>
                </a:prstGeom>
                <a:solidFill>
                  <a:srgbClr val="161616"/>
                </a:solidFill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36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DE" sz="20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78AA602-A551-9E4D-AA9D-7A8240591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11414" y="2070858"/>
                  <a:ext cx="361578" cy="3457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B0FB67E-53A9-D446-B018-3E76C914D7F2}"/>
                    </a:ext>
                  </a:extLst>
                </p:cNvPr>
                <p:cNvSpPr/>
                <p:nvPr/>
              </p:nvSpPr>
              <p:spPr bwMode="auto">
                <a:xfrm>
                  <a:off x="4826000" y="3134314"/>
                  <a:ext cx="1146660" cy="967835"/>
                </a:xfrm>
                <a:prstGeom prst="rect">
                  <a:avLst/>
                </a:prstGeom>
                <a:solidFill>
                  <a:srgbClr val="161616"/>
                </a:solidFill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sz="2800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B0FB67E-53A9-D446-B018-3E76C914D7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6000" y="3134314"/>
                  <a:ext cx="1146660" cy="9678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0840C1-AEE7-E84B-BFE5-D9A81698161A}"/>
                    </a:ext>
                  </a:extLst>
                </p:cNvPr>
                <p:cNvSpPr/>
                <p:nvPr/>
              </p:nvSpPr>
              <p:spPr>
                <a:xfrm>
                  <a:off x="1580777" y="2685317"/>
                  <a:ext cx="34079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0840C1-AEE7-E84B-BFE5-D9A816981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777" y="2685317"/>
                  <a:ext cx="340798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016291-6FB2-BB4F-B2DE-81DD5A14B2E3}"/>
                    </a:ext>
                  </a:extLst>
                </p:cNvPr>
                <p:cNvSpPr/>
                <p:nvPr/>
              </p:nvSpPr>
              <p:spPr bwMode="auto">
                <a:xfrm>
                  <a:off x="4826000" y="1337681"/>
                  <a:ext cx="1146660" cy="967835"/>
                </a:xfrm>
                <a:prstGeom prst="rect">
                  <a:avLst/>
                </a:prstGeom>
                <a:solidFill>
                  <a:srgbClr val="161616"/>
                </a:solidFill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sz="2800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016291-6FB2-BB4F-B2DE-81DD5A14B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6000" y="1337681"/>
                  <a:ext cx="1146660" cy="9678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88BE99-96D1-614E-A0BE-8DC2287B9F9A}"/>
                    </a:ext>
                  </a:extLst>
                </p:cNvPr>
                <p:cNvSpPr/>
                <p:nvPr/>
              </p:nvSpPr>
              <p:spPr>
                <a:xfrm>
                  <a:off x="1580777" y="2440466"/>
                  <a:ext cx="33919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88BE99-96D1-614E-A0BE-8DC2287B9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777" y="2440466"/>
                  <a:ext cx="339195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D8A39A-1581-274A-863E-948F12FD100E}"/>
                </a:ext>
              </a:extLst>
            </p:cNvPr>
            <p:cNvGrpSpPr/>
            <p:nvPr/>
          </p:nvGrpSpPr>
          <p:grpSpPr>
            <a:xfrm>
              <a:off x="1955799" y="2816346"/>
              <a:ext cx="3547533" cy="45719"/>
              <a:chOff x="1253067" y="2804243"/>
              <a:chExt cx="965200" cy="480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72AC1FF-6992-1F40-9A6D-6DD1E39089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D145AC0-E6AE-164B-A7B7-4E790E0DBE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043378-303C-2446-8305-E20B0DA16640}"/>
                </a:ext>
              </a:extLst>
            </p:cNvPr>
            <p:cNvGrpSpPr/>
            <p:nvPr/>
          </p:nvGrpSpPr>
          <p:grpSpPr>
            <a:xfrm>
              <a:off x="1955798" y="2571495"/>
              <a:ext cx="3547533" cy="45719"/>
              <a:chOff x="1253067" y="2804243"/>
              <a:chExt cx="965200" cy="4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FBA1E57-D4A6-314C-9435-ACC1F89C0F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C7F018-7565-C949-8E72-DF1A66C9DB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DBB9B0-ADFA-654F-93FC-49B85E0F6C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4940" y="2232406"/>
              <a:ext cx="223106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462A67-518A-CA43-AAAF-94B3AD9407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5800" y="1450448"/>
              <a:ext cx="262466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8468F-BF2E-7647-AA2F-6C60FFE4DE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9080" y="1479402"/>
              <a:ext cx="222692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E3FE2F-A143-364D-AB1E-D98E9C6473B7}"/>
                </a:ext>
              </a:extLst>
            </p:cNvPr>
            <p:cNvGrpSpPr/>
            <p:nvPr/>
          </p:nvGrpSpPr>
          <p:grpSpPr>
            <a:xfrm rot="16200000">
              <a:off x="5398126" y="2403561"/>
              <a:ext cx="271609" cy="64260"/>
              <a:chOff x="1253067" y="2804243"/>
              <a:chExt cx="965200" cy="4800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B338A72-C5BB-A341-9B71-74EDE0BC56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891340-A600-494B-A850-07510EABD7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066DE34-1406-A442-8CEC-E8652C185E90}"/>
                </a:ext>
              </a:extLst>
            </p:cNvPr>
            <p:cNvSpPr/>
            <p:nvPr/>
          </p:nvSpPr>
          <p:spPr bwMode="auto">
            <a:xfrm>
              <a:off x="5492530" y="2798764"/>
              <a:ext cx="82800" cy="808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2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930E9C4-A73A-B248-9FC8-61494256BF4B}"/>
                </a:ext>
              </a:extLst>
            </p:cNvPr>
            <p:cNvSpPr/>
            <p:nvPr/>
          </p:nvSpPr>
          <p:spPr bwMode="auto">
            <a:xfrm>
              <a:off x="5492530" y="2553913"/>
              <a:ext cx="82800" cy="808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2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27A8BB-F57C-2C43-90D1-17840187C128}"/>
                </a:ext>
              </a:extLst>
            </p:cNvPr>
            <p:cNvGrpSpPr/>
            <p:nvPr/>
          </p:nvGrpSpPr>
          <p:grpSpPr>
            <a:xfrm rot="16200000">
              <a:off x="5398126" y="2961696"/>
              <a:ext cx="271609" cy="64260"/>
              <a:chOff x="1253067" y="2804243"/>
              <a:chExt cx="965200" cy="4800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E26AE0E-DFF5-0C4B-814F-9C1EBF0D5E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9CD5204-DB1D-0B45-807A-BDF0DEFDBD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717F33D-3A9B-DD4E-AB64-4749683E383F}"/>
                </a:ext>
              </a:extLst>
            </p:cNvPr>
            <p:cNvSpPr/>
            <p:nvPr/>
          </p:nvSpPr>
          <p:spPr bwMode="auto">
            <a:xfrm>
              <a:off x="3270582" y="1436875"/>
              <a:ext cx="82800" cy="808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2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42491E6-CC2A-4F40-B48F-9E2D62BF2DE1}"/>
                </a:ext>
              </a:extLst>
            </p:cNvPr>
            <p:cNvSpPr/>
            <p:nvPr/>
          </p:nvSpPr>
          <p:spPr bwMode="auto">
            <a:xfrm>
              <a:off x="3980326" y="2202509"/>
              <a:ext cx="82800" cy="808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2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6C5B0A8-A709-374C-8DA0-5EF561CBE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564" y="1524242"/>
              <a:ext cx="0" cy="188280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72609A5-C6F5-504D-B6D4-9E91733A83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21726" y="2283392"/>
              <a:ext cx="0" cy="180000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79242EA-BE9C-974B-9947-A3FDFD40A25E}"/>
                </a:ext>
              </a:extLst>
            </p:cNvPr>
            <p:cNvSpPr/>
            <p:nvPr/>
          </p:nvSpPr>
          <p:spPr bwMode="auto">
            <a:xfrm>
              <a:off x="3215315" y="3238417"/>
              <a:ext cx="176400" cy="17488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2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26F9873-11C5-6746-8A0A-2FBEB2618140}"/>
                </a:ext>
              </a:extLst>
            </p:cNvPr>
            <p:cNvSpPr/>
            <p:nvPr/>
          </p:nvSpPr>
          <p:spPr bwMode="auto">
            <a:xfrm>
              <a:off x="3933526" y="3913040"/>
              <a:ext cx="176400" cy="17488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2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35211B5-0013-3C47-B69F-4666001AAC9D}"/>
                </a:ext>
              </a:extLst>
            </p:cNvPr>
            <p:cNvGrpSpPr/>
            <p:nvPr/>
          </p:nvGrpSpPr>
          <p:grpSpPr>
            <a:xfrm>
              <a:off x="5981700" y="1280583"/>
              <a:ext cx="1072672" cy="645813"/>
              <a:chOff x="5278967" y="1257978"/>
              <a:chExt cx="1072672" cy="64581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061FFCF-CE9E-FE44-A760-68F62305ABD7}"/>
                  </a:ext>
                </a:extLst>
              </p:cNvPr>
              <p:cNvGrpSpPr/>
              <p:nvPr/>
            </p:nvGrpSpPr>
            <p:grpSpPr>
              <a:xfrm>
                <a:off x="6012443" y="1439008"/>
                <a:ext cx="339196" cy="45719"/>
                <a:chOff x="1253067" y="2804243"/>
                <a:chExt cx="965200" cy="4800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D6BCC2C-AF34-A74E-BE21-1BA573F10F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53067" y="2804243"/>
                  <a:ext cx="96520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B6C8FD0-6E7D-D248-BE1F-019DD7A1873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53067" y="2852243"/>
                  <a:ext cx="96520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A885EC4-4A74-4241-AF8B-74EA87EFCD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78967" y="1449200"/>
                <a:ext cx="262466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6EA7FE91-C4D3-C04A-958F-7D34BF20D056}"/>
                  </a:ext>
                </a:extLst>
              </p:cNvPr>
              <p:cNvGrpSpPr/>
              <p:nvPr/>
            </p:nvGrpSpPr>
            <p:grpSpPr>
              <a:xfrm>
                <a:off x="5541433" y="1257978"/>
                <a:ext cx="523557" cy="645813"/>
                <a:chOff x="6897349" y="652710"/>
                <a:chExt cx="523557" cy="645813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49CF540-A4C6-3540-8A17-C86270BB4CFB}"/>
                    </a:ext>
                  </a:extLst>
                </p:cNvPr>
                <p:cNvSpPr/>
                <p:nvPr/>
              </p:nvSpPr>
              <p:spPr bwMode="auto">
                <a:xfrm>
                  <a:off x="6898613" y="652710"/>
                  <a:ext cx="450453" cy="382338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36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DE" sz="2000" b="0" i="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  <a:latin typeface="HelvNeue Light for IBM" pitchFamily="34" charset="0"/>
                  </a:endParaRP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44DF46F-6046-884E-AFD7-6A2E067C09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133727" y="734575"/>
                  <a:ext cx="91296" cy="20167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FF014BCE-16A8-EC41-BEE4-F5F6DA8864DE}"/>
                    </a:ext>
                  </a:extLst>
                </p:cNvPr>
                <p:cNvSpPr/>
                <p:nvPr/>
              </p:nvSpPr>
              <p:spPr bwMode="auto">
                <a:xfrm rot="18489154">
                  <a:off x="6943228" y="820844"/>
                  <a:ext cx="431800" cy="523557"/>
                </a:xfrm>
                <a:prstGeom prst="arc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8D5B0CA-553E-6A40-B8CB-1277C80EEAB0}"/>
                </a:ext>
              </a:extLst>
            </p:cNvPr>
            <p:cNvGrpSpPr/>
            <p:nvPr/>
          </p:nvGrpSpPr>
          <p:grpSpPr>
            <a:xfrm>
              <a:off x="5981700" y="1906327"/>
              <a:ext cx="1072672" cy="645813"/>
              <a:chOff x="5278967" y="1257978"/>
              <a:chExt cx="1072672" cy="64581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0457F50-0B77-8741-BEAC-5EA94469498E}"/>
                  </a:ext>
                </a:extLst>
              </p:cNvPr>
              <p:cNvGrpSpPr/>
              <p:nvPr/>
            </p:nvGrpSpPr>
            <p:grpSpPr>
              <a:xfrm>
                <a:off x="6012443" y="1439008"/>
                <a:ext cx="339196" cy="45719"/>
                <a:chOff x="1253067" y="2804243"/>
                <a:chExt cx="965200" cy="4800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8E87EEB-8A79-1B45-AC4F-1598637A9F9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53067" y="2804243"/>
                  <a:ext cx="96520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B0C9DBE-8EFB-4046-B743-86CCC7714FB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53067" y="2852243"/>
                  <a:ext cx="96520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6523463-195F-E345-B1F4-954AFBB9FC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78967" y="1449200"/>
                <a:ext cx="262466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9967EE2-7DFF-EA46-8F01-F84297D05333}"/>
                  </a:ext>
                </a:extLst>
              </p:cNvPr>
              <p:cNvGrpSpPr/>
              <p:nvPr/>
            </p:nvGrpSpPr>
            <p:grpSpPr>
              <a:xfrm>
                <a:off x="5541433" y="1257978"/>
                <a:ext cx="523557" cy="645813"/>
                <a:chOff x="6897349" y="652710"/>
                <a:chExt cx="523557" cy="645813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025203-4DFE-7047-A3E6-2812D5C9E2D7}"/>
                    </a:ext>
                  </a:extLst>
                </p:cNvPr>
                <p:cNvSpPr/>
                <p:nvPr/>
              </p:nvSpPr>
              <p:spPr bwMode="auto">
                <a:xfrm>
                  <a:off x="6898613" y="652710"/>
                  <a:ext cx="450453" cy="382338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36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DE" sz="2000" b="0" i="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  <a:latin typeface="HelvNeue Light for IBM" pitchFamily="34" charset="0"/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560F4885-337C-C844-A914-94190FACE29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133727" y="734575"/>
                  <a:ext cx="91296" cy="20167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34507898-EC48-1C4E-B890-02ED365E8C27}"/>
                    </a:ext>
                  </a:extLst>
                </p:cNvPr>
                <p:cNvSpPr/>
                <p:nvPr/>
              </p:nvSpPr>
              <p:spPr bwMode="auto">
                <a:xfrm rot="18489154">
                  <a:off x="6943228" y="820844"/>
                  <a:ext cx="431800" cy="523557"/>
                </a:xfrm>
                <a:prstGeom prst="arc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D7EB087-1913-0447-9847-4599D07DED67}"/>
                </a:ext>
              </a:extLst>
            </p:cNvPr>
            <p:cNvGrpSpPr/>
            <p:nvPr/>
          </p:nvGrpSpPr>
          <p:grpSpPr>
            <a:xfrm>
              <a:off x="5970815" y="3125743"/>
              <a:ext cx="1072672" cy="645813"/>
              <a:chOff x="5278967" y="1257978"/>
              <a:chExt cx="1072672" cy="645813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6D40A4C3-3890-424D-BAF4-2A76B92DC73A}"/>
                  </a:ext>
                </a:extLst>
              </p:cNvPr>
              <p:cNvGrpSpPr/>
              <p:nvPr/>
            </p:nvGrpSpPr>
            <p:grpSpPr>
              <a:xfrm>
                <a:off x="6012443" y="1439008"/>
                <a:ext cx="339196" cy="45719"/>
                <a:chOff x="1253067" y="2804243"/>
                <a:chExt cx="965200" cy="48000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DD7E8C0F-6FD1-D446-95E6-C6FD91397C9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53067" y="2804243"/>
                  <a:ext cx="96520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CD20AE7-04AB-6043-81B1-AF759228C0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53067" y="2852243"/>
                  <a:ext cx="96520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C480997-8D83-C542-8A1A-E1B34C541A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78967" y="1449200"/>
                <a:ext cx="262466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8D2DFC6-B7CE-874C-A6C8-D1BA03791A7B}"/>
                  </a:ext>
                </a:extLst>
              </p:cNvPr>
              <p:cNvGrpSpPr/>
              <p:nvPr/>
            </p:nvGrpSpPr>
            <p:grpSpPr>
              <a:xfrm>
                <a:off x="5541433" y="1257978"/>
                <a:ext cx="523557" cy="645813"/>
                <a:chOff x="6897349" y="652710"/>
                <a:chExt cx="523557" cy="645813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5E3334C-F8C1-AA43-A948-0973BEDF8E9B}"/>
                    </a:ext>
                  </a:extLst>
                </p:cNvPr>
                <p:cNvSpPr/>
                <p:nvPr/>
              </p:nvSpPr>
              <p:spPr bwMode="auto">
                <a:xfrm>
                  <a:off x="6898613" y="652710"/>
                  <a:ext cx="450453" cy="382338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36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DE" sz="2000" b="0" i="0" u="none" strike="noStrike" cap="none" normalizeH="0" baseline="0" dirty="0">
                    <a:ln>
                      <a:noFill/>
                    </a:ln>
                    <a:solidFill>
                      <a:srgbClr val="191919"/>
                    </a:solidFill>
                    <a:effectLst/>
                    <a:latin typeface="HelvNeue Light for IBM" pitchFamily="34" charset="0"/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99E1075-4B6D-134B-AF7A-16A35CA5935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133727" y="734575"/>
                  <a:ext cx="91296" cy="20167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80370162-5FF9-1D42-89C8-67646354630C}"/>
                    </a:ext>
                  </a:extLst>
                </p:cNvPr>
                <p:cNvSpPr/>
                <p:nvPr/>
              </p:nvSpPr>
              <p:spPr bwMode="auto">
                <a:xfrm rot="18489154">
                  <a:off x="6943228" y="820844"/>
                  <a:ext cx="431800" cy="523557"/>
                </a:xfrm>
                <a:prstGeom prst="arc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</p:grpSp>
        <p:pic>
          <p:nvPicPr>
            <p:cNvPr id="141" name="Picture 4" descr="Download Red Circle Png - Red Pen Circle Png PNG Image with No Background -  PNGkey.com">
              <a:extLst>
                <a:ext uri="{FF2B5EF4-FFF2-40B4-BE49-F238E27FC236}">
                  <a16:creationId xmlns:a16="http://schemas.microsoft.com/office/drawing/2014/main" id="{4D5DBCD1-8B21-474E-9DF0-3FC724B1F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293" y="1384249"/>
              <a:ext cx="1051293" cy="899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4" descr="Download Red Circle Png - Red Pen Circle Png PNG Image with No Background -  PNGkey.com">
              <a:extLst>
                <a:ext uri="{FF2B5EF4-FFF2-40B4-BE49-F238E27FC236}">
                  <a16:creationId xmlns:a16="http://schemas.microsoft.com/office/drawing/2014/main" id="{F87B5163-8AD0-8642-A3FC-E0395A904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2672" y="3202836"/>
              <a:ext cx="1051293" cy="899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Slide Number Placeholder 144">
            <a:extLst>
              <a:ext uri="{FF2B5EF4-FFF2-40B4-BE49-F238E27FC236}">
                <a16:creationId xmlns:a16="http://schemas.microsoft.com/office/drawing/2014/main" id="{870DC439-C1F6-6F4E-915C-F95901489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21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D43F0BB-656A-5343-A617-A1140C06085C}"/>
                  </a:ext>
                </a:extLst>
              </p:cNvPr>
              <p:cNvSpPr/>
              <p:nvPr/>
            </p:nvSpPr>
            <p:spPr>
              <a:xfrm>
                <a:off x="7170032" y="1324439"/>
                <a:ext cx="536749" cy="316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D43F0BB-656A-5343-A617-A1140C060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32" y="1324439"/>
                <a:ext cx="536749" cy="316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2A21BDA-2F0E-D347-9708-E698F8D0BA61}"/>
                  </a:ext>
                </a:extLst>
              </p:cNvPr>
              <p:cNvSpPr/>
              <p:nvPr/>
            </p:nvSpPr>
            <p:spPr>
              <a:xfrm>
                <a:off x="7168012" y="1951002"/>
                <a:ext cx="540789" cy="316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2A21BDA-2F0E-D347-9708-E698F8D0B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12" y="1951002"/>
                <a:ext cx="540789" cy="316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E67C969-669C-AF46-8F87-A7DD8EC5529E}"/>
                  </a:ext>
                </a:extLst>
              </p:cNvPr>
              <p:cNvSpPr/>
              <p:nvPr/>
            </p:nvSpPr>
            <p:spPr>
              <a:xfrm>
                <a:off x="7178976" y="3156260"/>
                <a:ext cx="518860" cy="309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E67C969-669C-AF46-8F87-A7DD8EC55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76" y="3156260"/>
                <a:ext cx="518860" cy="3091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ED03279-8828-BF41-87D1-594CD1FC4552}"/>
                  </a:ext>
                </a:extLst>
              </p:cNvPr>
              <p:cNvSpPr/>
              <p:nvPr/>
            </p:nvSpPr>
            <p:spPr>
              <a:xfrm>
                <a:off x="7178976" y="3782823"/>
                <a:ext cx="518860" cy="309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ED03279-8828-BF41-87D1-594CD1FC4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76" y="3782823"/>
                <a:ext cx="518860" cy="3091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5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5374-C06F-A748-89E6-27657EC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697740"/>
          </a:xfrm>
        </p:spPr>
        <p:txBody>
          <a:bodyPr/>
          <a:lstStyle/>
          <a:p>
            <a:r>
              <a:rPr lang="en-DE" dirty="0">
                <a:latin typeface="+mn-lt"/>
              </a:rPr>
              <a:t>Unitary Transformation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8455FE-09F3-EC4D-B23F-77DE90A79C76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6"/>
            <a:ext cx="3090267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6A96D-DA88-C64A-8059-2A179B6FE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22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87AC44-A2BE-684C-8E74-914D58E232B4}"/>
              </a:ext>
            </a:extLst>
          </p:cNvPr>
          <p:cNvGrpSpPr/>
          <p:nvPr/>
        </p:nvGrpSpPr>
        <p:grpSpPr>
          <a:xfrm>
            <a:off x="2198726" y="805732"/>
            <a:ext cx="3985106" cy="3690068"/>
            <a:chOff x="2198726" y="805732"/>
            <a:chExt cx="3985106" cy="369006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976B0C9-5EE7-9149-B390-73EFB854C931}"/>
                </a:ext>
              </a:extLst>
            </p:cNvPr>
            <p:cNvSpPr/>
            <p:nvPr/>
          </p:nvSpPr>
          <p:spPr bwMode="auto">
            <a:xfrm>
              <a:off x="2864982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/>
                  </a:solidFill>
                </a:rPr>
                <a:t>X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1 </a:t>
              </a:r>
              <a:r>
                <a:rPr lang="en-DE" sz="2000" b="1" dirty="0">
                  <a:solidFill>
                    <a:schemeClr val="tx1"/>
                  </a:solidFill>
                </a:rPr>
                <a:t>⊗ I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C878F2-91BC-C047-BB8D-24D3F6B2AC29}"/>
                </a:ext>
              </a:extLst>
            </p:cNvPr>
            <p:cNvSpPr/>
            <p:nvPr/>
          </p:nvSpPr>
          <p:spPr bwMode="auto">
            <a:xfrm>
              <a:off x="3989301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/>
                  </a:solidFill>
                </a:rPr>
                <a:t>I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1 </a:t>
              </a:r>
              <a:r>
                <a:rPr lang="en-DE" sz="2000" b="1" dirty="0">
                  <a:solidFill>
                    <a:schemeClr val="tx1"/>
                  </a:solidFill>
                </a:rPr>
                <a:t>⊗ X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E2B835E-BD3C-C741-A0F6-7E308D38ACAF}"/>
                </a:ext>
              </a:extLst>
            </p:cNvPr>
            <p:cNvSpPr/>
            <p:nvPr/>
          </p:nvSpPr>
          <p:spPr bwMode="auto">
            <a:xfrm>
              <a:off x="5113624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X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6B22CAC-EE7C-EB49-8601-08412F7EBC2E}"/>
                </a:ext>
              </a:extLst>
            </p:cNvPr>
            <p:cNvSpPr/>
            <p:nvPr/>
          </p:nvSpPr>
          <p:spPr bwMode="auto">
            <a:xfrm>
              <a:off x="3989301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  <a:r>
                <a:rPr lang="en-DE" sz="2000" baseline="-250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en-DE" sz="2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I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B14E73-0D30-DA47-A574-BDEF76BEF491}"/>
                </a:ext>
              </a:extLst>
            </p:cNvPr>
            <p:cNvSpPr/>
            <p:nvPr/>
          </p:nvSpPr>
          <p:spPr bwMode="auto">
            <a:xfrm>
              <a:off x="5113624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725094">
                <a:defRPr/>
              </a:pP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Z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DAD1900-DC44-3B48-B2B8-A451E7D79790}"/>
                </a:ext>
              </a:extLst>
            </p:cNvPr>
            <p:cNvSpPr/>
            <p:nvPr/>
          </p:nvSpPr>
          <p:spPr bwMode="auto">
            <a:xfrm>
              <a:off x="2864982" y="231445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lang="en-DE" sz="2000" b="1" baseline="-25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Z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4936659-AB53-B247-850C-5D6C8A0D9C24}"/>
                </a:ext>
              </a:extLst>
            </p:cNvPr>
            <p:cNvSpPr/>
            <p:nvPr/>
          </p:nvSpPr>
          <p:spPr bwMode="auto">
            <a:xfrm>
              <a:off x="2864982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/>
                  </a:solidFill>
                </a:rPr>
                <a:t>-X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1</a:t>
              </a:r>
              <a:r>
                <a:rPr lang="en-DE" sz="20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DE" sz="2000" b="1" dirty="0">
                  <a:solidFill>
                    <a:schemeClr val="tx1"/>
                  </a:solidFill>
                </a:rPr>
                <a:t>⊗ Z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2531F0C-4050-804B-9543-A6B9E1875987}"/>
                </a:ext>
              </a:extLst>
            </p:cNvPr>
            <p:cNvSpPr/>
            <p:nvPr/>
          </p:nvSpPr>
          <p:spPr bwMode="auto">
            <a:xfrm>
              <a:off x="3989301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-Z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X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169F036-937B-6E42-A8F9-2C8F9B45B78F}"/>
                </a:ext>
              </a:extLst>
            </p:cNvPr>
            <p:cNvSpPr/>
            <p:nvPr/>
          </p:nvSpPr>
          <p:spPr bwMode="auto">
            <a:xfrm>
              <a:off x="5113624" y="3431571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</a:t>
              </a:r>
              <a:r>
                <a:rPr lang="en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⊗ Y</a:t>
              </a:r>
              <a:r>
                <a:rPr lang="en-DE" sz="2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F62C73F-B652-2E48-808A-5C262CF031C6}"/>
                </a:ext>
              </a:extLst>
            </p:cNvPr>
            <p:cNvSpPr txBox="1"/>
            <p:nvPr/>
          </p:nvSpPr>
          <p:spPr>
            <a:xfrm>
              <a:off x="3077357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i,1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7C1B75-545E-DA46-9235-17249ED699BF}"/>
                </a:ext>
              </a:extLst>
            </p:cNvPr>
            <p:cNvSpPr txBox="1"/>
            <p:nvPr/>
          </p:nvSpPr>
          <p:spPr>
            <a:xfrm>
              <a:off x="4201676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i,2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79541-7E6D-284F-AE43-E9785E88F883}"/>
                </a:ext>
              </a:extLst>
            </p:cNvPr>
            <p:cNvSpPr txBox="1"/>
            <p:nvPr/>
          </p:nvSpPr>
          <p:spPr>
            <a:xfrm>
              <a:off x="5325998" y="805732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i,3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0FC3E2-7025-A54B-8872-1354D8165DB3}"/>
                </a:ext>
              </a:extLst>
            </p:cNvPr>
            <p:cNvSpPr txBox="1"/>
            <p:nvPr/>
          </p:nvSpPr>
          <p:spPr>
            <a:xfrm>
              <a:off x="2198726" y="1582696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1,j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4E2ABE-6DF6-7A45-B424-B3B819A686C5}"/>
                </a:ext>
              </a:extLst>
            </p:cNvPr>
            <p:cNvSpPr txBox="1"/>
            <p:nvPr/>
          </p:nvSpPr>
          <p:spPr>
            <a:xfrm>
              <a:off x="2198726" y="2694620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2,j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05BE963-D3FD-664E-824B-313DF276295C}"/>
                </a:ext>
              </a:extLst>
            </p:cNvPr>
            <p:cNvSpPr txBox="1"/>
            <p:nvPr/>
          </p:nvSpPr>
          <p:spPr>
            <a:xfrm>
              <a:off x="2198726" y="380654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3,j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83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5374-C06F-A748-89E6-27657EC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697740"/>
          </a:xfrm>
        </p:spPr>
        <p:txBody>
          <a:bodyPr/>
          <a:lstStyle/>
          <a:p>
            <a:r>
              <a:rPr lang="en-DE" dirty="0">
                <a:latin typeface="+mn-lt"/>
              </a:rPr>
              <a:t>Unitary Transformation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D4E7F0-779D-AD4E-AC3E-94E3FEA604F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6"/>
            <a:ext cx="3090267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D21137-EEAF-8E4F-A38C-CD9225CC4523}"/>
                  </a:ext>
                </a:extLst>
              </p:cNvPr>
              <p:cNvSpPr/>
              <p:nvPr/>
            </p:nvSpPr>
            <p:spPr>
              <a:xfrm>
                <a:off x="1470711" y="1284789"/>
                <a:ext cx="4852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D21137-EEAF-8E4F-A38C-CD9225CC4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11" y="1284789"/>
                <a:ext cx="48526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2C750B-6A54-4046-9F98-4EFC86DCD32E}"/>
                  </a:ext>
                </a:extLst>
              </p:cNvPr>
              <p:cNvSpPr/>
              <p:nvPr/>
            </p:nvSpPr>
            <p:spPr>
              <a:xfrm>
                <a:off x="1470711" y="2053501"/>
                <a:ext cx="4852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2C750B-6A54-4046-9F98-4EFC86DC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11" y="2053501"/>
                <a:ext cx="48526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642E57-23F0-8447-877A-7565A1D1228B}"/>
                  </a:ext>
                </a:extLst>
              </p:cNvPr>
              <p:cNvSpPr/>
              <p:nvPr/>
            </p:nvSpPr>
            <p:spPr>
              <a:xfrm>
                <a:off x="1470711" y="3155888"/>
                <a:ext cx="4852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642E57-23F0-8447-877A-7565A1D12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11" y="3155888"/>
                <a:ext cx="48526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A34CBB-C4DA-FE44-AED7-D29150E1E151}"/>
                  </a:ext>
                </a:extLst>
              </p:cNvPr>
              <p:cNvSpPr/>
              <p:nvPr/>
            </p:nvSpPr>
            <p:spPr>
              <a:xfrm>
                <a:off x="1470711" y="3814529"/>
                <a:ext cx="4852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A34CBB-C4DA-FE44-AED7-D29150E1E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11" y="3814529"/>
                <a:ext cx="48526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C8E8C6-B9F8-4D42-8BD6-57FEE21DD5DF}"/>
              </a:ext>
            </a:extLst>
          </p:cNvPr>
          <p:cNvCxnSpPr>
            <a:cxnSpLocks/>
          </p:cNvCxnSpPr>
          <p:nvPr/>
        </p:nvCxnSpPr>
        <p:spPr bwMode="auto">
          <a:xfrm>
            <a:off x="1955800" y="2232406"/>
            <a:ext cx="262466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EAA018-AAC3-5340-8518-1F25CAB2D75D}"/>
              </a:ext>
            </a:extLst>
          </p:cNvPr>
          <p:cNvCxnSpPr>
            <a:cxnSpLocks/>
          </p:cNvCxnSpPr>
          <p:nvPr/>
        </p:nvCxnSpPr>
        <p:spPr bwMode="auto">
          <a:xfrm>
            <a:off x="1955800" y="3325165"/>
            <a:ext cx="2870200" cy="8969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E886F0-ED89-B84F-87A8-0218919FD6D1}"/>
              </a:ext>
            </a:extLst>
          </p:cNvPr>
          <p:cNvCxnSpPr>
            <a:cxnSpLocks/>
          </p:cNvCxnSpPr>
          <p:nvPr/>
        </p:nvCxnSpPr>
        <p:spPr bwMode="auto">
          <a:xfrm>
            <a:off x="1955800" y="3998048"/>
            <a:ext cx="28702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AB8607-96C1-2E44-9248-79421BAFF293}"/>
                  </a:ext>
                </a:extLst>
              </p:cNvPr>
              <p:cNvSpPr/>
              <p:nvPr/>
            </p:nvSpPr>
            <p:spPr bwMode="auto">
              <a:xfrm>
                <a:off x="2233362" y="1298041"/>
                <a:ext cx="361578" cy="345787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AB8607-96C1-2E44-9248-79421BAFF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362" y="1298041"/>
                <a:ext cx="361578" cy="3457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E4D5B5D-C2AE-EB44-8F16-EA99F9E9B64E}"/>
                  </a:ext>
                </a:extLst>
              </p:cNvPr>
              <p:cNvSpPr/>
              <p:nvPr/>
            </p:nvSpPr>
            <p:spPr bwMode="auto">
              <a:xfrm>
                <a:off x="2211414" y="2070858"/>
                <a:ext cx="361578" cy="345787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E4D5B5D-C2AE-EB44-8F16-EA99F9E9B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1414" y="2070858"/>
                <a:ext cx="361578" cy="3457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8928D1-12F8-644F-8CB5-8CB423EF1FCD}"/>
                  </a:ext>
                </a:extLst>
              </p:cNvPr>
              <p:cNvSpPr/>
              <p:nvPr/>
            </p:nvSpPr>
            <p:spPr bwMode="auto">
              <a:xfrm>
                <a:off x="4826000" y="3134314"/>
                <a:ext cx="1146660" cy="967835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DE" sz="28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8928D1-12F8-644F-8CB5-8CB423EF1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000" y="3134314"/>
                <a:ext cx="1146660" cy="967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8A1F1F1-746E-C14B-A6E6-770929273279}"/>
                  </a:ext>
                </a:extLst>
              </p:cNvPr>
              <p:cNvSpPr/>
              <p:nvPr/>
            </p:nvSpPr>
            <p:spPr>
              <a:xfrm>
                <a:off x="1580777" y="2685317"/>
                <a:ext cx="3407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8A1F1F1-746E-C14B-A6E6-770929273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77" y="2685317"/>
                <a:ext cx="340798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DE28386-03A2-E544-AC27-A2175764A2B9}"/>
                  </a:ext>
                </a:extLst>
              </p:cNvPr>
              <p:cNvSpPr/>
              <p:nvPr/>
            </p:nvSpPr>
            <p:spPr bwMode="auto">
              <a:xfrm>
                <a:off x="4826000" y="1337681"/>
                <a:ext cx="1146660" cy="967835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DE" sz="28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DE28386-03A2-E544-AC27-A2175764A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6000" y="1337681"/>
                <a:ext cx="1146660" cy="967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6AB1E4-6045-6746-8BE8-8D41BD6AF554}"/>
                  </a:ext>
                </a:extLst>
              </p:cNvPr>
              <p:cNvSpPr/>
              <p:nvPr/>
            </p:nvSpPr>
            <p:spPr>
              <a:xfrm>
                <a:off x="1580777" y="2440466"/>
                <a:ext cx="3391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6AB1E4-6045-6746-8BE8-8D41BD6AF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77" y="2440466"/>
                <a:ext cx="33919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40F49-5FE8-7D44-9C45-F07CAE75C538}"/>
              </a:ext>
            </a:extLst>
          </p:cNvPr>
          <p:cNvGrpSpPr/>
          <p:nvPr/>
        </p:nvGrpSpPr>
        <p:grpSpPr>
          <a:xfrm>
            <a:off x="1955799" y="2816346"/>
            <a:ext cx="3547533" cy="45719"/>
            <a:chOff x="1253067" y="2804243"/>
            <a:chExt cx="965200" cy="4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B399743-386E-B54B-B451-BC1B0F44D8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3067" y="2804243"/>
              <a:ext cx="9652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07DE514-2E27-F444-9332-9FCADE6B39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3067" y="2852243"/>
              <a:ext cx="9652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433652-FDE8-BE4A-810B-5A985AC9DB9A}"/>
              </a:ext>
            </a:extLst>
          </p:cNvPr>
          <p:cNvGrpSpPr/>
          <p:nvPr/>
        </p:nvGrpSpPr>
        <p:grpSpPr>
          <a:xfrm>
            <a:off x="1955798" y="2571495"/>
            <a:ext cx="3547533" cy="45719"/>
            <a:chOff x="1253067" y="2804243"/>
            <a:chExt cx="965200" cy="4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CCAE709-A509-6448-A736-93884F3F7F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3067" y="2804243"/>
              <a:ext cx="9652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75AA8ED-25D0-704F-B65C-5E89F270BA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3067" y="2852243"/>
              <a:ext cx="9652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7DDFCF-C4F3-D44E-ABC8-8A63626AD3AF}"/>
              </a:ext>
            </a:extLst>
          </p:cNvPr>
          <p:cNvCxnSpPr>
            <a:cxnSpLocks/>
          </p:cNvCxnSpPr>
          <p:nvPr/>
        </p:nvCxnSpPr>
        <p:spPr bwMode="auto">
          <a:xfrm>
            <a:off x="2594940" y="2232406"/>
            <a:ext cx="223106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CBC479-22FF-1A4F-A523-2648F6BAE47F}"/>
              </a:ext>
            </a:extLst>
          </p:cNvPr>
          <p:cNvCxnSpPr>
            <a:cxnSpLocks/>
          </p:cNvCxnSpPr>
          <p:nvPr/>
        </p:nvCxnSpPr>
        <p:spPr bwMode="auto">
          <a:xfrm>
            <a:off x="1955800" y="1450448"/>
            <a:ext cx="262466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B9F001-FC6F-C144-B84A-69FEC2AC603F}"/>
              </a:ext>
            </a:extLst>
          </p:cNvPr>
          <p:cNvCxnSpPr>
            <a:cxnSpLocks/>
          </p:cNvCxnSpPr>
          <p:nvPr/>
        </p:nvCxnSpPr>
        <p:spPr bwMode="auto">
          <a:xfrm>
            <a:off x="2599080" y="1479402"/>
            <a:ext cx="222692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7A9047-24A7-3442-B029-4335D3806FFB}"/>
              </a:ext>
            </a:extLst>
          </p:cNvPr>
          <p:cNvGrpSpPr/>
          <p:nvPr/>
        </p:nvGrpSpPr>
        <p:grpSpPr>
          <a:xfrm rot="16200000">
            <a:off x="5398126" y="2403561"/>
            <a:ext cx="271609" cy="64260"/>
            <a:chOff x="1253067" y="2804243"/>
            <a:chExt cx="965200" cy="48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58D7834-CD94-5540-9C54-ACC6EAEFF9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3067" y="2804243"/>
              <a:ext cx="9652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F28D21F-8B93-7E47-9E2B-5B54C91E7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3067" y="2852243"/>
              <a:ext cx="9652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7B86D1D-5222-CE41-BBD9-2816F37E64F9}"/>
              </a:ext>
            </a:extLst>
          </p:cNvPr>
          <p:cNvSpPr/>
          <p:nvPr/>
        </p:nvSpPr>
        <p:spPr bwMode="auto">
          <a:xfrm>
            <a:off x="5492530" y="2798764"/>
            <a:ext cx="82800" cy="808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C06649-4B5D-6144-B6D8-F946D7BC4E7A}"/>
              </a:ext>
            </a:extLst>
          </p:cNvPr>
          <p:cNvSpPr/>
          <p:nvPr/>
        </p:nvSpPr>
        <p:spPr bwMode="auto">
          <a:xfrm>
            <a:off x="5492530" y="2553913"/>
            <a:ext cx="82800" cy="808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CA7664-6A8B-7045-B2C7-77D99CA7189C}"/>
              </a:ext>
            </a:extLst>
          </p:cNvPr>
          <p:cNvGrpSpPr/>
          <p:nvPr/>
        </p:nvGrpSpPr>
        <p:grpSpPr>
          <a:xfrm rot="16200000">
            <a:off x="5398126" y="2961696"/>
            <a:ext cx="271609" cy="64260"/>
            <a:chOff x="1253067" y="2804243"/>
            <a:chExt cx="965200" cy="4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38F87A4-08F2-2D4A-B602-34CED956C9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3067" y="2804243"/>
              <a:ext cx="9652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6CE644A-0D19-6648-A8EE-7BB250F478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3067" y="2852243"/>
              <a:ext cx="9652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A3079AA-121D-304D-8A16-A48617BB82E8}"/>
              </a:ext>
            </a:extLst>
          </p:cNvPr>
          <p:cNvSpPr/>
          <p:nvPr/>
        </p:nvSpPr>
        <p:spPr bwMode="auto">
          <a:xfrm>
            <a:off x="3270582" y="1436875"/>
            <a:ext cx="82800" cy="808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077B0F-C6D7-7E4F-B956-B339816C2C39}"/>
              </a:ext>
            </a:extLst>
          </p:cNvPr>
          <p:cNvSpPr/>
          <p:nvPr/>
        </p:nvSpPr>
        <p:spPr bwMode="auto">
          <a:xfrm>
            <a:off x="3980326" y="2202509"/>
            <a:ext cx="82800" cy="808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FBF5FA-3571-624C-8ED7-4508764FDD6F}"/>
              </a:ext>
            </a:extLst>
          </p:cNvPr>
          <p:cNvCxnSpPr>
            <a:cxnSpLocks/>
          </p:cNvCxnSpPr>
          <p:nvPr/>
        </p:nvCxnSpPr>
        <p:spPr bwMode="auto">
          <a:xfrm>
            <a:off x="3312564" y="1524242"/>
            <a:ext cx="0" cy="188280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BF68CD-D100-4642-A82D-7FC502DFFE55}"/>
              </a:ext>
            </a:extLst>
          </p:cNvPr>
          <p:cNvCxnSpPr>
            <a:cxnSpLocks/>
          </p:cNvCxnSpPr>
          <p:nvPr/>
        </p:nvCxnSpPr>
        <p:spPr bwMode="auto">
          <a:xfrm>
            <a:off x="4021726" y="2283392"/>
            <a:ext cx="0" cy="180000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0959622-D936-2D41-B68F-F07274FB7EF6}"/>
              </a:ext>
            </a:extLst>
          </p:cNvPr>
          <p:cNvSpPr/>
          <p:nvPr/>
        </p:nvSpPr>
        <p:spPr bwMode="auto">
          <a:xfrm>
            <a:off x="3215315" y="3238417"/>
            <a:ext cx="176400" cy="174884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D472943-627B-064F-AFF5-CB42907D9E71}"/>
              </a:ext>
            </a:extLst>
          </p:cNvPr>
          <p:cNvSpPr/>
          <p:nvPr/>
        </p:nvSpPr>
        <p:spPr bwMode="auto">
          <a:xfrm>
            <a:off x="3933526" y="3913040"/>
            <a:ext cx="176400" cy="174884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A6A981-3C27-2A42-9F96-23575E274A72}"/>
              </a:ext>
            </a:extLst>
          </p:cNvPr>
          <p:cNvGrpSpPr/>
          <p:nvPr/>
        </p:nvGrpSpPr>
        <p:grpSpPr>
          <a:xfrm>
            <a:off x="5981700" y="1280583"/>
            <a:ext cx="1072672" cy="645813"/>
            <a:chOff x="5278967" y="1257978"/>
            <a:chExt cx="1072672" cy="64581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D03FA4F-94FA-DE49-A658-2BBE13708710}"/>
                </a:ext>
              </a:extLst>
            </p:cNvPr>
            <p:cNvGrpSpPr/>
            <p:nvPr/>
          </p:nvGrpSpPr>
          <p:grpSpPr>
            <a:xfrm>
              <a:off x="6012443" y="1439008"/>
              <a:ext cx="339196" cy="45719"/>
              <a:chOff x="1253067" y="2804243"/>
              <a:chExt cx="965200" cy="480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3EF4A60-D622-4D4D-A675-FAD18BE7EB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1B537CD-89A0-8D4E-9061-84B720A81F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5EBBA02-9C5A-6447-B8C7-2245A63E77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8967" y="1449200"/>
              <a:ext cx="262466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E2F8E8D-2B2A-584B-AA17-38B0D0AD63F2}"/>
                </a:ext>
              </a:extLst>
            </p:cNvPr>
            <p:cNvGrpSpPr/>
            <p:nvPr/>
          </p:nvGrpSpPr>
          <p:grpSpPr>
            <a:xfrm>
              <a:off x="5541433" y="1257978"/>
              <a:ext cx="523557" cy="645813"/>
              <a:chOff x="6897349" y="652710"/>
              <a:chExt cx="523557" cy="64581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9B17D22-03F0-2C41-A7F1-BF69C7AA87CD}"/>
                  </a:ext>
                </a:extLst>
              </p:cNvPr>
              <p:cNvSpPr/>
              <p:nvPr/>
            </p:nvSpPr>
            <p:spPr bwMode="auto">
              <a:xfrm>
                <a:off x="6898613" y="652710"/>
                <a:ext cx="450453" cy="38233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2000" b="0" i="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F5C712B-545B-7846-9947-45B3F61302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33727" y="734575"/>
                <a:ext cx="91296" cy="201673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A7774774-518A-834A-8EA2-5FE39139166E}"/>
                  </a:ext>
                </a:extLst>
              </p:cNvPr>
              <p:cNvSpPr/>
              <p:nvPr/>
            </p:nvSpPr>
            <p:spPr bwMode="auto">
              <a:xfrm rot="18489154">
                <a:off x="6943228" y="820844"/>
                <a:ext cx="431800" cy="523557"/>
              </a:xfrm>
              <a:prstGeom prst="arc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86FB08-BADF-2D46-9A3B-EB41330C8173}"/>
              </a:ext>
            </a:extLst>
          </p:cNvPr>
          <p:cNvGrpSpPr/>
          <p:nvPr/>
        </p:nvGrpSpPr>
        <p:grpSpPr>
          <a:xfrm>
            <a:off x="5981700" y="1906327"/>
            <a:ext cx="1072672" cy="645813"/>
            <a:chOff x="5278967" y="1257978"/>
            <a:chExt cx="1072672" cy="64581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D25DCD0-CE2C-794B-B6EC-3F7ADC2094C8}"/>
                </a:ext>
              </a:extLst>
            </p:cNvPr>
            <p:cNvGrpSpPr/>
            <p:nvPr/>
          </p:nvGrpSpPr>
          <p:grpSpPr>
            <a:xfrm>
              <a:off x="6012443" y="1439008"/>
              <a:ext cx="339196" cy="45719"/>
              <a:chOff x="1253067" y="2804243"/>
              <a:chExt cx="965200" cy="4800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A60279D-8CFA-C44D-9BF5-AEB2AE07C9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36AB41-EC48-5C4E-9DA7-8A15122D49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6DCCD1-A0A5-1E42-B4FD-6EBB837C48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8967" y="1449200"/>
              <a:ext cx="262466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9DA1B3-F1E7-FB45-B78F-1B1AE7A62C23}"/>
                </a:ext>
              </a:extLst>
            </p:cNvPr>
            <p:cNvGrpSpPr/>
            <p:nvPr/>
          </p:nvGrpSpPr>
          <p:grpSpPr>
            <a:xfrm>
              <a:off x="5541433" y="1257978"/>
              <a:ext cx="523557" cy="645813"/>
              <a:chOff x="6897349" y="652710"/>
              <a:chExt cx="523557" cy="64581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B2D11B6-8D42-E14A-8E80-4976BE1509A4}"/>
                  </a:ext>
                </a:extLst>
              </p:cNvPr>
              <p:cNvSpPr/>
              <p:nvPr/>
            </p:nvSpPr>
            <p:spPr bwMode="auto">
              <a:xfrm>
                <a:off x="6898613" y="652710"/>
                <a:ext cx="450453" cy="38233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2000" b="0" i="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707A347-0832-544D-AFC0-544072CFF7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33727" y="734575"/>
                <a:ext cx="91296" cy="201673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3C6D8481-264A-9549-9A74-F4A551692E21}"/>
                  </a:ext>
                </a:extLst>
              </p:cNvPr>
              <p:cNvSpPr/>
              <p:nvPr/>
            </p:nvSpPr>
            <p:spPr bwMode="auto">
              <a:xfrm rot="18489154">
                <a:off x="6943228" y="820844"/>
                <a:ext cx="431800" cy="523557"/>
              </a:xfrm>
              <a:prstGeom prst="arc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A0173F-77E7-1345-A254-080E3DF776A2}"/>
              </a:ext>
            </a:extLst>
          </p:cNvPr>
          <p:cNvGrpSpPr/>
          <p:nvPr/>
        </p:nvGrpSpPr>
        <p:grpSpPr>
          <a:xfrm>
            <a:off x="5970815" y="3125743"/>
            <a:ext cx="1072672" cy="645813"/>
            <a:chOff x="5278967" y="1257978"/>
            <a:chExt cx="1072672" cy="64581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F086D2-C15E-9B42-A608-23F4A4DAF956}"/>
                </a:ext>
              </a:extLst>
            </p:cNvPr>
            <p:cNvGrpSpPr/>
            <p:nvPr/>
          </p:nvGrpSpPr>
          <p:grpSpPr>
            <a:xfrm>
              <a:off x="6012443" y="1439008"/>
              <a:ext cx="339196" cy="45719"/>
              <a:chOff x="1253067" y="2804243"/>
              <a:chExt cx="965200" cy="4800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96851B0-1E0C-8F49-B520-096B697C75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2C7FA93-2992-FE4C-A909-86752CCBB6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289B69C-E570-F84A-AE15-FB0005E5A1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8967" y="1449200"/>
              <a:ext cx="262466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7CB1C5F-0657-9849-9309-81F5377F418A}"/>
                </a:ext>
              </a:extLst>
            </p:cNvPr>
            <p:cNvGrpSpPr/>
            <p:nvPr/>
          </p:nvGrpSpPr>
          <p:grpSpPr>
            <a:xfrm>
              <a:off x="5541433" y="1257978"/>
              <a:ext cx="523557" cy="645813"/>
              <a:chOff x="6897349" y="652710"/>
              <a:chExt cx="523557" cy="64581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E0FE079-3E5F-9140-AA52-1146AA61E5DF}"/>
                  </a:ext>
                </a:extLst>
              </p:cNvPr>
              <p:cNvSpPr/>
              <p:nvPr/>
            </p:nvSpPr>
            <p:spPr bwMode="auto">
              <a:xfrm>
                <a:off x="6898613" y="652710"/>
                <a:ext cx="450453" cy="38233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2000" b="0" i="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81EEB78-428B-7444-8A18-77E33C53D9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33727" y="734575"/>
                <a:ext cx="91296" cy="201673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2588A99B-84FA-B14E-B49B-E6DDFC3DC964}"/>
                  </a:ext>
                </a:extLst>
              </p:cNvPr>
              <p:cNvSpPr/>
              <p:nvPr/>
            </p:nvSpPr>
            <p:spPr bwMode="auto">
              <a:xfrm rot="18489154">
                <a:off x="6943228" y="820844"/>
                <a:ext cx="431800" cy="523557"/>
              </a:xfrm>
              <a:prstGeom prst="arc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85" name="Slide Number Placeholder 84">
            <a:extLst>
              <a:ext uri="{FF2B5EF4-FFF2-40B4-BE49-F238E27FC236}">
                <a16:creationId xmlns:a16="http://schemas.microsoft.com/office/drawing/2014/main" id="{4BD99B98-7A7A-5C4B-A126-A4F9DC0FB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23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F1937C-0D28-C243-B989-A887719669AC}"/>
              </a:ext>
            </a:extLst>
          </p:cNvPr>
          <p:cNvGrpSpPr/>
          <p:nvPr/>
        </p:nvGrpSpPr>
        <p:grpSpPr>
          <a:xfrm>
            <a:off x="5970815" y="3712117"/>
            <a:ext cx="1072672" cy="645813"/>
            <a:chOff x="5278967" y="1257978"/>
            <a:chExt cx="1072672" cy="64581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E9EC638-EC39-9748-B51C-4FB52EE6446E}"/>
                </a:ext>
              </a:extLst>
            </p:cNvPr>
            <p:cNvGrpSpPr/>
            <p:nvPr/>
          </p:nvGrpSpPr>
          <p:grpSpPr>
            <a:xfrm>
              <a:off x="6012443" y="1439008"/>
              <a:ext cx="339196" cy="45719"/>
              <a:chOff x="1253067" y="2804243"/>
              <a:chExt cx="965200" cy="480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4384E6E-0F1B-9543-B927-C23C536BD9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AD61615-7D14-1540-BAF3-121858C087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26AA17-F197-1C4E-A5A2-D6DD6A13F8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8967" y="1449200"/>
              <a:ext cx="262466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E70BA4D-BDD1-274B-8D55-B3F8F32298C6}"/>
                </a:ext>
              </a:extLst>
            </p:cNvPr>
            <p:cNvGrpSpPr/>
            <p:nvPr/>
          </p:nvGrpSpPr>
          <p:grpSpPr>
            <a:xfrm>
              <a:off x="5541433" y="1257978"/>
              <a:ext cx="523557" cy="645813"/>
              <a:chOff x="6897349" y="652710"/>
              <a:chExt cx="523557" cy="645813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74871F5-C161-1347-B96A-4BDEE23729DC}"/>
                  </a:ext>
                </a:extLst>
              </p:cNvPr>
              <p:cNvSpPr/>
              <p:nvPr/>
            </p:nvSpPr>
            <p:spPr bwMode="auto">
              <a:xfrm>
                <a:off x="6898613" y="652710"/>
                <a:ext cx="450453" cy="38233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2000" b="0" i="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10AB1C9-BD7B-8D40-8A11-B857BDD17C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33727" y="734575"/>
                <a:ext cx="91296" cy="201673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12A296C-E02B-904F-80A2-AF77F3D6DBF1}"/>
                  </a:ext>
                </a:extLst>
              </p:cNvPr>
              <p:cNvSpPr/>
              <p:nvPr/>
            </p:nvSpPr>
            <p:spPr bwMode="auto">
              <a:xfrm rot="18489154">
                <a:off x="6943228" y="820844"/>
                <a:ext cx="431800" cy="523557"/>
              </a:xfrm>
              <a:prstGeom prst="arc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9AD9BC1-C261-304C-9C5E-1D748353E249}"/>
                  </a:ext>
                </a:extLst>
              </p:cNvPr>
              <p:cNvSpPr/>
              <p:nvPr/>
            </p:nvSpPr>
            <p:spPr>
              <a:xfrm>
                <a:off x="7170032" y="1324439"/>
                <a:ext cx="536749" cy="316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9AD9BC1-C261-304C-9C5E-1D748353E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32" y="1324439"/>
                <a:ext cx="536749" cy="316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AA1DCE0-004C-F64D-984E-3C33FD5F8B40}"/>
                  </a:ext>
                </a:extLst>
              </p:cNvPr>
              <p:cNvSpPr/>
              <p:nvPr/>
            </p:nvSpPr>
            <p:spPr>
              <a:xfrm>
                <a:off x="7168012" y="1951002"/>
                <a:ext cx="540789" cy="316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AA1DCE0-004C-F64D-984E-3C33FD5F8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12" y="1951002"/>
                <a:ext cx="540789" cy="316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CA54E21-DFC5-F54F-90EB-F369CBC84BE0}"/>
                  </a:ext>
                </a:extLst>
              </p:cNvPr>
              <p:cNvSpPr/>
              <p:nvPr/>
            </p:nvSpPr>
            <p:spPr>
              <a:xfrm>
                <a:off x="7178976" y="3156260"/>
                <a:ext cx="518860" cy="309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CA54E21-DFC5-F54F-90EB-F369CBC84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76" y="3156260"/>
                <a:ext cx="518860" cy="3091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C7A9F35-495B-F443-8C6D-6E4D2CF26014}"/>
                  </a:ext>
                </a:extLst>
              </p:cNvPr>
              <p:cNvSpPr/>
              <p:nvPr/>
            </p:nvSpPr>
            <p:spPr>
              <a:xfrm>
                <a:off x="7178976" y="3782823"/>
                <a:ext cx="518860" cy="309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C7A9F35-495B-F443-8C6D-6E4D2CF26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76" y="3782823"/>
                <a:ext cx="518860" cy="3091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0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637048F-D36C-5E4B-8FAC-FB17BB4FCA25}"/>
              </a:ext>
            </a:extLst>
          </p:cNvPr>
          <p:cNvGrpSpPr/>
          <p:nvPr/>
        </p:nvGrpSpPr>
        <p:grpSpPr>
          <a:xfrm>
            <a:off x="3703768" y="732192"/>
            <a:ext cx="1736464" cy="3679116"/>
            <a:chOff x="2198726" y="816684"/>
            <a:chExt cx="1736464" cy="367911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9B67D4-4A72-D741-BEC1-08568AB17DED}"/>
                </a:ext>
              </a:extLst>
            </p:cNvPr>
            <p:cNvSpPr/>
            <p:nvPr/>
          </p:nvSpPr>
          <p:spPr bwMode="auto">
            <a:xfrm>
              <a:off x="2864982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/>
                  </a:solidFill>
                </a:rPr>
                <a:t>X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1 </a:t>
              </a:r>
              <a:r>
                <a:rPr lang="en-DE" sz="2000" b="1" dirty="0">
                  <a:solidFill>
                    <a:schemeClr val="tx1"/>
                  </a:solidFill>
                </a:rPr>
                <a:t>⊗ I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D5EA28F-5977-7B42-A685-F987197EBC25}"/>
                </a:ext>
              </a:extLst>
            </p:cNvPr>
            <p:cNvSpPr/>
            <p:nvPr/>
          </p:nvSpPr>
          <p:spPr bwMode="auto">
            <a:xfrm>
              <a:off x="2864982" y="231445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lang="en-DE" sz="2000" b="1" baseline="-250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Z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C19856-C7C5-8B46-BA44-1F4FA6D8AEB1}"/>
                </a:ext>
              </a:extLst>
            </p:cNvPr>
            <p:cNvSpPr/>
            <p:nvPr/>
          </p:nvSpPr>
          <p:spPr bwMode="auto">
            <a:xfrm>
              <a:off x="2864982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/>
                  </a:solidFill>
                </a:rPr>
                <a:t>-X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1</a:t>
              </a:r>
              <a:r>
                <a:rPr lang="en-DE" sz="20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DE" sz="2000" b="1" dirty="0">
                  <a:solidFill>
                    <a:schemeClr val="tx1"/>
                  </a:solidFill>
                </a:rPr>
                <a:t>⊗ Z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C2544B1-F611-4E41-B250-F59BC77F1EAA}"/>
                </a:ext>
              </a:extLst>
            </p:cNvPr>
            <p:cNvSpPr txBox="1"/>
            <p:nvPr/>
          </p:nvSpPr>
          <p:spPr>
            <a:xfrm>
              <a:off x="3077357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i,1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47D50F-5B40-BA48-81A5-8359BC79134E}"/>
                </a:ext>
              </a:extLst>
            </p:cNvPr>
            <p:cNvSpPr txBox="1"/>
            <p:nvPr/>
          </p:nvSpPr>
          <p:spPr>
            <a:xfrm>
              <a:off x="2198726" y="1582696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1,j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6D1E5DB-C469-D344-ABE8-DCC2448257CA}"/>
                </a:ext>
              </a:extLst>
            </p:cNvPr>
            <p:cNvSpPr txBox="1"/>
            <p:nvPr/>
          </p:nvSpPr>
          <p:spPr>
            <a:xfrm>
              <a:off x="2198726" y="2694620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2,j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36A218-BCBF-CD41-A1F7-FC7BA0A27EA5}"/>
                </a:ext>
              </a:extLst>
            </p:cNvPr>
            <p:cNvSpPr txBox="1"/>
            <p:nvPr/>
          </p:nvSpPr>
          <p:spPr>
            <a:xfrm>
              <a:off x="2198726" y="380654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3,j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65374-C06F-A748-89E6-27657EC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4531021" cy="697740"/>
          </a:xfrm>
        </p:spPr>
        <p:txBody>
          <a:bodyPr/>
          <a:lstStyle/>
          <a:p>
            <a:r>
              <a:rPr lang="en-DE" dirty="0">
                <a:latin typeface="+mn-lt"/>
              </a:rPr>
              <a:t>Unitary Transformation – U(01)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D4E7F0-779D-AD4E-AC3E-94E3FEA604F9}"/>
              </a:ext>
            </a:extLst>
          </p:cNvPr>
          <p:cNvCxnSpPr>
            <a:cxnSpLocks/>
          </p:cNvCxnSpPr>
          <p:nvPr/>
        </p:nvCxnSpPr>
        <p:spPr bwMode="auto">
          <a:xfrm>
            <a:off x="228666" y="488958"/>
            <a:ext cx="4123878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2F136-E933-0140-B00F-65CAE0184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24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2246C2-BA7B-9E45-AAF5-BFF8D0DE8D8E}"/>
              </a:ext>
            </a:extLst>
          </p:cNvPr>
          <p:cNvGrpSpPr/>
          <p:nvPr/>
        </p:nvGrpSpPr>
        <p:grpSpPr>
          <a:xfrm>
            <a:off x="282148" y="1932047"/>
            <a:ext cx="8208527" cy="1875247"/>
            <a:chOff x="283540" y="1186698"/>
            <a:chExt cx="8208527" cy="18752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D21AF42-F696-A341-93FA-AD5C62E0B7A3}"/>
                    </a:ext>
                  </a:extLst>
                </p:cNvPr>
                <p:cNvSpPr/>
                <p:nvPr/>
              </p:nvSpPr>
              <p:spPr>
                <a:xfrm>
                  <a:off x="3119173" y="2102323"/>
                  <a:ext cx="3556999" cy="9596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DE" sz="1400" b="0" i="1" baseline="-250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𝐻𝐼𝐻</m:t>
                            </m:r>
                          </m:e>
                        </m:d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𝐼𝑍𝐼</m:t>
                            </m:r>
                          </m:e>
                        </m:d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br>
                    <a:rPr lang="de-DE" sz="1400" b="0" dirty="0">
                      <a:solidFill>
                        <a:srgbClr val="FFFFFF"/>
                      </a:solidFill>
                      <a:ea typeface="Cambria Math" panose="02040503050406030204" pitchFamily="18" charset="0"/>
                    </a:rPr>
                  </a:br>
                  <a:r>
                    <a:rPr lang="de-DE" sz="1400" b="0" dirty="0">
                      <a:solidFill>
                        <a:srgbClr val="FFFFFF"/>
                      </a:solidFill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D21AF42-F696-A341-93FA-AD5C62E0B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173" y="2102323"/>
                  <a:ext cx="3556999" cy="9596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448AE23-F760-694C-98FF-3E3C55BB0DDD}"/>
                    </a:ext>
                  </a:extLst>
                </p:cNvPr>
                <p:cNvSpPr/>
                <p:nvPr/>
              </p:nvSpPr>
              <p:spPr>
                <a:xfrm>
                  <a:off x="3119173" y="1237744"/>
                  <a:ext cx="3513013" cy="744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DE" sz="14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DE" sz="1400" b="0" i="1" baseline="-250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400" b="0" i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de-DE" sz="140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de-DE" sz="1400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sz="14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4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𝐻𝑍𝐻</m:t>
                            </m:r>
                          </m:e>
                        </m:d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𝐼𝐼𝐼</m:t>
                            </m:r>
                          </m:e>
                        </m:d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br>
                    <a:rPr lang="de-DE" sz="1400" b="0" dirty="0">
                      <a:solidFill>
                        <a:srgbClr val="FFFFFF"/>
                      </a:solidFill>
                      <a:ea typeface="Cambria Math" panose="02040503050406030204" pitchFamily="18" charset="0"/>
                    </a:rPr>
                  </a:br>
                  <a:endParaRPr lang="de-DE" sz="1400" b="0" dirty="0">
                    <a:solidFill>
                      <a:srgbClr val="FFFFFF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448AE23-F760-694C-98FF-3E3C55BB0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173" y="1237744"/>
                  <a:ext cx="3513013" cy="744243"/>
                </a:xfrm>
                <a:prstGeom prst="rect">
                  <a:avLst/>
                </a:prstGeom>
                <a:blipFill>
                  <a:blip r:embed="rId4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BB8595-0595-154B-BC9B-971BDF9508AD}"/>
                </a:ext>
              </a:extLst>
            </p:cNvPr>
            <p:cNvSpPr/>
            <p:nvPr/>
          </p:nvSpPr>
          <p:spPr bwMode="auto">
            <a:xfrm>
              <a:off x="2514600" y="1186698"/>
              <a:ext cx="4656667" cy="171098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2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9A7E06-3D0A-2748-A937-AB3522E573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540" y="2379176"/>
              <a:ext cx="223106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479B0F-4CA0-014E-8816-EFC26CD2F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680" y="1693640"/>
              <a:ext cx="222692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9276E1-B667-8D40-B37E-5D79382FEB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1267" y="2379176"/>
              <a:ext cx="13208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A91E25-CB5A-414C-B3CF-70781A7766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1267" y="1693640"/>
              <a:ext cx="13208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73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29FD703-C5E7-B54C-8910-AE1757AD2525}"/>
              </a:ext>
            </a:extLst>
          </p:cNvPr>
          <p:cNvGrpSpPr/>
          <p:nvPr/>
        </p:nvGrpSpPr>
        <p:grpSpPr>
          <a:xfrm>
            <a:off x="2579447" y="1836774"/>
            <a:ext cx="3985106" cy="1459715"/>
            <a:chOff x="2198726" y="805732"/>
            <a:chExt cx="3985106" cy="14597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04DD2B-A94D-4844-8EB8-CD5183633283}"/>
                </a:ext>
              </a:extLst>
            </p:cNvPr>
            <p:cNvSpPr/>
            <p:nvPr/>
          </p:nvSpPr>
          <p:spPr bwMode="auto">
            <a:xfrm>
              <a:off x="2864982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/>
                  </a:solidFill>
                </a:rPr>
                <a:t>X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1 </a:t>
              </a:r>
              <a:r>
                <a:rPr lang="en-DE" sz="2000" b="1" dirty="0">
                  <a:solidFill>
                    <a:schemeClr val="tx1"/>
                  </a:solidFill>
                </a:rPr>
                <a:t>⊗ I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73017E1-2DD0-4544-BD5E-C7D1D7277371}"/>
                </a:ext>
              </a:extLst>
            </p:cNvPr>
            <p:cNvSpPr/>
            <p:nvPr/>
          </p:nvSpPr>
          <p:spPr bwMode="auto">
            <a:xfrm>
              <a:off x="3989301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/>
                  </a:solidFill>
                </a:rPr>
                <a:t>I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1 </a:t>
              </a:r>
              <a:r>
                <a:rPr lang="en-DE" sz="2000" b="1" dirty="0">
                  <a:solidFill>
                    <a:schemeClr val="tx1"/>
                  </a:solidFill>
                </a:rPr>
                <a:t>⊗ X</a:t>
              </a:r>
              <a:r>
                <a:rPr lang="en-DE" sz="2000" b="1" baseline="-25000" dirty="0">
                  <a:solidFill>
                    <a:schemeClr val="tx1"/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13761D-D962-C648-8734-6655721D8C1E}"/>
                </a:ext>
              </a:extLst>
            </p:cNvPr>
            <p:cNvSpPr/>
            <p:nvPr/>
          </p:nvSpPr>
          <p:spPr bwMode="auto">
            <a:xfrm>
              <a:off x="5113624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 </a:t>
              </a:r>
              <a:r>
                <a:rPr lang="en-DE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⊗ X</a:t>
              </a:r>
              <a:r>
                <a:rPr lang="en-DE" sz="2000" b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en-DE" sz="2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19396C7-AE1E-294B-924E-F21EF257982E}"/>
                </a:ext>
              </a:extLst>
            </p:cNvPr>
            <p:cNvSpPr txBox="1"/>
            <p:nvPr/>
          </p:nvSpPr>
          <p:spPr>
            <a:xfrm>
              <a:off x="3077357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i,1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F6832F-B1AE-C342-AC34-C9D1C7ACDD4C}"/>
                </a:ext>
              </a:extLst>
            </p:cNvPr>
            <p:cNvSpPr txBox="1"/>
            <p:nvPr/>
          </p:nvSpPr>
          <p:spPr>
            <a:xfrm>
              <a:off x="4201676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i,2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5446CE9-D014-CF4A-B4F5-17A84429F186}"/>
                </a:ext>
              </a:extLst>
            </p:cNvPr>
            <p:cNvSpPr txBox="1"/>
            <p:nvPr/>
          </p:nvSpPr>
          <p:spPr>
            <a:xfrm>
              <a:off x="5325998" y="805732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i,3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82F508-2ABA-9D46-BC39-C91E2B9C4265}"/>
                </a:ext>
              </a:extLst>
            </p:cNvPr>
            <p:cNvSpPr txBox="1"/>
            <p:nvPr/>
          </p:nvSpPr>
          <p:spPr>
            <a:xfrm>
              <a:off x="2198726" y="1582696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1,j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65374-C06F-A748-89E6-27657EC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920488" cy="697740"/>
          </a:xfrm>
        </p:spPr>
        <p:txBody>
          <a:bodyPr/>
          <a:lstStyle/>
          <a:p>
            <a:r>
              <a:rPr lang="en-DE" dirty="0">
                <a:latin typeface="+mn-lt"/>
              </a:rPr>
              <a:t>Unitary Transformation – V(01)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2F136-E933-0140-B00F-65CAE0184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25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2246C2-BA7B-9E45-AAF5-BFF8D0DE8D8E}"/>
              </a:ext>
            </a:extLst>
          </p:cNvPr>
          <p:cNvGrpSpPr/>
          <p:nvPr/>
        </p:nvGrpSpPr>
        <p:grpSpPr>
          <a:xfrm>
            <a:off x="283539" y="1930400"/>
            <a:ext cx="8208527" cy="1710984"/>
            <a:chOff x="283540" y="1186698"/>
            <a:chExt cx="8208527" cy="1710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D21AF42-F696-A341-93FA-AD5C62E0B7A3}"/>
                    </a:ext>
                  </a:extLst>
                </p:cNvPr>
                <p:cNvSpPr/>
                <p:nvPr/>
              </p:nvSpPr>
              <p:spPr>
                <a:xfrm>
                  <a:off x="3130701" y="2127320"/>
                  <a:ext cx="3653821" cy="744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de-DE" sz="1400" b="0" dirty="0">
                      <a:solidFill>
                        <a:srgbClr val="FFFFFF"/>
                      </a:solidFill>
                    </a:rPr>
                    <a:t>V</a:t>
                  </a:r>
                  <a14:m>
                    <m:oMath xmlns:m="http://schemas.openxmlformats.org/officeDocument/2006/math">
                      <m:r>
                        <a:rPr lang="de-DE" sz="1400" b="0" i="1" baseline="-2500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a14:m>
                  <a:br>
                    <a:rPr lang="de-DE" sz="1400" b="0" i="1" dirty="0">
                      <a:solidFill>
                        <a:srgbClr val="FFFFFF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𝐻𝐼𝐻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)⊗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𝐻𝑍𝐻</m:t>
                            </m:r>
                          </m:e>
                        </m:d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br>
                    <a:rPr lang="de-DE" sz="1400" b="0" dirty="0">
                      <a:solidFill>
                        <a:srgbClr val="FFFFFF"/>
                      </a:solidFill>
                      <a:ea typeface="Cambria Math" panose="02040503050406030204" pitchFamily="18" charset="0"/>
                    </a:rPr>
                  </a:br>
                  <a:endParaRPr lang="de-DE" sz="1400" b="0" dirty="0">
                    <a:solidFill>
                      <a:srgbClr val="FFFFFF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D21AF42-F696-A341-93FA-AD5C62E0B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701" y="2127320"/>
                  <a:ext cx="3653821" cy="744243"/>
                </a:xfrm>
                <a:prstGeom prst="rect">
                  <a:avLst/>
                </a:prstGeom>
                <a:blipFill>
                  <a:blip r:embed="rId3"/>
                  <a:stretch>
                    <a:fillRect l="-692" t="-1695" b="-339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448AE23-F760-694C-98FF-3E3C55BB0DDD}"/>
                    </a:ext>
                  </a:extLst>
                </p:cNvPr>
                <p:cNvSpPr/>
                <p:nvPr/>
              </p:nvSpPr>
              <p:spPr>
                <a:xfrm>
                  <a:off x="3130701" y="1303526"/>
                  <a:ext cx="3598486" cy="9596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de-DE" sz="1400" b="0" dirty="0">
                      <a:solidFill>
                        <a:srgbClr val="FFFFFF"/>
                      </a:solidFill>
                    </a:rPr>
                    <a:t>V</a:t>
                  </a:r>
                  <a14:m>
                    <m:oMath xmlns:m="http://schemas.openxmlformats.org/officeDocument/2006/math">
                      <m:r>
                        <a:rPr lang="de-DE" sz="1400" b="0" i="1" baseline="-2500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1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de-DE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a14:m>
                  <a:br>
                    <a:rPr lang="de-DE" sz="1400" b="0" i="1" dirty="0">
                      <a:solidFill>
                        <a:srgbClr val="FFFFFF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d>
                          <m:dPr>
                            <m:ctrlP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de-DE" sz="1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𝐻𝑍𝐻</m:t>
                            </m:r>
                          </m:e>
                        </m:d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𝐻𝐼𝐻</m:t>
                            </m:r>
                          </m:e>
                        </m:d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1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br>
                    <a:rPr lang="de-DE" sz="1400" b="0" dirty="0">
                      <a:solidFill>
                        <a:srgbClr val="FFFFFF"/>
                      </a:solidFill>
                      <a:ea typeface="Cambria Math" panose="02040503050406030204" pitchFamily="18" charset="0"/>
                    </a:rPr>
                  </a:br>
                  <a:r>
                    <a:rPr lang="de-DE" sz="1400" b="0" dirty="0">
                      <a:solidFill>
                        <a:srgbClr val="FFFFFF"/>
                      </a:solidFill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448AE23-F760-694C-98FF-3E3C55BB0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701" y="1303526"/>
                  <a:ext cx="3598486" cy="959622"/>
                </a:xfrm>
                <a:prstGeom prst="rect">
                  <a:avLst/>
                </a:prstGeom>
                <a:blipFill>
                  <a:blip r:embed="rId4"/>
                  <a:stretch>
                    <a:fillRect l="-704" t="-1316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BB8595-0595-154B-BC9B-971BDF9508AD}"/>
                </a:ext>
              </a:extLst>
            </p:cNvPr>
            <p:cNvSpPr/>
            <p:nvPr/>
          </p:nvSpPr>
          <p:spPr bwMode="auto">
            <a:xfrm>
              <a:off x="2514600" y="1186698"/>
              <a:ext cx="4656667" cy="171098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20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9A7E06-3D0A-2748-A937-AB3522E573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540" y="2379176"/>
              <a:ext cx="223106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479B0F-4CA0-014E-8816-EFC26CD2F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680" y="1693640"/>
              <a:ext cx="222692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9276E1-B667-8D40-B37E-5D79382FEB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1267" y="2379176"/>
              <a:ext cx="13208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A91E25-CB5A-414C-B3CF-70781A7766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1267" y="1693640"/>
              <a:ext cx="13208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17526F-114F-E64B-8597-A5BFDF033157}"/>
              </a:ext>
            </a:extLst>
          </p:cNvPr>
          <p:cNvCxnSpPr>
            <a:cxnSpLocks/>
          </p:cNvCxnSpPr>
          <p:nvPr/>
        </p:nvCxnSpPr>
        <p:spPr bwMode="auto">
          <a:xfrm>
            <a:off x="228666" y="488958"/>
            <a:ext cx="4123878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1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5374-C06F-A748-89E6-27657EC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5421662" cy="697740"/>
          </a:xfrm>
        </p:spPr>
        <p:txBody>
          <a:bodyPr/>
          <a:lstStyle/>
          <a:p>
            <a:r>
              <a:rPr lang="en-DE" dirty="0">
                <a:latin typeface="+mn-lt"/>
              </a:rPr>
              <a:t>Unitary Transformation – MPG Circuit 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34B244-A520-9F40-BD98-42393F73B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D4E7F0-779D-AD4E-AC3E-94E3FEA604F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8"/>
            <a:ext cx="49614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D21137-EEAF-8E4F-A38C-CD9225CC4523}"/>
                  </a:ext>
                </a:extLst>
              </p:cNvPr>
              <p:cNvSpPr/>
              <p:nvPr/>
            </p:nvSpPr>
            <p:spPr>
              <a:xfrm>
                <a:off x="1470711" y="1284789"/>
                <a:ext cx="4852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D21137-EEAF-8E4F-A38C-CD9225CC4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11" y="1284789"/>
                <a:ext cx="48526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2C750B-6A54-4046-9F98-4EFC86DCD32E}"/>
                  </a:ext>
                </a:extLst>
              </p:cNvPr>
              <p:cNvSpPr/>
              <p:nvPr/>
            </p:nvSpPr>
            <p:spPr>
              <a:xfrm>
                <a:off x="1470711" y="2053501"/>
                <a:ext cx="4852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2C750B-6A54-4046-9F98-4EFC86DC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11" y="2053501"/>
                <a:ext cx="48526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642E57-23F0-8447-877A-7565A1D1228B}"/>
                  </a:ext>
                </a:extLst>
              </p:cNvPr>
              <p:cNvSpPr/>
              <p:nvPr/>
            </p:nvSpPr>
            <p:spPr>
              <a:xfrm>
                <a:off x="1470711" y="3155888"/>
                <a:ext cx="4852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642E57-23F0-8447-877A-7565A1D12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11" y="3155888"/>
                <a:ext cx="48526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A34CBB-C4DA-FE44-AED7-D29150E1E151}"/>
                  </a:ext>
                </a:extLst>
              </p:cNvPr>
              <p:cNvSpPr/>
              <p:nvPr/>
            </p:nvSpPr>
            <p:spPr>
              <a:xfrm>
                <a:off x="1470711" y="3814529"/>
                <a:ext cx="4852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A34CBB-C4DA-FE44-AED7-D29150E1E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11" y="3814529"/>
                <a:ext cx="48526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C8E8C6-B9F8-4D42-8BD6-57FEE21DD5DF}"/>
              </a:ext>
            </a:extLst>
          </p:cNvPr>
          <p:cNvCxnSpPr>
            <a:cxnSpLocks/>
          </p:cNvCxnSpPr>
          <p:nvPr/>
        </p:nvCxnSpPr>
        <p:spPr bwMode="auto">
          <a:xfrm>
            <a:off x="1955800" y="2232406"/>
            <a:ext cx="262466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EAA018-AAC3-5340-8518-1F25CAB2D75D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955800" y="3313117"/>
            <a:ext cx="3314596" cy="12048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E886F0-ED89-B84F-87A8-0218919FD6D1}"/>
              </a:ext>
            </a:extLst>
          </p:cNvPr>
          <p:cNvCxnSpPr>
            <a:cxnSpLocks/>
            <a:endCxn id="86" idx="1"/>
          </p:cNvCxnSpPr>
          <p:nvPr/>
        </p:nvCxnSpPr>
        <p:spPr bwMode="auto">
          <a:xfrm>
            <a:off x="1955800" y="3998048"/>
            <a:ext cx="3314596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AB8607-96C1-2E44-9248-79421BAFF293}"/>
                  </a:ext>
                </a:extLst>
              </p:cNvPr>
              <p:cNvSpPr/>
              <p:nvPr/>
            </p:nvSpPr>
            <p:spPr bwMode="auto">
              <a:xfrm>
                <a:off x="2233362" y="1298041"/>
                <a:ext cx="361578" cy="345787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AB8607-96C1-2E44-9248-79421BAFF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362" y="1298041"/>
                <a:ext cx="361578" cy="3457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E4D5B5D-C2AE-EB44-8F16-EA99F9E9B64E}"/>
                  </a:ext>
                </a:extLst>
              </p:cNvPr>
              <p:cNvSpPr/>
              <p:nvPr/>
            </p:nvSpPr>
            <p:spPr bwMode="auto">
              <a:xfrm>
                <a:off x="2211414" y="2070858"/>
                <a:ext cx="361578" cy="345787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E4D5B5D-C2AE-EB44-8F16-EA99F9E9B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1414" y="2070858"/>
                <a:ext cx="361578" cy="3457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7DDFCF-C4F3-D44E-ABC8-8A63626AD3AF}"/>
              </a:ext>
            </a:extLst>
          </p:cNvPr>
          <p:cNvCxnSpPr>
            <a:cxnSpLocks/>
          </p:cNvCxnSpPr>
          <p:nvPr/>
        </p:nvCxnSpPr>
        <p:spPr bwMode="auto">
          <a:xfrm>
            <a:off x="2594940" y="2232406"/>
            <a:ext cx="2676592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CBC479-22FF-1A4F-A523-2648F6BAE47F}"/>
              </a:ext>
            </a:extLst>
          </p:cNvPr>
          <p:cNvCxnSpPr>
            <a:cxnSpLocks/>
          </p:cNvCxnSpPr>
          <p:nvPr/>
        </p:nvCxnSpPr>
        <p:spPr bwMode="auto">
          <a:xfrm>
            <a:off x="1955800" y="1450448"/>
            <a:ext cx="262466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B9F001-FC6F-C144-B84A-69FEC2AC603F}"/>
              </a:ext>
            </a:extLst>
          </p:cNvPr>
          <p:cNvCxnSpPr>
            <a:cxnSpLocks/>
          </p:cNvCxnSpPr>
          <p:nvPr/>
        </p:nvCxnSpPr>
        <p:spPr bwMode="auto">
          <a:xfrm>
            <a:off x="2599080" y="1479402"/>
            <a:ext cx="2672452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A3079AA-121D-304D-8A16-A48617BB82E8}"/>
              </a:ext>
            </a:extLst>
          </p:cNvPr>
          <p:cNvSpPr/>
          <p:nvPr/>
        </p:nvSpPr>
        <p:spPr bwMode="auto">
          <a:xfrm>
            <a:off x="3270582" y="1436875"/>
            <a:ext cx="82800" cy="808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077B0F-C6D7-7E4F-B956-B339816C2C39}"/>
              </a:ext>
            </a:extLst>
          </p:cNvPr>
          <p:cNvSpPr/>
          <p:nvPr/>
        </p:nvSpPr>
        <p:spPr bwMode="auto">
          <a:xfrm>
            <a:off x="3980326" y="2202509"/>
            <a:ext cx="82800" cy="808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FBF5FA-3571-624C-8ED7-4508764FDD6F}"/>
              </a:ext>
            </a:extLst>
          </p:cNvPr>
          <p:cNvCxnSpPr>
            <a:cxnSpLocks/>
          </p:cNvCxnSpPr>
          <p:nvPr/>
        </p:nvCxnSpPr>
        <p:spPr bwMode="auto">
          <a:xfrm>
            <a:off x="3312564" y="1524242"/>
            <a:ext cx="0" cy="188280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BF68CD-D100-4642-A82D-7FC502DFFE55}"/>
              </a:ext>
            </a:extLst>
          </p:cNvPr>
          <p:cNvCxnSpPr>
            <a:cxnSpLocks/>
          </p:cNvCxnSpPr>
          <p:nvPr/>
        </p:nvCxnSpPr>
        <p:spPr bwMode="auto">
          <a:xfrm>
            <a:off x="4021726" y="2283392"/>
            <a:ext cx="0" cy="180000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0959622-D936-2D41-B68F-F07274FB7EF6}"/>
              </a:ext>
            </a:extLst>
          </p:cNvPr>
          <p:cNvSpPr/>
          <p:nvPr/>
        </p:nvSpPr>
        <p:spPr bwMode="auto">
          <a:xfrm>
            <a:off x="3215315" y="3238417"/>
            <a:ext cx="176400" cy="174884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D472943-627B-064F-AFF5-CB42907D9E71}"/>
              </a:ext>
            </a:extLst>
          </p:cNvPr>
          <p:cNvSpPr/>
          <p:nvPr/>
        </p:nvSpPr>
        <p:spPr bwMode="auto">
          <a:xfrm>
            <a:off x="3933526" y="3913040"/>
            <a:ext cx="176400" cy="174884"/>
          </a:xfrm>
          <a:prstGeom prst="ellipse">
            <a:avLst/>
          </a:prstGeom>
          <a:noFill/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A6A981-3C27-2A42-9F96-23575E274A72}"/>
              </a:ext>
            </a:extLst>
          </p:cNvPr>
          <p:cNvGrpSpPr/>
          <p:nvPr/>
        </p:nvGrpSpPr>
        <p:grpSpPr>
          <a:xfrm>
            <a:off x="5631974" y="1280583"/>
            <a:ext cx="1422398" cy="645813"/>
            <a:chOff x="4929241" y="1257978"/>
            <a:chExt cx="1422398" cy="64581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D03FA4F-94FA-DE49-A658-2BBE13708710}"/>
                </a:ext>
              </a:extLst>
            </p:cNvPr>
            <p:cNvGrpSpPr/>
            <p:nvPr/>
          </p:nvGrpSpPr>
          <p:grpSpPr>
            <a:xfrm>
              <a:off x="6012443" y="1439008"/>
              <a:ext cx="339196" cy="45719"/>
              <a:chOff x="1253067" y="2804243"/>
              <a:chExt cx="965200" cy="480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3EF4A60-D622-4D4D-A675-FAD18BE7EB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1B537CD-89A0-8D4E-9061-84B720A81F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5EBBA02-9C5A-6447-B8C7-2245A63E77F8}"/>
                </a:ext>
              </a:extLst>
            </p:cNvPr>
            <p:cNvCxnSpPr>
              <a:cxnSpLocks/>
              <a:stCxn id="87" idx="3"/>
            </p:cNvCxnSpPr>
            <p:nvPr/>
          </p:nvCxnSpPr>
          <p:spPr bwMode="auto">
            <a:xfrm flipV="1">
              <a:off x="4929241" y="1449201"/>
              <a:ext cx="612192" cy="8916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E2F8E8D-2B2A-584B-AA17-38B0D0AD63F2}"/>
                </a:ext>
              </a:extLst>
            </p:cNvPr>
            <p:cNvGrpSpPr/>
            <p:nvPr/>
          </p:nvGrpSpPr>
          <p:grpSpPr>
            <a:xfrm>
              <a:off x="5541433" y="1257978"/>
              <a:ext cx="523557" cy="645813"/>
              <a:chOff x="6897349" y="652710"/>
              <a:chExt cx="523557" cy="64581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9B17D22-03F0-2C41-A7F1-BF69C7AA87CD}"/>
                  </a:ext>
                </a:extLst>
              </p:cNvPr>
              <p:cNvSpPr/>
              <p:nvPr/>
            </p:nvSpPr>
            <p:spPr bwMode="auto">
              <a:xfrm>
                <a:off x="6898613" y="652710"/>
                <a:ext cx="450453" cy="38233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2000" b="0" i="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F5C712B-545B-7846-9947-45B3F61302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33727" y="734575"/>
                <a:ext cx="91296" cy="201673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A7774774-518A-834A-8EA2-5FE39139166E}"/>
                  </a:ext>
                </a:extLst>
              </p:cNvPr>
              <p:cNvSpPr/>
              <p:nvPr/>
            </p:nvSpPr>
            <p:spPr bwMode="auto">
              <a:xfrm rot="18489154">
                <a:off x="6943228" y="820844"/>
                <a:ext cx="431800" cy="523557"/>
              </a:xfrm>
              <a:prstGeom prst="arc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85" name="Slide Number Placeholder 84">
            <a:extLst>
              <a:ext uri="{FF2B5EF4-FFF2-40B4-BE49-F238E27FC236}">
                <a16:creationId xmlns:a16="http://schemas.microsoft.com/office/drawing/2014/main" id="{4BD99B98-7A7A-5C4B-A126-A4F9DC0FB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26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6CD373F-E4B1-1E42-8004-915E3455DC93}"/>
                  </a:ext>
                </a:extLst>
              </p:cNvPr>
              <p:cNvSpPr/>
              <p:nvPr/>
            </p:nvSpPr>
            <p:spPr bwMode="auto">
              <a:xfrm>
                <a:off x="5270396" y="3140223"/>
                <a:ext cx="361578" cy="345787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6CD373F-E4B1-1E42-8004-915E3455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0396" y="3140223"/>
                <a:ext cx="361578" cy="3457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A5094BD-41C2-FE4A-976E-1D7A9B0277EB}"/>
                  </a:ext>
                </a:extLst>
              </p:cNvPr>
              <p:cNvSpPr/>
              <p:nvPr/>
            </p:nvSpPr>
            <p:spPr bwMode="auto">
              <a:xfrm>
                <a:off x="5270396" y="3825154"/>
                <a:ext cx="361578" cy="345787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A5094BD-41C2-FE4A-976E-1D7A9B027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0396" y="3825154"/>
                <a:ext cx="361578" cy="3457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AEBBAA0-A3A9-2444-B935-6960C0AADCAD}"/>
                  </a:ext>
                </a:extLst>
              </p:cNvPr>
              <p:cNvSpPr/>
              <p:nvPr/>
            </p:nvSpPr>
            <p:spPr bwMode="auto">
              <a:xfrm>
                <a:off x="5270396" y="1307828"/>
                <a:ext cx="361578" cy="345787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AEBBAA0-A3A9-2444-B935-6960C0AAD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0396" y="1307828"/>
                <a:ext cx="361578" cy="3457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10A7930-FE5F-9A4E-A491-1C91D93F4E5C}"/>
                  </a:ext>
                </a:extLst>
              </p:cNvPr>
              <p:cNvSpPr/>
              <p:nvPr/>
            </p:nvSpPr>
            <p:spPr bwMode="auto">
              <a:xfrm>
                <a:off x="5270396" y="2070056"/>
                <a:ext cx="361578" cy="345787"/>
              </a:xfrm>
              <a:prstGeom prst="rect">
                <a:avLst/>
              </a:prstGeom>
              <a:solidFill>
                <a:srgbClr val="161616"/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10A7930-FE5F-9A4E-A491-1C91D93F4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0396" y="2070056"/>
                <a:ext cx="361578" cy="3457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F5C2FE60-DF4E-0E4E-A418-DED691FC6CC6}"/>
              </a:ext>
            </a:extLst>
          </p:cNvPr>
          <p:cNvGrpSpPr/>
          <p:nvPr/>
        </p:nvGrpSpPr>
        <p:grpSpPr>
          <a:xfrm>
            <a:off x="5631974" y="2041989"/>
            <a:ext cx="1422398" cy="645813"/>
            <a:chOff x="4929241" y="1257978"/>
            <a:chExt cx="1422398" cy="64581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F2EAE77-E982-3D42-8AE0-08CDCBE09C41}"/>
                </a:ext>
              </a:extLst>
            </p:cNvPr>
            <p:cNvGrpSpPr/>
            <p:nvPr/>
          </p:nvGrpSpPr>
          <p:grpSpPr>
            <a:xfrm>
              <a:off x="6012443" y="1439008"/>
              <a:ext cx="339196" cy="45719"/>
              <a:chOff x="1253067" y="2804243"/>
              <a:chExt cx="965200" cy="4800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B16E823-90D6-B541-AA30-54152BF1F9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9D28F01-67F8-634C-9757-B3DC555F2B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56C9683-C0F1-084C-90B4-7DFE072D9B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29241" y="1449201"/>
              <a:ext cx="612192" cy="8916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515276E-5FE2-A84C-B52A-BB4173BCB4F5}"/>
                </a:ext>
              </a:extLst>
            </p:cNvPr>
            <p:cNvGrpSpPr/>
            <p:nvPr/>
          </p:nvGrpSpPr>
          <p:grpSpPr>
            <a:xfrm>
              <a:off x="5541433" y="1257978"/>
              <a:ext cx="523557" cy="645813"/>
              <a:chOff x="6897349" y="652710"/>
              <a:chExt cx="523557" cy="645813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3521AD5-596C-DC42-93B8-D8FFC0572156}"/>
                  </a:ext>
                </a:extLst>
              </p:cNvPr>
              <p:cNvSpPr/>
              <p:nvPr/>
            </p:nvSpPr>
            <p:spPr bwMode="auto">
              <a:xfrm>
                <a:off x="6898613" y="652710"/>
                <a:ext cx="450453" cy="38233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2000" b="0" i="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D9086A6-B3CD-964B-BA5A-9997C29142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33727" y="734575"/>
                <a:ext cx="91296" cy="201673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02E100C5-A0DD-1A40-AA97-7F3B4BC3D180}"/>
                  </a:ext>
                </a:extLst>
              </p:cNvPr>
              <p:cNvSpPr/>
              <p:nvPr/>
            </p:nvSpPr>
            <p:spPr bwMode="auto">
              <a:xfrm rot="18489154">
                <a:off x="6943228" y="820844"/>
                <a:ext cx="431800" cy="523557"/>
              </a:xfrm>
              <a:prstGeom prst="arc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50297D1-C9C4-F648-BD36-D32E3F597FE1}"/>
              </a:ext>
            </a:extLst>
          </p:cNvPr>
          <p:cNvGrpSpPr/>
          <p:nvPr/>
        </p:nvGrpSpPr>
        <p:grpSpPr>
          <a:xfrm>
            <a:off x="5631974" y="3108352"/>
            <a:ext cx="1422398" cy="645813"/>
            <a:chOff x="4929241" y="1257978"/>
            <a:chExt cx="1422398" cy="64581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79649B9-07F1-F34C-9429-721D1447CD31}"/>
                </a:ext>
              </a:extLst>
            </p:cNvPr>
            <p:cNvGrpSpPr/>
            <p:nvPr/>
          </p:nvGrpSpPr>
          <p:grpSpPr>
            <a:xfrm>
              <a:off x="6012443" y="1439008"/>
              <a:ext cx="339196" cy="45719"/>
              <a:chOff x="1253067" y="2804243"/>
              <a:chExt cx="965200" cy="480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5732116-4945-B541-8985-AE339C446A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53FA854-4FE7-3742-8D7E-E77D61C01E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707FE35-6F51-8C43-9CEB-ABA906F2A2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29241" y="1449201"/>
              <a:ext cx="612192" cy="8916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B747B13-90D2-744E-BE5F-CF9FD3D25EC2}"/>
                </a:ext>
              </a:extLst>
            </p:cNvPr>
            <p:cNvGrpSpPr/>
            <p:nvPr/>
          </p:nvGrpSpPr>
          <p:grpSpPr>
            <a:xfrm>
              <a:off x="5541433" y="1257978"/>
              <a:ext cx="523557" cy="645813"/>
              <a:chOff x="6897349" y="652710"/>
              <a:chExt cx="523557" cy="64581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4A58142-6572-DA46-B943-2A993C54DEE4}"/>
                  </a:ext>
                </a:extLst>
              </p:cNvPr>
              <p:cNvSpPr/>
              <p:nvPr/>
            </p:nvSpPr>
            <p:spPr bwMode="auto">
              <a:xfrm>
                <a:off x="6898613" y="652710"/>
                <a:ext cx="450453" cy="38233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2000" b="0" i="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1A1EF8E-2162-7E46-94BC-3B67A16FA9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33727" y="734575"/>
                <a:ext cx="91296" cy="201673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B9C85FA8-3638-BD4E-92F0-0699986BDC51}"/>
                  </a:ext>
                </a:extLst>
              </p:cNvPr>
              <p:cNvSpPr/>
              <p:nvPr/>
            </p:nvSpPr>
            <p:spPr bwMode="auto">
              <a:xfrm rot="18489154">
                <a:off x="6943228" y="820844"/>
                <a:ext cx="431800" cy="523557"/>
              </a:xfrm>
              <a:prstGeom prst="arc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EC06721-3254-8C47-902C-5EF1D1A82320}"/>
              </a:ext>
            </a:extLst>
          </p:cNvPr>
          <p:cNvGrpSpPr/>
          <p:nvPr/>
        </p:nvGrpSpPr>
        <p:grpSpPr>
          <a:xfrm>
            <a:off x="5631974" y="3793993"/>
            <a:ext cx="1422398" cy="645813"/>
            <a:chOff x="4929241" y="1257978"/>
            <a:chExt cx="1422398" cy="64581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65EB187-3B14-5A41-916D-2FBA68ECA9C3}"/>
                </a:ext>
              </a:extLst>
            </p:cNvPr>
            <p:cNvGrpSpPr/>
            <p:nvPr/>
          </p:nvGrpSpPr>
          <p:grpSpPr>
            <a:xfrm>
              <a:off x="6012443" y="1439008"/>
              <a:ext cx="339196" cy="45719"/>
              <a:chOff x="1253067" y="2804243"/>
              <a:chExt cx="965200" cy="4800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E8F3583-C047-E542-956F-D0BE80ACE6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04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4FB977B-E3A5-A24C-8211-C33328C411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53067" y="2852243"/>
                <a:ext cx="9652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91E9DCF-274C-9249-BAB0-01ABB41E72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29241" y="1449201"/>
              <a:ext cx="612192" cy="8916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EC18CD6-3A43-FA42-AC51-7EA1E622EE63}"/>
                </a:ext>
              </a:extLst>
            </p:cNvPr>
            <p:cNvGrpSpPr/>
            <p:nvPr/>
          </p:nvGrpSpPr>
          <p:grpSpPr>
            <a:xfrm>
              <a:off x="5541433" y="1257978"/>
              <a:ext cx="523557" cy="645813"/>
              <a:chOff x="6897349" y="652710"/>
              <a:chExt cx="523557" cy="645813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458DEA6-4813-394D-A47E-D886174B4AA3}"/>
                  </a:ext>
                </a:extLst>
              </p:cNvPr>
              <p:cNvSpPr/>
              <p:nvPr/>
            </p:nvSpPr>
            <p:spPr bwMode="auto">
              <a:xfrm>
                <a:off x="6898613" y="652710"/>
                <a:ext cx="450453" cy="38233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2000" b="0" i="0" u="none" strike="noStrike" cap="none" normalizeH="0" baseline="0" dirty="0">
                  <a:ln>
                    <a:noFill/>
                  </a:ln>
                  <a:solidFill>
                    <a:srgbClr val="191919"/>
                  </a:solidFill>
                  <a:effectLst/>
                  <a:latin typeface="HelvNeue Light for IBM" pitchFamily="34" charset="0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2E70268-FA4A-5A4A-8ED4-C1B0375519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133727" y="734575"/>
                <a:ext cx="91296" cy="201673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6AAE9133-92D4-B945-B236-DB13FFA40FB5}"/>
                  </a:ext>
                </a:extLst>
              </p:cNvPr>
              <p:cNvSpPr/>
              <p:nvPr/>
            </p:nvSpPr>
            <p:spPr bwMode="auto">
              <a:xfrm rot="18489154">
                <a:off x="6943228" y="820844"/>
                <a:ext cx="431800" cy="523557"/>
              </a:xfrm>
              <a:prstGeom prst="arc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78C8F58-DA82-324B-A69E-54641BE5D497}"/>
                  </a:ext>
                </a:extLst>
              </p:cNvPr>
              <p:cNvSpPr/>
              <p:nvPr/>
            </p:nvSpPr>
            <p:spPr>
              <a:xfrm>
                <a:off x="7170032" y="1324439"/>
                <a:ext cx="536749" cy="316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78C8F58-DA82-324B-A69E-54641BE5D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32" y="1324439"/>
                <a:ext cx="536749" cy="316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3D6E50C-729C-DA44-89F2-DB5AF00B883F}"/>
                  </a:ext>
                </a:extLst>
              </p:cNvPr>
              <p:cNvSpPr/>
              <p:nvPr/>
            </p:nvSpPr>
            <p:spPr>
              <a:xfrm>
                <a:off x="7168012" y="1951002"/>
                <a:ext cx="540789" cy="316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3D6E50C-729C-DA44-89F2-DB5AF00B8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12" y="1951002"/>
                <a:ext cx="540789" cy="316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ADE894A-F488-7B4D-A125-177C977C00C0}"/>
                  </a:ext>
                </a:extLst>
              </p:cNvPr>
              <p:cNvSpPr/>
              <p:nvPr/>
            </p:nvSpPr>
            <p:spPr>
              <a:xfrm>
                <a:off x="7178976" y="3156260"/>
                <a:ext cx="518860" cy="309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ADE894A-F488-7B4D-A125-177C977C0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76" y="3156260"/>
                <a:ext cx="518860" cy="3091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2F69B51-B12E-9449-9B26-52D0486FD5F0}"/>
                  </a:ext>
                </a:extLst>
              </p:cNvPr>
              <p:cNvSpPr/>
              <p:nvPr/>
            </p:nvSpPr>
            <p:spPr>
              <a:xfrm>
                <a:off x="7178976" y="3782823"/>
                <a:ext cx="518860" cy="309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2F69B51-B12E-9449-9B26-52D0486FD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76" y="3782823"/>
                <a:ext cx="518860" cy="3091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740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71ED-086E-384C-AED7-8B7637A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6959232" cy="850797"/>
          </a:xfrm>
        </p:spPr>
        <p:txBody>
          <a:bodyPr/>
          <a:lstStyle/>
          <a:p>
            <a:r>
              <a:rPr lang="en-DE" dirty="0">
                <a:latin typeface="+mn-lt"/>
              </a:rPr>
              <a:t>Quantum Circuit - Example Column &amp; Row := 1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1DBD40E-E61D-2542-A514-29B21BEE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5887C-A04D-FB47-9D2D-5092FA4F0D7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8"/>
            <a:ext cx="6239867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44C3F02-881F-264E-9334-614DC9F135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27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64A26-0A12-324D-A822-93DB53A62DA6}"/>
              </a:ext>
            </a:extLst>
          </p:cNvPr>
          <p:cNvSpPr txBox="1"/>
          <p:nvPr/>
        </p:nvSpPr>
        <p:spPr>
          <a:xfrm>
            <a:off x="4334934" y="1075265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0000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F52730-F064-2644-A7D0-D0300E094F7E}"/>
              </a:ext>
            </a:extLst>
          </p:cNvPr>
          <p:cNvCxnSpPr/>
          <p:nvPr/>
        </p:nvCxnSpPr>
        <p:spPr bwMode="auto">
          <a:xfrm flipH="1">
            <a:off x="2286000" y="1219197"/>
            <a:ext cx="18034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94D1F0-808B-C544-84BA-69DED1152299}"/>
              </a:ext>
            </a:extLst>
          </p:cNvPr>
          <p:cNvCxnSpPr/>
          <p:nvPr/>
        </p:nvCxnSpPr>
        <p:spPr bwMode="auto">
          <a:xfrm flipH="1">
            <a:off x="5207000" y="1219197"/>
            <a:ext cx="18034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0F77B-6685-3740-981E-BF35A98E5614}"/>
              </a:ext>
            </a:extLst>
          </p:cNvPr>
          <p:cNvSpPr/>
          <p:nvPr/>
        </p:nvSpPr>
        <p:spPr>
          <a:xfrm>
            <a:off x="5374461" y="1931500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1800" i="1" dirty="0">
                <a:solidFill>
                  <a:srgbClr val="FFFFFF"/>
                </a:solidFill>
                <a:latin typeface="IBM Plex Sans Light" panose="020B0403050203000203" pitchFamily="34" charset="0"/>
              </a:rPr>
              <a:t>m</a:t>
            </a:r>
            <a:r>
              <a:rPr lang="en-US" sz="1800" i="1" baseline="-25000" dirty="0">
                <a:solidFill>
                  <a:srgbClr val="FFFFFF"/>
                </a:solidFill>
                <a:latin typeface="IBM Plex Sans Light" panose="020B0403050203000203" pitchFamily="34" charset="0"/>
              </a:rPr>
              <a:t>3,j</a:t>
            </a:r>
            <a:r>
              <a:rPr lang="en-US" sz="1800" i="1" dirty="0">
                <a:solidFill>
                  <a:srgbClr val="FFFFFF"/>
                </a:solidFill>
                <a:latin typeface="IBM Plex Sans Light" panose="020B0403050203000203" pitchFamily="34" charset="0"/>
              </a:rPr>
              <a:t> = m</a:t>
            </a:r>
            <a:r>
              <a:rPr lang="en-US" sz="1800" i="1" baseline="-25000" dirty="0">
                <a:solidFill>
                  <a:srgbClr val="FFFFFF"/>
                </a:solidFill>
                <a:latin typeface="IBM Plex Sans Light" panose="020B0403050203000203" pitchFamily="34" charset="0"/>
              </a:rPr>
              <a:t>1,j</a:t>
            </a:r>
            <a:r>
              <a:rPr lang="en-US" sz="1800" i="1" dirty="0">
                <a:solidFill>
                  <a:srgbClr val="FFFFFF"/>
                </a:solidFill>
                <a:latin typeface="IBM Plex Sans Light" panose="020B0403050203000203" pitchFamily="34" charset="0"/>
              </a:rPr>
              <a:t> + m</a:t>
            </a:r>
            <a:r>
              <a:rPr lang="en-US" sz="1800" i="1" baseline="-25000" dirty="0">
                <a:solidFill>
                  <a:srgbClr val="FFFFFF"/>
                </a:solidFill>
                <a:latin typeface="IBM Plex Sans Light" panose="020B0403050203000203" pitchFamily="34" charset="0"/>
              </a:rPr>
              <a:t>2,j</a:t>
            </a:r>
            <a:r>
              <a:rPr lang="en-US" sz="1800" i="1" dirty="0">
                <a:solidFill>
                  <a:srgbClr val="FFFFFF"/>
                </a:solidFill>
                <a:latin typeface="IBM Plex Sans Light" panose="020B0403050203000203" pitchFamily="34" charset="0"/>
              </a:rPr>
              <a:t> + 1 mod 2 </a:t>
            </a:r>
            <a:endParaRPr lang="en-DE" sz="1800" i="1" dirty="0">
              <a:solidFill>
                <a:srgbClr val="FFFFFF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6E9B56-0D49-5641-B83A-C962CCA883A3}"/>
              </a:ext>
            </a:extLst>
          </p:cNvPr>
          <p:cNvSpPr/>
          <p:nvPr/>
        </p:nvSpPr>
        <p:spPr>
          <a:xfrm>
            <a:off x="863221" y="1946280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1800" i="1" dirty="0">
                <a:solidFill>
                  <a:srgbClr val="FFFFFF"/>
                </a:solidFill>
                <a:latin typeface="IBM Plex Sans Light" panose="020B0403050203000203" pitchFamily="34" charset="0"/>
              </a:rPr>
              <a:t>m</a:t>
            </a:r>
            <a:r>
              <a:rPr lang="en-US" sz="1800" i="1" baseline="-25000" dirty="0">
                <a:solidFill>
                  <a:srgbClr val="FFFFFF"/>
                </a:solidFill>
                <a:latin typeface="IBM Plex Sans Light" panose="020B0403050203000203" pitchFamily="34" charset="0"/>
              </a:rPr>
              <a:t>i,3</a:t>
            </a:r>
            <a:r>
              <a:rPr lang="en-US" sz="1800" i="1" dirty="0">
                <a:solidFill>
                  <a:srgbClr val="FFFFFF"/>
                </a:solidFill>
                <a:latin typeface="IBM Plex Sans Light" panose="020B0403050203000203" pitchFamily="34" charset="0"/>
              </a:rPr>
              <a:t> = m</a:t>
            </a:r>
            <a:r>
              <a:rPr lang="en-US" sz="1800" i="1" baseline="-25000" dirty="0">
                <a:solidFill>
                  <a:srgbClr val="FFFFFF"/>
                </a:solidFill>
                <a:latin typeface="IBM Plex Sans Light" panose="020B0403050203000203" pitchFamily="34" charset="0"/>
              </a:rPr>
              <a:t>i,1</a:t>
            </a:r>
            <a:r>
              <a:rPr lang="en-US" sz="1800" i="1" dirty="0">
                <a:solidFill>
                  <a:srgbClr val="FFFFFF"/>
                </a:solidFill>
                <a:latin typeface="IBM Plex Sans Light" panose="020B0403050203000203" pitchFamily="34" charset="0"/>
              </a:rPr>
              <a:t> + m</a:t>
            </a:r>
            <a:r>
              <a:rPr lang="en-US" sz="1800" i="1" baseline="-25000" dirty="0">
                <a:solidFill>
                  <a:srgbClr val="FFFFFF"/>
                </a:solidFill>
                <a:latin typeface="IBM Plex Sans Light" panose="020B0403050203000203" pitchFamily="34" charset="0"/>
              </a:rPr>
              <a:t>i,2</a:t>
            </a:r>
            <a:r>
              <a:rPr lang="en-US" sz="1800" i="1" dirty="0">
                <a:solidFill>
                  <a:srgbClr val="FFFFFF"/>
                </a:solidFill>
                <a:latin typeface="IBM Plex Sans Light" panose="020B0403050203000203" pitchFamily="34" charset="0"/>
              </a:rPr>
              <a:t> mod 2 </a:t>
            </a:r>
            <a:endParaRPr lang="en-DE" sz="1800" i="1" dirty="0">
              <a:solidFill>
                <a:srgbClr val="FFFFFF"/>
              </a:solidFill>
              <a:latin typeface="IBM Plex Sans Light" panose="020B040305020300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5151F1-C079-F64B-8372-8D6CC08227E4}"/>
              </a:ext>
            </a:extLst>
          </p:cNvPr>
          <p:cNvCxnSpPr>
            <a:cxnSpLocks/>
          </p:cNvCxnSpPr>
          <p:nvPr/>
        </p:nvCxnSpPr>
        <p:spPr bwMode="auto">
          <a:xfrm>
            <a:off x="2303679" y="2600323"/>
            <a:ext cx="0" cy="474133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CA80E8-FCCF-9349-9511-471BC38B764D}"/>
              </a:ext>
            </a:extLst>
          </p:cNvPr>
          <p:cNvCxnSpPr>
            <a:cxnSpLocks/>
          </p:cNvCxnSpPr>
          <p:nvPr/>
        </p:nvCxnSpPr>
        <p:spPr bwMode="auto">
          <a:xfrm>
            <a:off x="7004875" y="2600323"/>
            <a:ext cx="0" cy="474133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0BC03A-65C3-E94C-879D-9CEC5C1125AF}"/>
              </a:ext>
            </a:extLst>
          </p:cNvPr>
          <p:cNvSpPr txBox="1"/>
          <p:nvPr/>
        </p:nvSpPr>
        <p:spPr>
          <a:xfrm>
            <a:off x="2189379" y="334435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6C94A-7967-EC44-A3EE-262A2FB873A1}"/>
              </a:ext>
            </a:extLst>
          </p:cNvPr>
          <p:cNvSpPr txBox="1"/>
          <p:nvPr/>
        </p:nvSpPr>
        <p:spPr>
          <a:xfrm>
            <a:off x="6890575" y="333708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C1984-C619-7C41-9B56-E05D73D22BED}"/>
              </a:ext>
            </a:extLst>
          </p:cNvPr>
          <p:cNvSpPr txBox="1"/>
          <p:nvPr/>
        </p:nvSpPr>
        <p:spPr>
          <a:xfrm>
            <a:off x="1541679" y="392202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Bob: 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31FAB-DE25-2646-A882-EC21CA025834}"/>
              </a:ext>
            </a:extLst>
          </p:cNvPr>
          <p:cNvSpPr txBox="1"/>
          <p:nvPr/>
        </p:nvSpPr>
        <p:spPr>
          <a:xfrm>
            <a:off x="6255576" y="3922021"/>
            <a:ext cx="149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Alice: 001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FF97E5-0EC8-1443-8000-FE02A345FB5A}"/>
              </a:ext>
            </a:extLst>
          </p:cNvPr>
          <p:cNvCxnSpPr>
            <a:cxnSpLocks/>
          </p:cNvCxnSpPr>
          <p:nvPr/>
        </p:nvCxnSpPr>
        <p:spPr bwMode="auto">
          <a:xfrm>
            <a:off x="1554379" y="3848100"/>
            <a:ext cx="14986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374431-DC44-3349-BE92-3D83D1BB5841}"/>
              </a:ext>
            </a:extLst>
          </p:cNvPr>
          <p:cNvCxnSpPr>
            <a:cxnSpLocks/>
          </p:cNvCxnSpPr>
          <p:nvPr/>
        </p:nvCxnSpPr>
        <p:spPr bwMode="auto">
          <a:xfrm>
            <a:off x="6255575" y="3848100"/>
            <a:ext cx="149860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5EC0A9-DB0C-3746-ADE5-44EBA7AE2502}"/>
              </a:ext>
            </a:extLst>
          </p:cNvPr>
          <p:cNvCxnSpPr>
            <a:cxnSpLocks/>
          </p:cNvCxnSpPr>
          <p:nvPr/>
        </p:nvCxnSpPr>
        <p:spPr bwMode="auto">
          <a:xfrm>
            <a:off x="2303679" y="1229153"/>
            <a:ext cx="0" cy="474133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90E83A-83F6-884C-B918-C30B871804D1}"/>
              </a:ext>
            </a:extLst>
          </p:cNvPr>
          <p:cNvCxnSpPr>
            <a:cxnSpLocks/>
          </p:cNvCxnSpPr>
          <p:nvPr/>
        </p:nvCxnSpPr>
        <p:spPr bwMode="auto">
          <a:xfrm>
            <a:off x="7004875" y="1229153"/>
            <a:ext cx="0" cy="474133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C7945-B4AD-4747-91D3-59186ED93B9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39733" y="967285"/>
            <a:ext cx="1" cy="590583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Down Arrow 43">
            <a:extLst>
              <a:ext uri="{FF2B5EF4-FFF2-40B4-BE49-F238E27FC236}">
                <a16:creationId xmlns:a16="http://schemas.microsoft.com/office/drawing/2014/main" id="{049FE1B5-6F28-924B-9440-4FF337FC08B8}"/>
              </a:ext>
            </a:extLst>
          </p:cNvPr>
          <p:cNvSpPr/>
          <p:nvPr/>
        </p:nvSpPr>
        <p:spPr bwMode="auto">
          <a:xfrm>
            <a:off x="4220634" y="3855330"/>
            <a:ext cx="702733" cy="765337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0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6" grpId="0"/>
      <p:bldP spid="27" grpId="0"/>
      <p:bldP spid="28" grpId="0"/>
      <p:bldP spid="29" grpId="0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71ED-086E-384C-AED7-8B7637A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6959232" cy="850797"/>
          </a:xfrm>
        </p:spPr>
        <p:txBody>
          <a:bodyPr/>
          <a:lstStyle/>
          <a:p>
            <a:r>
              <a:rPr lang="en-DE" dirty="0">
                <a:latin typeface="+mn-lt"/>
              </a:rPr>
              <a:t>Quantum Circuit - Example Column &amp; Row := 1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1DBD40E-E61D-2542-A514-29B21BEE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pic>
        <p:nvPicPr>
          <p:cNvPr id="7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CD4B0C5-9D49-2441-815B-A6511814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6475" y="832585"/>
            <a:ext cx="5653849" cy="339230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5887C-A04D-FB47-9D2D-5092FA4F0D7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8"/>
            <a:ext cx="6239867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44C3F02-881F-264E-9334-614DC9F135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28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pic>
        <p:nvPicPr>
          <p:cNvPr id="14" name="Picture 4" descr="Download Red Circle Png - Red Pen Circle Png PNG Image with No Background -  PNGkey.com">
            <a:extLst>
              <a:ext uri="{FF2B5EF4-FFF2-40B4-BE49-F238E27FC236}">
                <a16:creationId xmlns:a16="http://schemas.microsoft.com/office/drawing/2014/main" id="{05692EFE-F93C-8640-88FA-E70B6356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2601288"/>
            <a:ext cx="1051293" cy="11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D06BFD-CB1E-DC47-93BF-5053D3D15836}"/>
              </a:ext>
            </a:extLst>
          </p:cNvPr>
          <p:cNvSpPr txBox="1"/>
          <p:nvPr/>
        </p:nvSpPr>
        <p:spPr>
          <a:xfrm>
            <a:off x="3386666" y="4352508"/>
            <a:ext cx="282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u="sng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Winning probability: 100%</a:t>
            </a:r>
          </a:p>
        </p:txBody>
      </p:sp>
    </p:spTree>
    <p:extLst>
      <p:ext uri="{BB962C8B-B14F-4D97-AF65-F5344CB8AC3E}">
        <p14:creationId xmlns:p14="http://schemas.microsoft.com/office/powerpoint/2010/main" val="26227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71ED-086E-384C-AED7-8B7637A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7598503" cy="947901"/>
          </a:xfrm>
        </p:spPr>
        <p:txBody>
          <a:bodyPr/>
          <a:lstStyle/>
          <a:p>
            <a:r>
              <a:rPr lang="en-DE" dirty="0">
                <a:latin typeface="+mn-lt"/>
              </a:rPr>
              <a:t>Mermin Peres Magic Square Circuit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1DBD40E-E61D-2542-A514-29B21BEE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DA31D-D5B2-8A41-BC3E-0CA70DA4ABC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9"/>
            <a:ext cx="46566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28457-73A0-2C45-B0AF-D89594410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29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2E911B-FDAF-BF43-A796-14E63A7E617B}"/>
              </a:ext>
            </a:extLst>
          </p:cNvPr>
          <p:cNvGrpSpPr/>
          <p:nvPr/>
        </p:nvGrpSpPr>
        <p:grpSpPr>
          <a:xfrm>
            <a:off x="2198726" y="805732"/>
            <a:ext cx="3985106" cy="3690068"/>
            <a:chOff x="2198726" y="805732"/>
            <a:chExt cx="3985106" cy="36900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D537FE-1A16-4841-97E2-7F213F8686F6}"/>
                </a:ext>
              </a:extLst>
            </p:cNvPr>
            <p:cNvSpPr/>
            <p:nvPr/>
          </p:nvSpPr>
          <p:spPr bwMode="auto">
            <a:xfrm>
              <a:off x="2864982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D3433E-8149-9E49-B2CC-7542A9CA2169}"/>
                </a:ext>
              </a:extLst>
            </p:cNvPr>
            <p:cNvSpPr/>
            <p:nvPr/>
          </p:nvSpPr>
          <p:spPr bwMode="auto">
            <a:xfrm>
              <a:off x="3989301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3EC587-6F4F-DC4E-B245-69772C7E82E5}"/>
                </a:ext>
              </a:extLst>
            </p:cNvPr>
            <p:cNvSpPr/>
            <p:nvPr/>
          </p:nvSpPr>
          <p:spPr bwMode="auto">
            <a:xfrm>
              <a:off x="5113624" y="120772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074D20-FD8A-D243-885E-78B8F078EB46}"/>
                </a:ext>
              </a:extLst>
            </p:cNvPr>
            <p:cNvSpPr/>
            <p:nvPr/>
          </p:nvSpPr>
          <p:spPr bwMode="auto">
            <a:xfrm>
              <a:off x="3989301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1BA74E-D88B-804E-AA4B-573F3B37B86A}"/>
                </a:ext>
              </a:extLst>
            </p:cNvPr>
            <p:cNvSpPr/>
            <p:nvPr/>
          </p:nvSpPr>
          <p:spPr bwMode="auto">
            <a:xfrm>
              <a:off x="5113624" y="2307948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725094">
                <a:defRPr/>
              </a:pPr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07C8DC-D264-E04A-832C-8AC1BDBB9E5A}"/>
                </a:ext>
              </a:extLst>
            </p:cNvPr>
            <p:cNvSpPr/>
            <p:nvPr/>
          </p:nvSpPr>
          <p:spPr bwMode="auto">
            <a:xfrm>
              <a:off x="2864982" y="2314453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2273F7-2307-0146-B80F-1F9C5FEDA23A}"/>
                </a:ext>
              </a:extLst>
            </p:cNvPr>
            <p:cNvSpPr/>
            <p:nvPr/>
          </p:nvSpPr>
          <p:spPr bwMode="auto">
            <a:xfrm>
              <a:off x="2864982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DE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F4951F-EE71-9C4B-9B15-BCEB883E7A54}"/>
                </a:ext>
              </a:extLst>
            </p:cNvPr>
            <p:cNvSpPr/>
            <p:nvPr/>
          </p:nvSpPr>
          <p:spPr bwMode="auto">
            <a:xfrm>
              <a:off x="3989301" y="3438076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FE8B15-BE0D-D04C-A83D-22DD7D2F4347}"/>
                </a:ext>
              </a:extLst>
            </p:cNvPr>
            <p:cNvSpPr/>
            <p:nvPr/>
          </p:nvSpPr>
          <p:spPr bwMode="auto">
            <a:xfrm>
              <a:off x="5113624" y="3431571"/>
              <a:ext cx="1070208" cy="1057724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DE" sz="2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4B0B50-CFA6-5748-9B91-94D2D071BC46}"/>
                </a:ext>
              </a:extLst>
            </p:cNvPr>
            <p:cNvSpPr txBox="1"/>
            <p:nvPr/>
          </p:nvSpPr>
          <p:spPr>
            <a:xfrm>
              <a:off x="3077357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i,1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5F8C5F-2468-1647-AB68-DE2A798FEF5B}"/>
                </a:ext>
              </a:extLst>
            </p:cNvPr>
            <p:cNvSpPr txBox="1"/>
            <p:nvPr/>
          </p:nvSpPr>
          <p:spPr>
            <a:xfrm>
              <a:off x="4201676" y="81668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i,2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54958F-B4A3-9B43-8CB4-649249F1ED5E}"/>
                </a:ext>
              </a:extLst>
            </p:cNvPr>
            <p:cNvSpPr txBox="1"/>
            <p:nvPr/>
          </p:nvSpPr>
          <p:spPr>
            <a:xfrm>
              <a:off x="5325998" y="805732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i,3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097DE6-AAD7-D34D-B551-396BE9C5C598}"/>
                </a:ext>
              </a:extLst>
            </p:cNvPr>
            <p:cNvSpPr txBox="1"/>
            <p:nvPr/>
          </p:nvSpPr>
          <p:spPr>
            <a:xfrm>
              <a:off x="2198726" y="1582696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1,j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60167D-F778-654F-B44F-BFBA705D41FD}"/>
                </a:ext>
              </a:extLst>
            </p:cNvPr>
            <p:cNvSpPr txBox="1"/>
            <p:nvPr/>
          </p:nvSpPr>
          <p:spPr>
            <a:xfrm>
              <a:off x="2198726" y="2694620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2,j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FFF4C-21DE-654C-B79E-2A2882F3ED22}"/>
                </a:ext>
              </a:extLst>
            </p:cNvPr>
            <p:cNvSpPr txBox="1"/>
            <p:nvPr/>
          </p:nvSpPr>
          <p:spPr>
            <a:xfrm>
              <a:off x="2198726" y="3806544"/>
              <a:ext cx="64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m</a:t>
              </a:r>
              <a:r>
                <a:rPr lang="en-GB" sz="1400" baseline="-250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3,j</a:t>
              </a:r>
              <a:endParaRPr kumimoji="0" lang="en-DE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6FC9CF-C2AD-4D46-BF2D-7448E99CD698}"/>
                  </a:ext>
                </a:extLst>
              </p:cNvPr>
              <p:cNvSpPr/>
              <p:nvPr/>
            </p:nvSpPr>
            <p:spPr>
              <a:xfrm>
                <a:off x="2684729" y="4495800"/>
                <a:ext cx="1430712" cy="484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kumimoji="0" lang="en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kumimoji="0" lang="en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de-DE" sz="13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Π</m:t>
                                  </m:r>
                                </m:e>
                                <m:lim>
                                  <m:r>
                                    <a:rPr kumimoji="0" lang="de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lim>
                              </m:limUpp>
                            </m:e>
                            <m:lim>
                              <m:r>
                                <a:rPr kumimoji="0" lang="de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de-DE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IBM Plex Sans Light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DE" sz="13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</m:t>
                      </m:r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 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6FC9CF-C2AD-4D46-BF2D-7448E99CD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729" y="4495800"/>
                <a:ext cx="1430712" cy="484813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F9EDF8E-E6FE-A346-B37F-DEEA889BAF9D}"/>
                  </a:ext>
                </a:extLst>
              </p:cNvPr>
              <p:cNvSpPr/>
              <p:nvPr/>
            </p:nvSpPr>
            <p:spPr>
              <a:xfrm>
                <a:off x="6183832" y="1505944"/>
                <a:ext cx="1405898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kumimoji="0" lang="en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kumimoji="0" lang="en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de-DE" sz="13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Π</m:t>
                                  </m:r>
                                </m:e>
                                <m:lim>
                                  <m:r>
                                    <a:rPr kumimoji="0" lang="de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lim>
                              </m:limUpp>
                            </m:e>
                            <m:lim>
                              <m:r>
                                <a:rPr kumimoji="0" lang="de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de-DE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IBM Plex Sans Light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DE" sz="13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lang="en-DE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F9EDF8E-E6FE-A346-B37F-DEEA889BA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32" y="1505944"/>
                <a:ext cx="1405898" cy="461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D7D141-0AB0-FE40-82CB-92459A11A518}"/>
              </a:ext>
            </a:extLst>
          </p:cNvPr>
          <p:cNvCxnSpPr>
            <a:cxnSpLocks/>
          </p:cNvCxnSpPr>
          <p:nvPr/>
        </p:nvCxnSpPr>
        <p:spPr bwMode="auto">
          <a:xfrm flipV="1">
            <a:off x="7067773" y="1855838"/>
            <a:ext cx="265853" cy="2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DA519C-4150-AD43-B17F-3DE15CF631BB}"/>
              </a:ext>
            </a:extLst>
          </p:cNvPr>
          <p:cNvCxnSpPr>
            <a:cxnSpLocks/>
          </p:cNvCxnSpPr>
          <p:nvPr/>
        </p:nvCxnSpPr>
        <p:spPr bwMode="auto">
          <a:xfrm flipV="1">
            <a:off x="3573705" y="4841302"/>
            <a:ext cx="265853" cy="2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5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FE5D-0F72-E340-8DBD-1E05D79F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287781"/>
          </a:xfrm>
        </p:spPr>
        <p:txBody>
          <a:bodyPr/>
          <a:lstStyle/>
          <a:p>
            <a:r>
              <a:rPr lang="en-DE" dirty="0">
                <a:latin typeface="+mn-lt"/>
              </a:rPr>
              <a:t>History of the MPG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4E9288-34E1-3D43-9165-2C58BF460BEB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49"/>
            <a:ext cx="24976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AF889-58A2-5644-8511-A616141FBBA0}"/>
              </a:ext>
            </a:extLst>
          </p:cNvPr>
          <p:cNvSpPr/>
          <p:nvPr/>
        </p:nvSpPr>
        <p:spPr bwMode="auto">
          <a:xfrm>
            <a:off x="0" y="2571750"/>
            <a:ext cx="2286000" cy="25717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Mermin-Peres Magic Square Game is based on proofs of Mermin (1990) and Peres (1990) detailing the </a:t>
            </a:r>
            <a:r>
              <a:rPr lang="en-GB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impossibility of a non-contextual model with hidden variables refuting the deterministic dissent of the Einstein–</a:t>
            </a:r>
            <a:r>
              <a:rPr lang="en-GB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Podolsky</a:t>
            </a:r>
            <a:r>
              <a:rPr lang="en-GB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–Rosen paradox.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E" sz="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17C08B-BD17-4141-865A-8C99F33ED489}"/>
              </a:ext>
            </a:extLst>
          </p:cNvPr>
          <p:cNvSpPr/>
          <p:nvPr/>
        </p:nvSpPr>
        <p:spPr bwMode="auto">
          <a:xfrm>
            <a:off x="2286000" y="2571750"/>
            <a:ext cx="2286000" cy="25717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game-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theoretic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combined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proofs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Mermin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Peres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called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1400" dirty="0" err="1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Mermin</a:t>
            </a:r>
            <a:r>
              <a:rPr lang="de-DE" sz="1400" dirty="0">
                <a:ln w="0"/>
                <a:solidFill>
                  <a:srgbClr val="16161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-Peres Magic Square Game (2002)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F2CFC-6C81-D84E-ACD1-8F1EEB67C717}"/>
              </a:ext>
            </a:extLst>
          </p:cNvPr>
          <p:cNvSpPr/>
          <p:nvPr/>
        </p:nvSpPr>
        <p:spPr bwMode="auto">
          <a:xfrm>
            <a:off x="4572000" y="2571750"/>
            <a:ext cx="2286000" cy="25717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Sergey Bravyi et al. extended and proved a 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theoretical quantum advantage of a n-dimensional game over classical systems on Noisy Intermediate-Scale Quantum Computers (2020)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E" sz="700" dirty="0">
              <a:solidFill>
                <a:schemeClr val="bg1"/>
              </a:solidFill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07579-8295-1843-86CB-C6597C0AFE76}"/>
              </a:ext>
            </a:extLst>
          </p:cNvPr>
          <p:cNvSpPr/>
          <p:nvPr/>
        </p:nvSpPr>
        <p:spPr bwMode="auto">
          <a:xfrm>
            <a:off x="6858000" y="2571750"/>
            <a:ext cx="2286000" cy="25717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Qiskit blog post further described the quantum circuit architecture outlined by Bravyi et. </a:t>
            </a: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al. </a:t>
            </a:r>
            <a:r>
              <a:rPr lang="en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(2021)</a:t>
            </a: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C206C54F-CFC0-014F-81D4-8DFFAF52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035" y="248484"/>
            <a:ext cx="1347873" cy="13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torytelling outline">
            <a:extLst>
              <a:ext uri="{FF2B5EF4-FFF2-40B4-BE49-F238E27FC236}">
                <a16:creationId xmlns:a16="http://schemas.microsoft.com/office/drawing/2014/main" id="{1565721A-2753-8644-A3E6-DF1747FFC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799" y="1289050"/>
            <a:ext cx="914400" cy="914400"/>
          </a:xfrm>
          <a:prstGeom prst="rect">
            <a:avLst/>
          </a:prstGeom>
        </p:spPr>
      </p:pic>
      <p:pic>
        <p:nvPicPr>
          <p:cNvPr id="21" name="Graphic 20" descr="Joker outline">
            <a:extLst>
              <a:ext uri="{FF2B5EF4-FFF2-40B4-BE49-F238E27FC236}">
                <a16:creationId xmlns:a16="http://schemas.microsoft.com/office/drawing/2014/main" id="{502EDCBC-4586-9F42-BE52-326745006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016000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Anti-clockwise curve outline">
            <a:extLst>
              <a:ext uri="{FF2B5EF4-FFF2-40B4-BE49-F238E27FC236}">
                <a16:creationId xmlns:a16="http://schemas.microsoft.com/office/drawing/2014/main" id="{6DEDF391-63D3-4B40-AF59-CFD0E39808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566624" y="1234407"/>
            <a:ext cx="914400" cy="914400"/>
          </a:xfrm>
          <a:prstGeom prst="rect">
            <a:avLst/>
          </a:prstGeom>
        </p:spPr>
      </p:pic>
      <p:pic>
        <p:nvPicPr>
          <p:cNvPr id="24" name="Graphic 23" descr="Line arrow: Anti-clockwise curve outline">
            <a:extLst>
              <a:ext uri="{FF2B5EF4-FFF2-40B4-BE49-F238E27FC236}">
                <a16:creationId xmlns:a16="http://schemas.microsoft.com/office/drawing/2014/main" id="{DBF222B9-AC81-1449-9629-7FFF44B21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512115" y="879475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A17B4A7-996E-4D45-BD97-B0B8053FCF5D}"/>
              </a:ext>
            </a:extLst>
          </p:cNvPr>
          <p:cNvSpPr/>
          <p:nvPr/>
        </p:nvSpPr>
        <p:spPr>
          <a:xfrm>
            <a:off x="2812411" y="4866480"/>
            <a:ext cx="1337225" cy="16158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en-GB" sz="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arxiv.org</a:t>
            </a:r>
            <a:r>
              <a:rPr lang="en-GB" sz="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/abs/quant-</a:t>
            </a:r>
            <a:r>
              <a:rPr lang="en-GB" sz="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GB" sz="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/0407221</a:t>
            </a:r>
            <a:endParaRPr lang="en-DE" sz="5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ADAAA1-F018-5141-B1B6-D3DDED68DFFE}"/>
              </a:ext>
            </a:extLst>
          </p:cNvPr>
          <p:cNvSpPr/>
          <p:nvPr/>
        </p:nvSpPr>
        <p:spPr>
          <a:xfrm>
            <a:off x="7173275" y="4873907"/>
            <a:ext cx="1729961" cy="16158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DE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https://www.nature.com/articles/s41567-020-0948-z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37AA93-7B4D-0346-84D2-9B96EA539668}"/>
              </a:ext>
            </a:extLst>
          </p:cNvPr>
          <p:cNvSpPr/>
          <p:nvPr/>
        </p:nvSpPr>
        <p:spPr>
          <a:xfrm>
            <a:off x="0" y="4824161"/>
            <a:ext cx="2286000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GB" sz="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https://cpb-us-e1.wpmucdn.com /</a:t>
            </a:r>
            <a:r>
              <a:rPr lang="en-GB" sz="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blog.umd.edu</a:t>
            </a:r>
            <a:r>
              <a:rPr lang="en-GB" sz="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</a:t>
            </a:r>
            <a:r>
              <a:rPr lang="en-GB" sz="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</a:t>
            </a:r>
            <a:r>
              <a:rPr lang="en-GB" sz="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/0/196/files/2015/10/Peres1990-2g8uzi6.pdf</a:t>
            </a:r>
            <a:endParaRPr lang="en-DE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D859B1-B189-2749-985A-C6D74E2346FB}"/>
              </a:ext>
            </a:extLst>
          </p:cNvPr>
          <p:cNvSpPr/>
          <p:nvPr/>
        </p:nvSpPr>
        <p:spPr>
          <a:xfrm>
            <a:off x="4572000" y="4831855"/>
            <a:ext cx="2360512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DE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https://medium.com/qiskit/this-proof-demonstrates-a-quantum-advantage-even-for-noisy-quantum-computers-b44a738801ad</a:t>
            </a:r>
          </a:p>
        </p:txBody>
      </p:sp>
    </p:spTree>
    <p:extLst>
      <p:ext uri="{BB962C8B-B14F-4D97-AF65-F5344CB8AC3E}">
        <p14:creationId xmlns:p14="http://schemas.microsoft.com/office/powerpoint/2010/main" val="229502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7" grpId="0"/>
      <p:bldP spid="28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71ED-086E-384C-AED7-8B7637A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4832743" cy="4294632"/>
          </a:xfrm>
        </p:spPr>
        <p:txBody>
          <a:bodyPr/>
          <a:lstStyle/>
          <a:p>
            <a:r>
              <a:rPr lang="en-DE" dirty="0">
                <a:latin typeface="+mn-lt"/>
              </a:rPr>
              <a:t>Mermin Peres Magic Square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0C4BD8B-72FE-8942-AE2E-D5E3B6D763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690393"/>
                  </p:ext>
                </p:extLst>
              </p:nvPr>
            </p:nvGraphicFramePr>
            <p:xfrm>
              <a:off x="1069877" y="1652477"/>
              <a:ext cx="6795656" cy="1894995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977746">
                      <a:extLst>
                        <a:ext uri="{9D8B030D-6E8A-4147-A177-3AD203B41FA5}">
                          <a16:colId xmlns:a16="http://schemas.microsoft.com/office/drawing/2014/main" val="1133399416"/>
                        </a:ext>
                      </a:extLst>
                    </a:gridCol>
                    <a:gridCol w="1678707">
                      <a:extLst>
                        <a:ext uri="{9D8B030D-6E8A-4147-A177-3AD203B41FA5}">
                          <a16:colId xmlns:a16="http://schemas.microsoft.com/office/drawing/2014/main" val="2326522255"/>
                        </a:ext>
                      </a:extLst>
                    </a:gridCol>
                    <a:gridCol w="1959309">
                      <a:extLst>
                        <a:ext uri="{9D8B030D-6E8A-4147-A177-3AD203B41FA5}">
                          <a16:colId xmlns:a16="http://schemas.microsoft.com/office/drawing/2014/main" val="2779014372"/>
                        </a:ext>
                      </a:extLst>
                    </a:gridCol>
                    <a:gridCol w="2179894">
                      <a:extLst>
                        <a:ext uri="{9D8B030D-6E8A-4147-A177-3AD203B41FA5}">
                          <a16:colId xmlns:a16="http://schemas.microsoft.com/office/drawing/2014/main" val="3167240004"/>
                        </a:ext>
                      </a:extLst>
                    </a:gridCol>
                  </a:tblGrid>
                  <a:tr h="631665">
                    <a:tc>
                      <a:txBody>
                        <a:bodyPr/>
                        <a:lstStyle/>
                        <a:p>
                          <a:pPr marL="0" algn="ctr" defTabSz="725094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400" b="0" i="1" u="none" strike="noStrike" kern="1200" baseline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DE" sz="1400" b="0" i="0" u="none" strike="noStrike" kern="1200" baseline="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DE" sz="1400" b="0" i="1" u="none" strike="noStrike" kern="1200" baseline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DE" sz="1400" b="0" i="1" u="none" strike="noStrike" kern="1200" baseline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DE" sz="1400" b="0" i="1" u="none" strike="noStrike" kern="1200" baseline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587652"/>
                      </a:ext>
                    </a:extLst>
                  </a:tr>
                  <a:tr h="631665"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U(</a:t>
                          </a:r>
                          <a14:m>
                            <m:oMath xmlns:m="http://schemas.openxmlformats.org/officeDocument/2006/math">
                              <m:r>
                                <a:rPr lang="en-DE" sz="1400" b="0" i="1" u="none" strike="noStrike" kern="1200" baseline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I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I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*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SWAP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I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*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CNOT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1,0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2740152"/>
                      </a:ext>
                    </a:extLst>
                  </a:tr>
                  <a:tr h="631665"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V(</a:t>
                          </a:r>
                          <a14:m>
                            <m:oMath xmlns:m="http://schemas.openxmlformats.org/officeDocument/2006/math">
                              <m:r>
                                <a:rPr lang="en-DE" sz="1400" b="0" i="1" u="none" strike="noStrike" kern="1200" baseline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DE" baseline="-250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SWAP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2) *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CZ 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*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(Z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67594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0C4BD8B-72FE-8942-AE2E-D5E3B6D763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690393"/>
                  </p:ext>
                </p:extLst>
              </p:nvPr>
            </p:nvGraphicFramePr>
            <p:xfrm>
              <a:off x="1069877" y="1652477"/>
              <a:ext cx="6795656" cy="1894995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977746">
                      <a:extLst>
                        <a:ext uri="{9D8B030D-6E8A-4147-A177-3AD203B41FA5}">
                          <a16:colId xmlns:a16="http://schemas.microsoft.com/office/drawing/2014/main" val="1133399416"/>
                        </a:ext>
                      </a:extLst>
                    </a:gridCol>
                    <a:gridCol w="1678707">
                      <a:extLst>
                        <a:ext uri="{9D8B030D-6E8A-4147-A177-3AD203B41FA5}">
                          <a16:colId xmlns:a16="http://schemas.microsoft.com/office/drawing/2014/main" val="2326522255"/>
                        </a:ext>
                      </a:extLst>
                    </a:gridCol>
                    <a:gridCol w="1959309">
                      <a:extLst>
                        <a:ext uri="{9D8B030D-6E8A-4147-A177-3AD203B41FA5}">
                          <a16:colId xmlns:a16="http://schemas.microsoft.com/office/drawing/2014/main" val="2779014372"/>
                        </a:ext>
                      </a:extLst>
                    </a:gridCol>
                    <a:gridCol w="2179894">
                      <a:extLst>
                        <a:ext uri="{9D8B030D-6E8A-4147-A177-3AD203B41FA5}">
                          <a16:colId xmlns:a16="http://schemas.microsoft.com/office/drawing/2014/main" val="3167240004"/>
                        </a:ext>
                      </a:extLst>
                    </a:gridCol>
                  </a:tblGrid>
                  <a:tr h="631665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9" t="-2000" r="-598701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647" t="-2000" r="-246617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7013" t="-2000" r="-112987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209" t="-2000" r="-1163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587652"/>
                      </a:ext>
                    </a:extLst>
                  </a:tr>
                  <a:tr h="631665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9" t="-102000" r="-59870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I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I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*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SWAP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I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*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CNOT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1,0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2740152"/>
                      </a:ext>
                    </a:extLst>
                  </a:tr>
                  <a:tr h="631665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9" t="-202000" r="-59870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DE" baseline="-2500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SWAP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H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2) *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CZ 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*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(Z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DE" sz="1400" b="0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⊗ 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</a:t>
                          </a:r>
                          <a:r>
                            <a:rPr lang="en-DE" sz="1400" b="0" i="0" u="none" strike="noStrike" kern="1200" baseline="-250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DE" sz="1400" b="0" i="0" u="none" strike="noStrike" kern="1200" baseline="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lvl="0" indent="0" algn="ctr" defTabSz="72509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67594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1DBD40E-E61D-2542-A514-29B21BEE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6E1214-3A7C-7243-9356-EC83C72E6E6A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7"/>
            <a:ext cx="4673534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8EC6-109F-D44B-ABDD-3028472247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30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80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71ED-086E-384C-AED7-8B7637A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7598503" cy="947901"/>
          </a:xfrm>
        </p:spPr>
        <p:txBody>
          <a:bodyPr/>
          <a:lstStyle/>
          <a:p>
            <a:r>
              <a:rPr lang="en-DE" dirty="0">
                <a:latin typeface="+mn-lt"/>
              </a:rPr>
              <a:t>Mermin Peres Magic Square Circuit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1DBD40E-E61D-2542-A514-29B21BEE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A19A6-A996-1343-BE5B-468A6483E05D}"/>
              </a:ext>
            </a:extLst>
          </p:cNvPr>
          <p:cNvSpPr txBox="1"/>
          <p:nvPr/>
        </p:nvSpPr>
        <p:spPr>
          <a:xfrm>
            <a:off x="815718" y="1894993"/>
            <a:ext cx="651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  <a:sym typeface="Wingdings" pitchFamily="2" charset="2"/>
              </a:rPr>
              <a:t>On the QASM-Simulator a winning probability of 100% is achievable…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DA31D-D5B2-8A41-BC3E-0CA70DA4ABC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9"/>
            <a:ext cx="46566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28457-73A0-2C45-B0AF-D89594410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31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D6C83-1900-CE47-9EC9-F93B18653A2E}"/>
              </a:ext>
            </a:extLst>
          </p:cNvPr>
          <p:cNvSpPr/>
          <p:nvPr/>
        </p:nvSpPr>
        <p:spPr>
          <a:xfrm>
            <a:off x="2514600" y="2711195"/>
            <a:ext cx="622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1400" i="1" dirty="0">
                <a:solidFill>
                  <a:schemeClr val="bg1"/>
                </a:solidFill>
                <a:latin typeface="IBM Plex Sans" charset="0"/>
                <a:sym typeface="Wingdings" pitchFamily="2" charset="2"/>
              </a:rPr>
              <a:t>Then, what is the performance on NISQ devices? Is the fidelity on IBM devices higher than the classical 8/9 winning probability? </a:t>
            </a:r>
            <a:endParaRPr lang="en-DE" sz="1400" i="1" dirty="0">
              <a:solidFill>
                <a:schemeClr val="bg1"/>
              </a:solidFill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0F82-EA22-5443-8014-6BC4E62D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7577328" cy="4294632"/>
          </a:xfrm>
        </p:spPr>
        <p:txBody>
          <a:bodyPr/>
          <a:lstStyle/>
          <a:p>
            <a:r>
              <a:rPr lang="en-DE" dirty="0">
                <a:latin typeface="+mn-lt"/>
              </a:rPr>
              <a:t>MPG on Real Quantum Computers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742A2E1-E0B4-454D-BECA-E46B999C0C53}"/>
              </a:ext>
            </a:extLst>
          </p:cNvPr>
          <p:cNvGraphicFramePr>
            <a:graphicFrameLocks noGrp="1"/>
          </p:cNvGraphicFramePr>
          <p:nvPr/>
        </p:nvGraphicFramePr>
        <p:xfrm>
          <a:off x="444157" y="1075682"/>
          <a:ext cx="8489531" cy="338873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38825">
                  <a:extLst>
                    <a:ext uri="{9D8B030D-6E8A-4147-A177-3AD203B41FA5}">
                      <a16:colId xmlns:a16="http://schemas.microsoft.com/office/drawing/2014/main" val="1133399416"/>
                    </a:ext>
                  </a:extLst>
                </a:gridCol>
                <a:gridCol w="1076865">
                  <a:extLst>
                    <a:ext uri="{9D8B030D-6E8A-4147-A177-3AD203B41FA5}">
                      <a16:colId xmlns:a16="http://schemas.microsoft.com/office/drawing/2014/main" val="2326522255"/>
                    </a:ext>
                  </a:extLst>
                </a:gridCol>
                <a:gridCol w="1170782">
                  <a:extLst>
                    <a:ext uri="{9D8B030D-6E8A-4147-A177-3AD203B41FA5}">
                      <a16:colId xmlns:a16="http://schemas.microsoft.com/office/drawing/2014/main" val="3292265712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2779014372"/>
                    </a:ext>
                  </a:extLst>
                </a:gridCol>
                <a:gridCol w="2393577">
                  <a:extLst>
                    <a:ext uri="{9D8B030D-6E8A-4147-A177-3AD203B41FA5}">
                      <a16:colId xmlns:a16="http://schemas.microsoft.com/office/drawing/2014/main" val="3198519232"/>
                    </a:ext>
                  </a:extLst>
                </a:gridCol>
              </a:tblGrid>
              <a:tr h="618473"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DE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Quantum 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DE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Fidelity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DE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DE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Quantum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DE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587652"/>
                  </a:ext>
                </a:extLst>
              </a:tr>
              <a:tr h="443927"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GB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ibmqx2</a:t>
                      </a:r>
                      <a:endParaRPr lang="en-DE" sz="1400" b="0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DE" sz="140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52.09%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27.04.2021 22:38 CEST</a:t>
                      </a:r>
                      <a:endParaRPr lang="en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40152"/>
                  </a:ext>
                </a:extLst>
              </a:tr>
              <a:tr h="443753"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GB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ibmq_16_melbourne</a:t>
                      </a:r>
                      <a:endParaRPr lang="en-DE" sz="1400" b="0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250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56.69%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250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250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27.04.2021 22:41 CEST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759408"/>
                  </a:ext>
                </a:extLst>
              </a:tr>
              <a:tr h="376517"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GB" sz="14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ibmq_lima</a:t>
                      </a:r>
                      <a:endParaRPr lang="en-DE" sz="1400" b="0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250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78.59%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27.04.2021 22:56 CEST</a:t>
                      </a:r>
                      <a:endParaRPr lang="en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857825"/>
                  </a:ext>
                </a:extLst>
              </a:tr>
              <a:tr h="376517"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GB" sz="1400" b="0" i="0" u="none" strike="noStrike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DE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bmq_quito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250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65.52%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27.04.2021 23:04 CEST</a:t>
                      </a:r>
                      <a:endParaRPr lang="en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18384"/>
                  </a:ext>
                </a:extLst>
              </a:tr>
              <a:tr h="376517"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GB" sz="1400" b="0" i="0" u="none" strike="noStrike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DE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bmq_belem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DE" sz="140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68.84%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27.04.2021 23:01 CEST</a:t>
                      </a:r>
                      <a:endParaRPr lang="en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955575"/>
                  </a:ext>
                </a:extLst>
              </a:tr>
              <a:tr h="376517"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GB" sz="1400" b="0" i="0" u="none" strike="noStrike" kern="1200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DE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bmq_santiago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DE" sz="140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87.18%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27.04.2021 22:54 CEST</a:t>
                      </a:r>
                      <a:endParaRPr lang="en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0151"/>
                  </a:ext>
                </a:extLst>
              </a:tr>
              <a:tr h="376517"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GB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DE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bmq_athens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725094" rtl="0" eaLnBrk="1" latinLnBrk="0" hangingPunct="1"/>
                      <a:r>
                        <a:rPr lang="en-DE" sz="140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94.26%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27.04.2021 22:47 CEST</a:t>
                      </a:r>
                      <a:endParaRPr lang="en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618590"/>
                  </a:ext>
                </a:extLst>
              </a:tr>
            </a:tbl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873A8A9-E7CF-0E4A-A204-29203D5A9E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pic>
        <p:nvPicPr>
          <p:cNvPr id="7" name="Picture 4" descr="Download Red Circle Png - Red Pen Circle Png PNG Image with No Background -  PNGkey.com">
            <a:extLst>
              <a:ext uri="{FF2B5EF4-FFF2-40B4-BE49-F238E27FC236}">
                <a16:creationId xmlns:a16="http://schemas.microsoft.com/office/drawing/2014/main" id="{6E22FFF5-04DF-FE41-B1CE-CF6E859E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1720" y="4069582"/>
            <a:ext cx="1069339" cy="42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2A24F-82E8-4D41-A617-CD6258109B78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9"/>
            <a:ext cx="4571934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A1D08-10D1-1441-98BF-A3F05D4AE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32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010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2AE3-AD6D-8446-85E2-43E5C147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616128"/>
          </a:xfrm>
        </p:spPr>
        <p:txBody>
          <a:bodyPr/>
          <a:lstStyle/>
          <a:p>
            <a:r>
              <a:rPr lang="en-DE" dirty="0">
                <a:latin typeface="+mn-lt"/>
              </a:rPr>
              <a:t>K</a:t>
            </a:r>
            <a:r>
              <a:rPr lang="en-GB" dirty="0">
                <a:latin typeface="+mn-lt"/>
              </a:rPr>
              <a:t>e</a:t>
            </a:r>
            <a:r>
              <a:rPr lang="en-DE" dirty="0">
                <a:latin typeface="+mn-lt"/>
              </a:rPr>
              <a:t>y Takeaways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12E96B-B345-544A-A21F-D5BE7295CE74}"/>
              </a:ext>
            </a:extLst>
          </p:cNvPr>
          <p:cNvGrpSpPr/>
          <p:nvPr/>
        </p:nvGrpSpPr>
        <p:grpSpPr>
          <a:xfrm>
            <a:off x="1347309" y="2364427"/>
            <a:ext cx="7396941" cy="923330"/>
            <a:chOff x="1347309" y="2075142"/>
            <a:chExt cx="7396941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5A2F2C-3851-B149-9B3C-6CADC2B8C506}"/>
                </a:ext>
              </a:extLst>
            </p:cNvPr>
            <p:cNvSpPr txBox="1"/>
            <p:nvPr/>
          </p:nvSpPr>
          <p:spPr>
            <a:xfrm>
              <a:off x="2393748" y="2075142"/>
              <a:ext cx="63505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rPr>
                <a:t>At least a quantum volume of 32 is required to produce comparable results, so for an n-Dimensional version more quantum volume is required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80B8EF-0069-D046-9735-B57FBA9DEAE4}"/>
                </a:ext>
              </a:extLst>
            </p:cNvPr>
            <p:cNvSpPr/>
            <p:nvPr/>
          </p:nvSpPr>
          <p:spPr bwMode="auto">
            <a:xfrm>
              <a:off x="1347309" y="2356807"/>
              <a:ext cx="360000" cy="36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9D7743-DAFE-5147-B0EC-240EE825CF9D}"/>
              </a:ext>
            </a:extLst>
          </p:cNvPr>
          <p:cNvGrpSpPr/>
          <p:nvPr/>
        </p:nvGrpSpPr>
        <p:grpSpPr>
          <a:xfrm>
            <a:off x="1347309" y="3554474"/>
            <a:ext cx="6737417" cy="369332"/>
            <a:chOff x="1347309" y="3229753"/>
            <a:chExt cx="673741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BEA38E-7DDE-F145-B907-BEB32D09375A}"/>
                </a:ext>
              </a:extLst>
            </p:cNvPr>
            <p:cNvSpPr txBox="1"/>
            <p:nvPr/>
          </p:nvSpPr>
          <p:spPr>
            <a:xfrm>
              <a:off x="2393747" y="3229753"/>
              <a:ext cx="5690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DE" sz="18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Reading direction of quantum circuits is essential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88B09-C400-644D-B852-FB6E5A0FB98E}"/>
                </a:ext>
              </a:extLst>
            </p:cNvPr>
            <p:cNvSpPr/>
            <p:nvPr/>
          </p:nvSpPr>
          <p:spPr bwMode="auto">
            <a:xfrm>
              <a:off x="1347309" y="3234419"/>
              <a:ext cx="360000" cy="36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607AF8-C8AD-A745-A8A6-8ADC6DBA4AA8}"/>
              </a:ext>
            </a:extLst>
          </p:cNvPr>
          <p:cNvGrpSpPr/>
          <p:nvPr/>
        </p:nvGrpSpPr>
        <p:grpSpPr>
          <a:xfrm>
            <a:off x="1347309" y="1451379"/>
            <a:ext cx="7214065" cy="646331"/>
            <a:chOff x="1347309" y="1303706"/>
            <a:chExt cx="7214065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6A3A16-97C1-8440-9CF6-2D0A84F94C5F}"/>
                </a:ext>
              </a:extLst>
            </p:cNvPr>
            <p:cNvSpPr txBox="1"/>
            <p:nvPr/>
          </p:nvSpPr>
          <p:spPr>
            <a:xfrm>
              <a:off x="2393748" y="1303706"/>
              <a:ext cx="6167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rPr>
                <a:t>Real quantum computers can achieve superior results </a:t>
              </a:r>
              <a:r>
                <a:rPr lang="en-DE" sz="1800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running the Mermin-Peres Magic Square Game</a:t>
              </a:r>
              <a:endPara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C45636-E309-2E4F-90EE-7C8E1682EF87}"/>
                </a:ext>
              </a:extLst>
            </p:cNvPr>
            <p:cNvSpPr/>
            <p:nvPr/>
          </p:nvSpPr>
          <p:spPr bwMode="auto">
            <a:xfrm>
              <a:off x="1347309" y="1446871"/>
              <a:ext cx="360000" cy="36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20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elvNeue Light for IBM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752C43-743E-EF41-83C2-59C4D30A932F}"/>
              </a:ext>
            </a:extLst>
          </p:cNvPr>
          <p:cNvCxnSpPr>
            <a:cxnSpLocks/>
          </p:cNvCxnSpPr>
          <p:nvPr/>
        </p:nvCxnSpPr>
        <p:spPr bwMode="auto">
          <a:xfrm>
            <a:off x="2050528" y="1435150"/>
            <a:ext cx="6872" cy="2696583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5AE43A3-7FF6-BF49-97CF-94158A1E0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2C6386-0731-DB44-8C4D-36B119E5C6F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59"/>
            <a:ext cx="2057334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E2BDBC3-B0E5-0B40-8B5F-532FF752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33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94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2AE3-AD6D-8446-85E2-43E5C147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616128"/>
          </a:xfrm>
        </p:spPr>
        <p:txBody>
          <a:bodyPr/>
          <a:lstStyle/>
          <a:p>
            <a:r>
              <a:rPr lang="de-DE" dirty="0">
                <a:latin typeface="+mn-lt"/>
              </a:rPr>
              <a:t>Notebook &amp; </a:t>
            </a:r>
            <a:r>
              <a:rPr lang="de-DE" dirty="0" err="1">
                <a:latin typeface="+mn-lt"/>
              </a:rPr>
              <a:t>Presentation</a:t>
            </a:r>
            <a:endParaRPr lang="en-DE" dirty="0">
              <a:latin typeface="+mn-lt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5AE43A3-7FF6-BF49-97CF-94158A1E0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2C6386-0731-DB44-8C4D-36B119E5C6F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60"/>
            <a:ext cx="33612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E2BDBC3-B0E5-0B40-8B5F-532FF752D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34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12E92F-F24F-0B43-8148-492E8B898C44}"/>
              </a:ext>
            </a:extLst>
          </p:cNvPr>
          <p:cNvGrpSpPr/>
          <p:nvPr/>
        </p:nvGrpSpPr>
        <p:grpSpPr>
          <a:xfrm>
            <a:off x="2475112" y="1378268"/>
            <a:ext cx="4193777" cy="2874060"/>
            <a:chOff x="2590800" y="1378268"/>
            <a:chExt cx="4193777" cy="28740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7B9585-07A0-2944-A892-36FDA67BE24E}"/>
                </a:ext>
              </a:extLst>
            </p:cNvPr>
            <p:cNvSpPr/>
            <p:nvPr/>
          </p:nvSpPr>
          <p:spPr>
            <a:xfrm>
              <a:off x="2590800" y="3952246"/>
              <a:ext cx="4193777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</a:rPr>
                <a:t>https://github.com/JanLahmann/Fun-with-Quantum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D32B38A-CC8B-A94D-847B-C1B7D73A8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39583" y="1378268"/>
              <a:ext cx="2417233" cy="2417233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0A87D-B18F-5D46-9146-002A97719F96}"/>
              </a:ext>
            </a:extLst>
          </p:cNvPr>
          <p:cNvSpPr/>
          <p:nvPr/>
        </p:nvSpPr>
        <p:spPr>
          <a:xfrm>
            <a:off x="3823396" y="4681835"/>
            <a:ext cx="5690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  <a:hlinkClick r:id="rId5"/>
              </a:rPr>
              <a:t>d</a:t>
            </a:r>
            <a:r>
              <a:rPr lang="en-DE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  <a:hlinkClick r:id="rId5"/>
              </a:rPr>
              <a:t>rexlin.david@web.de</a:t>
            </a:r>
            <a:r>
              <a:rPr lang="en-DE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/ </a:t>
            </a:r>
            <a:r>
              <a:rPr lang="en-GB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  <a:hlinkClick r:id="rId6"/>
              </a:rPr>
              <a:t>https://www.linkedin.com/in/daviddrexlin/</a:t>
            </a:r>
            <a:endParaRPr lang="en-GB" sz="12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endParaRPr lang="en-DE" sz="12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17C8-4AE1-4A45-8C1E-64C3327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9"/>
            <a:ext cx="3294888" cy="452882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Ruleset of the MPG</a:t>
            </a:r>
          </a:p>
        </p:txBody>
      </p:sp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491165CD-8481-114B-9BD2-6732D3B5B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6823" y="2171885"/>
            <a:ext cx="914400" cy="914400"/>
          </a:xfrm>
          <a:prstGeom prst="rect">
            <a:avLst/>
          </a:prstGeom>
        </p:spPr>
      </p:pic>
      <p:pic>
        <p:nvPicPr>
          <p:cNvPr id="16" name="Graphic 15" descr="Woman outline">
            <a:extLst>
              <a:ext uri="{FF2B5EF4-FFF2-40B4-BE49-F238E27FC236}">
                <a16:creationId xmlns:a16="http://schemas.microsoft.com/office/drawing/2014/main" id="{B4C68607-DCF2-934E-A61C-B6B5D6AA3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141" y="2171885"/>
            <a:ext cx="914400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B116-267B-AA49-85F0-AE0AB2D5CA80}"/>
              </a:ext>
            </a:extLst>
          </p:cNvPr>
          <p:cNvCxnSpPr>
            <a:cxnSpLocks/>
          </p:cNvCxnSpPr>
          <p:nvPr/>
        </p:nvCxnSpPr>
        <p:spPr bwMode="auto">
          <a:xfrm>
            <a:off x="1544301" y="1530582"/>
            <a:ext cx="0" cy="219185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317566-037D-CB4D-8763-8C4BDE358225}"/>
              </a:ext>
            </a:extLst>
          </p:cNvPr>
          <p:cNvSpPr txBox="1"/>
          <p:nvPr/>
        </p:nvSpPr>
        <p:spPr>
          <a:xfrm>
            <a:off x="710616" y="3378386"/>
            <a:ext cx="64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0E92AF-266D-1943-B5FF-DA8F19C59E54}"/>
              </a:ext>
            </a:extLst>
          </p:cNvPr>
          <p:cNvSpPr txBox="1"/>
          <p:nvPr/>
        </p:nvSpPr>
        <p:spPr>
          <a:xfrm>
            <a:off x="1711298" y="3378386"/>
            <a:ext cx="64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Bob</a:t>
            </a: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ACE0D871-C411-A248-B0D7-1C727799D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id="{893692D2-2CD4-6F4D-8E00-D26E2555C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7722253" y="793207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8964E4DB-A0A9-5E43-8C15-A99413307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7722253" y="2032880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28DE8739-B570-064D-A443-70CAA2D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7722253" y="3274972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849143DA-BFBD-BD4C-904A-3DA4141D4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6468779" y="3274972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25466EFD-C022-3C4B-B2D4-A12392444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6468779" y="2032880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6C70803C-79B3-754D-B919-9628CF88A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6468779" y="793207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id="{89D1942A-01E3-D540-B083-1DDED1CF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5215303" y="3274972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E7EA8FEF-E8BE-404A-989D-75D03D941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5215303" y="2032880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DF024F0E-33CC-8F4C-BFE0-13725490E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5215303" y="793207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474D80B-A74D-6F47-B43A-065ABF0F0F3C}"/>
              </a:ext>
            </a:extLst>
          </p:cNvPr>
          <p:cNvSpPr txBox="1"/>
          <p:nvPr/>
        </p:nvSpPr>
        <p:spPr>
          <a:xfrm>
            <a:off x="4625651" y="123190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1,j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09C6EA-CD0A-8B45-BF37-9785D2FF30C5}"/>
              </a:ext>
            </a:extLst>
          </p:cNvPr>
          <p:cNvSpPr txBox="1"/>
          <p:nvPr/>
        </p:nvSpPr>
        <p:spPr>
          <a:xfrm>
            <a:off x="4625651" y="2471573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2,j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D8F4B1-5731-9948-8744-474902CBA88E}"/>
              </a:ext>
            </a:extLst>
          </p:cNvPr>
          <p:cNvSpPr txBox="1"/>
          <p:nvPr/>
        </p:nvSpPr>
        <p:spPr>
          <a:xfrm>
            <a:off x="4625651" y="3713665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3,j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BDC9E6-EEC2-0B42-9A0E-93CA7FD47DB9}"/>
              </a:ext>
            </a:extLst>
          </p:cNvPr>
          <p:cNvSpPr txBox="1"/>
          <p:nvPr/>
        </p:nvSpPr>
        <p:spPr>
          <a:xfrm>
            <a:off x="553727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i,1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2D89CF-4921-9F44-822C-8793E9A0F042}"/>
              </a:ext>
            </a:extLst>
          </p:cNvPr>
          <p:cNvSpPr txBox="1"/>
          <p:nvPr/>
        </p:nvSpPr>
        <p:spPr>
          <a:xfrm>
            <a:off x="6790749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i,2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980A38-8412-C847-9915-AC7368EF8543}"/>
              </a:ext>
            </a:extLst>
          </p:cNvPr>
          <p:cNvSpPr txBox="1"/>
          <p:nvPr/>
        </p:nvSpPr>
        <p:spPr>
          <a:xfrm>
            <a:off x="804422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i,3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679F81-2130-7B4E-921A-2F6BB47746E2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49"/>
            <a:ext cx="24976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47CE-C33A-0D41-B156-E508293B4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4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27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17C8-4AE1-4A45-8C1E-64C3327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1078493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Ruleset of the MPG</a:t>
            </a: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ACE0D871-C411-A248-B0D7-1C727799D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30065-EBA7-3141-AA3B-EC9A4D5E1234}"/>
                  </a:ext>
                </a:extLst>
              </p:cNvPr>
              <p:cNvSpPr txBox="1"/>
              <p:nvPr/>
            </p:nvSpPr>
            <p:spPr>
              <a:xfrm>
                <a:off x="240386" y="3983971"/>
                <a:ext cx="1817013" cy="210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𝑀</m:t>
                      </m:r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 = </m:t>
                      </m:r>
                      <m:d>
                        <m:dPr>
                          <m:ctrlPr>
                            <a:rPr kumimoji="0" lang="en-GB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</m:ctrlPr>
                        </m:dPr>
                        <m:e>
                          <m:r>
                            <a:rPr kumimoji="0" lang="en-GB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𝑚</m:t>
                          </m:r>
                          <m:r>
                            <a:rPr kumimoji="0" lang="en-GB" sz="1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𝑖</m:t>
                          </m:r>
                          <m:r>
                            <a:rPr kumimoji="0" lang="en-GB" sz="1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,</m:t>
                          </m:r>
                          <m:r>
                            <a:rPr kumimoji="0" lang="en-GB" sz="1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IBM Plex Sans" charset="0"/>
                              <a:cs typeface="IBM Plex Sans" charset="0"/>
                            </a:rPr>
                            <m:t>𝑗</m:t>
                          </m:r>
                        </m:e>
                      </m:d>
                      <m:r>
                        <a:rPr kumimoji="0" lang="en-GB" sz="14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𝑖</m:t>
                      </m:r>
                      <m:r>
                        <a:rPr kumimoji="0" lang="en-GB" sz="14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,</m:t>
                      </m:r>
                      <m:r>
                        <a:rPr kumimoji="0" lang="en-GB" sz="14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𝑗</m:t>
                      </m:r>
                      <m:r>
                        <a:rPr kumimoji="0" lang="en-GB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 </m:t>
                      </m:r>
                      <m:r>
                        <a:rPr kumimoji="0" lang="en-GB" sz="1400" b="0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= 1,2,3</m:t>
                      </m:r>
                    </m:oMath>
                  </m:oMathPara>
                </a14:m>
                <a:endParaRPr kumimoji="0" lang="en-DE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30065-EBA7-3141-AA3B-EC9A4D5E1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6" y="3983971"/>
                <a:ext cx="1817013" cy="210507"/>
              </a:xfrm>
              <a:prstGeom prst="rect">
                <a:avLst/>
              </a:prstGeom>
              <a:blipFill>
                <a:blip r:embed="rId3"/>
                <a:stretch>
                  <a:fillRect t="-5556" b="-5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51C16-E00F-3E4A-AF38-C8F24D92EFC6}"/>
                  </a:ext>
                </a:extLst>
              </p:cNvPr>
              <p:cNvSpPr txBox="1"/>
              <p:nvPr/>
            </p:nvSpPr>
            <p:spPr>
              <a:xfrm>
                <a:off x="5603532" y="446755"/>
                <a:ext cx="3482785" cy="389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DE" sz="1800" i="1" dirty="0">
                  <a:solidFill>
                    <a:srgbClr val="FFFFFF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DE" sz="1800" i="1" dirty="0">
                  <a:solidFill>
                    <a:srgbClr val="FFFFFF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DE" sz="1800" i="1" dirty="0">
                    <a:solidFill>
                      <a:srgbClr val="FFFFFF"/>
                    </a:solidFill>
                  </a:rPr>
                  <a:t>Each column’s product is -1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DE" sz="1800" i="1" dirty="0">
                    <a:solidFill>
                      <a:srgbClr val="FFFFFF"/>
                    </a:solidFill>
                  </a:rPr>
                  <a:t>Each row’s product is +1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DE" sz="1800" i="1" dirty="0">
                    <a:solidFill>
                      <a:srgbClr val="FFFFFF"/>
                    </a:solidFill>
                  </a:rPr>
                  <a:t>The moves played respectivly intersecting cell are equal</a:t>
                </a:r>
              </a:p>
              <a:p>
                <a:endParaRPr lang="en-DE" sz="1800" i="1" dirty="0">
                  <a:solidFill>
                    <a:srgbClr val="FFFFFF"/>
                  </a:solidFill>
                </a:endParaRPr>
              </a:p>
              <a:p>
                <a:endParaRPr lang="en-DE" sz="1800" i="1" dirty="0">
                  <a:solidFill>
                    <a:srgbClr val="FFFFFF"/>
                  </a:solidFill>
                </a:endParaRPr>
              </a:p>
              <a:p>
                <a:endParaRPr lang="en-DE" sz="1800" i="1" dirty="0">
                  <a:solidFill>
                    <a:srgbClr val="FFFFFF"/>
                  </a:solidFill>
                </a:endParaRPr>
              </a:p>
              <a:p>
                <a:endParaRPr lang="en-DE" sz="1800" i="1" dirty="0">
                  <a:solidFill>
                    <a:srgbClr val="FFFFFF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DE" sz="1800" i="1" smtClean="0">
                            <a:solidFill>
                              <a:srgbClr val="FFFFFF"/>
                            </a:solidFill>
                          </a:rPr>
                        </m:ctrlPr>
                      </m:sSubPr>
                      <m:e>
                        <m:limLow>
                          <m:limLowPr>
                            <m:ctrlPr>
                              <a:rPr lang="en-DE" sz="1800" i="1">
                                <a:solidFill>
                                  <a:srgbClr val="FFFFFF"/>
                                </a:solidFill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DE" sz="1800" i="1">
                                    <a:solidFill>
                                      <a:srgbClr val="FFFFFF"/>
                                    </a:solidFill>
                                  </a:rPr>
                                </m:ctrlPr>
                              </m:limUpp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solidFill>
                                      <a:srgbClr val="FFFFFF"/>
                                    </a:solidFill>
                                  </a:rPr>
                                  <m:t>Π</m:t>
                                </m:r>
                              </m:e>
                              <m:lim>
                                <m:r>
                                  <a:rPr lang="de-DE" sz="1800" i="1">
                                    <a:solidFill>
                                      <a:srgbClr val="FFFFFF"/>
                                    </a:solidFill>
                                  </a:rPr>
                                  <m:t>3</m:t>
                                </m:r>
                              </m:lim>
                            </m:limUpp>
                          </m:e>
                          <m:lim>
                            <m:r>
                              <a:rPr lang="de-DE" sz="1800" b="0" i="1" smtClean="0">
                                <a:solidFill>
                                  <a:srgbClr val="FFFFFF"/>
                                </a:solidFill>
                              </a:rPr>
                              <m:t>𝑗</m:t>
                            </m:r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</a:rPr>
                              <m:t>=1</m:t>
                            </m:r>
                          </m:lim>
                        </m:limLow>
                        <m:r>
                          <m:rPr>
                            <m:nor/>
                          </m:rPr>
                          <a:rPr lang="en-DE" sz="1800">
                            <a:solidFill>
                              <a:srgbClr val="FFFFFF"/>
                            </a:solidFill>
                          </a:rPr>
                          <m:t> </m:t>
                        </m:r>
                        <m:r>
                          <a:rPr lang="en-DE" sz="1800" i="1">
                            <a:solidFill>
                              <a:srgbClr val="FFFFFF"/>
                            </a:solidFill>
                          </a:rPr>
                          <m:t>𝑚</m:t>
                        </m:r>
                      </m:e>
                      <m:sub>
                        <m:r>
                          <a:rPr lang="en-DE" sz="1800" i="1">
                            <a:solidFill>
                              <a:srgbClr val="FFFFFF"/>
                            </a:solidFill>
                          </a:rPr>
                          <m:t>𝑖</m:t>
                        </m:r>
                        <m:r>
                          <a:rPr lang="en-DE" sz="1800">
                            <a:solidFill>
                              <a:srgbClr val="FFFFFF"/>
                            </a:solidFill>
                          </a:rPr>
                          <m:t>,</m:t>
                        </m:r>
                        <m:r>
                          <a:rPr lang="en-DE" sz="1800" i="1">
                            <a:solidFill>
                              <a:srgbClr val="FFFFFF"/>
                            </a:solidFill>
                          </a:rPr>
                          <m:t>𝑗</m:t>
                        </m:r>
                      </m:sub>
                    </m:sSub>
                    <m:r>
                      <a:rPr lang="en-DE" sz="1800">
                        <a:solidFill>
                          <a:srgbClr val="FFFFFF"/>
                        </a:solidFill>
                      </a:rPr>
                      <m:t>=</m:t>
                    </m:r>
                    <m:r>
                      <a:rPr lang="de-DE" sz="1800" b="0" i="0" smtClean="0">
                        <a:solidFill>
                          <a:srgbClr val="FFFFFF"/>
                        </a:solidFill>
                      </a:rPr>
                      <m:t>−</m:t>
                    </m:r>
                    <m:r>
                      <a:rPr lang="en-DE" sz="1800">
                        <a:solidFill>
                          <a:srgbClr val="FFFFFF"/>
                        </a:solidFill>
                      </a:rPr>
                      <m:t>1</m:t>
                    </m:r>
                  </m:oMath>
                </a14:m>
                <a:r>
                  <a:rPr lang="de-DE" sz="18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DE" sz="18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DE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DE" sz="18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∈1,2,3</m:t>
                    </m:r>
                  </m:oMath>
                </a14:m>
                <a:endParaRPr lang="de-DE" sz="1800" dirty="0">
                  <a:solidFill>
                    <a:srgbClr val="FFFFFF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DE" sz="1800" i="1">
                            <a:solidFill>
                              <a:srgbClr val="FFFFFF"/>
                            </a:solidFill>
                          </a:rPr>
                        </m:ctrlPr>
                      </m:sSubPr>
                      <m:e>
                        <m:limLow>
                          <m:limLowPr>
                            <m:ctrlPr>
                              <a:rPr lang="en-DE" sz="1800" i="1">
                                <a:solidFill>
                                  <a:srgbClr val="FFFFFF"/>
                                </a:solidFill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DE" sz="1800" i="1">
                                    <a:solidFill>
                                      <a:srgbClr val="FFFFFF"/>
                                    </a:solidFill>
                                  </a:rPr>
                                </m:ctrlPr>
                              </m:limUpp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solidFill>
                                      <a:srgbClr val="FFFFFF"/>
                                    </a:solidFill>
                                  </a:rPr>
                                  <m:t>Π</m:t>
                                </m:r>
                              </m:e>
                              <m:lim>
                                <m:r>
                                  <a:rPr lang="de-DE" sz="1800" i="1">
                                    <a:solidFill>
                                      <a:srgbClr val="FFFFFF"/>
                                    </a:solidFill>
                                  </a:rPr>
                                  <m:t>3</m:t>
                                </m:r>
                              </m:lim>
                            </m:limUpp>
                          </m:e>
                          <m:lim>
                            <m:r>
                              <a:rPr lang="de-DE" sz="1800" b="0" i="1" smtClean="0">
                                <a:solidFill>
                                  <a:srgbClr val="FFFFFF"/>
                                </a:solidFill>
                              </a:rPr>
                              <m:t>𝑖</m:t>
                            </m:r>
                            <m:r>
                              <a:rPr lang="de-DE" sz="1800" i="1">
                                <a:solidFill>
                                  <a:srgbClr val="FFFFFF"/>
                                </a:solidFill>
                              </a:rPr>
                              <m:t>=1</m:t>
                            </m:r>
                          </m:lim>
                        </m:limLow>
                        <m:r>
                          <m:rPr>
                            <m:nor/>
                          </m:rPr>
                          <a:rPr lang="en-DE" sz="1800">
                            <a:solidFill>
                              <a:srgbClr val="FFFFFF"/>
                            </a:solidFill>
                          </a:rPr>
                          <m:t> </m:t>
                        </m:r>
                        <m:r>
                          <a:rPr lang="en-DE" sz="1800" i="1">
                            <a:solidFill>
                              <a:srgbClr val="FFFFFF"/>
                            </a:solidFill>
                          </a:rPr>
                          <m:t>𝑚</m:t>
                        </m:r>
                      </m:e>
                      <m:sub>
                        <m:r>
                          <a:rPr lang="en-DE" sz="1800" i="1">
                            <a:solidFill>
                              <a:srgbClr val="FFFFFF"/>
                            </a:solidFill>
                          </a:rPr>
                          <m:t>𝑖</m:t>
                        </m:r>
                        <m:r>
                          <a:rPr lang="en-DE" sz="1800">
                            <a:solidFill>
                              <a:srgbClr val="FFFFFF"/>
                            </a:solidFill>
                          </a:rPr>
                          <m:t>,</m:t>
                        </m:r>
                        <m:r>
                          <a:rPr lang="en-DE" sz="1800" i="1">
                            <a:solidFill>
                              <a:srgbClr val="FFFFFF"/>
                            </a:solidFill>
                          </a:rPr>
                          <m:t>𝑗</m:t>
                        </m:r>
                      </m:sub>
                    </m:sSub>
                    <m:r>
                      <a:rPr lang="en-DE" sz="1800">
                        <a:solidFill>
                          <a:srgbClr val="FFFFFF"/>
                        </a:solidFill>
                      </a:rPr>
                      <m:t>=</m:t>
                    </m:r>
                    <m:r>
                      <a:rPr lang="de-DE" sz="1800">
                        <a:solidFill>
                          <a:srgbClr val="FFFFFF"/>
                        </a:solidFill>
                      </a:rPr>
                      <m:t>+</m:t>
                    </m:r>
                    <m:r>
                      <a:rPr lang="en-DE" sz="1800">
                        <a:solidFill>
                          <a:srgbClr val="FFFFFF"/>
                        </a:solidFill>
                      </a:rPr>
                      <m:t>1</m:t>
                    </m:r>
                    <m:r>
                      <a:rPr lang="de-DE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DE" sz="18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DE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DE" sz="18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∈1,2,3</m:t>
                    </m:r>
                    <m:r>
                      <a:rPr lang="en-DE" sz="1800">
                        <a:solidFill>
                          <a:srgbClr val="FFFFFF"/>
                        </a:solidFill>
                      </a:rPr>
                      <m:t> </m:t>
                    </m:r>
                  </m:oMath>
                </a14:m>
                <a:endParaRPr lang="en-DE" sz="1800" baseline="-25000" dirty="0">
                  <a:solidFill>
                    <a:schemeClr val="bg1"/>
                  </a:solidFill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51C16-E00F-3E4A-AF38-C8F24D92E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32" y="446755"/>
                <a:ext cx="3482785" cy="3895234"/>
              </a:xfrm>
              <a:prstGeom prst="rect">
                <a:avLst/>
              </a:prstGeom>
              <a:blipFill>
                <a:blip r:embed="rId4"/>
                <a:stretch>
                  <a:fillRect l="-1818" r="-18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7FC18B1-225D-884B-8DF1-6B1D1A7BC4B9}"/>
              </a:ext>
            </a:extLst>
          </p:cNvPr>
          <p:cNvSpPr txBox="1"/>
          <p:nvPr/>
        </p:nvSpPr>
        <p:spPr>
          <a:xfrm>
            <a:off x="2103632" y="2400460"/>
            <a:ext cx="3084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Alice and Bob have to fill one row and column to win the game, adhering to the rules: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380C65D-E9E8-F148-91FF-4B706C29CC4C}"/>
              </a:ext>
            </a:extLst>
          </p:cNvPr>
          <p:cNvSpPr/>
          <p:nvPr/>
        </p:nvSpPr>
        <p:spPr bwMode="auto">
          <a:xfrm>
            <a:off x="5242139" y="654050"/>
            <a:ext cx="491778" cy="4133850"/>
          </a:xfrm>
          <a:prstGeom prst="leftBrac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0" name="Graphic 69" descr="Man outline">
            <a:extLst>
              <a:ext uri="{FF2B5EF4-FFF2-40B4-BE49-F238E27FC236}">
                <a16:creationId xmlns:a16="http://schemas.microsoft.com/office/drawing/2014/main" id="{A4D82A5C-E5A4-E640-B96A-5DAB8170C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9987" y="2171885"/>
            <a:ext cx="914400" cy="914400"/>
          </a:xfrm>
          <a:prstGeom prst="rect">
            <a:avLst/>
          </a:prstGeom>
        </p:spPr>
      </p:pic>
      <p:pic>
        <p:nvPicPr>
          <p:cNvPr id="71" name="Graphic 70" descr="Woman outline">
            <a:extLst>
              <a:ext uri="{FF2B5EF4-FFF2-40B4-BE49-F238E27FC236}">
                <a16:creationId xmlns:a16="http://schemas.microsoft.com/office/drawing/2014/main" id="{0CEE9D2B-5D67-634C-B319-C5BE20AE0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305" y="2171885"/>
            <a:ext cx="914400" cy="91440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EFD6F6-7AB5-1044-8184-11D0D167CFFC}"/>
              </a:ext>
            </a:extLst>
          </p:cNvPr>
          <p:cNvCxnSpPr>
            <a:cxnSpLocks/>
          </p:cNvCxnSpPr>
          <p:nvPr/>
        </p:nvCxnSpPr>
        <p:spPr bwMode="auto">
          <a:xfrm>
            <a:off x="1167465" y="1530582"/>
            <a:ext cx="0" cy="2191855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DE08F74-A221-8C41-99EE-E301C0B0C6D4}"/>
              </a:ext>
            </a:extLst>
          </p:cNvPr>
          <p:cNvSpPr txBox="1"/>
          <p:nvPr/>
        </p:nvSpPr>
        <p:spPr>
          <a:xfrm>
            <a:off x="333780" y="3378386"/>
            <a:ext cx="64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Alice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E851B8-59A9-214D-AA94-1ABB96BE3357}"/>
              </a:ext>
            </a:extLst>
          </p:cNvPr>
          <p:cNvSpPr txBox="1"/>
          <p:nvPr/>
        </p:nvSpPr>
        <p:spPr>
          <a:xfrm>
            <a:off x="1334462" y="3378386"/>
            <a:ext cx="645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Bob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9D97E6-0C72-CA48-8B6D-0F05C008A0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603532" y="2718001"/>
            <a:ext cx="3453841" cy="297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359AD8-ED08-164B-AB7B-F9AF1DF45C2C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8949"/>
            <a:ext cx="2497601" cy="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B572BA16-7546-A94F-B87B-DDAA00ED0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5</a:t>
            </a:fld>
            <a:endParaRPr lang="en-US" dirty="0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8126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17C8-4AE1-4A45-8C1E-64C3327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7799155" cy="4294632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Winning Condition: Alice – Example: Column 1 Selected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27732AB-F16A-764A-95D2-F35A2B21A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pic>
        <p:nvPicPr>
          <p:cNvPr id="18" name="Graphic 17" descr="Woman outline">
            <a:extLst>
              <a:ext uri="{FF2B5EF4-FFF2-40B4-BE49-F238E27FC236}">
                <a16:creationId xmlns:a16="http://schemas.microsoft.com/office/drawing/2014/main" id="{CEB91292-2925-264C-B95E-201427F19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141" y="21718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152D709-921B-D84F-9A1D-A5DA8924F31C}"/>
                  </a:ext>
                </a:extLst>
              </p:cNvPr>
              <p:cNvSpPr/>
              <p:nvPr/>
            </p:nvSpPr>
            <p:spPr>
              <a:xfrm>
                <a:off x="2261936" y="2345400"/>
                <a:ext cx="1405898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kumimoji="0" lang="en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kumimoji="0" lang="en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de-DE" sz="13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Π</m:t>
                                  </m:r>
                                </m:e>
                                <m:lim>
                                  <m:r>
                                    <a:rPr kumimoji="0" lang="de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lim>
                              </m:limUpp>
                            </m:e>
                            <m:lim>
                              <m:r>
                                <a:rPr kumimoji="0" lang="de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de-DE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IBM Plex Sans Light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DE" sz="13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1 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152D709-921B-D84F-9A1D-A5DA8924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936" y="2345400"/>
                <a:ext cx="1405898" cy="461280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6">
            <a:extLst>
              <a:ext uri="{FF2B5EF4-FFF2-40B4-BE49-F238E27FC236}">
                <a16:creationId xmlns:a16="http://schemas.microsoft.com/office/drawing/2014/main" id="{68273D38-6626-C244-BCBB-D2DEDE666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5215303" y="3274972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53B6C-00C8-E947-B63A-E32287F90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5215303" y="2032880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C494D85D-4F6A-9249-9C91-1C174D531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5215303" y="793207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E15AAD0-DEEC-8241-A08F-F3AF95176C6C}"/>
              </a:ext>
            </a:extLst>
          </p:cNvPr>
          <p:cNvSpPr txBox="1"/>
          <p:nvPr/>
        </p:nvSpPr>
        <p:spPr>
          <a:xfrm>
            <a:off x="4625651" y="123190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1,j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47D7C7-B890-5646-9136-6557BD2F66DD}"/>
              </a:ext>
            </a:extLst>
          </p:cNvPr>
          <p:cNvSpPr txBox="1"/>
          <p:nvPr/>
        </p:nvSpPr>
        <p:spPr>
          <a:xfrm>
            <a:off x="4625651" y="2471573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2,j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6DA279-E0CB-6D47-80B9-BC0BA7758AAC}"/>
              </a:ext>
            </a:extLst>
          </p:cNvPr>
          <p:cNvSpPr txBox="1"/>
          <p:nvPr/>
        </p:nvSpPr>
        <p:spPr>
          <a:xfrm>
            <a:off x="4625651" y="3713665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3,j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CB3BF-FA99-1544-A355-C3F50F178DAC}"/>
              </a:ext>
            </a:extLst>
          </p:cNvPr>
          <p:cNvSpPr txBox="1"/>
          <p:nvPr/>
        </p:nvSpPr>
        <p:spPr>
          <a:xfrm>
            <a:off x="553727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i,1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F04289-F417-9849-9D75-5DFE85D41D9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5430"/>
            <a:ext cx="7408267" cy="352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B0811-FAAD-0448-B3C0-8D1471990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6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8282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>
            <a:extLst>
              <a:ext uri="{FF2B5EF4-FFF2-40B4-BE49-F238E27FC236}">
                <a16:creationId xmlns:a16="http://schemas.microsoft.com/office/drawing/2014/main" id="{079E42E4-A720-1542-B7F1-9A2104518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34358" r="1994" b="34691"/>
          <a:stretch/>
        </p:blipFill>
        <p:spPr bwMode="auto">
          <a:xfrm>
            <a:off x="5212806" y="802553"/>
            <a:ext cx="1193146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455CAD67-E82C-C345-8DAB-8D7E24231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5212806" y="2025856"/>
            <a:ext cx="1193146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BE0D8812-B13E-A445-9D5F-89B483510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5212804" y="3274781"/>
            <a:ext cx="1193147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E17C8-4AE1-4A45-8C1E-64C3327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7748356" cy="935079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Winning Condition: Alice – Example: Column 1 Selected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13AD7E5-4DAC-C745-97D7-DE094A6A9D45}"/>
                  </a:ext>
                </a:extLst>
              </p:cNvPr>
              <p:cNvSpPr/>
              <p:nvPr/>
            </p:nvSpPr>
            <p:spPr>
              <a:xfrm>
                <a:off x="2261936" y="2974699"/>
                <a:ext cx="1454244" cy="295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 dirty="0">
                          <a:solidFill>
                            <a:srgbClr val="FFFFFF"/>
                          </a:solidFill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GB" sz="1200" baseline="-25000" dirty="0">
                          <a:solidFill>
                            <a:srgbClr val="FFFFFF"/>
                          </a:solidFill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1,</m:t>
                      </m:r>
                      <m:r>
                        <m:rPr>
                          <m:nor/>
                        </m:rPr>
                        <a:rPr lang="de-DE" sz="1200" b="0" i="0" baseline="-25000" dirty="0" smtClean="0">
                          <a:solidFill>
                            <a:srgbClr val="FFFFFF"/>
                          </a:solidFill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de-DE" sz="1200" b="0" i="0" dirty="0" smtClean="0">
                          <a:solidFill>
                            <a:srgbClr val="FFFFFF"/>
                          </a:solidFill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* </m:t>
                      </m:r>
                      <m:r>
                        <m:rPr>
                          <m:nor/>
                        </m:rPr>
                        <a:rPr lang="en-GB" sz="1200" dirty="0">
                          <a:solidFill>
                            <a:srgbClr val="FFFFFF"/>
                          </a:solidFill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de-DE" sz="1200" b="0" i="0" baseline="-25000" dirty="0" smtClean="0">
                          <a:solidFill>
                            <a:srgbClr val="FFFFFF"/>
                          </a:solidFill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2.1</m:t>
                      </m:r>
                      <m:r>
                        <m:rPr>
                          <m:nor/>
                        </m:rPr>
                        <a:rPr lang="de-DE" sz="1200" dirty="0">
                          <a:solidFill>
                            <a:srgbClr val="FFFFFF"/>
                          </a:solidFill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∗ </m:t>
                      </m:r>
                      <m:r>
                        <m:rPr>
                          <m:nor/>
                        </m:rPr>
                        <a:rPr lang="en-GB" sz="1200" dirty="0">
                          <a:solidFill>
                            <a:srgbClr val="FFFFFF"/>
                          </a:solidFill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de-DE" sz="1200" b="0" i="0" baseline="-25000" dirty="0" smtClean="0">
                          <a:solidFill>
                            <a:srgbClr val="FFFFFF"/>
                          </a:solidFill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3.1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13AD7E5-4DAC-C745-97D7-DE094A6A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936" y="2974699"/>
                <a:ext cx="1454244" cy="295274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E45CF4-BCF3-424A-9B92-5D7FF141D31A}"/>
                  </a:ext>
                </a:extLst>
              </p:cNvPr>
              <p:cNvSpPr/>
              <p:nvPr/>
            </p:nvSpPr>
            <p:spPr>
              <a:xfrm>
                <a:off x="2261936" y="3305367"/>
                <a:ext cx="137249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−1 ∗ 1 ∗  1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E45CF4-BCF3-424A-9B92-5D7FF141D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936" y="3305367"/>
                <a:ext cx="1372492" cy="30008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384787F-7D94-9449-8014-43F4757F7D38}"/>
                  </a:ext>
                </a:extLst>
              </p:cNvPr>
              <p:cNvSpPr/>
              <p:nvPr/>
            </p:nvSpPr>
            <p:spPr>
              <a:xfrm>
                <a:off x="2261936" y="3707171"/>
                <a:ext cx="667170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a:rPr kumimoji="0" lang="de-DE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384787F-7D94-9449-8014-43F4757F7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936" y="3707171"/>
                <a:ext cx="667170" cy="300082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75F39C25-6C8B-EF46-9C0C-86D2B28BC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pic>
        <p:nvPicPr>
          <p:cNvPr id="19" name="Graphic 18" descr="Woman outline">
            <a:extLst>
              <a:ext uri="{FF2B5EF4-FFF2-40B4-BE49-F238E27FC236}">
                <a16:creationId xmlns:a16="http://schemas.microsoft.com/office/drawing/2014/main" id="{9CE1ADB5-C9F6-0347-9DC4-F97EA31D7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141" y="2171885"/>
            <a:ext cx="914400" cy="914400"/>
          </a:xfrm>
          <a:prstGeom prst="rect">
            <a:avLst/>
          </a:prstGeom>
        </p:spPr>
      </p:pic>
      <p:pic>
        <p:nvPicPr>
          <p:cNvPr id="45" name="Graphic 44" descr="Tick with solid fill">
            <a:extLst>
              <a:ext uri="{FF2B5EF4-FFF2-40B4-BE49-F238E27FC236}">
                <a16:creationId xmlns:a16="http://schemas.microsoft.com/office/drawing/2014/main" id="{554DA1D9-6A64-A942-86D0-284FA5C793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2150" y="3739474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CCB98-E902-9C4C-9B39-E714B90E8619}"/>
                  </a:ext>
                </a:extLst>
              </p:cNvPr>
              <p:cNvSpPr/>
              <p:nvPr/>
            </p:nvSpPr>
            <p:spPr>
              <a:xfrm>
                <a:off x="2261936" y="2345400"/>
                <a:ext cx="1405898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kumimoji="0" lang="en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kumimoji="0" lang="en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de-DE" sz="13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Π</m:t>
                                  </m:r>
                                </m:e>
                                <m:lim>
                                  <m:r>
                                    <a:rPr kumimoji="0" lang="de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lim>
                              </m:limUpp>
                            </m:e>
                            <m:lim>
                              <m:r>
                                <a:rPr kumimoji="0" lang="de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de-DE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IBM Plex Sans Light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de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DE" sz="13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lang="en-DE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CCB98-E902-9C4C-9B39-E714B90E8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936" y="2345400"/>
                <a:ext cx="1405898" cy="461280"/>
              </a:xfrm>
              <a:prstGeom prst="rect">
                <a:avLst/>
              </a:prstGeom>
              <a:blipFill>
                <a:blip r:embed="rId11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325F7A9-F8C2-B24D-8508-35F4B53E1A4B}"/>
              </a:ext>
            </a:extLst>
          </p:cNvPr>
          <p:cNvSpPr txBox="1"/>
          <p:nvPr/>
        </p:nvSpPr>
        <p:spPr>
          <a:xfrm>
            <a:off x="4625651" y="123190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1,j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7802F-FF8A-F643-BD37-19A1DE87EC04}"/>
              </a:ext>
            </a:extLst>
          </p:cNvPr>
          <p:cNvSpPr txBox="1"/>
          <p:nvPr/>
        </p:nvSpPr>
        <p:spPr>
          <a:xfrm>
            <a:off x="4625651" y="2471573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2,j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263A29-BEA6-D943-AFC7-21EB345BB51E}"/>
              </a:ext>
            </a:extLst>
          </p:cNvPr>
          <p:cNvSpPr txBox="1"/>
          <p:nvPr/>
        </p:nvSpPr>
        <p:spPr>
          <a:xfrm>
            <a:off x="4625651" y="3713665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lang="en-GB" sz="1400" baseline="-2500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3,j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5D1020-37F7-AE46-8CAE-8F20635EBFB4}"/>
              </a:ext>
            </a:extLst>
          </p:cNvPr>
          <p:cNvSpPr txBox="1"/>
          <p:nvPr/>
        </p:nvSpPr>
        <p:spPr>
          <a:xfrm>
            <a:off x="553727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i,1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886C70-4FD1-0E45-A076-E71208BED6BD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5430"/>
            <a:ext cx="7408267" cy="352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84D28-9722-3A4C-ABFB-33BB04B37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7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90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Man outline">
            <a:extLst>
              <a:ext uri="{FF2B5EF4-FFF2-40B4-BE49-F238E27FC236}">
                <a16:creationId xmlns:a16="http://schemas.microsoft.com/office/drawing/2014/main" id="{7D7A8A4A-B16C-D84F-97EA-0CFA39340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141" y="217188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E17C8-4AE1-4A45-8C1E-64C3327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7731421" cy="1185163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Winning Condition: Bob – Example: Row 1 Selected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BB606B-14CC-D54C-8CF4-7F3CD33C447E}"/>
                  </a:ext>
                </a:extLst>
              </p:cNvPr>
              <p:cNvSpPr/>
              <p:nvPr/>
            </p:nvSpPr>
            <p:spPr>
              <a:xfrm>
                <a:off x="2253928" y="2348484"/>
                <a:ext cx="1430712" cy="484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kumimoji="0" lang="en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kumimoji="0" lang="en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de-DE" sz="13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Π</m:t>
                                  </m:r>
                                </m:e>
                                <m:lim>
                                  <m:r>
                                    <a:rPr kumimoji="0" lang="de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lim>
                              </m:limUpp>
                            </m:e>
                            <m:lim>
                              <m:r>
                                <a:rPr kumimoji="0" lang="de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de-DE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IBM Plex Sans Light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DE" sz="13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 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BB606B-14CC-D54C-8CF4-7F3CD33C4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28" y="2348484"/>
                <a:ext cx="1430712" cy="484813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17DFE971-5713-454A-BF10-E6ABCA769D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8A284F86-D106-8C4C-BD2A-F2F33CD75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7722253" y="793207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C59C0549-37B4-6E47-B1E5-F3ABA4CDB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6468779" y="793207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443E220D-1BA4-3142-B23F-40709415E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8" t="67414" r="1592" b="1446"/>
          <a:stretch/>
        </p:blipFill>
        <p:spPr bwMode="auto">
          <a:xfrm>
            <a:off x="5215303" y="793207"/>
            <a:ext cx="1193147" cy="11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D2C6C8-5BF6-584C-BE9A-68F5B0640FA5}"/>
              </a:ext>
            </a:extLst>
          </p:cNvPr>
          <p:cNvSpPr txBox="1"/>
          <p:nvPr/>
        </p:nvSpPr>
        <p:spPr>
          <a:xfrm>
            <a:off x="553727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i,1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B8F2D-B71A-9A43-BE33-6BB96B7EFABA}"/>
              </a:ext>
            </a:extLst>
          </p:cNvPr>
          <p:cNvSpPr txBox="1"/>
          <p:nvPr/>
        </p:nvSpPr>
        <p:spPr>
          <a:xfrm>
            <a:off x="6790749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i,2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FDFC1-1FA2-294B-AE1A-F1EA79EF546B}"/>
              </a:ext>
            </a:extLst>
          </p:cNvPr>
          <p:cNvSpPr txBox="1"/>
          <p:nvPr/>
        </p:nvSpPr>
        <p:spPr>
          <a:xfrm>
            <a:off x="804422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i,3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10F67-2B03-6244-A2D8-2F6246678624}"/>
              </a:ext>
            </a:extLst>
          </p:cNvPr>
          <p:cNvSpPr txBox="1"/>
          <p:nvPr/>
        </p:nvSpPr>
        <p:spPr>
          <a:xfrm>
            <a:off x="4625651" y="123190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1,j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2F1D4E-877C-D24E-B0CE-644C31DD5378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V="1">
            <a:off x="228666" y="485430"/>
            <a:ext cx="6840000" cy="3522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60C2980-B709-0548-B79B-0F5A2D674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8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56391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EB5E9C1-90C6-D64A-9210-A8AEE0638382}"/>
                  </a:ext>
                </a:extLst>
              </p:cNvPr>
              <p:cNvSpPr/>
              <p:nvPr/>
            </p:nvSpPr>
            <p:spPr>
              <a:xfrm>
                <a:off x="2253928" y="2855183"/>
                <a:ext cx="1454244" cy="295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m</m:t>
                      </m:r>
                      <m:r>
                        <m:rPr>
                          <m:nor/>
                        </m:rPr>
                        <a:rPr kumimoji="0" lang="en-GB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1,</m:t>
                      </m:r>
                      <m:r>
                        <m:rPr>
                          <m:nor/>
                        </m:rPr>
                        <a:rPr kumimoji="0" lang="de-DE" sz="1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1 </m:t>
                      </m:r>
                      <m:r>
                        <m:rPr>
                          <m:nor/>
                        </m:rPr>
                        <a:rPr kumimoji="0" lang="de-DE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* </m:t>
                      </m:r>
                      <m:r>
                        <m:rPr>
                          <m:nor/>
                        </m:rP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m</m:t>
                      </m:r>
                      <m:r>
                        <m:rPr>
                          <m:nor/>
                        </m:rPr>
                        <a:rPr kumimoji="0" lang="de-DE" sz="1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1.2</m:t>
                      </m:r>
                      <m:r>
                        <m:rPr>
                          <m:nor/>
                        </m:rP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∗ </m:t>
                      </m:r>
                      <m:r>
                        <m:rPr>
                          <m:nor/>
                        </m:rP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m</m:t>
                      </m:r>
                      <m:r>
                        <m:rPr>
                          <m:nor/>
                        </m:rPr>
                        <a:rPr kumimoji="0" lang="de-DE" sz="12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IBM Plex Sans" charset="0"/>
                          <a:ea typeface="IBM Plex Sans" charset="0"/>
                          <a:cs typeface="IBM Plex Sans" charset="0"/>
                        </a:rPr>
                        <m:t>1,3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EB5E9C1-90C6-D64A-9210-A8AEE0638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28" y="2855183"/>
                <a:ext cx="1454244" cy="295274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6">
            <a:extLst>
              <a:ext uri="{FF2B5EF4-FFF2-40B4-BE49-F238E27FC236}">
                <a16:creationId xmlns:a16="http://schemas.microsoft.com/office/drawing/2014/main" id="{83298C72-E7C0-2041-8B33-88141D940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7722254" y="788596"/>
            <a:ext cx="1193146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0CFF2B39-7236-A047-B15E-4E0C4B718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6468779" y="788596"/>
            <a:ext cx="1193146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FE7E83FF-B5C7-9842-B9A3-FF18D90F9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9" t="1257" r="1994" b="67102"/>
          <a:stretch/>
        </p:blipFill>
        <p:spPr bwMode="auto">
          <a:xfrm>
            <a:off x="5215304" y="788596"/>
            <a:ext cx="1193146" cy="11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E17C8-4AE1-4A45-8C1E-64C3327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7608193" cy="1244749"/>
          </a:xfrm>
        </p:spPr>
        <p:txBody>
          <a:bodyPr/>
          <a:lstStyle/>
          <a:p>
            <a:r>
              <a:rPr lang="en-DE" b="0" dirty="0">
                <a:latin typeface="IBM Plex Sans Light" panose="020B0403050203000203" pitchFamily="34" charset="0"/>
              </a:rPr>
              <a:t>Winning Condition: Bob – Example: Row 1 Selected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6B1277-2B0B-AC40-8C7F-08D58762DB1A}"/>
                  </a:ext>
                </a:extLst>
              </p:cNvPr>
              <p:cNvSpPr/>
              <p:nvPr/>
            </p:nvSpPr>
            <p:spPr>
              <a:xfrm>
                <a:off x="2253928" y="3183447"/>
                <a:ext cx="124264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1 ∗ 1 ∗  1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6B1277-2B0B-AC40-8C7F-08D58762D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28" y="3183447"/>
                <a:ext cx="1242648" cy="300082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713F3F-3160-1A48-A4D9-2217C99A094A}"/>
                  </a:ext>
                </a:extLst>
              </p:cNvPr>
              <p:cNvSpPr/>
              <p:nvPr/>
            </p:nvSpPr>
            <p:spPr>
              <a:xfrm>
                <a:off x="2253928" y="3585251"/>
                <a:ext cx="667169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+1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713F3F-3160-1A48-A4D9-2217C99A0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28" y="3585251"/>
                <a:ext cx="667169" cy="30008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7432994B-6076-BD4A-8B0A-8F01478DF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2772" y="3581400"/>
            <a:ext cx="914400" cy="914400"/>
          </a:xfrm>
          <a:prstGeom prst="rect">
            <a:avLst/>
          </a:prstGeom>
        </p:spPr>
      </p:pic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D991C55C-9316-F845-9DF8-DD0A434B4F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6" y="4787900"/>
            <a:ext cx="4114734" cy="166687"/>
          </a:xfrm>
        </p:spPr>
        <p:txBody>
          <a:bodyPr anchor="ctr">
            <a:normAutofit/>
          </a:bodyPr>
          <a:lstStyle/>
          <a:p>
            <a:pPr marL="0" marR="0" lvl="0" indent="0" algn="l" defTabSz="6859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© 2021 IBM Corporation          </a:t>
            </a:r>
          </a:p>
        </p:txBody>
      </p:sp>
      <p:pic>
        <p:nvPicPr>
          <p:cNvPr id="31" name="Graphic 30" descr="Man outline">
            <a:extLst>
              <a:ext uri="{FF2B5EF4-FFF2-40B4-BE49-F238E27FC236}">
                <a16:creationId xmlns:a16="http://schemas.microsoft.com/office/drawing/2014/main" id="{93879268-6FEB-5E47-AC9B-E222EA7C3B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141" y="21718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2386CFC-E20B-3F41-9112-E6C07632CB92}"/>
                  </a:ext>
                </a:extLst>
              </p:cNvPr>
              <p:cNvSpPr/>
              <p:nvPr/>
            </p:nvSpPr>
            <p:spPr>
              <a:xfrm>
                <a:off x="2253928" y="2348484"/>
                <a:ext cx="1430712" cy="484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98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DE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kumimoji="0" lang="en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kumimoji="0" lang="en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de-DE" sz="13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Π</m:t>
                                  </m:r>
                                </m:e>
                                <m:lim>
                                  <m:r>
                                    <a:rPr kumimoji="0" lang="de-DE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lim>
                              </m:limUpp>
                            </m:e>
                            <m:lim>
                              <m:r>
                                <a:rPr kumimoji="0" lang="de-DE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de-DE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IBM Plex Sans Light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de-DE" sz="135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DE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DE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DE" sz="13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  <m:r>
                        <a:rPr kumimoji="0" lang="en-DE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 </m:t>
                      </m:r>
                    </m:oMath>
                  </m:oMathPara>
                </a14:m>
                <a:endParaRPr kumimoji="0" lang="en-DE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BM Plex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2386CFC-E20B-3F41-9112-E6C07632C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28" y="2348484"/>
                <a:ext cx="1430712" cy="484813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FC77FE0-AED8-9D41-A9A1-93B48981A65C}"/>
              </a:ext>
            </a:extLst>
          </p:cNvPr>
          <p:cNvSpPr txBox="1"/>
          <p:nvPr/>
        </p:nvSpPr>
        <p:spPr>
          <a:xfrm>
            <a:off x="4625651" y="123190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1,j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F8F0ED-D2A8-8F4F-9BD5-747C58CFCE26}"/>
              </a:ext>
            </a:extLst>
          </p:cNvPr>
          <p:cNvSpPr txBox="1"/>
          <p:nvPr/>
        </p:nvSpPr>
        <p:spPr>
          <a:xfrm>
            <a:off x="553727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i,1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30571C-AFC3-BE4B-BADE-74BC96C68512}"/>
              </a:ext>
            </a:extLst>
          </p:cNvPr>
          <p:cNvSpPr txBox="1"/>
          <p:nvPr/>
        </p:nvSpPr>
        <p:spPr>
          <a:xfrm>
            <a:off x="6790749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i,2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C376D1-C716-8648-B696-B73C6F143BDE}"/>
              </a:ext>
            </a:extLst>
          </p:cNvPr>
          <p:cNvSpPr txBox="1"/>
          <p:nvPr/>
        </p:nvSpPr>
        <p:spPr>
          <a:xfrm>
            <a:off x="8044223" y="485430"/>
            <a:ext cx="64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</a:t>
            </a:r>
            <a:r>
              <a:rPr kumimoji="0" lang="en-GB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i,3</a:t>
            </a:r>
            <a:endParaRPr kumimoji="0" lang="en-DE" sz="14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3AFA4-D42F-E04F-A9A4-31A73619EB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66" y="485430"/>
            <a:ext cx="6840000" cy="3522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D96F3-AC9A-7C45-BBBF-A7452588A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>
                <a:solidFill>
                  <a:srgbClr val="FFFFFF"/>
                </a:solidFill>
                <a:latin typeface="IBM Plex Sans Light"/>
              </a:rPr>
              <a:pPr/>
              <a:t>9</a:t>
            </a:fld>
            <a:endParaRPr lang="en-US">
              <a:solidFill>
                <a:srgbClr val="FFFFFF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87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BM BxD 2018 black background">
  <a:themeElements>
    <a:clrScheme name="Master black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1FF"/>
      </a:accent2>
      <a:accent3>
        <a:srgbClr val="1191E6"/>
      </a:accent3>
      <a:accent4>
        <a:srgbClr val="007D79"/>
      </a:accent4>
      <a:accent5>
        <a:srgbClr val="8A3FFC"/>
      </a:accent5>
      <a:accent6>
        <a:srgbClr val="697077"/>
      </a:accent6>
      <a:hlink>
        <a:srgbClr val="0061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6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Cyan 100">
      <a:srgbClr val="07192B"/>
    </a:custClr>
    <a:custClr name="Cyan 90">
      <a:srgbClr val="002B50"/>
    </a:custClr>
    <a:custClr name="Cyan 80">
      <a:srgbClr val="003D73"/>
    </a:custClr>
    <a:custClr name="Cyan 70">
      <a:srgbClr val="0058A1"/>
    </a:custClr>
    <a:custClr name="Cyan 60">
      <a:srgbClr val="0072C3"/>
    </a:custClr>
    <a:custClr name="Cyan 50">
      <a:srgbClr val="1191E6"/>
    </a:custClr>
    <a:custClr name="Cyan 40">
      <a:srgbClr val="30B0FF"/>
    </a:custClr>
    <a:custClr name="Cyan 30">
      <a:srgbClr val="6CCAFF"/>
    </a:custClr>
    <a:custClr name="Cyan 20">
      <a:srgbClr val="B3E6FF"/>
    </a:custClr>
    <a:custClr name="Cyan 10">
      <a:srgbClr val="E3F6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Q_master_presentation_template_v4" id="{8B3896F9-26E6-DF4A-A440-4D08CB005FE1}" vid="{3F85D5AF-2026-694F-A025-4CEBC23971DD}"/>
    </a:ext>
  </a:extLst>
</a:theme>
</file>

<file path=ppt/theme/theme2.xml><?xml version="1.0" encoding="utf-8"?>
<a:theme xmlns:a="http://schemas.openxmlformats.org/drawingml/2006/main" name="black_background">
  <a:themeElements>
    <a:clrScheme name="IBM Master">
      <a:dk1>
        <a:srgbClr val="000000"/>
      </a:dk1>
      <a:lt1>
        <a:srgbClr val="58595B"/>
      </a:lt1>
      <a:dk2>
        <a:srgbClr val="E5E5E6"/>
      </a:dk2>
      <a:lt2>
        <a:srgbClr val="FFFFFF"/>
      </a:lt2>
      <a:accent1>
        <a:srgbClr val="13AEEF"/>
      </a:accent1>
      <a:accent2>
        <a:srgbClr val="43459D"/>
      </a:accent2>
      <a:accent3>
        <a:srgbClr val="2E3092"/>
      </a:accent3>
      <a:accent4>
        <a:srgbClr val="150958"/>
      </a:accent4>
      <a:accent5>
        <a:srgbClr val="808285"/>
      </a:accent5>
      <a:accent6>
        <a:srgbClr val="A7A9AC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EditedForIBMQ_V2" id="{E652D82C-F171-104C-ACBC-2105F59CFB05}" vid="{4FE6C952-B4C7-9546-A3DC-A8E9CD61B49E}"/>
    </a:ext>
  </a:extLst>
</a:theme>
</file>

<file path=ppt/theme/theme3.xml><?xml version="1.0" encoding="utf-8"?>
<a:theme xmlns:a="http://schemas.openxmlformats.org/drawingml/2006/main" name="1_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C91237CF-0D5A-0E40-B517-BDEDD4BD6E46}"/>
    </a:ext>
  </a:extLst>
</a:theme>
</file>

<file path=ppt/theme/theme4.xml><?xml version="1.0" encoding="utf-8"?>
<a:theme xmlns:a="http://schemas.openxmlformats.org/drawingml/2006/main" name="2_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6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Cyan 100">
      <a:srgbClr val="07192B"/>
    </a:custClr>
    <a:custClr name="Cyan 90">
      <a:srgbClr val="002B50"/>
    </a:custClr>
    <a:custClr name="Cyan 80">
      <a:srgbClr val="003D73"/>
    </a:custClr>
    <a:custClr name="Cyan 70">
      <a:srgbClr val="0058A1"/>
    </a:custClr>
    <a:custClr name="Cyan 60">
      <a:srgbClr val="0072C3"/>
    </a:custClr>
    <a:custClr name="Cyan 50">
      <a:srgbClr val="1191E6"/>
    </a:custClr>
    <a:custClr name="Cyan 40">
      <a:srgbClr val="30B0FF"/>
    </a:custClr>
    <a:custClr name="Cyan 30">
      <a:srgbClr val="6CCAFF"/>
    </a:custClr>
    <a:custClr name="Cyan 20">
      <a:srgbClr val="B3E6FF"/>
    </a:custClr>
    <a:custClr name="Cyan 10">
      <a:srgbClr val="E3F6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6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Cyan 100">
      <a:srgbClr val="07192B"/>
    </a:custClr>
    <a:custClr name="Cyan 90">
      <a:srgbClr val="002B50"/>
    </a:custClr>
    <a:custClr name="Cyan 80">
      <a:srgbClr val="003D73"/>
    </a:custClr>
    <a:custClr name="Cyan 70">
      <a:srgbClr val="0058A1"/>
    </a:custClr>
    <a:custClr name="Cyan 60">
      <a:srgbClr val="0072C3"/>
    </a:custClr>
    <a:custClr name="Cyan 50">
      <a:srgbClr val="1191E6"/>
    </a:custClr>
    <a:custClr name="Cyan 40">
      <a:srgbClr val="30B0FF"/>
    </a:custClr>
    <a:custClr name="Cyan 30">
      <a:srgbClr val="6CCAFF"/>
    </a:custClr>
    <a:custClr name="Cyan 20">
      <a:srgbClr val="B3E6FF"/>
    </a:custClr>
    <a:custClr name="Cyan 10">
      <a:srgbClr val="E3F6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IBMQ_master_presentation_template</Template>
  <TotalTime>46960</TotalTime>
  <Words>2094</Words>
  <Application>Microsoft Macintosh PowerPoint</Application>
  <PresentationFormat>On-screen Show (16:9)</PresentationFormat>
  <Paragraphs>472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Cambria Math</vt:lpstr>
      <vt:lpstr>IBM Plex Sans Light</vt:lpstr>
      <vt:lpstr>Wingdings</vt:lpstr>
      <vt:lpstr>Calibri</vt:lpstr>
      <vt:lpstr>IBM Plex Sans</vt:lpstr>
      <vt:lpstr>IBM Plex Sans SemiBold</vt:lpstr>
      <vt:lpstr>Arial</vt:lpstr>
      <vt:lpstr>Courier New</vt:lpstr>
      <vt:lpstr>IBMPlexSans-Light</vt:lpstr>
      <vt:lpstr>.AppleSystemUIFont</vt:lpstr>
      <vt:lpstr>HelvNeue Light for IBM</vt:lpstr>
      <vt:lpstr>IBM BxD 2018 black background</vt:lpstr>
      <vt:lpstr>black_background</vt:lpstr>
      <vt:lpstr>1_IBM BxD 2018 black background</vt:lpstr>
      <vt:lpstr>2_blk_background_2017</vt:lpstr>
      <vt:lpstr>Bachelor Thesis: The Mermin Peres Magic Square Game  on Real Quantum Computers</vt:lpstr>
      <vt:lpstr>Outline</vt:lpstr>
      <vt:lpstr>History of the MPG </vt:lpstr>
      <vt:lpstr>Ruleset of the MPG</vt:lpstr>
      <vt:lpstr>Ruleset of the MPG</vt:lpstr>
      <vt:lpstr>Winning Condition: Alice – Example: Column 1 Selected</vt:lpstr>
      <vt:lpstr>Winning Condition: Alice – Example: Column 1 Selected</vt:lpstr>
      <vt:lpstr>Winning Condition: Bob – Example: Row 1 Selected</vt:lpstr>
      <vt:lpstr>Winning Condition: Bob – Example: Row 1 Selected</vt:lpstr>
      <vt:lpstr>Selections combined…</vt:lpstr>
      <vt:lpstr>Classical Nash Equilibrium – MPG</vt:lpstr>
      <vt:lpstr>PowerPoint Presentation</vt:lpstr>
      <vt:lpstr>PowerPoint Presentation</vt:lpstr>
      <vt:lpstr>Mermin Peres Magic Square – Pauli Operators</vt:lpstr>
      <vt:lpstr>Combined Rules with Pauli Operators</vt:lpstr>
      <vt:lpstr>Mermin Peres Magic Square – Example with Pauli Operators</vt:lpstr>
      <vt:lpstr>Mermin Peres Magic Square – Example with Pauli Operators</vt:lpstr>
      <vt:lpstr>Pauli Operators on Quantum Computers</vt:lpstr>
      <vt:lpstr>Pauli Operators on Quantum Computers</vt:lpstr>
      <vt:lpstr>PowerPoint Presentation</vt:lpstr>
      <vt:lpstr>MPG: Circuit</vt:lpstr>
      <vt:lpstr>Unitary Transformation</vt:lpstr>
      <vt:lpstr>Unitary Transformation</vt:lpstr>
      <vt:lpstr>Unitary Transformation – U(01)</vt:lpstr>
      <vt:lpstr>Unitary Transformation – V(01)</vt:lpstr>
      <vt:lpstr>Unitary Transformation – MPG Circuit </vt:lpstr>
      <vt:lpstr>Quantum Circuit - Example Column &amp; Row := 1</vt:lpstr>
      <vt:lpstr>Quantum Circuit - Example Column &amp; Row := 1</vt:lpstr>
      <vt:lpstr>Mermin Peres Magic Square Circuit</vt:lpstr>
      <vt:lpstr>Mermin Peres Magic Square Circuit</vt:lpstr>
      <vt:lpstr>Mermin Peres Magic Square Circuit</vt:lpstr>
      <vt:lpstr>MPG on Real Quantum Computers</vt:lpstr>
      <vt:lpstr>Key Takeaways</vt:lpstr>
      <vt:lpstr>Notebook &amp; Presentation</vt:lpstr>
    </vt:vector>
  </TitlesOfParts>
  <Manager/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for the 21st century</dc:title>
  <dc:subject>quantum computing</dc:subject>
  <dc:creator>Bob Sutor</dc:creator>
  <cp:keywords/>
  <dc:description/>
  <cp:lastModifiedBy>David Drexlin</cp:lastModifiedBy>
  <cp:revision>679</cp:revision>
  <cp:lastPrinted>2019-07-13T16:27:24Z</cp:lastPrinted>
  <dcterms:created xsi:type="dcterms:W3CDTF">2019-02-01T17:01:40Z</dcterms:created>
  <dcterms:modified xsi:type="dcterms:W3CDTF">2021-08-25T17:18:56Z</dcterms:modified>
  <cp:category/>
</cp:coreProperties>
</file>