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6121400" cy="864076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22">
          <p15:clr>
            <a:srgbClr val="A4A3A4"/>
          </p15:clr>
        </p15:guide>
        <p15:guide id="2" pos="1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A46"/>
    <a:srgbClr val="13102B"/>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2" autoAdjust="0"/>
  </p:normalViewPr>
  <p:slideViewPr>
    <p:cSldViewPr>
      <p:cViewPr varScale="1">
        <p:scale>
          <a:sx n="88" d="100"/>
          <a:sy n="88" d="100"/>
        </p:scale>
        <p:origin x="3108" y="90"/>
      </p:cViewPr>
      <p:guideLst>
        <p:guide orient="horz" pos="2722"/>
        <p:guide pos="19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459105" y="2684237"/>
            <a:ext cx="5203190" cy="1852164"/>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918210" y="4896432"/>
            <a:ext cx="4284980" cy="220819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971430" y="436039"/>
            <a:ext cx="921399" cy="928882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205109" y="436039"/>
            <a:ext cx="2664297" cy="92888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483548" y="5552491"/>
            <a:ext cx="5203190" cy="1716152"/>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3548" y="3662325"/>
            <a:ext cx="5203190" cy="189016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205110" y="2540225"/>
            <a:ext cx="1792847" cy="7184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2099981" y="2540225"/>
            <a:ext cx="1792848" cy="7184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06070" y="346031"/>
            <a:ext cx="5509260" cy="1440127"/>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06070" y="1934171"/>
            <a:ext cx="2704681" cy="8060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306070" y="2740242"/>
            <a:ext cx="2704681" cy="49784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3109586" y="1934171"/>
            <a:ext cx="2705744" cy="8060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3109586" y="2740242"/>
            <a:ext cx="2705744" cy="49784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6071" y="344031"/>
            <a:ext cx="2013898" cy="1464129"/>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2393297" y="344031"/>
            <a:ext cx="3422033" cy="7374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306071" y="1808160"/>
            <a:ext cx="2013898" cy="59105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199837" y="6048534"/>
            <a:ext cx="3672840" cy="71406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199837" y="772068"/>
            <a:ext cx="3672840" cy="51844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199837" y="6762598"/>
            <a:ext cx="3672840" cy="10140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F92120E-2C04-4BF9-A766-7B700CDE2DBD}" type="datetimeFigureOut">
              <a:rPr lang="es-ES" smtClean="0"/>
              <a:pPr/>
              <a:t>31/03/2016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E1A1CFA-B071-4D29-8014-E732F0BC958B}"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02B">
            <a:alpha val="0"/>
          </a:srgb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06070" y="346031"/>
            <a:ext cx="5509260" cy="1440127"/>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06070" y="2016179"/>
            <a:ext cx="5509260" cy="570250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306070" y="8008708"/>
            <a:ext cx="1428327" cy="460041"/>
          </a:xfrm>
          <a:prstGeom prst="rect">
            <a:avLst/>
          </a:prstGeom>
        </p:spPr>
        <p:txBody>
          <a:bodyPr vert="horz" lIns="91440" tIns="45720" rIns="91440" bIns="45720" rtlCol="0" anchor="ctr"/>
          <a:lstStyle>
            <a:lvl1pPr algn="l">
              <a:defRPr sz="1200">
                <a:solidFill>
                  <a:schemeClr val="tx1">
                    <a:tint val="75000"/>
                  </a:schemeClr>
                </a:solidFill>
              </a:defRPr>
            </a:lvl1pPr>
          </a:lstStyle>
          <a:p>
            <a:fld id="{EF92120E-2C04-4BF9-A766-7B700CDE2DBD}" type="datetimeFigureOut">
              <a:rPr lang="es-ES" smtClean="0"/>
              <a:pPr/>
              <a:t>31/03/2016</a:t>
            </a:fld>
            <a:endParaRPr lang="es-ES"/>
          </a:p>
        </p:txBody>
      </p:sp>
      <p:sp>
        <p:nvSpPr>
          <p:cNvPr id="5" name="4 Marcador de pie de página"/>
          <p:cNvSpPr>
            <a:spLocks noGrp="1"/>
          </p:cNvSpPr>
          <p:nvPr>
            <p:ph type="ftr" sz="quarter" idx="3"/>
          </p:nvPr>
        </p:nvSpPr>
        <p:spPr>
          <a:xfrm>
            <a:off x="2091479" y="8008708"/>
            <a:ext cx="1938443" cy="46004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4387003" y="8008708"/>
            <a:ext cx="1428327" cy="460041"/>
          </a:xfrm>
          <a:prstGeom prst="rect">
            <a:avLst/>
          </a:prstGeom>
        </p:spPr>
        <p:txBody>
          <a:bodyPr vert="horz" lIns="91440" tIns="45720" rIns="91440" bIns="45720" rtlCol="0" anchor="ctr"/>
          <a:lstStyle>
            <a:lvl1pPr algn="r">
              <a:defRPr sz="1200">
                <a:solidFill>
                  <a:schemeClr val="tx1">
                    <a:tint val="75000"/>
                  </a:schemeClr>
                </a:solidFill>
              </a:defRPr>
            </a:lvl1pPr>
          </a:lstStyle>
          <a:p>
            <a:fld id="{CE1A1CFA-B071-4D29-8014-E732F0BC958B}"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0" y="2534431"/>
            <a:ext cx="6121400" cy="6106332"/>
          </a:xfrm>
          <a:prstGeom prst="rect">
            <a:avLst/>
          </a:prstGeom>
          <a:solidFill>
            <a:srgbClr val="1F1A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3 Imagen" descr="fondo1.jpg"/>
          <p:cNvPicPr preferRelativeResize="0">
            <a:picLocks/>
          </p:cNvPicPr>
          <p:nvPr/>
        </p:nvPicPr>
        <p:blipFill>
          <a:blip r:embed="rId2" cstate="print"/>
          <a:stretch>
            <a:fillRect/>
          </a:stretch>
        </p:blipFill>
        <p:spPr>
          <a:xfrm>
            <a:off x="0" y="-1"/>
            <a:ext cx="6121400" cy="2520000"/>
          </a:xfrm>
          <a:prstGeom prst="rect">
            <a:avLst/>
          </a:prstGeom>
          <a:effectLst>
            <a:reflection blurRad="6350" stA="50000" endA="300" endPos="55500" dist="101600" dir="5400000" sy="-100000" algn="bl" rotWithShape="0"/>
          </a:effectLst>
        </p:spPr>
      </p:pic>
      <p:sp>
        <p:nvSpPr>
          <p:cNvPr id="17" name="16 Rectángulo"/>
          <p:cNvSpPr/>
          <p:nvPr/>
        </p:nvSpPr>
        <p:spPr>
          <a:xfrm>
            <a:off x="0" y="2160141"/>
            <a:ext cx="6120000" cy="108000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4987" y="2147224"/>
            <a:ext cx="1471592" cy="1103694"/>
          </a:xfrm>
          <a:prstGeom prst="rect">
            <a:avLst/>
          </a:prstGeom>
        </p:spPr>
      </p:pic>
      <p:sp>
        <p:nvSpPr>
          <p:cNvPr id="24" name="23 CuadroTexto"/>
          <p:cNvSpPr txBox="1"/>
          <p:nvPr/>
        </p:nvSpPr>
        <p:spPr>
          <a:xfrm>
            <a:off x="131742" y="4203764"/>
            <a:ext cx="5989658" cy="1200329"/>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s-ES" sz="2400" b="1" dirty="0" smtClean="0">
                <a:ln w="11430"/>
                <a:solidFill>
                  <a:schemeClr val="bg1"/>
                </a:solidFill>
                <a:latin typeface="+mj-lt"/>
                <a:cs typeface="Lucida Sans Unicode" pitchFamily="34" charset="0"/>
              </a:rPr>
              <a:t>TOWARDS ROBOTIC CLOTHES FOLDING:</a:t>
            </a:r>
          </a:p>
          <a:p>
            <a:pPr algn="ctr"/>
            <a:r>
              <a:rPr lang="es-ES" sz="2400" b="1" dirty="0" smtClean="0">
                <a:ln w="11430"/>
                <a:solidFill>
                  <a:schemeClr val="bg1"/>
                </a:solidFill>
                <a:latin typeface="+mj-lt"/>
                <a:cs typeface="Lucida Sans Unicode" pitchFamily="34" charset="0"/>
              </a:rPr>
              <a:t>A GARMENT-AGNOSTIC UNFOLDING ALGORITHM</a:t>
            </a:r>
            <a:endParaRPr lang="es-ES" sz="2400" b="1" dirty="0">
              <a:ln w="11430"/>
              <a:solidFill>
                <a:schemeClr val="bg1"/>
              </a:solidFill>
              <a:latin typeface="+mj-lt"/>
              <a:cs typeface="Lucida Sans Unicode" pitchFamily="34" charset="0"/>
            </a:endParaRPr>
          </a:p>
        </p:txBody>
      </p:sp>
      <p:sp>
        <p:nvSpPr>
          <p:cNvPr id="25" name="24 CuadroTexto"/>
          <p:cNvSpPr txBox="1"/>
          <p:nvPr/>
        </p:nvSpPr>
        <p:spPr>
          <a:xfrm>
            <a:off x="2054577" y="3563081"/>
            <a:ext cx="2006255" cy="400110"/>
          </a:xfrm>
          <a:prstGeom prst="rect">
            <a:avLst/>
          </a:prstGeom>
          <a:noFill/>
        </p:spPr>
        <p:txBody>
          <a:bodyPr wrap="none" rtlCol="0">
            <a:spAutoFit/>
          </a:bodyPr>
          <a:lstStyle/>
          <a:p>
            <a:r>
              <a:rPr lang="es-ES" sz="2000" dirty="0" smtClean="0">
                <a:solidFill>
                  <a:schemeClr val="bg1"/>
                </a:solidFill>
                <a:latin typeface="+mj-lt"/>
                <a:cs typeface="Lucida Sans Unicode" pitchFamily="34" charset="0"/>
              </a:rPr>
              <a:t>TESIS DE MÁSTER</a:t>
            </a:r>
            <a:endParaRPr lang="es-ES" sz="2000" dirty="0">
              <a:solidFill>
                <a:schemeClr val="bg1"/>
              </a:solidFill>
              <a:latin typeface="+mj-lt"/>
              <a:cs typeface="Lucida Sans Unicode" pitchFamily="34" charset="0"/>
            </a:endParaRPr>
          </a:p>
        </p:txBody>
      </p:sp>
      <p:sp>
        <p:nvSpPr>
          <p:cNvPr id="26" name="25 Rectángulo"/>
          <p:cNvSpPr/>
          <p:nvPr/>
        </p:nvSpPr>
        <p:spPr>
          <a:xfrm>
            <a:off x="131742" y="5749141"/>
            <a:ext cx="3857652" cy="857256"/>
          </a:xfrm>
          <a:prstGeom prst="rect">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dirty="0" smtClean="0"/>
              <a:t>Autor:   </a:t>
            </a:r>
            <a:r>
              <a:rPr lang="es-ES" sz="1600" dirty="0" smtClean="0"/>
              <a:t>David Estévez	</a:t>
            </a:r>
            <a:endParaRPr lang="es-ES" sz="1600" dirty="0" smtClean="0"/>
          </a:p>
          <a:p>
            <a:r>
              <a:rPr lang="es-ES" sz="1600" dirty="0" smtClean="0"/>
              <a:t>Directores: Juan G. </a:t>
            </a:r>
            <a:r>
              <a:rPr lang="es-ES" sz="1600" dirty="0" err="1" smtClean="0"/>
              <a:t>Víctores</a:t>
            </a:r>
            <a:r>
              <a:rPr lang="es-ES" sz="1600" dirty="0" smtClean="0"/>
              <a:t>, Carlos Balaguer</a:t>
            </a:r>
            <a:endParaRPr lang="es-ES" sz="1600" dirty="0"/>
          </a:p>
        </p:txBody>
      </p:sp>
      <p:sp>
        <p:nvSpPr>
          <p:cNvPr id="27" name="26 CuadroTexto"/>
          <p:cNvSpPr txBox="1"/>
          <p:nvPr/>
        </p:nvSpPr>
        <p:spPr>
          <a:xfrm>
            <a:off x="2555871" y="6750291"/>
            <a:ext cx="3571200" cy="784800"/>
          </a:xfrm>
          <a:prstGeom prst="rect">
            <a:avLst/>
          </a:prstGeom>
          <a:ln>
            <a:noFill/>
          </a:ln>
          <a:effectLst>
            <a:innerShdw blurRad="114300">
              <a:prstClr val="black"/>
            </a:innerShdw>
          </a:effectLst>
        </p:spPr>
        <p:style>
          <a:lnRef idx="2">
            <a:schemeClr val="accent6">
              <a:shade val="50000"/>
            </a:schemeClr>
          </a:lnRef>
          <a:fillRef idx="1">
            <a:schemeClr val="accent6"/>
          </a:fillRef>
          <a:effectRef idx="0">
            <a:schemeClr val="accent6"/>
          </a:effectRef>
          <a:fontRef idx="minor">
            <a:schemeClr val="lt1"/>
          </a:fontRef>
        </p:style>
        <p:txBody>
          <a:bodyPr wrap="none" tIns="72000" bIns="72000" rtlCol="0" anchor="ctr" anchorCtr="0">
            <a:spAutoFit/>
          </a:bodyPr>
          <a:lstStyle/>
          <a:p>
            <a:pPr algn="r"/>
            <a:r>
              <a:rPr lang="es-ES" sz="1600" dirty="0" smtClean="0">
                <a:solidFill>
                  <a:schemeClr val="bg1"/>
                </a:solidFill>
                <a:latin typeface="+mj-lt"/>
                <a:cs typeface="Lucida Sans Unicode" pitchFamily="34" charset="0"/>
              </a:rPr>
              <a:t>MÁSTER OFICIAL EN </a:t>
            </a:r>
          </a:p>
          <a:p>
            <a:pPr algn="r"/>
            <a:r>
              <a:rPr lang="es-ES" dirty="0" smtClean="0">
                <a:solidFill>
                  <a:schemeClr val="bg1"/>
                </a:solidFill>
                <a:latin typeface="+mj-lt"/>
                <a:cs typeface="Lucida Sans Unicode" pitchFamily="34" charset="0"/>
              </a:rPr>
              <a:t>ROBÓTICA Y AUTOMATIZACIÓN</a:t>
            </a:r>
            <a:endParaRPr lang="es-ES" dirty="0">
              <a:solidFill>
                <a:schemeClr val="bg1"/>
              </a:solidFill>
              <a:latin typeface="+mj-lt"/>
              <a:cs typeface="Lucida Sans Unicode" pitchFamily="34" charset="0"/>
            </a:endParaRPr>
          </a:p>
        </p:txBody>
      </p:sp>
      <p:sp>
        <p:nvSpPr>
          <p:cNvPr id="28" name="27 CuadroTexto"/>
          <p:cNvSpPr txBox="1"/>
          <p:nvPr/>
        </p:nvSpPr>
        <p:spPr>
          <a:xfrm>
            <a:off x="2235837" y="7793058"/>
            <a:ext cx="1594411" cy="584775"/>
          </a:xfrm>
          <a:prstGeom prst="rect">
            <a:avLst/>
          </a:prstGeom>
          <a:noFill/>
        </p:spPr>
        <p:txBody>
          <a:bodyPr wrap="none" rtlCol="0">
            <a:spAutoFit/>
          </a:bodyPr>
          <a:lstStyle/>
          <a:p>
            <a:pPr algn="ctr"/>
            <a:r>
              <a:rPr lang="es-ES" sz="1600" dirty="0" smtClean="0">
                <a:solidFill>
                  <a:schemeClr val="bg1">
                    <a:lumMod val="85000"/>
                  </a:schemeClr>
                </a:solidFill>
              </a:rPr>
              <a:t>Leganés, Madrid</a:t>
            </a:r>
          </a:p>
          <a:p>
            <a:pPr algn="ctr"/>
            <a:r>
              <a:rPr lang="es-ES" sz="1600" dirty="0" smtClean="0">
                <a:solidFill>
                  <a:schemeClr val="bg1">
                    <a:lumMod val="85000"/>
                  </a:schemeClr>
                </a:solidFill>
              </a:rPr>
              <a:t>Marzo, 2016</a:t>
            </a:r>
            <a:endParaRPr lang="es-ES" sz="1600" dirty="0">
              <a:solidFill>
                <a:schemeClr val="bg1">
                  <a:lumMod val="85000"/>
                </a:schemeClr>
              </a:solidFill>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6334" y="2140420"/>
            <a:ext cx="1095066" cy="109913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5152" y="2149503"/>
            <a:ext cx="1461722" cy="1099137"/>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8351" y="2158003"/>
            <a:ext cx="1442850" cy="1082138"/>
          </a:xfrm>
          <a:prstGeom prst="rect">
            <a:avLst/>
          </a:prstGeom>
        </p:spPr>
      </p:pic>
      <p:sp>
        <p:nvSpPr>
          <p:cNvPr id="16" name="15 Luna"/>
          <p:cNvSpPr/>
          <p:nvPr/>
        </p:nvSpPr>
        <p:spPr>
          <a:xfrm rot="10800000">
            <a:off x="900460" y="2160141"/>
            <a:ext cx="1428760" cy="1080000"/>
          </a:xfrm>
          <a:prstGeom prst="moon">
            <a:avLst>
              <a:gd name="adj" fmla="val 9561"/>
            </a:avLst>
          </a:prstGeom>
          <a:solidFill>
            <a:srgbClr val="FF9900">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21 Imagen" descr="logo3.png"/>
          <p:cNvPicPr>
            <a:picLocks noChangeAspect="1"/>
          </p:cNvPicPr>
          <p:nvPr/>
        </p:nvPicPr>
        <p:blipFill>
          <a:blip r:embed="rId7" cstate="print"/>
          <a:srcRect l="8703"/>
          <a:stretch>
            <a:fillRect/>
          </a:stretch>
        </p:blipFill>
        <p:spPr>
          <a:xfrm>
            <a:off x="36364" y="2160141"/>
            <a:ext cx="2200817" cy="1080000"/>
          </a:xfrm>
          <a:prstGeom prst="rect">
            <a:avLst/>
          </a:prstGeom>
          <a:ln>
            <a:noFill/>
          </a:ln>
        </p:spPr>
      </p:pic>
      <p:sp>
        <p:nvSpPr>
          <p:cNvPr id="23" name="22 CuadroTexto"/>
          <p:cNvSpPr txBox="1"/>
          <p:nvPr/>
        </p:nvSpPr>
        <p:spPr>
          <a:xfrm>
            <a:off x="1906558" y="3096245"/>
            <a:ext cx="4214842" cy="169277"/>
          </a:xfrm>
          <a:prstGeom prst="rect">
            <a:avLst/>
          </a:prstGeom>
          <a:solidFill>
            <a:srgbClr val="FF9900">
              <a:alpha val="73000"/>
            </a:srgbClr>
          </a:solidFill>
          <a:ln>
            <a:noFill/>
          </a:ln>
          <a:effectLst>
            <a:softEdge rad="12700"/>
          </a:effectLst>
        </p:spPr>
        <p:style>
          <a:lnRef idx="2">
            <a:schemeClr val="accent6">
              <a:shade val="50000"/>
            </a:schemeClr>
          </a:lnRef>
          <a:fillRef idx="1">
            <a:schemeClr val="accent6"/>
          </a:fillRef>
          <a:effectRef idx="0">
            <a:schemeClr val="accent6"/>
          </a:effectRef>
          <a:fontRef idx="minor">
            <a:schemeClr val="lt1"/>
          </a:fontRef>
        </p:style>
        <p:txBody>
          <a:bodyPr wrap="square" rtlCol="0">
            <a:spAutoFit/>
            <a:scene3d>
              <a:camera prst="orthographicFront"/>
              <a:lightRig rig="soft" dir="t">
                <a:rot lat="0" lon="0" rev="10800000"/>
              </a:lightRig>
            </a:scene3d>
            <a:sp3d>
              <a:bevelT w="27940" h="12700"/>
              <a:contourClr>
                <a:srgbClr val="DDDDDD"/>
              </a:contourClr>
            </a:sp3d>
          </a:bodyPr>
          <a:lstStyle/>
          <a:p>
            <a:pPr algn="ctr"/>
            <a:r>
              <a:rPr lang="es-ES" sz="500" b="1" spc="150" dirty="0" smtClean="0">
                <a:ln w="11430"/>
                <a:solidFill>
                  <a:srgbClr val="F8F8F8"/>
                </a:solidFill>
                <a:effectLst>
                  <a:outerShdw blurRad="25400" algn="tl" rotWithShape="0">
                    <a:srgbClr val="000000">
                      <a:alpha val="43000"/>
                    </a:srgbClr>
                  </a:outerShdw>
                </a:effectLst>
                <a:latin typeface="+mj-lt"/>
              </a:rPr>
              <a:t>DEPARTAMENTO DE INGENIERÍA DE SISTEMAS Y AUTOMÁTICA</a:t>
            </a:r>
            <a:endParaRPr lang="es-ES" sz="500" b="1" spc="150" dirty="0">
              <a:ln w="11430"/>
              <a:solidFill>
                <a:srgbClr val="F8F8F8"/>
              </a:solidFill>
              <a:effectLst>
                <a:outerShdw blurRad="25400" algn="tl" rotWithShape="0">
                  <a:srgbClr val="000000">
                    <a:alpha val="43000"/>
                  </a:srgbClr>
                </a:outerShdw>
              </a:effectLst>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6121400" cy="8640763"/>
          </a:xfrm>
          <a:prstGeom prst="rect">
            <a:avLst/>
          </a:prstGeom>
          <a:solidFill>
            <a:srgbClr val="1F1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674563">
            <a:off x="-289690" y="4519516"/>
            <a:ext cx="3634243" cy="2725682"/>
          </a:xfrm>
          <a:prstGeom prst="rect">
            <a:avLst/>
          </a:prstGeom>
        </p:spPr>
      </p:pic>
      <p:sp>
        <p:nvSpPr>
          <p:cNvPr id="14" name="13 Rectángulo"/>
          <p:cNvSpPr/>
          <p:nvPr/>
        </p:nvSpPr>
        <p:spPr>
          <a:xfrm>
            <a:off x="2846386" y="3463125"/>
            <a:ext cx="2857520" cy="49292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000" dirty="0"/>
              <a:t>Current approaches for robotic garment folding require a full view of an extended garment, in order to successfully apply a model-based folding </a:t>
            </a:r>
            <a:r>
              <a:rPr lang="en-US" sz="1000" dirty="0" smtClean="0"/>
              <a:t>sequence. In </a:t>
            </a:r>
            <a:r>
              <a:rPr lang="en-US" sz="1000" dirty="0"/>
              <a:t>this thesis we present a garment-agnostic algorithm that requires no model to unfold clothes and works using a single view from an RGB-D sensor. Once the garment is unfolded, state of the art approaches for folding may be applied</a:t>
            </a:r>
            <a:r>
              <a:rPr lang="en-US" sz="1000" dirty="0" smtClean="0"/>
              <a:t>. The </a:t>
            </a:r>
            <a:r>
              <a:rPr lang="en-US" sz="1000" dirty="0"/>
              <a:t>algorithm presented is divided into 3 main stages. First, a Segmentation stage extracts the garment data from the background, and approximates its contour into a polygon. Then, a Clustering stage groups similar-height regions of the garment corresponding to different overlapped regions. Finally, a Pick and Place Points stage finds the most suitable points for grasping and releasing the garment for the unfolding process, based on a </a:t>
            </a:r>
            <a:r>
              <a:rPr lang="en-US" sz="1000" i="1" dirty="0" smtClean="0"/>
              <a:t>bumpiness </a:t>
            </a:r>
            <a:r>
              <a:rPr lang="en-US" sz="1000" dirty="0" smtClean="0"/>
              <a:t>value </a:t>
            </a:r>
            <a:r>
              <a:rPr lang="en-US" sz="1000" dirty="0"/>
              <a:t>defined as the accumulated difference in height along selected candidate paths</a:t>
            </a:r>
            <a:r>
              <a:rPr lang="en-US" sz="1000" dirty="0" smtClean="0"/>
              <a:t>. Experiments </a:t>
            </a:r>
            <a:r>
              <a:rPr lang="en-US" sz="1000" dirty="0"/>
              <a:t>for evaluation of the algorithm have been performed over a dataset of 120 samples from a total of 6 different garment categories with one and two folds. Results have been analyzed, and present high scores for each of the stages that compose the algorithm. The unfolding algorithm also has been validated through experiments with a humanoid robot platform.</a:t>
            </a:r>
            <a:endParaRPr lang="es-ES" sz="1000" dirty="0"/>
          </a:p>
        </p:txBody>
      </p:sp>
      <p:sp>
        <p:nvSpPr>
          <p:cNvPr id="5" name="4 Rectángulo"/>
          <p:cNvSpPr/>
          <p:nvPr/>
        </p:nvSpPr>
        <p:spPr>
          <a:xfrm>
            <a:off x="-11134" y="2181600"/>
            <a:ext cx="6120000" cy="108000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dirty="0" smtClean="0">
                <a:ln w="11430"/>
                <a:solidFill>
                  <a:srgbClr val="13102B"/>
                </a:solidFill>
                <a:effectLst>
                  <a:outerShdw blurRad="25400" algn="tl" rotWithShape="0">
                    <a:srgbClr val="000000">
                      <a:alpha val="43000"/>
                    </a:srgbClr>
                  </a:outerShdw>
                </a:effectLst>
                <a:latin typeface="+mj-lt"/>
                <a:cs typeface="Lucida Sans Unicode" pitchFamily="34" charset="0"/>
              </a:rPr>
              <a:t>Máster Oficial en Robótica y Automatización</a:t>
            </a:r>
          </a:p>
          <a:p>
            <a:pPr algn="r"/>
            <a:r>
              <a:rPr lang="es-ES" dirty="0" smtClean="0">
                <a:ln w="11430"/>
                <a:solidFill>
                  <a:srgbClr val="13102B"/>
                </a:solidFill>
                <a:effectLst>
                  <a:outerShdw blurRad="25400" algn="tl" rotWithShape="0">
                    <a:srgbClr val="000000">
                      <a:alpha val="43000"/>
                    </a:srgbClr>
                  </a:outerShdw>
                </a:effectLst>
                <a:latin typeface="+mj-lt"/>
                <a:cs typeface="Lucida Sans Unicode" pitchFamily="34" charset="0"/>
              </a:rPr>
              <a:t>Departamento de Ingeniería de Sistemas y Automática</a:t>
            </a:r>
          </a:p>
          <a:p>
            <a:pPr algn="r"/>
            <a:r>
              <a:rPr lang="es-ES" dirty="0" smtClean="0">
                <a:ln w="11430"/>
                <a:solidFill>
                  <a:srgbClr val="13102B"/>
                </a:solidFill>
                <a:effectLst>
                  <a:outerShdw blurRad="25400" algn="tl" rotWithShape="0">
                    <a:srgbClr val="000000">
                      <a:alpha val="43000"/>
                    </a:srgbClr>
                  </a:outerShdw>
                </a:effectLst>
                <a:latin typeface="+mj-lt"/>
                <a:cs typeface="Lucida Sans Unicode" pitchFamily="34" charset="0"/>
              </a:rPr>
              <a:t>Universidad Carlos III  de Madrid</a:t>
            </a:r>
            <a:endParaRPr lang="es-ES" dirty="0">
              <a:solidFill>
                <a:srgbClr val="13102B"/>
              </a:solidFill>
              <a:latin typeface="+mj-lt"/>
            </a:endParaRPr>
          </a:p>
        </p:txBody>
      </p:sp>
      <p:pic>
        <p:nvPicPr>
          <p:cNvPr id="1026" name="Picture 2" descr="M:\master_portada\logo_blanco.png"/>
          <p:cNvPicPr>
            <a:picLocks noChangeAspect="1" noChangeArrowheads="1"/>
          </p:cNvPicPr>
          <p:nvPr/>
        </p:nvPicPr>
        <p:blipFill>
          <a:blip r:embed="rId3" cstate="print"/>
          <a:srcRect/>
          <a:stretch>
            <a:fillRect/>
          </a:stretch>
        </p:blipFill>
        <p:spPr bwMode="auto">
          <a:xfrm>
            <a:off x="2346320" y="462729"/>
            <a:ext cx="1296000" cy="1296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346320" y="0"/>
            <a:ext cx="720000" cy="8640763"/>
          </a:xfrm>
          <a:prstGeom prst="rect">
            <a:avLst/>
          </a:prstGeom>
          <a:solidFill>
            <a:srgbClr val="1F1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2340700" y="2320117"/>
            <a:ext cx="720000" cy="941482"/>
          </a:xfrm>
          <a:prstGeom prst="rect">
            <a:avLst/>
          </a:prstGeom>
          <a:solidFill>
            <a:schemeClr val="bg1"/>
          </a:solidFill>
          <a:ln>
            <a:solidFill>
              <a:schemeClr val="bg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CuadroTexto"/>
          <p:cNvSpPr txBox="1"/>
          <p:nvPr/>
        </p:nvSpPr>
        <p:spPr>
          <a:xfrm>
            <a:off x="2351722" y="3000395"/>
            <a:ext cx="677108" cy="5749142"/>
          </a:xfrm>
          <a:prstGeom prst="rect">
            <a:avLst/>
          </a:prstGeom>
          <a:noFill/>
        </p:spPr>
        <p:txBody>
          <a:bodyPr vert="vert" wrap="square" tIns="108000" bIns="144000" rtlCol="0" anchor="ctr" anchorCtr="0">
            <a:spAutoFit/>
          </a:bodyPr>
          <a:lstStyle/>
          <a:p>
            <a:pPr algn="ctr"/>
            <a:r>
              <a:rPr lang="es-ES" sz="1600" b="1" dirty="0">
                <a:ln w="11430"/>
                <a:solidFill>
                  <a:schemeClr val="bg1"/>
                </a:solidFill>
                <a:cs typeface="Lucida Sans Unicode" pitchFamily="34" charset="0"/>
              </a:rPr>
              <a:t>TOWARDS ROBOTIC CLOTHES FOLDING:</a:t>
            </a:r>
          </a:p>
          <a:p>
            <a:pPr algn="ctr"/>
            <a:r>
              <a:rPr lang="es-ES" sz="1600" b="1" dirty="0">
                <a:ln w="11430"/>
                <a:solidFill>
                  <a:schemeClr val="bg1"/>
                </a:solidFill>
                <a:cs typeface="Lucida Sans Unicode" pitchFamily="34" charset="0"/>
              </a:rPr>
              <a:t>A GARMENT-AGNOSTIC UNFOLDING ALGORITHM</a:t>
            </a:r>
          </a:p>
        </p:txBody>
      </p:sp>
      <p:sp>
        <p:nvSpPr>
          <p:cNvPr id="10" name="9 CuadroTexto"/>
          <p:cNvSpPr txBox="1"/>
          <p:nvPr/>
        </p:nvSpPr>
        <p:spPr>
          <a:xfrm>
            <a:off x="2529859" y="-1"/>
            <a:ext cx="369332" cy="2320117"/>
          </a:xfrm>
          <a:prstGeom prst="rect">
            <a:avLst/>
          </a:prstGeom>
          <a:noFill/>
        </p:spPr>
        <p:txBody>
          <a:bodyPr vert="vert" wrap="square" tIns="108000" bIns="144000" rtlCol="0" anchor="ctr" anchorCtr="0">
            <a:spAutoFit/>
          </a:bodyPr>
          <a:lstStyle/>
          <a:p>
            <a:pPr algn="ctr"/>
            <a:r>
              <a:rPr lang="es-ES_tradnl" sz="1200" b="1" dirty="0" smtClean="0">
                <a:ln w="11430"/>
                <a:solidFill>
                  <a:srgbClr val="FF9900"/>
                </a:solidFill>
                <a:effectLst>
                  <a:outerShdw blurRad="25400" algn="tl" rotWithShape="0">
                    <a:srgbClr val="000000">
                      <a:alpha val="43000"/>
                    </a:srgbClr>
                  </a:outerShdw>
                </a:effectLst>
                <a:cs typeface="Lucida Sans Unicode" pitchFamily="34" charset="0"/>
              </a:rPr>
              <a:t>David Estévez</a:t>
            </a:r>
            <a:endParaRPr lang="es-ES" sz="1200" dirty="0" smtClean="0">
              <a:solidFill>
                <a:srgbClr val="FF9900"/>
              </a:solidFill>
            </a:endParaRPr>
          </a:p>
        </p:txBody>
      </p:sp>
      <p:sp>
        <p:nvSpPr>
          <p:cNvPr id="11" name="10 CuadroTexto"/>
          <p:cNvSpPr txBox="1"/>
          <p:nvPr/>
        </p:nvSpPr>
        <p:spPr>
          <a:xfrm>
            <a:off x="2489196" y="2322000"/>
            <a:ext cx="430887" cy="926811"/>
          </a:xfrm>
          <a:prstGeom prst="rect">
            <a:avLst/>
          </a:prstGeom>
          <a:noFill/>
        </p:spPr>
        <p:txBody>
          <a:bodyPr vert="vert" wrap="square" tIns="108000" bIns="144000" rtlCol="0" anchor="ctr" anchorCtr="0">
            <a:spAutoFit/>
          </a:bodyPr>
          <a:lstStyle/>
          <a:p>
            <a:pPr algn="ctr"/>
            <a:r>
              <a:rPr lang="es-ES" sz="1600" b="1" spc="300" dirty="0" smtClean="0">
                <a:ln w="11430"/>
                <a:solidFill>
                  <a:srgbClr val="13102B"/>
                </a:solidFill>
                <a:effectLst>
                  <a:outerShdw blurRad="25400" algn="tl" rotWithShape="0">
                    <a:srgbClr val="000000">
                      <a:alpha val="43000"/>
                    </a:srgbClr>
                  </a:outerShdw>
                </a:effectLst>
                <a:cs typeface="Lucida Sans Unicode" pitchFamily="34" charset="0"/>
              </a:rPr>
              <a:t>2016</a:t>
            </a:r>
            <a:endParaRPr lang="es-ES" sz="1600" spc="300" dirty="0" smtClean="0">
              <a:solidFill>
                <a:srgbClr val="13102B"/>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285</Words>
  <Application>Microsoft Office PowerPoint</Application>
  <PresentationFormat>Custom</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Lucida Sans Unicode</vt:lpstr>
      <vt:lpstr>Tema de Office</vt:lpstr>
      <vt:lpstr>PowerPoint Presentation</vt:lpstr>
      <vt:lpstr>PowerPoint Presentation</vt:lpstr>
      <vt:lpstr>PowerPoint Presentation</vt:lpstr>
    </vt:vector>
  </TitlesOfParts>
  <Company>UC3M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Ana Corrales</dc:creator>
  <cp:lastModifiedBy>Juan (UC3M)</cp:lastModifiedBy>
  <cp:revision>114</cp:revision>
  <dcterms:created xsi:type="dcterms:W3CDTF">2008-06-23T11:28:48Z</dcterms:created>
  <dcterms:modified xsi:type="dcterms:W3CDTF">2016-03-31T15:58:17Z</dcterms:modified>
</cp:coreProperties>
</file>