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347" r:id="rId5"/>
    <p:sldId id="348" r:id="rId6"/>
    <p:sldId id="349" r:id="rId7"/>
    <p:sldId id="352" r:id="rId8"/>
    <p:sldId id="353" r:id="rId9"/>
    <p:sldId id="350" r:id="rId10"/>
    <p:sldId id="355" r:id="rId11"/>
    <p:sldId id="35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5CCC"/>
    <a:srgbClr val="2D4869"/>
    <a:srgbClr val="264470"/>
    <a:srgbClr val="1B507B"/>
    <a:srgbClr val="59513D"/>
    <a:srgbClr val="1F4177"/>
    <a:srgbClr val="336699"/>
    <a:srgbClr val="4D6871"/>
    <a:srgbClr val="686868"/>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331FA-1A0B-4B27-9105-F6A407984438}" v="5" dt="2024-11-28T13:07:26.99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71" autoAdjust="0"/>
    <p:restoredTop sz="94660"/>
  </p:normalViewPr>
  <p:slideViewPr>
    <p:cSldViewPr snapToGrid="0">
      <p:cViewPr varScale="1">
        <p:scale>
          <a:sx n="63" d="100"/>
          <a:sy n="63" d="100"/>
        </p:scale>
        <p:origin x="936"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577AD938-765E-4A35-BBEE-297CA3970F51}"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F615B-7CEC-47E6-B652-C73EA6FD723D}" type="slidenum">
              <a:rPr lang="en-US" smtClean="0"/>
              <a:pPr/>
              <a:t>‹Nº›</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379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77AD938-765E-4A35-BBEE-297CA3970F51}"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F615B-7CEC-47E6-B652-C73EA6FD723D}" type="slidenum">
              <a:rPr lang="en-US" smtClean="0"/>
              <a:pPr/>
              <a:t>‹Nº›</a:t>
            </a:fld>
            <a:endParaRPr lang="en-US"/>
          </a:p>
        </p:txBody>
      </p:sp>
    </p:spTree>
    <p:extLst>
      <p:ext uri="{BB962C8B-B14F-4D97-AF65-F5344CB8AC3E}">
        <p14:creationId xmlns:p14="http://schemas.microsoft.com/office/powerpoint/2010/main" val="727299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77AD938-765E-4A35-BBEE-297CA3970F51}"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F615B-7CEC-47E6-B652-C73EA6FD723D}" type="slidenum">
              <a:rPr lang="en-US" smtClean="0"/>
              <a:pPr/>
              <a:t>‹Nº›</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70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77AD938-765E-4A35-BBEE-297CA3970F51}"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F615B-7CEC-47E6-B652-C73EA6FD723D}" type="slidenum">
              <a:rPr lang="en-US" smtClean="0"/>
              <a:pPr/>
              <a:t>‹Nº›</a:t>
            </a:fld>
            <a:endParaRPr lang="en-US"/>
          </a:p>
        </p:txBody>
      </p:sp>
    </p:spTree>
    <p:extLst>
      <p:ext uri="{BB962C8B-B14F-4D97-AF65-F5344CB8AC3E}">
        <p14:creationId xmlns:p14="http://schemas.microsoft.com/office/powerpoint/2010/main" val="2469348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77AD938-765E-4A35-BBEE-297CA3970F51}"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F615B-7CEC-47E6-B652-C73EA6FD723D}" type="slidenum">
              <a:rPr lang="en-US" smtClean="0"/>
              <a:pPr/>
              <a:t>‹Nº›</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98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7AD938-765E-4A35-BBEE-297CA3970F51}"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F615B-7CEC-47E6-B652-C73EA6FD723D}" type="slidenum">
              <a:rPr lang="en-US" smtClean="0"/>
              <a:pPr/>
              <a:t>‹Nº›</a:t>
            </a:fld>
            <a:endParaRPr lang="en-US"/>
          </a:p>
        </p:txBody>
      </p:sp>
    </p:spTree>
    <p:extLst>
      <p:ext uri="{BB962C8B-B14F-4D97-AF65-F5344CB8AC3E}">
        <p14:creationId xmlns:p14="http://schemas.microsoft.com/office/powerpoint/2010/main" val="3327217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77AD938-765E-4A35-BBEE-297CA3970F51}" type="datetimeFigureOut">
              <a:rPr lang="en-US" smtClean="0"/>
              <a:pPr/>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4F615B-7CEC-47E6-B652-C73EA6FD723D}" type="slidenum">
              <a:rPr lang="en-US" smtClean="0"/>
              <a:pPr/>
              <a:t>‹Nº›</a:t>
            </a:fld>
            <a:endParaRPr lang="en-US"/>
          </a:p>
        </p:txBody>
      </p:sp>
    </p:spTree>
    <p:extLst>
      <p:ext uri="{BB962C8B-B14F-4D97-AF65-F5344CB8AC3E}">
        <p14:creationId xmlns:p14="http://schemas.microsoft.com/office/powerpoint/2010/main" val="73198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77AD938-765E-4A35-BBEE-297CA3970F51}" type="datetimeFigureOut">
              <a:rPr lang="en-US" smtClean="0"/>
              <a:pPr/>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4F615B-7CEC-47E6-B652-C73EA6FD723D}" type="slidenum">
              <a:rPr lang="en-US" smtClean="0"/>
              <a:pPr/>
              <a:t>‹Nº›</a:t>
            </a:fld>
            <a:endParaRPr lang="en-US"/>
          </a:p>
        </p:txBody>
      </p:sp>
    </p:spTree>
    <p:extLst>
      <p:ext uri="{BB962C8B-B14F-4D97-AF65-F5344CB8AC3E}">
        <p14:creationId xmlns:p14="http://schemas.microsoft.com/office/powerpoint/2010/main" val="97410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AD938-765E-4A35-BBEE-297CA3970F51}" type="datetimeFigureOut">
              <a:rPr lang="en-US" smtClean="0"/>
              <a:pPr/>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4F615B-7CEC-47E6-B652-C73EA6FD723D}" type="slidenum">
              <a:rPr lang="en-US" smtClean="0"/>
              <a:pPr/>
              <a:t>‹Nº›</a:t>
            </a:fld>
            <a:endParaRPr lang="en-US"/>
          </a:p>
        </p:txBody>
      </p:sp>
    </p:spTree>
    <p:extLst>
      <p:ext uri="{BB962C8B-B14F-4D97-AF65-F5344CB8AC3E}">
        <p14:creationId xmlns:p14="http://schemas.microsoft.com/office/powerpoint/2010/main" val="343359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577AD938-765E-4A35-BBEE-297CA3970F51}"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F615B-7CEC-47E6-B652-C73EA6FD723D}" type="slidenum">
              <a:rPr lang="en-US" smtClean="0"/>
              <a:pPr/>
              <a:t>‹Nº›</a:t>
            </a:fld>
            <a:endParaRPr lang="en-US"/>
          </a:p>
        </p:txBody>
      </p:sp>
    </p:spTree>
    <p:extLst>
      <p:ext uri="{BB962C8B-B14F-4D97-AF65-F5344CB8AC3E}">
        <p14:creationId xmlns:p14="http://schemas.microsoft.com/office/powerpoint/2010/main" val="371552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77AD938-765E-4A35-BBEE-297CA3970F51}"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F615B-7CEC-47E6-B652-C73EA6FD723D}" type="slidenum">
              <a:rPr lang="en-US" smtClean="0"/>
              <a:pPr/>
              <a:t>‹Nº›</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238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77AD938-765E-4A35-BBEE-297CA3970F51}" type="datetimeFigureOut">
              <a:rPr lang="en-US" smtClean="0"/>
              <a:pPr/>
              <a:t>11/28/2024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44F615B-7CEC-47E6-B652-C73EA6FD723D}" type="slidenum">
              <a:rPr lang="en-US" smtClean="0"/>
              <a:pPr/>
              <a:t>‹Nº›</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82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nner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1100" y="2286000"/>
            <a:ext cx="9810750" cy="2286000"/>
          </a:xfrm>
          <a:prstGeom prst="rect">
            <a:avLst/>
          </a:prstGeom>
        </p:spPr>
      </p:pic>
      <p:sp>
        <p:nvSpPr>
          <p:cNvPr id="3" name="TextBox 2"/>
          <p:cNvSpPr txBox="1"/>
          <p:nvPr/>
        </p:nvSpPr>
        <p:spPr>
          <a:xfrm>
            <a:off x="1479686" y="2280863"/>
            <a:ext cx="5326871" cy="369332"/>
          </a:xfrm>
          <a:prstGeom prst="rect">
            <a:avLst/>
          </a:prstGeom>
          <a:noFill/>
        </p:spPr>
        <p:txBody>
          <a:bodyPr wrap="square" lIns="91440" tIns="45720" rIns="91440" bIns="45720" rtlCol="0" anchor="t">
            <a:spAutoFit/>
          </a:bodyPr>
          <a:lstStyle/>
          <a:p>
            <a:r>
              <a:rPr lang="es-CO">
                <a:solidFill>
                  <a:schemeClr val="bg1"/>
                </a:solidFill>
              </a:rPr>
              <a:t>De los datos al conocimiento para la toma de decisiones</a:t>
            </a:r>
          </a:p>
        </p:txBody>
      </p:sp>
      <p:sp>
        <p:nvSpPr>
          <p:cNvPr id="4" name="CuadroTexto 3"/>
          <p:cNvSpPr txBox="1"/>
          <p:nvPr/>
        </p:nvSpPr>
        <p:spPr>
          <a:xfrm>
            <a:off x="4422370" y="5012574"/>
            <a:ext cx="3640975" cy="461665"/>
          </a:xfrm>
          <a:prstGeom prst="rect">
            <a:avLst/>
          </a:prstGeom>
          <a:noFill/>
        </p:spPr>
        <p:txBody>
          <a:bodyPr wrap="square" rtlCol="0">
            <a:spAutoFit/>
          </a:bodyPr>
          <a:lstStyle/>
          <a:p>
            <a:r>
              <a:rPr lang="es-ES" sz="2400" b="1" dirty="0">
                <a:solidFill>
                  <a:srgbClr val="6C5CCC"/>
                </a:solidFill>
              </a:rPr>
              <a:t>Parcial 2</a:t>
            </a:r>
            <a:endParaRPr lang="es-CO" sz="2400" b="1" dirty="0">
              <a:solidFill>
                <a:srgbClr val="6C5CCC"/>
              </a:solidFill>
            </a:endParaRPr>
          </a:p>
        </p:txBody>
      </p:sp>
    </p:spTree>
    <p:extLst>
      <p:ext uri="{BB962C8B-B14F-4D97-AF65-F5344CB8AC3E}">
        <p14:creationId xmlns:p14="http://schemas.microsoft.com/office/powerpoint/2010/main" val="195600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Código de honor</a:t>
            </a:r>
            <a:endParaRPr lang="es-CO" dirty="0"/>
          </a:p>
        </p:txBody>
      </p:sp>
      <p:sp>
        <p:nvSpPr>
          <p:cNvPr id="7" name="Rectángulo 6"/>
          <p:cNvSpPr/>
          <p:nvPr/>
        </p:nvSpPr>
        <p:spPr>
          <a:xfrm>
            <a:off x="1338349" y="2151933"/>
            <a:ext cx="9168938" cy="2346796"/>
          </a:xfrm>
          <a:prstGeom prst="rect">
            <a:avLst/>
          </a:prstGeom>
        </p:spPr>
        <p:txBody>
          <a:bodyPr wrap="square" lIns="91440" tIns="45720" rIns="91440" bIns="45720" anchor="t">
            <a:spAutoFit/>
          </a:bodyPr>
          <a:lstStyle/>
          <a:p>
            <a:pPr algn="ctr">
              <a:spcBef>
                <a:spcPts val="300"/>
              </a:spcBef>
            </a:pPr>
            <a:r>
              <a:rPr lang="es-CO" dirty="0">
                <a:solidFill>
                  <a:srgbClr val="353535"/>
                </a:solidFill>
                <a:latin typeface="Calibri"/>
                <a:ea typeface="Calibri"/>
                <a:cs typeface="Times New Roman"/>
              </a:rPr>
              <a:t>“Al entregar la solución de este parcial, yo, </a:t>
            </a:r>
            <a:r>
              <a:rPr lang="es-CO" dirty="0">
                <a:latin typeface="Calibri"/>
                <a:ea typeface="Calibri"/>
                <a:cs typeface="Times New Roman"/>
              </a:rPr>
              <a:t>David Fuquen</a:t>
            </a:r>
            <a:r>
              <a:rPr lang="es-CO" dirty="0">
                <a:solidFill>
                  <a:schemeClr val="accent1">
                    <a:lumMod val="75000"/>
                  </a:schemeClr>
                </a:solidFill>
                <a:latin typeface="Calibri"/>
                <a:ea typeface="Calibri"/>
                <a:cs typeface="Times New Roman"/>
              </a:rPr>
              <a:t> </a:t>
            </a:r>
            <a:r>
              <a:rPr lang="es-CO" dirty="0">
                <a:solidFill>
                  <a:srgbClr val="353535"/>
                </a:solidFill>
                <a:latin typeface="Calibri"/>
                <a:ea typeface="Calibri"/>
                <a:cs typeface="Times New Roman"/>
              </a:rPr>
              <a:t>con código 202021113 me comprometo a no conversar durante el desarrollo de este parcial con ninguna persona que no sea el profesor del curso, sobre aspectos relacionados con el parcial; tampoco utilizaré algún medio de comunicación por voz, texto o intercambio de archivos, para consultar o compartir con otros, información sobre el tema del parcial. Ni usaré apoyos de IA para resolver este parcial. Soy consciente y acepto las consecuencias que acarreará para mi desempeño académico cometer fraude en este parcial”.</a:t>
            </a:r>
            <a:endParaRPr lang="es-CO" dirty="0">
              <a:latin typeface="Calibri"/>
              <a:ea typeface="Calibri"/>
              <a:cs typeface="Times New Roman"/>
            </a:endParaRPr>
          </a:p>
          <a:p>
            <a:pPr algn="just">
              <a:spcBef>
                <a:spcPts val="300"/>
              </a:spcBef>
              <a:spcAft>
                <a:spcPts val="0"/>
              </a:spcAft>
            </a:pPr>
            <a:endParaRPr lang="es-CO"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02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1499616"/>
          </a:xfrm>
        </p:spPr>
        <p:txBody>
          <a:bodyPr/>
          <a:lstStyle/>
          <a:p>
            <a:r>
              <a:rPr lang="es-ES" dirty="0"/>
              <a:t>Punto 1: Información de un animal</a:t>
            </a:r>
            <a:endParaRPr lang="es-CO" dirty="0"/>
          </a:p>
        </p:txBody>
      </p:sp>
      <p:sp>
        <p:nvSpPr>
          <p:cNvPr id="3" name="Marcador de contenido 2"/>
          <p:cNvSpPr>
            <a:spLocks noGrp="1"/>
          </p:cNvSpPr>
          <p:nvPr>
            <p:ph idx="1"/>
          </p:nvPr>
        </p:nvSpPr>
        <p:spPr>
          <a:xfrm>
            <a:off x="160338" y="1854200"/>
            <a:ext cx="9720262" cy="4022725"/>
          </a:xfrm>
        </p:spPr>
        <p:txBody>
          <a:bodyPr>
            <a:noAutofit/>
          </a:bodyPr>
          <a:lstStyle/>
          <a:p>
            <a:r>
              <a:rPr lang="es-CO" dirty="0"/>
              <a:t>Teniendo en cuenta la información por </a:t>
            </a:r>
            <a:r>
              <a:rPr lang="es-CO" dirty="0" err="1"/>
              <a:t>AnimAlpes</a:t>
            </a:r>
            <a:r>
              <a:rPr lang="es-CO" dirty="0"/>
              <a:t>, un animal se debe registrar con la siguiente información: </a:t>
            </a:r>
          </a:p>
          <a:p>
            <a:pPr marL="457200" indent="-457200">
              <a:spcBef>
                <a:spcPts val="0"/>
              </a:spcBef>
              <a:spcAft>
                <a:spcPts val="0"/>
              </a:spcAft>
              <a:buFont typeface="+mj-lt"/>
              <a:buAutoNum type="arabicPeriod"/>
            </a:pPr>
            <a:r>
              <a:rPr lang="es-CO" sz="1200" dirty="0"/>
              <a:t>Especie</a:t>
            </a:r>
          </a:p>
          <a:p>
            <a:pPr marL="457200" indent="-457200">
              <a:spcBef>
                <a:spcPts val="0"/>
              </a:spcBef>
              <a:spcAft>
                <a:spcPts val="0"/>
              </a:spcAft>
              <a:buFont typeface="+mj-lt"/>
              <a:buAutoNum type="arabicPeriod"/>
            </a:pPr>
            <a:r>
              <a:rPr lang="es-CO" sz="1200" dirty="0"/>
              <a:t>Nombre dado</a:t>
            </a:r>
          </a:p>
          <a:p>
            <a:pPr marL="457200" indent="-457200">
              <a:spcBef>
                <a:spcPts val="0"/>
              </a:spcBef>
              <a:spcAft>
                <a:spcPts val="0"/>
              </a:spcAft>
              <a:buFont typeface="+mj-lt"/>
              <a:buAutoNum type="arabicPeriod"/>
            </a:pPr>
            <a:r>
              <a:rPr lang="es-CO" sz="1200" dirty="0"/>
              <a:t>Raza</a:t>
            </a:r>
          </a:p>
          <a:p>
            <a:pPr marL="457200" indent="-457200">
              <a:spcBef>
                <a:spcPts val="0"/>
              </a:spcBef>
              <a:spcAft>
                <a:spcPts val="0"/>
              </a:spcAft>
              <a:buFont typeface="+mj-lt"/>
              <a:buAutoNum type="arabicPeriod"/>
            </a:pPr>
            <a:r>
              <a:rPr lang="es-CO" sz="1200" dirty="0"/>
              <a:t>Color</a:t>
            </a:r>
          </a:p>
          <a:p>
            <a:pPr marL="457200" indent="-457200">
              <a:spcBef>
                <a:spcPts val="0"/>
              </a:spcBef>
              <a:spcAft>
                <a:spcPts val="0"/>
              </a:spcAft>
              <a:buFont typeface="+mj-lt"/>
              <a:buAutoNum type="arabicPeriod"/>
            </a:pPr>
            <a:r>
              <a:rPr lang="es-CO" sz="1200" dirty="0"/>
              <a:t>Edad aproximada</a:t>
            </a:r>
          </a:p>
          <a:p>
            <a:pPr marL="457200" indent="-457200">
              <a:spcBef>
                <a:spcPts val="0"/>
              </a:spcBef>
              <a:spcAft>
                <a:spcPts val="0"/>
              </a:spcAft>
              <a:buFont typeface="+mj-lt"/>
              <a:buAutoNum type="arabicPeriod"/>
            </a:pPr>
            <a:r>
              <a:rPr lang="es-CO" sz="1200" dirty="0"/>
              <a:t>Género</a:t>
            </a:r>
          </a:p>
          <a:p>
            <a:pPr marL="457200" indent="-457200">
              <a:spcBef>
                <a:spcPts val="0"/>
              </a:spcBef>
              <a:spcAft>
                <a:spcPts val="0"/>
              </a:spcAft>
              <a:buFont typeface="+mj-lt"/>
              <a:buAutoNum type="arabicPeriod"/>
            </a:pPr>
            <a:r>
              <a:rPr lang="es-CO" sz="1200" dirty="0"/>
              <a:t>Altura</a:t>
            </a:r>
          </a:p>
          <a:p>
            <a:pPr marL="457200" indent="-457200">
              <a:spcBef>
                <a:spcPts val="0"/>
              </a:spcBef>
              <a:spcAft>
                <a:spcPts val="0"/>
              </a:spcAft>
              <a:buFont typeface="+mj-lt"/>
              <a:buAutoNum type="arabicPeriod"/>
            </a:pPr>
            <a:r>
              <a:rPr lang="es-CO" sz="1200" dirty="0"/>
              <a:t>Descripción física</a:t>
            </a:r>
          </a:p>
          <a:p>
            <a:pPr marL="457200" indent="-457200">
              <a:spcBef>
                <a:spcPts val="0"/>
              </a:spcBef>
              <a:spcAft>
                <a:spcPts val="0"/>
              </a:spcAft>
              <a:buFont typeface="+mj-lt"/>
              <a:buAutoNum type="arabicPeriod"/>
            </a:pPr>
            <a:r>
              <a:rPr lang="es-CO" sz="1200" dirty="0"/>
              <a:t>Riesgo de extinción</a:t>
            </a:r>
          </a:p>
          <a:p>
            <a:pPr marL="457200" indent="-457200">
              <a:spcBef>
                <a:spcPts val="0"/>
              </a:spcBef>
              <a:spcAft>
                <a:spcPts val="0"/>
              </a:spcAft>
              <a:buFont typeface="+mj-lt"/>
              <a:buAutoNum type="arabicPeriod"/>
            </a:pPr>
            <a:r>
              <a:rPr lang="es-CO" sz="1200" dirty="0"/>
              <a:t>Hábitat</a:t>
            </a:r>
          </a:p>
          <a:p>
            <a:pPr marL="457200" indent="-457200">
              <a:spcBef>
                <a:spcPts val="0"/>
              </a:spcBef>
              <a:spcAft>
                <a:spcPts val="0"/>
              </a:spcAft>
              <a:buFont typeface="+mj-lt"/>
              <a:buAutoNum type="arabicPeriod"/>
            </a:pPr>
            <a:r>
              <a:rPr lang="es-CO" sz="1200" dirty="0"/>
              <a:t>Tipo de sangre</a:t>
            </a:r>
          </a:p>
          <a:p>
            <a:r>
              <a:rPr lang="es-CO" dirty="0"/>
              <a:t>Condición de salud (considerando esta información hasta su liberación)}</a:t>
            </a:r>
          </a:p>
          <a:p>
            <a:r>
              <a:rPr lang="es-CO" dirty="0"/>
              <a:t>Además, debemos recordar que algunos de ellos han sido rescatados en diferentes ocasiones o han requerido nuevas intervenciones luego de su liberación. ¿Cómo podemos manejar esta información?</a:t>
            </a:r>
          </a:p>
        </p:txBody>
      </p:sp>
    </p:spTree>
    <p:extLst>
      <p:ext uri="{BB962C8B-B14F-4D97-AF65-F5344CB8AC3E}">
        <p14:creationId xmlns:p14="http://schemas.microsoft.com/office/powerpoint/2010/main" val="283867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3C6492-FD3D-2ABE-1130-CB48C4F801AD}"/>
              </a:ext>
            </a:extLst>
          </p:cNvPr>
          <p:cNvSpPr>
            <a:spLocks noGrp="1"/>
          </p:cNvSpPr>
          <p:nvPr>
            <p:ph type="title"/>
          </p:nvPr>
        </p:nvSpPr>
        <p:spPr/>
        <p:txBody>
          <a:bodyPr/>
          <a:lstStyle/>
          <a:p>
            <a:r>
              <a:rPr lang="es-CO" dirty="0"/>
              <a:t>Manejo de historia de un animal</a:t>
            </a:r>
          </a:p>
        </p:txBody>
      </p:sp>
      <p:sp>
        <p:nvSpPr>
          <p:cNvPr id="3" name="Marcador de contenido 2">
            <a:extLst>
              <a:ext uri="{FF2B5EF4-FFF2-40B4-BE49-F238E27FC236}">
                <a16:creationId xmlns:a16="http://schemas.microsoft.com/office/drawing/2014/main" id="{9AE27C47-A47D-0B8B-79B7-D2FB0AEB2196}"/>
              </a:ext>
            </a:extLst>
          </p:cNvPr>
          <p:cNvSpPr>
            <a:spLocks noGrp="1"/>
          </p:cNvSpPr>
          <p:nvPr>
            <p:ph idx="1"/>
          </p:nvPr>
        </p:nvSpPr>
        <p:spPr/>
        <p:txBody>
          <a:bodyPr/>
          <a:lstStyle/>
          <a:p>
            <a:r>
              <a:rPr lang="es-CO" dirty="0"/>
              <a:t>Las actualizaciones de la información y el registro de historia se van a modelar bajo un </a:t>
            </a:r>
            <a:r>
              <a:rPr lang="es-CO" b="1" dirty="0"/>
              <a:t>Tipo 4</a:t>
            </a:r>
            <a:r>
              <a:rPr lang="es-CO" dirty="0"/>
              <a:t>. Dado que se busca tener un registro de cómo cambian las características del animal desde el momento en que es rescatado hasta el momento en que es liberado, podemos modelarlas en una </a:t>
            </a:r>
            <a:r>
              <a:rPr lang="es-CO" dirty="0" err="1"/>
              <a:t>mini-dimensión</a:t>
            </a:r>
            <a:r>
              <a:rPr lang="es-CO" dirty="0"/>
              <a:t>. Es decir, se crea una </a:t>
            </a:r>
            <a:r>
              <a:rPr lang="es-CO" dirty="0" err="1"/>
              <a:t>mini-dimensión</a:t>
            </a:r>
            <a:r>
              <a:rPr lang="es-CO" dirty="0"/>
              <a:t> con los atributos del animal, teniendo en cuenta que algunos de ellos pueden cambiar en el tiempo entre el rescate y la liberación del animal. En particular: </a:t>
            </a:r>
          </a:p>
          <a:p>
            <a:pPr marL="457200" indent="-457200">
              <a:spcBef>
                <a:spcPts val="0"/>
              </a:spcBef>
              <a:spcAft>
                <a:spcPts val="0"/>
              </a:spcAft>
              <a:buFont typeface="+mj-lt"/>
              <a:buAutoNum type="arabicPeriod"/>
            </a:pPr>
            <a:r>
              <a:rPr lang="es-CO" sz="1200" dirty="0"/>
              <a:t>Riesgo de extinción</a:t>
            </a:r>
          </a:p>
          <a:p>
            <a:pPr marL="457200" indent="-457200">
              <a:spcBef>
                <a:spcPts val="0"/>
              </a:spcBef>
              <a:spcAft>
                <a:spcPts val="0"/>
              </a:spcAft>
              <a:buFont typeface="+mj-lt"/>
              <a:buAutoNum type="arabicPeriod"/>
            </a:pPr>
            <a:r>
              <a:rPr lang="es-CO" sz="1200" dirty="0"/>
              <a:t>Descripción física</a:t>
            </a:r>
          </a:p>
          <a:p>
            <a:pPr marL="457200" indent="-457200">
              <a:spcBef>
                <a:spcPts val="0"/>
              </a:spcBef>
              <a:spcAft>
                <a:spcPts val="0"/>
              </a:spcAft>
              <a:buFont typeface="+mj-lt"/>
              <a:buAutoNum type="arabicPeriod"/>
            </a:pPr>
            <a:r>
              <a:rPr lang="es-CO" sz="1200" dirty="0"/>
              <a:t>Altura</a:t>
            </a:r>
          </a:p>
          <a:p>
            <a:pPr marL="457200" indent="-457200">
              <a:spcBef>
                <a:spcPts val="0"/>
              </a:spcBef>
              <a:spcAft>
                <a:spcPts val="0"/>
              </a:spcAft>
              <a:buFont typeface="+mj-lt"/>
              <a:buAutoNum type="arabicPeriod"/>
            </a:pPr>
            <a:r>
              <a:rPr lang="es-CO" sz="1200" dirty="0"/>
              <a:t>Peso</a:t>
            </a:r>
          </a:p>
          <a:p>
            <a:pPr marL="457200" indent="-457200">
              <a:spcBef>
                <a:spcPts val="0"/>
              </a:spcBef>
              <a:spcAft>
                <a:spcPts val="0"/>
              </a:spcAft>
              <a:buFont typeface="+mj-lt"/>
              <a:buAutoNum type="arabicPeriod"/>
            </a:pPr>
            <a:r>
              <a:rPr lang="es-CO" sz="1200" dirty="0"/>
              <a:t>Nivel de defensas</a:t>
            </a:r>
          </a:p>
          <a:p>
            <a:pPr marL="457200" indent="-457200">
              <a:spcBef>
                <a:spcPts val="0"/>
              </a:spcBef>
              <a:spcAft>
                <a:spcPts val="0"/>
              </a:spcAft>
              <a:buFont typeface="+mj-lt"/>
              <a:buAutoNum type="arabicPeriod"/>
            </a:pPr>
            <a:r>
              <a:rPr lang="es-CO" sz="1200" dirty="0"/>
              <a:t>Enfermedades</a:t>
            </a:r>
          </a:p>
          <a:p>
            <a:pPr marL="457200" indent="-457200">
              <a:spcBef>
                <a:spcPts val="0"/>
              </a:spcBef>
              <a:spcAft>
                <a:spcPts val="0"/>
              </a:spcAft>
              <a:buFont typeface="+mj-lt"/>
              <a:buAutoNum type="arabicPeriod"/>
            </a:pPr>
            <a:r>
              <a:rPr lang="es-CO" sz="1200" dirty="0"/>
              <a:t>Raspones</a:t>
            </a:r>
          </a:p>
          <a:p>
            <a:pPr marL="457200" indent="-457200">
              <a:spcBef>
                <a:spcPts val="0"/>
              </a:spcBef>
              <a:spcAft>
                <a:spcPts val="0"/>
              </a:spcAft>
              <a:buFont typeface="+mj-lt"/>
              <a:buAutoNum type="arabicPeriod"/>
            </a:pPr>
            <a:r>
              <a:rPr lang="es-CO" sz="1200" dirty="0"/>
              <a:t>Huesos rotos</a:t>
            </a:r>
          </a:p>
          <a:p>
            <a:pPr marL="457200" indent="-457200">
              <a:spcBef>
                <a:spcPts val="0"/>
              </a:spcBef>
              <a:spcAft>
                <a:spcPts val="0"/>
              </a:spcAft>
              <a:buFont typeface="+mj-lt"/>
              <a:buAutoNum type="arabicPeriod"/>
            </a:pPr>
            <a:r>
              <a:rPr lang="es-CO" sz="1200" dirty="0"/>
              <a:t>Edad Aproximada</a:t>
            </a:r>
          </a:p>
          <a:p>
            <a:pPr marL="457200" indent="-457200">
              <a:spcBef>
                <a:spcPts val="0"/>
              </a:spcBef>
              <a:spcAft>
                <a:spcPts val="0"/>
              </a:spcAft>
              <a:buFont typeface="+mj-lt"/>
              <a:buAutoNum type="arabicPeriod"/>
            </a:pPr>
            <a:endParaRPr lang="es-CO" sz="1200" dirty="0"/>
          </a:p>
          <a:p>
            <a:pPr marL="457200" indent="-457200">
              <a:buFont typeface="+mj-lt"/>
              <a:buAutoNum type="arabicPeriod"/>
            </a:pPr>
            <a:endParaRPr lang="es-CO" dirty="0"/>
          </a:p>
          <a:p>
            <a:pPr marL="457200" indent="-457200">
              <a:buFont typeface="+mj-lt"/>
              <a:buAutoNum type="arabicPeriod"/>
            </a:pPr>
            <a:endParaRPr lang="es-CO" dirty="0"/>
          </a:p>
        </p:txBody>
      </p:sp>
    </p:spTree>
    <p:extLst>
      <p:ext uri="{BB962C8B-B14F-4D97-AF65-F5344CB8AC3E}">
        <p14:creationId xmlns:p14="http://schemas.microsoft.com/office/powerpoint/2010/main" val="2163235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39F91-2340-6659-0365-530DD686503C}"/>
              </a:ext>
            </a:extLst>
          </p:cNvPr>
          <p:cNvSpPr>
            <a:spLocks noGrp="1"/>
          </p:cNvSpPr>
          <p:nvPr>
            <p:ph type="title"/>
          </p:nvPr>
        </p:nvSpPr>
        <p:spPr>
          <a:xfrm>
            <a:off x="1024129" y="585216"/>
            <a:ext cx="4431792" cy="1499616"/>
          </a:xfrm>
        </p:spPr>
        <p:txBody>
          <a:bodyPr>
            <a:normAutofit/>
          </a:bodyPr>
          <a:lstStyle/>
          <a:p>
            <a:r>
              <a:rPr lang="es-CO" sz="3500"/>
              <a:t>Representación de la información de  un animal en el modelo</a:t>
            </a:r>
          </a:p>
        </p:txBody>
      </p:sp>
      <p:sp>
        <p:nvSpPr>
          <p:cNvPr id="3" name="Marcador de contenido 2">
            <a:extLst>
              <a:ext uri="{FF2B5EF4-FFF2-40B4-BE49-F238E27FC236}">
                <a16:creationId xmlns:a16="http://schemas.microsoft.com/office/drawing/2014/main" id="{18FAA4AA-A54D-CC6F-EE56-568F5E553D53}"/>
              </a:ext>
            </a:extLst>
          </p:cNvPr>
          <p:cNvSpPr>
            <a:spLocks noGrp="1"/>
          </p:cNvSpPr>
          <p:nvPr>
            <p:ph idx="1"/>
          </p:nvPr>
        </p:nvSpPr>
        <p:spPr>
          <a:xfrm>
            <a:off x="1024128" y="2286000"/>
            <a:ext cx="4429615" cy="3931920"/>
          </a:xfrm>
        </p:spPr>
        <p:txBody>
          <a:bodyPr>
            <a:normAutofit/>
          </a:bodyPr>
          <a:lstStyle/>
          <a:p>
            <a:r>
              <a:rPr lang="es-CO" dirty="0"/>
              <a:t>Con el análisis realizado anteriormente, estas son las dimensiones que se manejarán para representar la información de un animal: </a:t>
            </a:r>
          </a:p>
        </p:txBody>
      </p:sp>
      <p:pic>
        <p:nvPicPr>
          <p:cNvPr id="1026" name="Picture 2" descr="Interfaz de usuario gráfica, Texto&#10;&#10;Descripción generada automáticamente">
            <a:extLst>
              <a:ext uri="{FF2B5EF4-FFF2-40B4-BE49-F238E27FC236}">
                <a16:creationId xmlns:a16="http://schemas.microsoft.com/office/drawing/2014/main" id="{083CA7AF-9755-C2D9-6591-2D8619B968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851077"/>
            <a:ext cx="5455921" cy="5155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1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Punto 2: Definir el Proceso de rescate</a:t>
            </a:r>
            <a:endParaRPr lang="es-CO" dirty="0"/>
          </a:p>
        </p:txBody>
      </p:sp>
      <p:sp>
        <p:nvSpPr>
          <p:cNvPr id="4" name="Marcador de contenido 2">
            <a:extLst>
              <a:ext uri="{FF2B5EF4-FFF2-40B4-BE49-F238E27FC236}">
                <a16:creationId xmlns:a16="http://schemas.microsoft.com/office/drawing/2014/main" id="{10F582DF-0FA8-9FD8-C646-484F3B2CE16F}"/>
              </a:ext>
            </a:extLst>
          </p:cNvPr>
          <p:cNvSpPr>
            <a:spLocks noGrp="1"/>
          </p:cNvSpPr>
          <p:nvPr>
            <p:ph idx="1"/>
          </p:nvPr>
        </p:nvSpPr>
        <p:spPr>
          <a:xfrm>
            <a:off x="1023938" y="2286000"/>
            <a:ext cx="9720262" cy="4022725"/>
          </a:xfrm>
        </p:spPr>
        <p:txBody>
          <a:bodyPr>
            <a:normAutofit fontScale="92500" lnSpcReduction="10000"/>
          </a:bodyPr>
          <a:lstStyle/>
          <a:p>
            <a:pPr marL="0" indent="0">
              <a:buNone/>
            </a:pPr>
            <a:r>
              <a:rPr lang="es-CO" dirty="0"/>
              <a:t>Antes de empezar, debemos definir el proceso claramente, su granularidad, dimensiones y hechos. Considerando que se va a modelar el proceso 1 (Operaciones de rescate), se tienen en cuenta los siguientes puntos:</a:t>
            </a:r>
          </a:p>
          <a:p>
            <a:pPr marL="457200" indent="-457200">
              <a:buFont typeface="+mj-lt"/>
              <a:buAutoNum type="arabicPeriod"/>
            </a:pPr>
            <a:r>
              <a:rPr lang="es-CO" dirty="0"/>
              <a:t>Proceso: Operaciones de rescate</a:t>
            </a:r>
          </a:p>
          <a:p>
            <a:pPr marL="457200" indent="-457200">
              <a:buFont typeface="+mj-lt"/>
              <a:buAutoNum type="arabicPeriod"/>
            </a:pPr>
            <a:r>
              <a:rPr lang="es-CO" dirty="0"/>
              <a:t>Grano: Una fila en la tabla de hechos corresponde a una operación de rescate realizada por un equipo, conformado por ciertos miembros que utilizan una flota vehicular compuesta por ciertos vehículos,  para atender a un animal en particular en un lugar específico en una fecha determinada. </a:t>
            </a:r>
          </a:p>
          <a:p>
            <a:pPr marL="457200" indent="-457200">
              <a:buFont typeface="+mj-lt"/>
              <a:buAutoNum type="arabicPeriod"/>
            </a:pPr>
            <a:r>
              <a:rPr lang="es-CO" dirty="0"/>
              <a:t>Dimensiones: De acuerdo con los requerimientos de la empresa, se tienen las siguientes dimensiones: Animal, Fecha, Lugar, Equipo, Miembro, Flota Vehicular, Vehículo, Características del Animal</a:t>
            </a:r>
          </a:p>
          <a:p>
            <a:pPr marL="457200" indent="-457200">
              <a:buFont typeface="+mj-lt"/>
              <a:buAutoNum type="arabicPeriod"/>
            </a:pPr>
            <a:r>
              <a:rPr lang="es-CO" dirty="0"/>
              <a:t>Hechos (medidas): Duración, Costo aproximado por hora, Costo aproximado total, Costo real de la operación, Porcentaje estimado de recuperación de la salud del animal. </a:t>
            </a:r>
          </a:p>
          <a:p>
            <a:pPr marL="457200" indent="-457200">
              <a:buFont typeface="+mj-lt"/>
              <a:buAutoNum type="arabicPeriod"/>
            </a:pPr>
            <a:endParaRPr lang="es-CO" dirty="0"/>
          </a:p>
        </p:txBody>
      </p:sp>
    </p:spTree>
    <p:extLst>
      <p:ext uri="{BB962C8B-B14F-4D97-AF65-F5344CB8AC3E}">
        <p14:creationId xmlns:p14="http://schemas.microsoft.com/office/powerpoint/2010/main" val="149716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6815EA-C9F2-B89D-EE97-1FF381756FBC}"/>
              </a:ext>
            </a:extLst>
          </p:cNvPr>
          <p:cNvSpPr>
            <a:spLocks noGrp="1"/>
          </p:cNvSpPr>
          <p:nvPr>
            <p:ph type="title"/>
          </p:nvPr>
        </p:nvSpPr>
        <p:spPr/>
        <p:txBody>
          <a:bodyPr/>
          <a:lstStyle/>
          <a:p>
            <a:r>
              <a:rPr lang="es-CO" dirty="0"/>
              <a:t>Justificación de decisiones importantes</a:t>
            </a:r>
          </a:p>
        </p:txBody>
      </p:sp>
      <p:sp>
        <p:nvSpPr>
          <p:cNvPr id="3" name="Marcador de contenido 2">
            <a:extLst>
              <a:ext uri="{FF2B5EF4-FFF2-40B4-BE49-F238E27FC236}">
                <a16:creationId xmlns:a16="http://schemas.microsoft.com/office/drawing/2014/main" id="{3C552CAC-7CED-5A50-080E-F885EC59BE2F}"/>
              </a:ext>
            </a:extLst>
          </p:cNvPr>
          <p:cNvSpPr>
            <a:spLocks noGrp="1"/>
          </p:cNvSpPr>
          <p:nvPr>
            <p:ph idx="1"/>
          </p:nvPr>
        </p:nvSpPr>
        <p:spPr/>
        <p:txBody>
          <a:bodyPr>
            <a:normAutofit fontScale="92500" lnSpcReduction="10000"/>
          </a:bodyPr>
          <a:lstStyle/>
          <a:p>
            <a:pPr marL="457200" indent="-457200">
              <a:buFont typeface="+mj-lt"/>
              <a:buAutoNum type="arabicPeriod"/>
            </a:pPr>
            <a:r>
              <a:rPr lang="es-CO" dirty="0"/>
              <a:t>Para el concepto de Equipos y Miembros, se utilizó una tabla puente entre los conceptos. Así, logramos mostrar que un Rescate tiene un Equipo relacionado, pero este equipo está compuesto de muchos miembros, cada uno con su nombre, profesión y especialidad, como explica </a:t>
            </a:r>
            <a:r>
              <a:rPr lang="es-CO" dirty="0" err="1"/>
              <a:t>AnimAlpes</a:t>
            </a:r>
            <a:r>
              <a:rPr lang="es-CO" dirty="0"/>
              <a:t>.</a:t>
            </a:r>
          </a:p>
          <a:p>
            <a:pPr marL="457200" indent="-457200">
              <a:buFont typeface="+mj-lt"/>
              <a:buAutoNum type="arabicPeriod"/>
            </a:pPr>
            <a:r>
              <a:rPr lang="es-CO" dirty="0"/>
              <a:t>Para el concepto de Flota Vehicular y Vehículos, se utilizó una tabla puente entre los </a:t>
            </a:r>
            <a:r>
              <a:rPr lang="es-CO" dirty="0" err="1"/>
              <a:t>conecptos</a:t>
            </a:r>
            <a:r>
              <a:rPr lang="es-CO" dirty="0"/>
              <a:t>. Así, logramos mostrar que un Rescate tiene una Flota Vehicular (conjunto de vehículos), y que esta flota está compuesta por muchos vehículos, cada uno con su Tipo y su Costo de uso. </a:t>
            </a:r>
          </a:p>
          <a:p>
            <a:pPr marL="457200" indent="-457200">
              <a:buFont typeface="+mj-lt"/>
              <a:buAutoNum type="arabicPeriod"/>
            </a:pPr>
            <a:r>
              <a:rPr lang="es-CO" dirty="0"/>
              <a:t>La fecha se maneja como una dimensión por sí misma, para poder tener información particular del día de la semana, día, mes y año.</a:t>
            </a:r>
          </a:p>
          <a:p>
            <a:pPr marL="457200" indent="-457200">
              <a:buFont typeface="+mj-lt"/>
              <a:buAutoNum type="arabicPeriod"/>
            </a:pPr>
            <a:r>
              <a:rPr lang="es-CO" dirty="0"/>
              <a:t>El lugar se maneja como una dimensión por sí misma, para poder tener información del lugar exacto del rescate (latitud y longitud), las condiciones del entorno y la amenazas recurrentes de este.  </a:t>
            </a:r>
          </a:p>
        </p:txBody>
      </p:sp>
    </p:spTree>
    <p:extLst>
      <p:ext uri="{BB962C8B-B14F-4D97-AF65-F5344CB8AC3E}">
        <p14:creationId xmlns:p14="http://schemas.microsoft.com/office/powerpoint/2010/main" val="118984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2057"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cxnSp>
        <p:nvCxnSpPr>
          <p:cNvPr id="2059" name="Straight Connector 2058">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061" name="Rectangle 2060">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A5DE3EF-96F3-A099-F3BA-67F6B58DEFF5}"/>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3700" kern="1200" cap="all" spc="200" baseline="0">
                <a:solidFill>
                  <a:schemeClr val="tx1">
                    <a:lumMod val="95000"/>
                    <a:lumOff val="5000"/>
                  </a:schemeClr>
                </a:solidFill>
                <a:latin typeface="+mj-lt"/>
                <a:ea typeface="+mj-ea"/>
                <a:cs typeface="+mj-cs"/>
              </a:rPr>
              <a:t>Modelo multidimensional</a:t>
            </a:r>
          </a:p>
        </p:txBody>
      </p:sp>
      <p:cxnSp>
        <p:nvCxnSpPr>
          <p:cNvPr id="2063" name="Straight Connector 2062">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3709D5B3-9A46-FC35-E917-D7E07AF5E7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57117" y="640080"/>
            <a:ext cx="5692669" cy="557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97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F7B2620488C365419ACDBBCCE69988B8" ma:contentTypeVersion="18" ma:contentTypeDescription="Crear nuevo documento." ma:contentTypeScope="" ma:versionID="39872eee33df7860df41b590513910cf">
  <xsd:schema xmlns:xsd="http://www.w3.org/2001/XMLSchema" xmlns:xs="http://www.w3.org/2001/XMLSchema" xmlns:p="http://schemas.microsoft.com/office/2006/metadata/properties" xmlns:ns2="8efacf54-3af5-4846-9aca-6e8169fe1a0e" xmlns:ns3="aea3a4dd-ad68-4c09-8fcd-d380badf67b5" targetNamespace="http://schemas.microsoft.com/office/2006/metadata/properties" ma:root="true" ma:fieldsID="014d7b78555748ad47db0be73fd9d903" ns2:_="" ns3:_="">
    <xsd:import namespace="8efacf54-3af5-4846-9aca-6e8169fe1a0e"/>
    <xsd:import namespace="aea3a4dd-ad68-4c09-8fcd-d380badf67b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facf54-3af5-4846-9aca-6e8169fe1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Etiquetas de imagen" ma:readOnly="false" ma:fieldId="{5cf76f15-5ced-4ddc-b409-7134ff3c332f}" ma:taxonomyMulti="true" ma:sspId="a38e7027-190f-4f90-8839-9f8250567d8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ea3a4dd-ad68-4c09-8fcd-d380badf67b5"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77eedab2-0ef9-43da-89de-1ee0d64d5844}" ma:internalName="TaxCatchAll" ma:showField="CatchAllData" ma:web="aea3a4dd-ad68-4c09-8fcd-d380badf67b5">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efacf54-3af5-4846-9aca-6e8169fe1a0e">
      <Terms xmlns="http://schemas.microsoft.com/office/infopath/2007/PartnerControls"/>
    </lcf76f155ced4ddcb4097134ff3c332f>
    <TaxCatchAll xmlns="aea3a4dd-ad68-4c09-8fcd-d380badf67b5" xsi:nil="true"/>
  </documentManagement>
</p:properties>
</file>

<file path=customXml/itemProps1.xml><?xml version="1.0" encoding="utf-8"?>
<ds:datastoreItem xmlns:ds="http://schemas.openxmlformats.org/officeDocument/2006/customXml" ds:itemID="{9B4B8431-4736-4F9C-9CDB-0765F4D8F170}">
  <ds:schemaRefs>
    <ds:schemaRef ds:uri="http://schemas.microsoft.com/sharepoint/v3/contenttype/forms"/>
  </ds:schemaRefs>
</ds:datastoreItem>
</file>

<file path=customXml/itemProps2.xml><?xml version="1.0" encoding="utf-8"?>
<ds:datastoreItem xmlns:ds="http://schemas.openxmlformats.org/officeDocument/2006/customXml" ds:itemID="{0023510C-D44F-4FEB-AF0A-00CA282737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facf54-3af5-4846-9aca-6e8169fe1a0e"/>
    <ds:schemaRef ds:uri="aea3a4dd-ad68-4c09-8fcd-d380badf67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345C1E-7525-4495-AB93-48E51147E7D4}">
  <ds:schemaRefs>
    <ds:schemaRef ds:uri="http://purl.org/dc/dcmitype/"/>
    <ds:schemaRef ds:uri="8efacf54-3af5-4846-9aca-6e8169fe1a0e"/>
    <ds:schemaRef ds:uri="http://purl.org/dc/elements/1.1/"/>
    <ds:schemaRef ds:uri="http://schemas.microsoft.com/office/2006/documentManagement/types"/>
    <ds:schemaRef ds:uri="aea3a4dd-ad68-4c09-8fcd-d380badf67b5"/>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6575</TotalTime>
  <Words>691</Words>
  <Application>Microsoft Office PowerPoint</Application>
  <PresentationFormat>Panorámica</PresentationFormat>
  <Paragraphs>45</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Tw Cen MT</vt:lpstr>
      <vt:lpstr>Tw Cen MT Condensed</vt:lpstr>
      <vt:lpstr>Wingdings 3</vt:lpstr>
      <vt:lpstr>Integral</vt:lpstr>
      <vt:lpstr>Presentación de PowerPoint</vt:lpstr>
      <vt:lpstr>Código de honor</vt:lpstr>
      <vt:lpstr>Punto 1: Información de un animal</vt:lpstr>
      <vt:lpstr>Manejo de historia de un animal</vt:lpstr>
      <vt:lpstr>Representación de la información de  un animal en el modelo</vt:lpstr>
      <vt:lpstr>Punto 2: Definir el Proceso de rescate</vt:lpstr>
      <vt:lpstr>Justificación de decisiones importantes</vt:lpstr>
      <vt:lpstr>Modelo multidimensional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Haydemar Maria Nuñez Castro</dc:creator>
  <cp:lastModifiedBy>David Alejandro Fuquen Florez</cp:lastModifiedBy>
  <cp:revision>548</cp:revision>
  <dcterms:created xsi:type="dcterms:W3CDTF">2020-06-13T17:35:50Z</dcterms:created>
  <dcterms:modified xsi:type="dcterms:W3CDTF">2024-11-28T13:22:03Z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0x010100F7B2620488C365419ACDBBCCE69988B8</vt:lpwstr>
  </property>
  <property fmtid="{D5CDD505-2E9C-101B-9397-08002B2CF9AE}" pid="3" name="MediaServiceImageTags">
    <vt:lpwstr/>
  </property>
</Properties>
</file>