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5"/>
  </p:notesMasterIdLst>
  <p:sldIdLst>
    <p:sldId id="467" r:id="rId2"/>
    <p:sldId id="643" r:id="rId3"/>
    <p:sldId id="699" r:id="rId4"/>
    <p:sldId id="644" r:id="rId5"/>
    <p:sldId id="645" r:id="rId6"/>
    <p:sldId id="695" r:id="rId7"/>
    <p:sldId id="647" r:id="rId8"/>
    <p:sldId id="648" r:id="rId9"/>
    <p:sldId id="649" r:id="rId10"/>
    <p:sldId id="696" r:id="rId11"/>
    <p:sldId id="698" r:id="rId12"/>
    <p:sldId id="702" r:id="rId13"/>
    <p:sldId id="703" r:id="rId14"/>
    <p:sldId id="700" r:id="rId15"/>
    <p:sldId id="701" r:id="rId16"/>
    <p:sldId id="704" r:id="rId17"/>
    <p:sldId id="654" r:id="rId18"/>
    <p:sldId id="655" r:id="rId19"/>
    <p:sldId id="697" r:id="rId20"/>
    <p:sldId id="656" r:id="rId21"/>
    <p:sldId id="657" r:id="rId22"/>
    <p:sldId id="658" r:id="rId23"/>
    <p:sldId id="659" r:id="rId24"/>
    <p:sldId id="660" r:id="rId25"/>
    <p:sldId id="661" r:id="rId26"/>
    <p:sldId id="662" r:id="rId27"/>
    <p:sldId id="663" r:id="rId28"/>
    <p:sldId id="664" r:id="rId29"/>
    <p:sldId id="665" r:id="rId30"/>
    <p:sldId id="668" r:id="rId31"/>
    <p:sldId id="669" r:id="rId32"/>
    <p:sldId id="670" r:id="rId33"/>
    <p:sldId id="671" r:id="rId34"/>
    <p:sldId id="672" r:id="rId35"/>
    <p:sldId id="673" r:id="rId36"/>
    <p:sldId id="674" r:id="rId37"/>
    <p:sldId id="675" r:id="rId38"/>
    <p:sldId id="676" r:id="rId39"/>
    <p:sldId id="677" r:id="rId40"/>
    <p:sldId id="678" r:id="rId41"/>
    <p:sldId id="679" r:id="rId42"/>
    <p:sldId id="680" r:id="rId43"/>
    <p:sldId id="681" r:id="rId44"/>
    <p:sldId id="682" r:id="rId45"/>
    <p:sldId id="683" r:id="rId46"/>
    <p:sldId id="685" r:id="rId47"/>
    <p:sldId id="687" r:id="rId48"/>
    <p:sldId id="688" r:id="rId49"/>
    <p:sldId id="690" r:id="rId50"/>
    <p:sldId id="705" r:id="rId51"/>
    <p:sldId id="706" r:id="rId52"/>
    <p:sldId id="691" r:id="rId53"/>
    <p:sldId id="693" r:id="rId5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62" autoAdjust="0"/>
    <p:restoredTop sz="94660"/>
  </p:normalViewPr>
  <p:slideViewPr>
    <p:cSldViewPr>
      <p:cViewPr varScale="1">
        <p:scale>
          <a:sx n="65" d="100"/>
          <a:sy n="65" d="100"/>
        </p:scale>
        <p:origin x="168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317" cy="4641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2" tIns="46580" rIns="93162" bIns="46580" numCol="1" anchor="t" anchorCtr="0" compatLnSpc="1">
            <a:prstTxWarp prst="textNoShape">
              <a:avLst/>
            </a:prstTxWarp>
          </a:bodyPr>
          <a:lstStyle>
            <a:lvl1pPr defTabSz="9317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083" y="0"/>
            <a:ext cx="3038317" cy="4641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2" tIns="46580" rIns="93162" bIns="46580" numCol="1" anchor="t" anchorCtr="0" compatLnSpc="1">
            <a:prstTxWarp prst="textNoShape">
              <a:avLst/>
            </a:prstTxWarp>
          </a:bodyPr>
          <a:lstStyle>
            <a:lvl1pPr algn="r" defTabSz="9317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357" y="4414519"/>
            <a:ext cx="5139688" cy="41840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2" tIns="46580" rIns="93162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8317" cy="4641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2" tIns="46580" rIns="93162" bIns="46580" numCol="1" anchor="b" anchorCtr="0" compatLnSpc="1">
            <a:prstTxWarp prst="textNoShape">
              <a:avLst/>
            </a:prstTxWarp>
          </a:bodyPr>
          <a:lstStyle>
            <a:lvl1pPr defTabSz="9317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083" y="8832216"/>
            <a:ext cx="3038317" cy="4641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2" tIns="46580" rIns="93162" bIns="46580" numCol="1" anchor="b" anchorCtr="0" compatLnSpc="1">
            <a:prstTxWarp prst="textNoShape">
              <a:avLst/>
            </a:prstTxWarp>
          </a:bodyPr>
          <a:lstStyle>
            <a:lvl1pPr algn="r" defTabSz="931763">
              <a:defRPr sz="1200"/>
            </a:lvl1pPr>
          </a:lstStyle>
          <a:p>
            <a:pPr>
              <a:defRPr/>
            </a:pPr>
            <a:fld id="{156F9716-6DD4-499F-AD67-98EC10C995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539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61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518" y="4416108"/>
            <a:ext cx="5607365" cy="41824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855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61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518" y="4416108"/>
            <a:ext cx="5607365" cy="41824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771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518" y="4416108"/>
            <a:ext cx="5607365" cy="41824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92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61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518" y="4416108"/>
            <a:ext cx="5607365" cy="41824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563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61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518" y="4416108"/>
            <a:ext cx="5607365" cy="41824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315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61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518" y="4416108"/>
            <a:ext cx="5607365" cy="41824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590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9BB73-7CCB-4B8C-9D81-20DBF94A34C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0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1603C-464E-40A5-94B5-875790C9153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6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6F33F-7BF4-43C6-94F0-A24376D5E75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A5595-B024-4353-8B47-7841E63C979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DDC85-BF62-49B1-A56C-B3C3579D9E8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99122-5892-4869-B369-C5EC5A5319B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2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22A99-AF81-454C-9539-917205A95FC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8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77E73-77E8-4D29-AFE4-5C75B23C363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9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010D9-DA54-4E40-87E0-0AA1FB90899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3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55A16-A30F-473B-8665-7334536D0FA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4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54B7DD-2B6D-421E-A741-D59EB742FFD7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 smtClean="0">
                <a:solidFill>
                  <a:srgbClr val="C6A02E"/>
                </a:solidFill>
                <a:latin typeface="Arial" panose="020B0604020202020204" pitchFamily="34" charset="0"/>
              </a:rPr>
              <a:t>Chapter 2: C Fundamentals</a:t>
            </a:r>
            <a:endParaRPr lang="en-US" altLang="en-US" sz="1800" smtClean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theory.stanford.edu/~aiken/moss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.usf.ed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c-help@usf.edu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@usf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ark.greenend.org.uk/~sgtatham/putty/download.html" TargetMode="External"/><Relationship Id="rId2" Type="http://schemas.openxmlformats.org/officeDocument/2006/relationships/hyperlink" Target="http://mobaxterm.mobatek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nscp.net/eng/download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irce.rc.usf.edu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mint.com/sftp-command-examples/" TargetMode="External"/><Relationship Id="rId2" Type="http://schemas.openxmlformats.org/officeDocument/2006/relationships/hyperlink" Target="mailto:yourusername@circe.rc.usf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lezilla-project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/26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NWeucMKrLI&amp;list=PL6gx4Cwl9DGAKIXv8Yr6nhGJ9Vlcjyym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king.com/books/c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knking.com/books/c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 smtClean="0"/>
              <a:t>COP3514 Program Design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 smtClean="0"/>
              <a:t>Fall 2019</a:t>
            </a:r>
          </a:p>
          <a:p>
            <a:pPr marL="0" indent="0" algn="ctr">
              <a:buFontTx/>
              <a:buNone/>
            </a:pPr>
            <a:r>
              <a:rPr lang="en-US" altLang="en-US" dirty="0" smtClean="0"/>
              <a:t>Instructor: Dr. Jing Wang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of Course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Compile</a:t>
            </a:r>
            <a:r>
              <a:rPr lang="en-US" dirty="0"/>
              <a:t>, test, and debug C programs in a </a:t>
            </a:r>
            <a:r>
              <a:rPr lang="en-US" b="1" u="sng" dirty="0"/>
              <a:t>Unix environment.</a:t>
            </a:r>
          </a:p>
          <a:p>
            <a:r>
              <a:rPr lang="en-US" dirty="0"/>
              <a:t>Write programs of moderate size and complexity in the C programming </a:t>
            </a:r>
            <a:r>
              <a:rPr lang="en-US" dirty="0" smtClean="0"/>
              <a:t>language: </a:t>
            </a:r>
            <a:r>
              <a:rPr lang="en-US" b="1" u="sng" dirty="0" smtClean="0"/>
              <a:t>functions, strings</a:t>
            </a:r>
            <a:endParaRPr lang="en-US" b="1" u="sng" dirty="0"/>
          </a:p>
          <a:p>
            <a:pPr lvl="0"/>
            <a:r>
              <a:rPr lang="en-US" dirty="0" smtClean="0"/>
              <a:t>Use </a:t>
            </a:r>
            <a:r>
              <a:rPr lang="en-US" b="1" u="sng" dirty="0"/>
              <a:t>pointers</a:t>
            </a:r>
            <a:r>
              <a:rPr lang="en-US" dirty="0"/>
              <a:t> correctly as function parameters and data structure elements.</a:t>
            </a:r>
          </a:p>
          <a:p>
            <a:pPr lvl="0"/>
            <a:r>
              <a:rPr lang="en-US" dirty="0"/>
              <a:t>Use dynamic memory allocation correctly and </a:t>
            </a:r>
            <a:r>
              <a:rPr lang="en-US" dirty="0" smtClean="0"/>
              <a:t>appropriately: </a:t>
            </a:r>
            <a:r>
              <a:rPr lang="en-US" b="1" u="sng" dirty="0" smtClean="0"/>
              <a:t>Linked list</a:t>
            </a:r>
            <a:endParaRPr lang="en-US" b="1" u="sng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10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</a:p>
          <a:p>
            <a:pPr lvl="1"/>
            <a:r>
              <a:rPr lang="en-US" dirty="0"/>
              <a:t>Complex task &amp; </a:t>
            </a:r>
            <a:r>
              <a:rPr lang="en-US" dirty="0" smtClean="0"/>
              <a:t>abstract </a:t>
            </a:r>
            <a:r>
              <a:rPr lang="en-US" dirty="0"/>
              <a:t>thinking</a:t>
            </a:r>
          </a:p>
          <a:p>
            <a:pPr lvl="1"/>
            <a:r>
              <a:rPr lang="en-US" dirty="0"/>
              <a:t>Divide &amp; </a:t>
            </a:r>
            <a:r>
              <a:rPr lang="en-US" dirty="0" smtClean="0"/>
              <a:t>conquer</a:t>
            </a:r>
          </a:p>
          <a:p>
            <a:pPr lvl="1"/>
            <a:r>
              <a:rPr lang="en-US" dirty="0" smtClean="0"/>
              <a:t>Paying attention to details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Logic </a:t>
            </a:r>
            <a:r>
              <a:rPr lang="en-US" dirty="0"/>
              <a:t>&amp; reasoning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11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61" y="3276600"/>
            <a:ext cx="376853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Policies on Projects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It is OK to discuss ideas and concepts for the projects with others.  BUT: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Don’t let anyone see or copy your program.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Don’t look at or copy anyone else’s program.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copy from the internet or any other source.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b="1" dirty="0"/>
              <a:t>Write your own code</a:t>
            </a:r>
            <a:endParaRPr lang="en-US" altLang="en-US" dirty="0"/>
          </a:p>
          <a:p>
            <a:pPr lvl="1"/>
            <a:r>
              <a:rPr lang="en-US" dirty="0"/>
              <a:t>Copying someone else's work or from the internet will result in a failing grade in the course. </a:t>
            </a:r>
          </a:p>
          <a:p>
            <a:pPr lvl="1"/>
            <a:r>
              <a:rPr lang="en-US" dirty="0"/>
              <a:t>Students who knowingly give their codes to someone else will be penalized equally. 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7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Policies on Projects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hlink"/>
                </a:solidFill>
              </a:rPr>
              <a:t>We will check for plagiarism.</a:t>
            </a:r>
          </a:p>
          <a:p>
            <a:pPr lvl="1"/>
            <a:r>
              <a:rPr lang="en-US" altLang="en-US" smtClean="0"/>
              <a:t>Moss (A System for Detecting Software Plagiarism)</a:t>
            </a:r>
          </a:p>
          <a:p>
            <a:pPr lvl="1"/>
            <a:r>
              <a:rPr lang="en-US" altLang="en-US" smtClean="0">
                <a:hlinkClick r:id="rId2"/>
              </a:rPr>
              <a:t>http://theory.stanford.edu/~aiken/moss/</a:t>
            </a:r>
            <a:r>
              <a:rPr lang="en-US" altLang="en-US" smtClean="0"/>
              <a:t> </a:t>
            </a:r>
          </a:p>
          <a:p>
            <a:endParaRPr lang="en-US" altLang="en-US" smtClean="0"/>
          </a:p>
        </p:txBody>
      </p:sp>
      <p:pic>
        <p:nvPicPr>
          <p:cNvPr id="1026" name="Picture 2" descr="https://qph.is.quoracdn.net/main-qimg-c6c4c753d306f1949c434e64ec385927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97966"/>
            <a:ext cx="6553200" cy="30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91240" y="2286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Materials on Canvas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6629400" cy="5257800"/>
          </a:xfrm>
        </p:spPr>
        <p:txBody>
          <a:bodyPr/>
          <a:lstStyle/>
          <a:p>
            <a:r>
              <a:rPr lang="en-US" altLang="en-US" dirty="0" smtClean="0"/>
              <a:t>Canvas&gt;Announcements </a:t>
            </a:r>
          </a:p>
          <a:p>
            <a:pPr lvl="1"/>
            <a:r>
              <a:rPr lang="en-US" altLang="en-US" dirty="0" smtClean="0"/>
              <a:t>Announcements </a:t>
            </a:r>
            <a:r>
              <a:rPr lang="en-US" altLang="en-US" dirty="0"/>
              <a:t>of events, updates on material or assignments, office hours </a:t>
            </a:r>
            <a:r>
              <a:rPr lang="en-US" altLang="en-US" dirty="0" smtClean="0"/>
              <a:t>changes</a:t>
            </a:r>
          </a:p>
          <a:p>
            <a:r>
              <a:rPr lang="en-US" altLang="en-US" dirty="0" smtClean="0"/>
              <a:t>Canvas&gt; Files</a:t>
            </a:r>
          </a:p>
          <a:p>
            <a:pPr lvl="1"/>
            <a:r>
              <a:rPr lang="en-US" altLang="en-US" dirty="0"/>
              <a:t>Syllabus </a:t>
            </a:r>
          </a:p>
          <a:p>
            <a:pPr lvl="1"/>
            <a:r>
              <a:rPr lang="en-US" altLang="en-US" dirty="0"/>
              <a:t>Weekly Folder </a:t>
            </a:r>
          </a:p>
          <a:p>
            <a:pPr lvl="2"/>
            <a:r>
              <a:rPr lang="en-US" altLang="en-US" dirty="0"/>
              <a:t>Outline of weekly topics, </a:t>
            </a:r>
            <a:r>
              <a:rPr lang="en-US" altLang="en-US" u="sng" dirty="0">
                <a:solidFill>
                  <a:schemeClr val="accent2"/>
                </a:solidFill>
              </a:rPr>
              <a:t>homework exercises</a:t>
            </a:r>
            <a:endParaRPr lang="en-US" altLang="en-US" dirty="0"/>
          </a:p>
          <a:p>
            <a:pPr lvl="2"/>
            <a:r>
              <a:rPr lang="en-US" altLang="en-US" dirty="0"/>
              <a:t>Lecture slides </a:t>
            </a:r>
          </a:p>
          <a:p>
            <a:pPr lvl="2"/>
            <a:r>
              <a:rPr lang="en-US" altLang="en-US" dirty="0"/>
              <a:t>Example programs</a:t>
            </a:r>
          </a:p>
          <a:p>
            <a:pPr lvl="1"/>
            <a:r>
              <a:rPr lang="en-US" altLang="en-US" dirty="0"/>
              <a:t>Project description and requirement</a:t>
            </a:r>
          </a:p>
          <a:p>
            <a:pPr lvl="1"/>
            <a:r>
              <a:rPr lang="en-US" altLang="en-US" dirty="0"/>
              <a:t>Practice tests and answer </a:t>
            </a:r>
            <a:r>
              <a:rPr lang="en-US" altLang="en-US" dirty="0" smtClean="0"/>
              <a:t>keys</a:t>
            </a:r>
          </a:p>
          <a:p>
            <a:r>
              <a:rPr lang="en-US" altLang="en-US" dirty="0"/>
              <a:t>Canvas&gt; </a:t>
            </a:r>
            <a:r>
              <a:rPr lang="en-US" altLang="en-US" dirty="0" smtClean="0"/>
              <a:t>Assignments</a:t>
            </a:r>
          </a:p>
          <a:p>
            <a:pPr lvl="1"/>
            <a:r>
              <a:rPr lang="en-US" altLang="en-US" dirty="0" smtClean="0"/>
              <a:t>Project description and submission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F85995-BFF8-4CDC-B925-0BA9FFD6B92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11817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Practice, Practice,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en-US" dirty="0"/>
              <a:t>Assignments and </a:t>
            </a:r>
            <a:r>
              <a:rPr lang="en-US" altLang="en-US" dirty="0" smtClean="0"/>
              <a:t>Exercises</a:t>
            </a:r>
          </a:p>
          <a:p>
            <a:pPr marL="0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  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Practice (In-class) exercises</a:t>
            </a:r>
          </a:p>
          <a:p>
            <a:pPr lvl="1"/>
            <a:endParaRPr lang="en-US" altLang="en-US" b="1" u="sng" dirty="0" smtClean="0"/>
          </a:p>
          <a:p>
            <a:pPr lvl="1"/>
            <a:r>
              <a:rPr lang="en-US" altLang="en-US" b="1" dirty="0" smtClean="0"/>
              <a:t>   Homework exercises is important for preparing for the exams! (posted in topics and assignment document in the Files section&gt;Weekly folder </a:t>
            </a:r>
            <a:r>
              <a:rPr lang="en-US" altLang="en-US" b="1" smtClean="0"/>
              <a:t>on Canvas)</a:t>
            </a:r>
            <a:endParaRPr lang="en-US" altLang="en-US" b="1" dirty="0" smtClean="0"/>
          </a:p>
          <a:p>
            <a:pPr marL="457200" lvl="1" indent="0">
              <a:buNone/>
            </a:pPr>
            <a:r>
              <a:rPr lang="en-US" altLang="en-US" b="1" dirty="0" smtClean="0"/>
              <a:t>   </a:t>
            </a:r>
          </a:p>
          <a:p>
            <a:pPr lvl="1"/>
            <a:r>
              <a:rPr lang="en-US" altLang="en-US" b="1" dirty="0" smtClean="0"/>
              <a:t>   Projects (completing the practice exercises before doing projects will save you time)</a:t>
            </a:r>
            <a:endParaRPr lang="en-US" altLang="en-US" b="1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15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dirty="0"/>
              <a:t>Practice (In-class) E</a:t>
            </a:r>
            <a:r>
              <a:rPr lang="en-US" altLang="en-US" dirty="0" smtClean="0"/>
              <a:t>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Lecture (35-45 minutes) + In-class exercises</a:t>
            </a:r>
          </a:p>
          <a:p>
            <a:r>
              <a:rPr lang="en-US" sz="2400" dirty="0" smtClean="0"/>
              <a:t>You can work on the in-class exercises on your own or in a small group</a:t>
            </a:r>
          </a:p>
          <a:p>
            <a:r>
              <a:rPr lang="en-US" altLang="en-US" sz="2400" dirty="0"/>
              <a:t>Bring your laptop to all future classes (except review sessions) </a:t>
            </a:r>
            <a:endParaRPr lang="en-US" sz="2400" dirty="0" smtClean="0"/>
          </a:p>
          <a:p>
            <a:r>
              <a:rPr lang="en-US" sz="2400" dirty="0" smtClean="0"/>
              <a:t>TA and I will be walking around to provide help</a:t>
            </a:r>
          </a:p>
          <a:p>
            <a:endParaRPr lang="en-US" sz="2400" smtClean="0"/>
          </a:p>
          <a:p>
            <a:r>
              <a:rPr lang="en-US" sz="2400" smtClean="0"/>
              <a:t>If </a:t>
            </a:r>
            <a:r>
              <a:rPr lang="en-US" sz="2400" dirty="0" smtClean="0"/>
              <a:t>you would like me or the TA to walk you through the exercise step-by-step, please feel free to ask</a:t>
            </a:r>
          </a:p>
          <a:p>
            <a:r>
              <a:rPr lang="en-US" sz="2400" dirty="0" smtClean="0"/>
              <a:t>If you can not finish the exercise during the class time, make sure you finish it at home before the next class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16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 smtClean="0"/>
              <a:t>Getting Started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3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Getting Started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We will compile, test, and debug C programs on a networked Linux/Unix system. </a:t>
            </a:r>
          </a:p>
          <a:p>
            <a:pPr>
              <a:defRPr/>
            </a:pPr>
            <a:r>
              <a:rPr lang="en-US" altLang="en-US" dirty="0" smtClean="0"/>
              <a:t>Must have access to Research Computing student cluster system</a:t>
            </a:r>
            <a:endParaRPr lang="en-US" altLang="en-US" i="1" u="sng" dirty="0" smtClean="0"/>
          </a:p>
          <a:p>
            <a:pPr marL="457200" lvl="1" indent="0">
              <a:buFontTx/>
              <a:buNone/>
              <a:defRPr/>
            </a:pPr>
            <a:r>
              <a:rPr lang="en-US" altLang="en-US" dirty="0" smtClean="0">
                <a:hlinkClick r:id="rId3"/>
              </a:rPr>
              <a:t>http://www.rc.usf.edu/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/>
              <a:t>cluster computer hosted by Research Computing (RC) at USF</a:t>
            </a:r>
          </a:p>
          <a:p>
            <a:pPr lvl="1"/>
            <a:r>
              <a:rPr lang="en-US" altLang="en-US" dirty="0"/>
              <a:t> 6200 processors running Red Hat Enterprise Linux 6</a:t>
            </a:r>
          </a:p>
          <a:p>
            <a:pPr lvl="1"/>
            <a:r>
              <a:rPr lang="en-US" altLang="en-US" dirty="0" smtClean="0"/>
              <a:t>Contact: </a:t>
            </a:r>
            <a:r>
              <a:rPr lang="en-US" u="sng" dirty="0" smtClean="0">
                <a:hlinkClick r:id="rId4"/>
              </a:rPr>
              <a:t>rc-help@usf.edu</a:t>
            </a:r>
            <a:endParaRPr lang="en-US" altLang="en-US" dirty="0" smtClean="0"/>
          </a:p>
          <a:p>
            <a:r>
              <a:rPr lang="en-US" altLang="en-US" dirty="0" smtClean="0"/>
              <a:t>hostname: sc.rc.usf.edu</a:t>
            </a:r>
            <a:endParaRPr lang="en-US" altLang="en-US" dirty="0"/>
          </a:p>
          <a:p>
            <a:pPr marL="457200" lvl="1" indent="0">
              <a:buFontTx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8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dirty="0" smtClean="0"/>
              <a:t>Unix Account on Student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5746"/>
            <a:ext cx="7772400" cy="4800600"/>
          </a:xfrm>
        </p:spPr>
        <p:txBody>
          <a:bodyPr/>
          <a:lstStyle/>
          <a:p>
            <a:r>
              <a:rPr lang="en-US" dirty="0"/>
              <a:t>If you registered </a:t>
            </a:r>
            <a:r>
              <a:rPr lang="en-US" b="1" dirty="0"/>
              <a:t>before</a:t>
            </a:r>
            <a:r>
              <a:rPr lang="en-US" dirty="0"/>
              <a:t> </a:t>
            </a:r>
            <a:r>
              <a:rPr lang="en-US" b="1" dirty="0" smtClean="0"/>
              <a:t>Thursday 8/22, 7:43am</a:t>
            </a:r>
            <a:r>
              <a:rPr lang="en-US" dirty="0" smtClean="0"/>
              <a:t>, </a:t>
            </a:r>
            <a:r>
              <a:rPr lang="en-US" dirty="0"/>
              <a:t>I have sent your </a:t>
            </a:r>
            <a:r>
              <a:rPr lang="en-US" dirty="0" err="1"/>
              <a:t>netID</a:t>
            </a:r>
            <a:r>
              <a:rPr lang="en-US" dirty="0"/>
              <a:t> to research computing and </a:t>
            </a:r>
            <a:r>
              <a:rPr lang="en-US" dirty="0" smtClean="0"/>
              <a:t>you should have access to your account.</a:t>
            </a:r>
          </a:p>
          <a:p>
            <a:r>
              <a:rPr lang="en-US" dirty="0"/>
              <a:t>If you registered </a:t>
            </a:r>
            <a:r>
              <a:rPr lang="en-US" b="1" dirty="0"/>
              <a:t>after</a:t>
            </a:r>
            <a:r>
              <a:rPr lang="en-US" dirty="0"/>
              <a:t> </a:t>
            </a:r>
            <a:r>
              <a:rPr lang="en-US" b="1" dirty="0" smtClean="0"/>
              <a:t>Thursday 8/22, 7:43am and </a:t>
            </a:r>
            <a:r>
              <a:rPr lang="en-US" b="1" dirty="0"/>
              <a:t>you can not access the cluster, </a:t>
            </a:r>
            <a:r>
              <a:rPr lang="en-US" dirty="0"/>
              <a:t>send an email to: </a:t>
            </a:r>
            <a:r>
              <a:rPr lang="en-US" u="sng" dirty="0">
                <a:hlinkClick r:id="rId2"/>
              </a:rPr>
              <a:t>rc-help@usf.edu</a:t>
            </a:r>
            <a:endParaRPr lang="en-US" dirty="0"/>
          </a:p>
          <a:p>
            <a:pPr lvl="1"/>
            <a:r>
              <a:rPr lang="en-US" dirty="0"/>
              <a:t>In the email with title “Request account on student cluster”, please include: </a:t>
            </a:r>
          </a:p>
          <a:p>
            <a:pPr lvl="1"/>
            <a:r>
              <a:rPr lang="en-US" dirty="0"/>
              <a:t>Your name and </a:t>
            </a:r>
            <a:r>
              <a:rPr lang="en-US" dirty="0" err="1"/>
              <a:t>netID</a:t>
            </a:r>
            <a:r>
              <a:rPr lang="en-US" dirty="0"/>
              <a:t>, instructor’s name (Dr. Jing Wang), and course name &amp;ID (Program Design, COP3514, Your section number)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19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bit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 II at USF</a:t>
            </a:r>
          </a:p>
          <a:p>
            <a:r>
              <a:rPr lang="en-US" dirty="0" smtClean="0"/>
              <a:t>Ph.D. in the Dept. of EE and CS at Vanderbilt University </a:t>
            </a:r>
          </a:p>
          <a:p>
            <a:r>
              <a:rPr lang="en-US" dirty="0" smtClean="0"/>
              <a:t>Research and teaching interest: Computer animation and game development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6F33F-7BF4-43C6-94F0-A24376D5E75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Install Terminal Emulator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 Windows OS, you could choose to use any of the following terminal emulators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err="1" smtClean="0"/>
              <a:t>MobaXterm</a:t>
            </a:r>
            <a:r>
              <a:rPr lang="en-US" dirty="0" smtClean="0"/>
              <a:t> (terminal and file transfer): Recommended</a:t>
            </a:r>
          </a:p>
          <a:p>
            <a:pPr lvl="2">
              <a:defRPr/>
            </a:pPr>
            <a:r>
              <a:rPr lang="en-US" dirty="0">
                <a:hlinkClick r:id="rId2"/>
              </a:rPr>
              <a:t>http://mobaxterm.mobatek.net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2">
              <a:defRPr/>
            </a:pPr>
            <a:r>
              <a:rPr lang="en-US" dirty="0" smtClean="0"/>
              <a:t>Install the free home edition</a:t>
            </a:r>
          </a:p>
          <a:p>
            <a:pPr lvl="1">
              <a:defRPr/>
            </a:pPr>
            <a:r>
              <a:rPr lang="en-US" dirty="0"/>
              <a:t>Putty (terminal) and </a:t>
            </a:r>
            <a:r>
              <a:rPr lang="en-US" dirty="0" err="1"/>
              <a:t>WinSCP</a:t>
            </a:r>
            <a:r>
              <a:rPr lang="en-US" dirty="0"/>
              <a:t> (</a:t>
            </a:r>
            <a:r>
              <a:rPr lang="en-US" dirty="0" smtClean="0"/>
              <a:t>file transfer)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hlinkClick r:id="rId3"/>
              </a:rPr>
              <a:t>http://www.chiark.greenend.org.uk/~sgtatham/putty/download.html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>
                <a:hlinkClick r:id="rId4"/>
              </a:rPr>
              <a:t>https://winscp.net/eng/download.php</a:t>
            </a:r>
            <a:endParaRPr lang="en-US" altLang="en-US" dirty="0"/>
          </a:p>
          <a:p>
            <a:pPr lvl="1">
              <a:defRPr/>
            </a:pPr>
            <a:endParaRPr lang="en-US" dirty="0"/>
          </a:p>
          <a:p>
            <a:pPr marL="457200" lvl="1" indent="0">
              <a:buFontTx/>
              <a:buNone/>
              <a:defRPr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CCC3D-CC6A-4BA5-9C82-B0802463136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902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Connection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MobaXterm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Choose</a:t>
            </a:r>
            <a:r>
              <a:rPr lang="en-US" altLang="en-US" b="1" dirty="0" smtClean="0"/>
              <a:t> Session</a:t>
            </a:r>
            <a:r>
              <a:rPr lang="en-US" altLang="en-US" dirty="0" smtClean="0"/>
              <a:t>, it then opens up a Session Setting window</a:t>
            </a:r>
          </a:p>
          <a:p>
            <a:pPr lvl="1"/>
            <a:r>
              <a:rPr lang="en-US" altLang="en-US" dirty="0" smtClean="0"/>
              <a:t>Choose </a:t>
            </a:r>
            <a:r>
              <a:rPr lang="en-US" altLang="en-US" b="1" dirty="0" smtClean="0"/>
              <a:t>SSH</a:t>
            </a:r>
          </a:p>
          <a:p>
            <a:pPr lvl="1"/>
            <a:r>
              <a:rPr lang="en-US" altLang="en-US" dirty="0" smtClean="0"/>
              <a:t>Type in hostname and your username, then click OK</a:t>
            </a:r>
          </a:p>
          <a:p>
            <a:pPr lvl="1"/>
            <a:r>
              <a:rPr lang="en-US" altLang="en-US" dirty="0" smtClean="0"/>
              <a:t>Hostname: </a:t>
            </a:r>
            <a:r>
              <a:rPr lang="en-US" altLang="en-US" b="1" dirty="0" smtClean="0"/>
              <a:t>sc.rc.usf.edu</a:t>
            </a:r>
          </a:p>
          <a:p>
            <a:r>
              <a:rPr lang="en-US" altLang="en-US" dirty="0" smtClean="0"/>
              <a:t>Putty and </a:t>
            </a:r>
            <a:r>
              <a:rPr lang="en-US" altLang="en-US" dirty="0" err="1" smtClean="0"/>
              <a:t>WinSCP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Putty: Type in hostname and click Open</a:t>
            </a:r>
          </a:p>
          <a:p>
            <a:pPr lvl="1"/>
            <a:r>
              <a:rPr lang="en-US" altLang="en-US" dirty="0" err="1" smtClean="0"/>
              <a:t>WinSCP</a:t>
            </a:r>
            <a:r>
              <a:rPr lang="en-US" altLang="en-US" dirty="0" smtClean="0"/>
              <a:t>: Type in hostname, username, and password, then click Login</a:t>
            </a:r>
          </a:p>
          <a:p>
            <a:pPr lvl="1"/>
            <a:r>
              <a:rPr lang="en-US" altLang="en-US" dirty="0" smtClean="0"/>
              <a:t>Hostname: </a:t>
            </a:r>
            <a:r>
              <a:rPr lang="en-US" altLang="en-US" b="1" dirty="0" smtClean="0"/>
              <a:t>sc.rc.usf.edu</a:t>
            </a:r>
          </a:p>
          <a:p>
            <a:pPr lvl="1"/>
            <a:endParaRPr lang="en-US" alt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3411DE-F643-4794-8166-4F50F776B9A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2416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For MAC users, you don’t need to install any emulator. MAC </a:t>
            </a:r>
            <a:r>
              <a:rPr lang="en-US" altLang="en-US" dirty="0"/>
              <a:t>OS X includes Secure Shell terminal.  </a:t>
            </a:r>
            <a:endParaRPr lang="en-US" altLang="en-US" dirty="0" smtClean="0"/>
          </a:p>
          <a:p>
            <a:r>
              <a:rPr lang="en-US" dirty="0"/>
              <a:t>Open Terminal in Applications&gt;Utilities. Then choose the menu </a:t>
            </a:r>
            <a:r>
              <a:rPr lang="en-US" dirty="0" smtClean="0"/>
              <a:t>Shell&gt;New </a:t>
            </a:r>
            <a:r>
              <a:rPr lang="en-US" dirty="0"/>
              <a:t>Remote Connection. Select Secure Shell in the Service section, then click the + button under the Server section. Type in the host name: </a:t>
            </a:r>
            <a:r>
              <a:rPr lang="en-US" dirty="0" smtClean="0">
                <a:hlinkClick r:id="rId2"/>
              </a:rPr>
              <a:t>sc.rc.usf.edu</a:t>
            </a:r>
            <a:r>
              <a:rPr lang="en-US" dirty="0">
                <a:hlinkClick r:id="rId2"/>
              </a:rPr>
              <a:t> </a:t>
            </a:r>
            <a:r>
              <a:rPr lang="en-US" dirty="0" smtClean="0"/>
              <a:t>, </a:t>
            </a:r>
            <a:r>
              <a:rPr lang="en-US" dirty="0"/>
              <a:t>then put your username in the User field.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22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textfield</a:t>
            </a:r>
            <a:r>
              <a:rPr lang="en-US" dirty="0"/>
              <a:t> on the bottom, it should show: </a:t>
            </a:r>
            <a:r>
              <a:rPr lang="en-US" dirty="0" err="1"/>
              <a:t>ssh</a:t>
            </a:r>
            <a:r>
              <a:rPr lang="en-US" dirty="0"/>
              <a:t> </a:t>
            </a:r>
            <a:r>
              <a:rPr lang="en-US" dirty="0" smtClean="0">
                <a:hlinkClick r:id="rId2"/>
              </a:rPr>
              <a:t>yourusername@sc.rc.usf.edu</a:t>
            </a:r>
            <a:r>
              <a:rPr lang="en-US" dirty="0"/>
              <a:t>. Click connect. </a:t>
            </a:r>
          </a:p>
          <a:p>
            <a:r>
              <a:rPr lang="en-US" dirty="0"/>
              <a:t>For file transfer, use </a:t>
            </a:r>
            <a:r>
              <a:rPr lang="en-US" dirty="0" err="1"/>
              <a:t>sftp</a:t>
            </a:r>
            <a:r>
              <a:rPr lang="en-US" dirty="0"/>
              <a:t> instead of </a:t>
            </a:r>
            <a:r>
              <a:rPr lang="en-US" dirty="0" err="1"/>
              <a:t>ssh</a:t>
            </a:r>
            <a:r>
              <a:rPr lang="en-US" dirty="0"/>
              <a:t> in the service section and connect to </a:t>
            </a:r>
            <a:r>
              <a:rPr lang="en-US" dirty="0" err="1"/>
              <a:t>circe</a:t>
            </a:r>
            <a:r>
              <a:rPr lang="en-US" dirty="0"/>
              <a:t> (for </a:t>
            </a:r>
            <a:r>
              <a:rPr lang="en-US" dirty="0" err="1"/>
              <a:t>sftp</a:t>
            </a:r>
            <a:r>
              <a:rPr lang="en-US" dirty="0"/>
              <a:t> commands: </a:t>
            </a:r>
            <a:r>
              <a:rPr lang="en-US" dirty="0">
                <a:hlinkClick r:id="rId3"/>
              </a:rPr>
              <a:t>http://www.tecmint.com/sftp-command-examples/ 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If you prefer graphical interface for file transfers, download FileZilla (</a:t>
            </a:r>
            <a:r>
              <a:rPr lang="en-US" dirty="0">
                <a:hlinkClick r:id="rId4"/>
              </a:rPr>
              <a:t>https://filezilla-project.org/ </a:t>
            </a:r>
            <a:r>
              <a:rPr lang="en-US" dirty="0" smtClean="0"/>
              <a:t>)</a:t>
            </a:r>
            <a:r>
              <a:rPr lang="en-US" dirty="0"/>
              <a:t> 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23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Today’s Topics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Introduction to Unix</a:t>
            </a:r>
          </a:p>
          <a:p>
            <a:r>
              <a:rPr lang="en-US" altLang="en-US" dirty="0" smtClean="0"/>
              <a:t>Chapter 1: Introducing C</a:t>
            </a:r>
          </a:p>
          <a:p>
            <a:r>
              <a:rPr lang="en-US" altLang="en-US" dirty="0" smtClean="0"/>
              <a:t>Chapter 2: C Fundamentals</a:t>
            </a:r>
          </a:p>
        </p:txBody>
      </p:sp>
    </p:spTree>
    <p:extLst>
      <p:ext uri="{BB962C8B-B14F-4D97-AF65-F5344CB8AC3E}">
        <p14:creationId xmlns:p14="http://schemas.microsoft.com/office/powerpoint/2010/main" val="9437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Unix/Linux?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Unix/Linux </a:t>
            </a:r>
            <a:r>
              <a:rPr lang="en-US" altLang="en-US" dirty="0"/>
              <a:t>is everywhere</a:t>
            </a:r>
          </a:p>
          <a:p>
            <a:pPr lvl="1"/>
            <a:r>
              <a:rPr lang="en-US" dirty="0"/>
              <a:t>Mac </a:t>
            </a:r>
            <a:r>
              <a:rPr lang="en-US" dirty="0" smtClean="0"/>
              <a:t>OS:</a:t>
            </a:r>
            <a:r>
              <a:rPr lang="en-US" dirty="0"/>
              <a:t> Unix-based graphical interface OS</a:t>
            </a:r>
          </a:p>
          <a:p>
            <a:pPr lvl="1"/>
            <a:r>
              <a:rPr lang="en-US" altLang="en-US" dirty="0"/>
              <a:t>Embedded systems in cars, appliances, and devices</a:t>
            </a:r>
          </a:p>
          <a:p>
            <a:pPr lvl="1"/>
            <a:r>
              <a:rPr lang="en-US" altLang="en-US" dirty="0"/>
              <a:t>Super computers</a:t>
            </a:r>
          </a:p>
          <a:p>
            <a:pPr lvl="1"/>
            <a:r>
              <a:rPr lang="en-US" altLang="en-US" dirty="0"/>
              <a:t>Mobile phones</a:t>
            </a:r>
          </a:p>
          <a:p>
            <a:pPr lvl="1"/>
            <a:r>
              <a:rPr lang="en-US" altLang="en-US" dirty="0"/>
              <a:t>The Cloud</a:t>
            </a:r>
          </a:p>
          <a:p>
            <a:pPr lvl="1"/>
            <a:r>
              <a:rPr lang="en-US" altLang="en-US" dirty="0"/>
              <a:t>Big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25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76600"/>
            <a:ext cx="2819400" cy="1894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93" y="4484399"/>
            <a:ext cx="2768052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Unix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Unix is an operating system.</a:t>
            </a:r>
          </a:p>
          <a:p>
            <a:pPr lvl="1"/>
            <a:r>
              <a:rPr lang="en-US" altLang="en-US" dirty="0" smtClean="0"/>
              <a:t>An entire family of operating systems such as Linux and BSD (Berkeley Software Distribution).</a:t>
            </a:r>
          </a:p>
          <a:p>
            <a:pPr lvl="1"/>
            <a:r>
              <a:rPr lang="en-US" altLang="en-US" dirty="0" smtClean="0"/>
              <a:t>All versions of Unix are multiuser, multitasking, and can use the same commands</a:t>
            </a:r>
          </a:p>
          <a:p>
            <a:r>
              <a:rPr lang="en-US" altLang="en-US" dirty="0" smtClean="0"/>
              <a:t>The major components of Unix are the kernel and the command shell.</a:t>
            </a:r>
          </a:p>
          <a:p>
            <a:pPr lvl="1"/>
            <a:r>
              <a:rPr lang="en-US" altLang="en-US" dirty="0" smtClean="0"/>
              <a:t>Kernel: a set of functions that constitute the guts of the operating systems. </a:t>
            </a:r>
          </a:p>
          <a:p>
            <a:pPr lvl="1"/>
            <a:r>
              <a:rPr lang="en-US" altLang="en-US" dirty="0" smtClean="0"/>
              <a:t>Command shell: interpret commands into the proper system action.</a:t>
            </a:r>
          </a:p>
        </p:txBody>
      </p:sp>
    </p:spTree>
    <p:extLst>
      <p:ext uri="{BB962C8B-B14F-4D97-AF65-F5344CB8AC3E}">
        <p14:creationId xmlns:p14="http://schemas.microsoft.com/office/powerpoint/2010/main" val="33306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Shell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The most common shells are </a:t>
            </a:r>
            <a:r>
              <a:rPr lang="en-US" altLang="en-US" i="1" dirty="0" smtClean="0"/>
              <a:t>Bourne Shell (</a:t>
            </a:r>
            <a:r>
              <a:rPr lang="en-US" altLang="en-US" i="1" dirty="0" err="1" smtClean="0"/>
              <a:t>sh</a:t>
            </a:r>
            <a:r>
              <a:rPr lang="en-US" altLang="en-US" i="1" dirty="0" smtClean="0"/>
              <a:t>)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Bourne Again Shell (bash)</a:t>
            </a:r>
          </a:p>
          <a:p>
            <a:endParaRPr lang="en-US" altLang="en-US" i="1" dirty="0" smtClean="0"/>
          </a:p>
          <a:p>
            <a:r>
              <a:rPr lang="en-US" altLang="en-US" dirty="0" smtClean="0"/>
              <a:t>To find out what shell you are using, on the terminal,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echo $SHELL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9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Unix File System</a:t>
            </a:r>
          </a:p>
        </p:txBody>
      </p:sp>
      <p:pic>
        <p:nvPicPr>
          <p:cNvPr id="1026" name="Picture 2" descr="http://touque.ca/EC/students/LiM/Definition_Images/dire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98182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94195" y="5810251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Unix file system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5410200" y="2057400"/>
            <a:ext cx="1295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746531" y="1826567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Directories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smtClean="0"/>
              <a:t>/</a:t>
            </a:r>
          </a:p>
          <a:p>
            <a:pPr lvl="1"/>
            <a:r>
              <a:rPr lang="en-US" altLang="en-US" smtClean="0"/>
              <a:t>root</a:t>
            </a:r>
          </a:p>
          <a:p>
            <a:r>
              <a:rPr lang="en-US" altLang="en-US" b="1" smtClean="0"/>
              <a:t>.</a:t>
            </a:r>
          </a:p>
          <a:p>
            <a:pPr lvl="1"/>
            <a:r>
              <a:rPr lang="en-US" altLang="en-US" smtClean="0"/>
              <a:t>the current directory</a:t>
            </a:r>
          </a:p>
          <a:p>
            <a:r>
              <a:rPr lang="en-US" altLang="en-US" b="1" smtClean="0"/>
              <a:t>..</a:t>
            </a:r>
          </a:p>
          <a:p>
            <a:pPr lvl="1"/>
            <a:r>
              <a:rPr lang="en-US" altLang="en-US" smtClean="0"/>
              <a:t>the parent directory</a:t>
            </a:r>
            <a:endParaRPr lang="en-US" altLang="en-US" b="1" smtClean="0"/>
          </a:p>
          <a:p>
            <a:r>
              <a:rPr lang="en-US" altLang="en-US" b="1" smtClean="0"/>
              <a:t>~ </a:t>
            </a:r>
          </a:p>
          <a:p>
            <a:pPr lvl="1"/>
            <a:r>
              <a:rPr lang="en-US" altLang="en-US" smtClean="0"/>
              <a:t>your home directory</a:t>
            </a:r>
          </a:p>
          <a:p>
            <a:pPr lvl="1"/>
            <a:r>
              <a:rPr lang="en-US" altLang="en-US" smtClean="0"/>
              <a:t>When your first login, your current working directory is your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9922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 and TA: Email and office hours</a:t>
            </a:r>
          </a:p>
          <a:p>
            <a:r>
              <a:rPr lang="en-US" dirty="0" smtClean="0"/>
              <a:t>TA and Instructor’s Email Response time: within 24 </a:t>
            </a:r>
            <a:r>
              <a:rPr lang="en-US" dirty="0"/>
              <a:t>hours </a:t>
            </a:r>
            <a:r>
              <a:rPr lang="en-US" dirty="0" smtClean="0"/>
              <a:t>on weekdays</a:t>
            </a:r>
            <a:r>
              <a:rPr lang="en-US" dirty="0"/>
              <a:t>, </a:t>
            </a:r>
            <a:r>
              <a:rPr lang="en-US" dirty="0" smtClean="0"/>
              <a:t>within 48 </a:t>
            </a:r>
            <a:r>
              <a:rPr lang="en-US" dirty="0"/>
              <a:t>hours </a:t>
            </a:r>
            <a:r>
              <a:rPr lang="en-US" dirty="0" smtClean="0"/>
              <a:t>on weekends</a:t>
            </a:r>
            <a:endParaRPr lang="en-US" dirty="0"/>
          </a:p>
          <a:p>
            <a:r>
              <a:rPr lang="en-US" dirty="0" smtClean="0"/>
              <a:t>Discussion board on Canvas (Please do not post your code on Discussion board)</a:t>
            </a:r>
          </a:p>
          <a:p>
            <a:r>
              <a:rPr lang="en-US" dirty="0" smtClean="0"/>
              <a:t>If you have a file attachment, send it from your USF email account, do NOT use canvas email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Text (Program) Editor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nano</a:t>
            </a:r>
            <a:r>
              <a:rPr lang="en-US" altLang="en-US" dirty="0" smtClean="0"/>
              <a:t> (recommended)</a:t>
            </a:r>
          </a:p>
          <a:p>
            <a:pPr lvl="1"/>
            <a:r>
              <a:rPr lang="en-US" altLang="en-US" dirty="0" smtClean="0"/>
              <a:t>Text based</a:t>
            </a:r>
          </a:p>
          <a:p>
            <a:pPr lvl="1"/>
            <a:r>
              <a:rPr lang="en-US" altLang="en-US" dirty="0" smtClean="0"/>
              <a:t>Commands listed at the bottom of the editor</a:t>
            </a:r>
          </a:p>
          <a:p>
            <a:r>
              <a:rPr lang="en-US" altLang="en-US" dirty="0" err="1" smtClean="0"/>
              <a:t>emacs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Graphical interface</a:t>
            </a:r>
          </a:p>
          <a:p>
            <a:r>
              <a:rPr lang="en-US" altLang="en-US" dirty="0" smtClean="0"/>
              <a:t>vi or vim </a:t>
            </a:r>
          </a:p>
          <a:p>
            <a:pPr lvl="1"/>
            <a:r>
              <a:rPr lang="en-US" altLang="en-US" dirty="0" smtClean="0"/>
              <a:t>We will start to use vi in a few weeks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9D17FF-7DDB-45AF-8482-074B2624633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10123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1C65CD4-03F0-42AE-BF68-30EBE14BBCF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800"/>
          </a:p>
        </p:txBody>
      </p:sp>
      <p:sp>
        <p:nvSpPr>
          <p:cNvPr id="45059" name="Rectangle 2050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mtClean="0"/>
              <a:t>Chapter 1</a:t>
            </a:r>
          </a:p>
        </p:txBody>
      </p:sp>
      <p:sp>
        <p:nvSpPr>
          <p:cNvPr id="45060" name="Rectangle 2051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3600" b="1" smtClean="0">
                <a:latin typeface="Arial" panose="020B0604020202020204" pitchFamily="34" charset="0"/>
              </a:rPr>
              <a:t>Introducing C</a:t>
            </a: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Origins of C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r>
              <a:rPr lang="en-US" altLang="en-US" smtClean="0"/>
              <a:t>C is a by-product of UNIX, developed at Bell Laboratories by Ken Thompson, Dennis Ritchie, and others. </a:t>
            </a:r>
          </a:p>
          <a:p>
            <a:r>
              <a:rPr lang="en-US" altLang="en-US" smtClean="0"/>
              <a:t>Thompson designed a small language named B, a systems programming language developed in the mid-1960s. </a:t>
            </a:r>
          </a:p>
          <a:p>
            <a:r>
              <a:rPr lang="en-US" altLang="en-US" smtClean="0"/>
              <a:t>By 1971, Ritchie began to develop an extended version of B.</a:t>
            </a:r>
          </a:p>
        </p:txBody>
      </p:sp>
      <p:sp>
        <p:nvSpPr>
          <p:cNvPr id="4608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6CAFBEC-DA0F-4B1A-B6E0-19EC67014FCB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9599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Origins of C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As the language began to diverge more from B, Ritchie changed its name to C.</a:t>
            </a:r>
          </a:p>
          <a:p>
            <a:r>
              <a:rPr lang="en-US" altLang="en-US" dirty="0" smtClean="0"/>
              <a:t>The language was stable enough by 1973 that UNIX could be rewritten in C.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31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Versions of C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K &amp; R – Kernighan and Ritchie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C Programming Language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First Edition, 1978</a:t>
            </a:r>
          </a:p>
          <a:p>
            <a:pPr lvl="1">
              <a:lnSpc>
                <a:spcPct val="90000"/>
              </a:lnSpc>
            </a:pPr>
            <a:endParaRPr lang="en-US" altLang="en-US" sz="9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ANSI/ISO Standard – C89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ANSI: American National Standards Institute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ISO: International Organization for Standardization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C89 is widely used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C89 with some extensions is default for our C compiler </a:t>
            </a:r>
            <a:r>
              <a:rPr lang="en-US" altLang="en-US" dirty="0" err="1" smtClean="0"/>
              <a:t>gcc</a:t>
            </a:r>
            <a:r>
              <a:rPr lang="en-US" altLang="en-US" dirty="0" smtClean="0"/>
              <a:t> on the student cluster</a:t>
            </a:r>
          </a:p>
          <a:p>
            <a:pPr lvl="1">
              <a:lnSpc>
                <a:spcPct val="90000"/>
              </a:lnSpc>
            </a:pPr>
            <a:endParaRPr lang="en-US" altLang="en-US" sz="9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"New" ANSI/ISO Standard – C99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Differences marked in our textbook</a:t>
            </a:r>
          </a:p>
        </p:txBody>
      </p:sp>
    </p:spTree>
    <p:extLst>
      <p:ext uri="{BB962C8B-B14F-4D97-AF65-F5344CB8AC3E}">
        <p14:creationId xmlns:p14="http://schemas.microsoft.com/office/powerpoint/2010/main" val="6744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701722" y="304800"/>
            <a:ext cx="7772400" cy="685800"/>
          </a:xfrm>
        </p:spPr>
        <p:txBody>
          <a:bodyPr/>
          <a:lstStyle/>
          <a:p>
            <a:r>
              <a:rPr lang="en-US" altLang="en-US" smtClean="0"/>
              <a:t>C-Based Languages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701722" y="1219200"/>
            <a:ext cx="7772400" cy="4800600"/>
          </a:xfrm>
        </p:spPr>
        <p:txBody>
          <a:bodyPr/>
          <a:lstStyle/>
          <a:p>
            <a:r>
              <a:rPr lang="en-US" altLang="en-US" b="1" i="1" dirty="0" smtClean="0"/>
              <a:t>C++ </a:t>
            </a:r>
            <a:r>
              <a:rPr lang="en-US" altLang="en-US" dirty="0" smtClean="0"/>
              <a:t>includes all the features of C, but adds classes and other features to support object-oriented programming.</a:t>
            </a:r>
          </a:p>
          <a:p>
            <a:r>
              <a:rPr lang="en-US" altLang="en-US" b="1" dirty="0" smtClean="0"/>
              <a:t>Objective-C </a:t>
            </a:r>
            <a:r>
              <a:rPr lang="en-US" altLang="en-US" dirty="0" smtClean="0"/>
              <a:t>is superset of C with Object-oriented capabilities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the main programming language used by Apple for the OS </a:t>
            </a:r>
            <a:r>
              <a:rPr lang="en-US" dirty="0" smtClean="0"/>
              <a:t>X and</a:t>
            </a:r>
            <a:r>
              <a:rPr lang="en-US" dirty="0"/>
              <a:t> iOS operating systems</a:t>
            </a:r>
            <a:endParaRPr lang="en-US" altLang="en-US" dirty="0" smtClean="0"/>
          </a:p>
          <a:p>
            <a:r>
              <a:rPr lang="en-US" altLang="en-US" b="1" i="1" dirty="0" smtClean="0"/>
              <a:t>Java</a:t>
            </a:r>
            <a:r>
              <a:rPr lang="en-US" altLang="en-US" dirty="0" smtClean="0"/>
              <a:t> is based on C++ and therefore inherits many C features.</a:t>
            </a:r>
          </a:p>
          <a:p>
            <a:r>
              <a:rPr lang="en-US" altLang="en-US" b="1" i="1" dirty="0" smtClean="0"/>
              <a:t>C#</a:t>
            </a:r>
            <a:r>
              <a:rPr lang="en-US" altLang="en-US" dirty="0" smtClean="0"/>
              <a:t> is a more recent language derived from C++ and Java.</a:t>
            </a:r>
          </a:p>
          <a:p>
            <a:r>
              <a:rPr lang="en-US" altLang="en-US" b="1" i="1" dirty="0" smtClean="0"/>
              <a:t>Perl</a:t>
            </a:r>
            <a:r>
              <a:rPr lang="en-US" altLang="en-US" dirty="0" smtClean="0"/>
              <a:t> has adopted many of the features of C.</a:t>
            </a:r>
          </a:p>
          <a:p>
            <a:endParaRPr lang="en-US" altLang="en-US" dirty="0" smtClean="0"/>
          </a:p>
        </p:txBody>
      </p:sp>
      <p:sp>
        <p:nvSpPr>
          <p:cNvPr id="4915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6225270-04CE-4212-BA3D-10458AB8C7F5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9960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C?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6445299" cy="48006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 provides access to machine-level concepts (bytes and pointers, for example) that other languages try to hide: knowing how things work</a:t>
            </a:r>
          </a:p>
          <a:p>
            <a:pPr>
              <a:defRPr/>
            </a:pPr>
            <a:r>
              <a:rPr lang="en-US" altLang="en-US" dirty="0" smtClean="0"/>
              <a:t>C </a:t>
            </a:r>
            <a:r>
              <a:rPr lang="en-US" altLang="en-US" dirty="0"/>
              <a:t>is used for applications of all </a:t>
            </a:r>
            <a:r>
              <a:rPr lang="en-US" altLang="en-US" dirty="0" smtClean="0"/>
              <a:t>kind</a:t>
            </a:r>
          </a:p>
          <a:p>
            <a:pPr lvl="1">
              <a:defRPr/>
            </a:pPr>
            <a:r>
              <a:rPr lang="en-US" altLang="en-US" dirty="0" smtClean="0"/>
              <a:t>Operating </a:t>
            </a:r>
            <a:r>
              <a:rPr lang="en-US" altLang="en-US" dirty="0"/>
              <a:t>systems</a:t>
            </a:r>
          </a:p>
          <a:p>
            <a:pPr lvl="1">
              <a:defRPr/>
            </a:pPr>
            <a:r>
              <a:rPr lang="en-US" altLang="en-US" dirty="0"/>
              <a:t>Embedded systems</a:t>
            </a:r>
          </a:p>
          <a:p>
            <a:pPr lvl="1">
              <a:defRPr/>
            </a:pPr>
            <a:r>
              <a:rPr lang="en-US" altLang="en-US" dirty="0"/>
              <a:t>Commercial data </a:t>
            </a:r>
            <a:r>
              <a:rPr lang="en-US" altLang="en-US" dirty="0" smtClean="0"/>
              <a:t>processing</a:t>
            </a:r>
          </a:p>
          <a:p>
            <a:pPr lvl="1">
              <a:defRPr/>
            </a:pPr>
            <a:r>
              <a:rPr lang="en-US" altLang="en-US" dirty="0" smtClean="0"/>
              <a:t>Database engines development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Program </a:t>
            </a:r>
            <a:r>
              <a:rPr lang="en-US" altLang="en-US" dirty="0" smtClean="0"/>
              <a:t>Compilers and Programming </a:t>
            </a:r>
            <a:r>
              <a:rPr lang="en-US" altLang="en-US" dirty="0"/>
              <a:t>language interpreters 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Game development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457200" lvl="1" indent="0">
              <a:buFontTx/>
              <a:buNone/>
            </a:pPr>
            <a:endParaRPr lang="en-US" altLang="en-US" dirty="0" smtClean="0"/>
          </a:p>
          <a:p>
            <a:pPr marL="457200" lvl="1" indent="0">
              <a:buFontTx/>
              <a:buNone/>
            </a:pPr>
            <a:endParaRPr lang="en-US" alt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2C941-7A97-4A91-B522-FB3E9F1203D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8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99" y="304800"/>
            <a:ext cx="2012901" cy="381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572000"/>
            <a:ext cx="2209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85800" y="558282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Future Courses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79580" y="5410200"/>
            <a:ext cx="7772400" cy="114300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 smtClean="0"/>
              <a:t>Electives that requires C/C++ programming: Computer Networks, Computational </a:t>
            </a:r>
            <a:r>
              <a:rPr lang="en-US" altLang="en-US" dirty="0"/>
              <a:t>G</a:t>
            </a:r>
            <a:r>
              <a:rPr lang="en-US" altLang="en-US" dirty="0" smtClean="0"/>
              <a:t>eometry, Cybersecurity,  Image </a:t>
            </a:r>
            <a:r>
              <a:rPr lang="en-US" altLang="en-US" dirty="0"/>
              <a:t>P</a:t>
            </a:r>
            <a:r>
              <a:rPr lang="en-US" altLang="en-US" dirty="0" smtClean="0"/>
              <a:t>rocessing, Computer </a:t>
            </a:r>
            <a:r>
              <a:rPr lang="en-US" altLang="en-US" dirty="0"/>
              <a:t>G</a:t>
            </a:r>
            <a:r>
              <a:rPr lang="en-US" altLang="en-US" dirty="0" smtClean="0"/>
              <a:t>raphics, and others.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142210-8049-4820-9499-B0D21ABCB14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8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444884"/>
            <a:ext cx="5238750" cy="37242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3352800" y="4508241"/>
            <a:ext cx="1219200" cy="660918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408784" y="3416463"/>
            <a:ext cx="1219200" cy="660918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380792" y="2514504"/>
            <a:ext cx="1219200" cy="660918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7926D0-4C9B-4A48-9358-A2A773E1F87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800" smtClean="0"/>
          </a:p>
        </p:txBody>
      </p:sp>
      <p:sp>
        <p:nvSpPr>
          <p:cNvPr id="53251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mtClean="0"/>
              <a:t>Chapter 2</a:t>
            </a:r>
          </a:p>
        </p:txBody>
      </p:sp>
      <p:sp>
        <p:nvSpPr>
          <p:cNvPr id="53252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en-US" sz="3600" b="1" smtClean="0">
                <a:latin typeface="Arial" panose="020B0604020202020204" pitchFamily="34" charset="0"/>
              </a:rPr>
              <a:t>C Fundamentals</a:t>
            </a:r>
          </a:p>
        </p:txBody>
      </p:sp>
    </p:spTree>
    <p:extLst>
      <p:ext uri="{BB962C8B-B14F-4D97-AF65-F5344CB8AC3E}">
        <p14:creationId xmlns:p14="http://schemas.microsoft.com/office/powerpoint/2010/main" val="3212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Objectives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900" dirty="0" smtClean="0"/>
          </a:p>
          <a:p>
            <a:r>
              <a:rPr lang="en-US" altLang="en-US" smtClean="0"/>
              <a:t>Write </a:t>
            </a:r>
            <a:r>
              <a:rPr lang="en-US" altLang="en-US" dirty="0" smtClean="0"/>
              <a:t>a small program to implement a simple algorithm.</a:t>
            </a:r>
          </a:p>
          <a:p>
            <a:r>
              <a:rPr lang="en-US" altLang="en-US" dirty="0" smtClean="0"/>
              <a:t>Edit, compile, and test your program on a networked Unix system.</a:t>
            </a:r>
          </a:p>
        </p:txBody>
      </p:sp>
    </p:spTree>
    <p:extLst>
      <p:ext uri="{BB962C8B-B14F-4D97-AF65-F5344CB8AC3E}">
        <p14:creationId xmlns:p14="http://schemas.microsoft.com/office/powerpoint/2010/main" val="227815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00585" y="35814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Syllabus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3DC8F-DE61-4CDC-BE6A-68B54B7E79E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27705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Program: </a:t>
            </a:r>
            <a:r>
              <a:rPr lang="en-US" altLang="en-US" dirty="0" smtClean="0"/>
              <a:t>Printing Hello World</a:t>
            </a:r>
            <a:endParaRPr lang="en-US" altLang="en-US" dirty="0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World!\n");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This program might be stored in a file named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helloWorld.c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The file name doesn’t matter, but the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altLang="en-US" dirty="0" smtClean="0">
                <a:solidFill>
                  <a:srgbClr val="000000"/>
                </a:solidFill>
              </a:rPr>
              <a:t> extension is often required.</a:t>
            </a:r>
          </a:p>
          <a:p>
            <a:pPr>
              <a:spcBef>
                <a:spcPts val="400"/>
              </a:spcBef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E98B3B-9056-40D5-A711-C93A8D2890C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4776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The General Form of a Simple Program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mtClean="0"/>
              <a:t>Simple C programs have the form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en-US" smtClean="0"/>
              <a:t>	</a:t>
            </a:r>
            <a:r>
              <a:rPr lang="en-US" altLang="en-US" sz="2400" i="1" smtClean="0"/>
              <a:t>directives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400" i="1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i="1" smtClean="0"/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smtClean="0"/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4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694E5DC-D334-4691-AD3B-D6A6B4B41C9F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66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Compiling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Before a program can be executed, three steps are usually necessary:</a:t>
            </a:r>
          </a:p>
          <a:p>
            <a:pPr lvl="1">
              <a:defRPr/>
            </a:pPr>
            <a:r>
              <a:rPr lang="en-US" b="1" i="1" dirty="0" smtClean="0">
                <a:ea typeface="+mn-ea"/>
                <a:cs typeface="+mn-cs"/>
              </a:rPr>
              <a:t>Preprocessing.</a:t>
            </a:r>
            <a:r>
              <a:rPr lang="en-US" dirty="0" smtClean="0">
                <a:ea typeface="+mn-ea"/>
                <a:cs typeface="+mn-cs"/>
              </a:rPr>
              <a:t> The </a:t>
            </a:r>
            <a:r>
              <a:rPr lang="en-US" b="1" i="1" dirty="0" smtClean="0">
                <a:ea typeface="+mn-ea"/>
                <a:cs typeface="+mn-cs"/>
              </a:rPr>
              <a:t>preprocessor</a:t>
            </a:r>
            <a:r>
              <a:rPr lang="en-US" dirty="0" smtClean="0">
                <a:ea typeface="+mn-ea"/>
                <a:cs typeface="+mn-cs"/>
              </a:rPr>
              <a:t> obeys commands that begin with # (known as </a:t>
            </a:r>
            <a:r>
              <a:rPr lang="en-US" b="1" i="1" dirty="0" smtClean="0">
                <a:ea typeface="+mn-ea"/>
                <a:cs typeface="+mn-cs"/>
              </a:rPr>
              <a:t>directives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lvl="1">
              <a:defRPr/>
            </a:pPr>
            <a:r>
              <a:rPr lang="en-US" b="1" i="1" dirty="0" smtClean="0">
                <a:ea typeface="+mn-ea"/>
                <a:cs typeface="+mn-cs"/>
              </a:rPr>
              <a:t>Compiling.</a:t>
            </a:r>
            <a:r>
              <a:rPr lang="en-US" dirty="0" smtClean="0">
                <a:ea typeface="+mn-ea"/>
                <a:cs typeface="+mn-cs"/>
              </a:rPr>
              <a:t> A </a:t>
            </a:r>
            <a:r>
              <a:rPr lang="en-US" b="1" i="1" dirty="0" smtClean="0">
                <a:ea typeface="+mn-ea"/>
                <a:cs typeface="+mn-cs"/>
              </a:rPr>
              <a:t>compiler</a:t>
            </a:r>
            <a:r>
              <a:rPr lang="en-US" dirty="0" smtClean="0">
                <a:ea typeface="+mn-ea"/>
                <a:cs typeface="+mn-cs"/>
              </a:rPr>
              <a:t> then translates the program into machine instructions (</a:t>
            </a:r>
            <a:r>
              <a:rPr lang="en-US" b="1" i="1" dirty="0" smtClean="0">
                <a:ea typeface="+mn-ea"/>
                <a:cs typeface="+mn-cs"/>
              </a:rPr>
              <a:t>object code</a:t>
            </a:r>
            <a:r>
              <a:rPr lang="en-US" dirty="0" smtClean="0">
                <a:ea typeface="+mn-ea"/>
                <a:cs typeface="+mn-cs"/>
              </a:rPr>
              <a:t>).</a:t>
            </a:r>
          </a:p>
          <a:p>
            <a:pPr lvl="1">
              <a:defRPr/>
            </a:pPr>
            <a:r>
              <a:rPr lang="en-US" b="1" i="1" dirty="0" smtClean="0">
                <a:ea typeface="+mn-ea"/>
                <a:cs typeface="+mn-cs"/>
              </a:rPr>
              <a:t>Linking.</a:t>
            </a:r>
            <a:r>
              <a:rPr lang="en-US" dirty="0" smtClean="0">
                <a:ea typeface="+mn-ea"/>
                <a:cs typeface="+mn-cs"/>
              </a:rPr>
              <a:t> A </a:t>
            </a:r>
            <a:r>
              <a:rPr lang="en-US" b="1" i="1" dirty="0" smtClean="0">
                <a:ea typeface="+mn-ea"/>
                <a:cs typeface="+mn-cs"/>
              </a:rPr>
              <a:t>linker</a:t>
            </a:r>
            <a:r>
              <a:rPr lang="en-US" dirty="0" smtClean="0">
                <a:ea typeface="+mn-ea"/>
                <a:cs typeface="+mn-cs"/>
              </a:rPr>
              <a:t> combines the object code produced by the compiler with any additional code needed to yield a complete executable program.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A01DCE-68D9-4555-B2A8-612981D0C8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34286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The GCC Compiler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GCC (</a:t>
            </a:r>
            <a:r>
              <a:rPr lang="en-US" dirty="0"/>
              <a:t>GNU Compiler </a:t>
            </a:r>
            <a:r>
              <a:rPr lang="en-US" dirty="0" smtClean="0"/>
              <a:t>Collection) </a:t>
            </a:r>
            <a:r>
              <a:rPr lang="en-US" altLang="en-US" dirty="0" smtClean="0"/>
              <a:t>is one of the most popular C compilers.</a:t>
            </a:r>
          </a:p>
          <a:p>
            <a:r>
              <a:rPr lang="en-US" altLang="en-US" dirty="0" smtClean="0"/>
              <a:t>GCC is supplied with Linux but is available for many other platforms as well.</a:t>
            </a:r>
          </a:p>
          <a:p>
            <a:r>
              <a:rPr lang="en-US" altLang="en-US" dirty="0" smtClean="0"/>
              <a:t>Using this compiler to compile </a:t>
            </a:r>
            <a:r>
              <a:rPr lang="en-US" altLang="en-US" dirty="0" err="1" smtClean="0"/>
              <a:t>pun.c</a:t>
            </a:r>
            <a:r>
              <a:rPr lang="en-US" altLang="en-US" dirty="0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helloWorld.c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 smtClean="0"/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D24BD-DE93-4B32-B8D7-F531575B8D3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2589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Compiling and Linking Using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After compiling and linking the program, </a:t>
            </a:r>
            <a:r>
              <a:rPr lang="en-US" altLang="en-US" dirty="0" err="1" smtClean="0"/>
              <a:t>g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altLang="en-US" dirty="0" smtClean="0"/>
              <a:t> leaves the executable program in a file named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altLang="en-US" dirty="0" smtClean="0"/>
              <a:t> by default.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en-US" dirty="0"/>
              <a:t>Run</a:t>
            </a:r>
            <a:r>
              <a:rPr lang="en-US" altLang="en-US" dirty="0" smtClean="0"/>
              <a:t>: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altLang="en-US" dirty="0" smtClean="0"/>
              <a:t> option lets us choose the name of the file containing the executable program. To name the executable version of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helloWorld.c</a:t>
            </a:r>
            <a:r>
              <a:rPr lang="en-US" altLang="en-US" dirty="0" smtClean="0"/>
              <a:t> to :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-o hello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helloWorld.c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/>
              <a:t>Run: </a:t>
            </a:r>
          </a:p>
          <a:p>
            <a:pPr marL="0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./hello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1BA23-6270-4E6D-BBD1-A4B2F624206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9405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Directives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Before a C program is compiled, it is first edited by a preprocessor</a:t>
            </a:r>
            <a:r>
              <a:rPr lang="en-US" altLang="en-US" dirty="0"/>
              <a:t>. Commands intended for the preprocessor are called directives</a:t>
            </a:r>
            <a:r>
              <a:rPr lang="en-US" altLang="en-US" dirty="0" smtClean="0"/>
              <a:t>.</a:t>
            </a:r>
          </a:p>
          <a:p>
            <a:r>
              <a:rPr lang="en-US" altLang="en-US" dirty="0"/>
              <a:t>Directives always begin with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dirty="0"/>
              <a:t> character.</a:t>
            </a:r>
          </a:p>
          <a:p>
            <a:r>
              <a:rPr lang="en-US" altLang="en-US" dirty="0"/>
              <a:t>By default, directives are one line long; there’s no semicolon or other special marker at the end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#include &lt;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dirty="0" smtClean="0"/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dirty="0" smtClean="0"/>
              <a:t> is a </a:t>
            </a:r>
            <a:r>
              <a:rPr lang="en-US" altLang="en-US" b="1" i="1" dirty="0" smtClean="0"/>
              <a:t>header</a:t>
            </a:r>
            <a:r>
              <a:rPr lang="en-US" altLang="en-US" dirty="0" smtClean="0"/>
              <a:t> containing information about C’s standard I/O library.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D3F2D8-CAAD-4FF9-A6F7-DFE9665EABD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10776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mtClean="0"/>
              <a:t> Function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dirty="0" smtClean="0"/>
              <a:t> function is mandatory.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dirty="0" smtClean="0"/>
              <a:t> is special: it gets called automatically when the program is executed.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dirty="0" smtClean="0"/>
              <a:t> returns a status code; the value 0 indicates normal program termination.</a:t>
            </a:r>
          </a:p>
          <a:p>
            <a:r>
              <a:rPr lang="en-US" altLang="en-US" dirty="0" smtClean="0"/>
              <a:t>If there’s no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/>
              <a:t> statement at the end of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dirty="0" smtClean="0"/>
              <a:t> function, many compilers will produce a warning message: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warning</a:t>
            </a:r>
            <a:r>
              <a:rPr lang="en-US" altLang="en-US" dirty="0">
                <a:solidFill>
                  <a:schemeClr val="accent2"/>
                </a:solidFill>
              </a:rPr>
              <a:t>: control reaches end of non-void function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639760-5F63-4D94-8BD5-83A0AFEF60A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36283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Statements: Printing Strings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When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/>
              <a:t> function displays a </a:t>
            </a:r>
            <a:r>
              <a:rPr lang="en-US" altLang="en-US" b="1" i="1" dirty="0" smtClean="0"/>
              <a:t>string literal</a:t>
            </a:r>
            <a:r>
              <a:rPr lang="en-US" altLang="en-US" dirty="0" smtClean="0"/>
              <a:t>—characters enclosed in double quotation marks—it doesn’t show the quotation marks.</a:t>
            </a:r>
          </a:p>
          <a:p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b="1" dirty="0" smtClean="0"/>
              <a:t> doesn’t automatically advance to the next output line when it finishes printing.</a:t>
            </a:r>
          </a:p>
          <a:p>
            <a:r>
              <a:rPr lang="en-US" altLang="en-US" dirty="0" smtClean="0"/>
              <a:t>To make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/>
              <a:t> advance one line, include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dirty="0" smtClean="0"/>
              <a:t> (the </a:t>
            </a:r>
            <a:r>
              <a:rPr lang="en-US" altLang="en-US" b="1" i="1" dirty="0" smtClean="0"/>
              <a:t>new-line character</a:t>
            </a:r>
            <a:r>
              <a:rPr lang="en-US" altLang="en-US" dirty="0" smtClean="0"/>
              <a:t>) in the string to be printed.</a:t>
            </a:r>
          </a:p>
          <a:p>
            <a:pPr>
              <a:buFontTx/>
              <a:buNone/>
            </a:pPr>
            <a:r>
              <a:rPr lang="en-US" altLang="en-US" dirty="0" smtClean="0"/>
              <a:t> </a:t>
            </a:r>
          </a:p>
          <a:p>
            <a:endParaRPr lang="en-US" altLang="en-US" dirty="0" smtClean="0"/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BCB90-D18B-4D7C-BF67-6316F66F038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24086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Comments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r>
              <a:rPr lang="en-US" altLang="en-US" dirty="0" smtClean="0"/>
              <a:t>A block </a:t>
            </a:r>
            <a:r>
              <a:rPr lang="en-US" altLang="en-US" b="1" i="1" dirty="0" smtClean="0"/>
              <a:t>comment</a:t>
            </a:r>
            <a:r>
              <a:rPr lang="en-US" altLang="en-US" dirty="0" smtClean="0"/>
              <a:t> begins with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dirty="0" smtClean="0"/>
              <a:t> and end with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en-US" dirty="0" smtClean="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This is a comment */</a:t>
            </a:r>
          </a:p>
          <a:p>
            <a:r>
              <a:rPr lang="en-US" altLang="en-US" dirty="0" smtClean="0"/>
              <a:t>Block comments may extend over more than one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Name: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pun.c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Purpose: Prints a bad pun.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Author: K. N. King */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dirty="0" smtClean="0"/>
              <a:t>Line </a:t>
            </a:r>
            <a:r>
              <a:rPr lang="en-US" altLang="en-US" dirty="0"/>
              <a:t>comments </a:t>
            </a:r>
            <a:r>
              <a:rPr lang="en-US" altLang="en-US" dirty="0" smtClean="0"/>
              <a:t>ends automatically at the end of a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This is a comment</a:t>
            </a:r>
          </a:p>
          <a:p>
            <a:pPr>
              <a:defRPr/>
            </a:pPr>
            <a:r>
              <a:rPr lang="en-US" dirty="0" smtClean="0"/>
              <a:t>Line comments are safer</a:t>
            </a:r>
            <a:endParaRPr lang="en-US" dirty="0"/>
          </a:p>
          <a:p>
            <a:pPr lvl="1">
              <a:defRPr/>
            </a:pP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chance that an unterminated comment will accidentally consume part of a program.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en-US" dirty="0"/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altLang="en-US" dirty="0" smtClean="0"/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663C08-CE0D-4EE3-A35D-6BD4F997A60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41294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Before Next Class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Install </a:t>
            </a:r>
            <a:r>
              <a:rPr lang="en-US" altLang="en-US" dirty="0" err="1" smtClean="0"/>
              <a:t>MobaXterm</a:t>
            </a:r>
            <a:r>
              <a:rPr lang="en-US" altLang="en-US" dirty="0" smtClean="0"/>
              <a:t> or (Putty and </a:t>
            </a:r>
            <a:r>
              <a:rPr lang="en-US" altLang="en-US" dirty="0" err="1" smtClean="0"/>
              <a:t>WinSCP</a:t>
            </a:r>
            <a:r>
              <a:rPr lang="en-US" altLang="en-US" dirty="0" smtClean="0"/>
              <a:t>) if you have Window OS and login to the student cluster</a:t>
            </a:r>
          </a:p>
          <a:p>
            <a:pPr lvl="1">
              <a:defRPr/>
            </a:pPr>
            <a:r>
              <a:rPr lang="en-US" altLang="en-US" dirty="0"/>
              <a:t>Host name: sc.rc.usf.edu</a:t>
            </a:r>
          </a:p>
          <a:p>
            <a:pPr lvl="1">
              <a:defRPr/>
            </a:pPr>
            <a:r>
              <a:rPr lang="en-US" altLang="en-US" dirty="0"/>
              <a:t>Login with your </a:t>
            </a:r>
            <a:r>
              <a:rPr lang="en-US" altLang="en-US" dirty="0" err="1"/>
              <a:t>netid</a:t>
            </a:r>
            <a:r>
              <a:rPr lang="en-US" altLang="en-US" dirty="0"/>
              <a:t> and password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Mac </a:t>
            </a:r>
            <a:r>
              <a:rPr lang="en-US" altLang="en-US" smtClean="0"/>
              <a:t>users </a:t>
            </a:r>
            <a:r>
              <a:rPr lang="en-US" altLang="en-US" dirty="0"/>
              <a:t>i</a:t>
            </a:r>
            <a:r>
              <a:rPr lang="en-US" smtClean="0"/>
              <a:t>f </a:t>
            </a:r>
            <a:r>
              <a:rPr lang="en-US" dirty="0"/>
              <a:t>you prefer graphical interface for file transfers, download FileZilla (</a:t>
            </a:r>
            <a:r>
              <a:rPr lang="en-US" dirty="0">
                <a:hlinkClick r:id="rId2"/>
              </a:rPr>
              <a:t>https://filezilla-project.org/ </a:t>
            </a:r>
            <a:r>
              <a:rPr lang="en-US" dirty="0"/>
              <a:t>) </a:t>
            </a:r>
          </a:p>
          <a:p>
            <a:pPr lvl="1">
              <a:defRPr/>
            </a:pPr>
            <a:endParaRPr lang="en-US" altLang="en-US" dirty="0" smtClean="0"/>
          </a:p>
          <a:p>
            <a:pPr marL="0" indent="0">
              <a:buNone/>
              <a:defRPr/>
            </a:pPr>
            <a:endParaRPr lang="en-US" altLang="en-US" dirty="0" smtClean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9A6500-3955-4BE9-BA29-64780FD3C51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41197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Prerequisite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Programming Concepts (COP2510) or equivalent</a:t>
            </a:r>
          </a:p>
          <a:p>
            <a:pPr lvl="1"/>
            <a:r>
              <a:rPr lang="en-US" altLang="en-US" dirty="0" smtClean="0"/>
              <a:t>Variables and expressions</a:t>
            </a:r>
          </a:p>
          <a:p>
            <a:pPr lvl="1"/>
            <a:r>
              <a:rPr lang="en-US" altLang="en-US" dirty="0" smtClean="0"/>
              <a:t>Conditional statement (if/else, switch)</a:t>
            </a:r>
          </a:p>
          <a:p>
            <a:pPr lvl="1"/>
            <a:r>
              <a:rPr lang="en-US" altLang="en-US" dirty="0" smtClean="0"/>
              <a:t>Loops (while, do-while, for)</a:t>
            </a:r>
          </a:p>
          <a:p>
            <a:pPr lvl="1"/>
            <a:r>
              <a:rPr lang="en-US" altLang="en-US" dirty="0" smtClean="0"/>
              <a:t>Arrays</a:t>
            </a:r>
          </a:p>
          <a:p>
            <a:pPr lvl="1"/>
            <a:r>
              <a:rPr lang="en-US" altLang="en-US" dirty="0" smtClean="0"/>
              <a:t>Basic understanding of method (function)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 many of you took Programming Concepts in Java? Other languages?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22C269-FF7C-4615-8099-2D8DBCD2199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14913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Code::Blocks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Install Code::Blocks as a backup IDE</a:t>
            </a:r>
          </a:p>
          <a:p>
            <a:pPr lvl="1">
              <a:defRPr/>
            </a:pPr>
            <a:r>
              <a:rPr lang="en-US" altLang="en-US" sz="2000" dirty="0">
                <a:hlinkClick r:id="rId2"/>
              </a:rPr>
              <a:t>http://www.codeblocks.org/downloads/26</a:t>
            </a:r>
            <a:endParaRPr lang="en-US" altLang="en-US" sz="2000" dirty="0"/>
          </a:p>
          <a:p>
            <a:pPr lvl="1">
              <a:defRPr/>
            </a:pPr>
            <a:r>
              <a:rPr lang="en-US" altLang="en-US" sz="2000" dirty="0"/>
              <a:t>Windows: download </a:t>
            </a:r>
            <a:r>
              <a:rPr lang="en-US" sz="2000" dirty="0" smtClean="0"/>
              <a:t>codeblocks-17.12mingw-setup.exe</a:t>
            </a:r>
          </a:p>
          <a:p>
            <a:r>
              <a:rPr lang="en-US" sz="2400" dirty="0"/>
              <a:t>Verify the Compiler's Path: </a:t>
            </a:r>
          </a:p>
          <a:p>
            <a:pPr lvl="1"/>
            <a:r>
              <a:rPr lang="en-US" sz="2000" dirty="0" err="1"/>
              <a:t>Goto</a:t>
            </a:r>
            <a:r>
              <a:rPr lang="en-US" sz="2000" dirty="0"/>
              <a:t> "Settings" menu ⇒ "Compiler..." ⇒ In "Selected Compiler", </a:t>
            </a:r>
          </a:p>
          <a:p>
            <a:pPr lvl="1"/>
            <a:r>
              <a:rPr lang="en-US" sz="2000" dirty="0" smtClean="0"/>
              <a:t>Choose </a:t>
            </a:r>
            <a:r>
              <a:rPr lang="en-US" sz="2000" dirty="0"/>
              <a:t>"GNU GCC Compiler" ⇒ Select tab "Toolchain Executables" ⇒ Check the "Compiler's Installation Directory". </a:t>
            </a:r>
          </a:p>
          <a:p>
            <a:pPr lvl="1"/>
            <a:r>
              <a:rPr lang="en-US" sz="2000" dirty="0"/>
              <a:t>It shall be set to the "</a:t>
            </a:r>
            <a:r>
              <a:rPr lang="en-US" sz="2000" dirty="0" err="1"/>
              <a:t>MinGW</a:t>
            </a:r>
            <a:r>
              <a:rPr lang="en-US" sz="2000" dirty="0"/>
              <a:t>" sub-directory of the </a:t>
            </a:r>
            <a:r>
              <a:rPr lang="en-US" sz="2000" dirty="0" err="1"/>
              <a:t>CodeBlocks</a:t>
            </a:r>
            <a:r>
              <a:rPr lang="en-US" sz="2000" dirty="0"/>
              <a:t> installation directory, 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suppose that </a:t>
            </a:r>
            <a:r>
              <a:rPr lang="en-US" sz="2000" dirty="0" err="1"/>
              <a:t>CodeBlocks</a:t>
            </a:r>
            <a:r>
              <a:rPr lang="en-US" sz="2000" dirty="0"/>
              <a:t> is installed in "c:\Program Files\</a:t>
            </a:r>
            <a:r>
              <a:rPr lang="en-US" sz="2000" dirty="0" err="1"/>
              <a:t>codeblocks</a:t>
            </a:r>
            <a:r>
              <a:rPr lang="en-US" sz="2000" dirty="0"/>
              <a:t>", </a:t>
            </a:r>
          </a:p>
          <a:p>
            <a:pPr lvl="1"/>
            <a:r>
              <a:rPr lang="en-US" sz="2000" dirty="0" smtClean="0"/>
              <a:t>Set </a:t>
            </a:r>
            <a:r>
              <a:rPr lang="en-US" sz="2000" dirty="0"/>
              <a:t>it to "c:\Program Files\</a:t>
            </a:r>
            <a:r>
              <a:rPr lang="en-US" sz="2000" dirty="0" err="1"/>
              <a:t>codeblocks</a:t>
            </a:r>
            <a:r>
              <a:rPr lang="en-US" sz="2000" dirty="0"/>
              <a:t>\</a:t>
            </a:r>
            <a:r>
              <a:rPr lang="en-US" sz="2000" dirty="0" err="1"/>
              <a:t>MinGW</a:t>
            </a:r>
            <a:r>
              <a:rPr lang="en-US" sz="20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50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Code::Blocks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After installed, Choose File&gt;New&gt;File …</a:t>
            </a:r>
          </a:p>
          <a:p>
            <a:r>
              <a:rPr lang="en-US" sz="2400" dirty="0" smtClean="0"/>
              <a:t>Choose C/C++ source, choose C and name the program and choose the location</a:t>
            </a:r>
          </a:p>
          <a:p>
            <a:r>
              <a:rPr lang="en-US" sz="2400" dirty="0" smtClean="0"/>
              <a:t>Copy this program to Code::Block to </a:t>
            </a:r>
            <a:r>
              <a:rPr lang="en-US" sz="2400" dirty="0"/>
              <a:t>test </a:t>
            </a:r>
            <a:r>
              <a:rPr lang="en-US" sz="2400" dirty="0" smtClean="0"/>
              <a:t>it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stdio.h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pPr marL="0" indent="0">
              <a:buNone/>
            </a:pPr>
            <a:r>
              <a:rPr lang="en-US" sz="2000" dirty="0" smtClean="0"/>
              <a:t>	{  	</a:t>
            </a:r>
            <a:r>
              <a:rPr lang="en-US" sz="2000" dirty="0" err="1" smtClean="0"/>
              <a:t>printf</a:t>
            </a:r>
            <a:r>
              <a:rPr lang="en-US" sz="2000" dirty="0"/>
              <a:t>("Hello World!");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0;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r>
              <a:rPr lang="en-US" sz="2400" dirty="0" smtClean="0"/>
              <a:t>Choose Build&gt;Build, if the program is built successfully, choose Build&gt;Run and the terminal should display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51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dirty="0" smtClean="0"/>
              <a:t>Before Next </a:t>
            </a:r>
            <a:r>
              <a:rPr lang="en-US" dirty="0"/>
              <a:t>C</a:t>
            </a:r>
            <a:r>
              <a:rPr lang="en-US" dirty="0" smtClean="0"/>
              <a:t>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Bring your laptop to all future classes (except review sessions) </a:t>
            </a:r>
          </a:p>
          <a:p>
            <a:pPr lvl="1">
              <a:defRPr/>
            </a:pPr>
            <a:r>
              <a:rPr lang="en-US" altLang="en-US" dirty="0" smtClean="0"/>
              <a:t>Make sure laptop battery is charged</a:t>
            </a:r>
          </a:p>
          <a:p>
            <a:pPr lvl="1">
              <a:defRPr/>
            </a:pPr>
            <a:r>
              <a:rPr lang="en-US" altLang="en-US" dirty="0" smtClean="0"/>
              <a:t>In-class exercises: on your laptop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52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762000" y="32004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First </a:t>
            </a:r>
            <a:r>
              <a:rPr lang="en-US" altLang="en-US" smtClean="0"/>
              <a:t>Day Attendance</a:t>
            </a:r>
            <a:endParaRPr lang="en-US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714D83-CFB1-4951-98EA-A069DA888BD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26964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for Improving Preparedness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tutorials: </a:t>
            </a:r>
          </a:p>
          <a:p>
            <a:pPr lvl="1"/>
            <a:r>
              <a:rPr lang="en-US" dirty="0"/>
              <a:t>C Programming </a:t>
            </a:r>
            <a:r>
              <a:rPr lang="en-US" dirty="0" smtClean="0"/>
              <a:t>Tutorials, </a:t>
            </a:r>
            <a:r>
              <a:rPr lang="en-US" dirty="0" err="1" smtClean="0"/>
              <a:t>thenewboston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www.youtube.com/watch?v=2NWeucMKrLI&amp;list=PL6gx4Cwl9DGAKIXv8Yr6nhGJ9Vlcjyymq</a:t>
            </a:r>
            <a:endParaRPr lang="en-US" dirty="0" smtClean="0"/>
          </a:p>
          <a:p>
            <a:pPr lvl="1"/>
            <a:r>
              <a:rPr lang="en-US" dirty="0" smtClean="0"/>
              <a:t>Tutorials: 12 through 31 </a:t>
            </a:r>
          </a:p>
          <a:p>
            <a:endParaRPr lang="en-US" dirty="0" smtClean="0"/>
          </a:p>
          <a:p>
            <a:r>
              <a:rPr lang="en-US" dirty="0" smtClean="0"/>
              <a:t>Exercises: </a:t>
            </a:r>
          </a:p>
          <a:p>
            <a:pPr lvl="1"/>
            <a:r>
              <a:rPr lang="en-US" dirty="0" smtClean="0"/>
              <a:t>Textbook (Ch. 2) PP#8, (Ch. 4) PP #1, (Ch. 5) PP #7, (Ch. 6) PP #1, #8</a:t>
            </a:r>
          </a:p>
          <a:p>
            <a:pPr lvl="1"/>
            <a:r>
              <a:rPr lang="en-US" dirty="0" smtClean="0"/>
              <a:t>PP: Programming Projects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6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 altLang="en-US" smtClean="0"/>
              <a:t>Textbook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6200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i="1" smtClean="0"/>
              <a:t>  C Programming, A Modern Introduction </a:t>
            </a:r>
            <a:r>
              <a:rPr lang="en-US" altLang="en-US" sz="2000" smtClean="0"/>
              <a:t>Second Edition</a:t>
            </a:r>
            <a:endParaRPr lang="en-US" altLang="en-US" sz="1000" smtClean="0"/>
          </a:p>
          <a:p>
            <a:pPr lvl="1"/>
            <a:r>
              <a:rPr lang="en-US" altLang="en-US" sz="1800" smtClean="0"/>
              <a:t>K.N. King</a:t>
            </a:r>
          </a:p>
          <a:p>
            <a:pPr lvl="1"/>
            <a:r>
              <a:rPr lang="en-US" altLang="en-US" sz="1800" smtClean="0"/>
              <a:t>W.W. Norton &amp; Company, 2008</a:t>
            </a:r>
          </a:p>
          <a:p>
            <a:pPr lvl="1"/>
            <a:r>
              <a:rPr lang="en-US" altLang="en-US" sz="1800" smtClean="0"/>
              <a:t>ISBN 978-0-393-97950-3 (pbk.)</a:t>
            </a:r>
          </a:p>
          <a:p>
            <a:pPr lvl="1"/>
            <a:endParaRPr lang="en-US" altLang="en-US" sz="1800" smtClean="0"/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Textbook's Web Site:</a:t>
            </a:r>
          </a:p>
          <a:p>
            <a:pPr>
              <a:buFontTx/>
              <a:buNone/>
            </a:pPr>
            <a:r>
              <a:rPr lang="en-US" altLang="en-US" sz="1600" smtClean="0"/>
              <a:t>      </a:t>
            </a:r>
            <a:r>
              <a:rPr lang="en-US" altLang="en-US" sz="1600" smtClean="0">
                <a:hlinkClick r:id="rId3"/>
              </a:rPr>
              <a:t>http://www.knking.com/books/c2/</a:t>
            </a:r>
            <a:endParaRPr lang="en-US" altLang="en-US" sz="1600" smtClean="0"/>
          </a:p>
          <a:p>
            <a:pPr>
              <a:buFontTx/>
              <a:buNone/>
            </a:pPr>
            <a:endParaRPr lang="en-US" altLang="en-US" sz="700" smtClean="0"/>
          </a:p>
          <a:p>
            <a:pPr lvl="1"/>
            <a:r>
              <a:rPr lang="en-US" altLang="en-US" sz="1400" smtClean="0"/>
              <a:t>Errata</a:t>
            </a:r>
          </a:p>
          <a:p>
            <a:pPr lvl="1"/>
            <a:r>
              <a:rPr lang="en-US" altLang="en-US" sz="1400" smtClean="0"/>
              <a:t>Solutions to some Exercises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313531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2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the Textbook’s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ＭＳ Ｐゴシック" panose="020B0600070205080204" pitchFamily="34" charset="-128"/>
                <a:hlinkClick r:id="rId2"/>
              </a:rPr>
              <a:t>http://www.knking.com/books/c2/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/>
              <a:t>Solutions to one-third of the exercises and </a:t>
            </a:r>
            <a:r>
              <a:rPr lang="en-US" dirty="0" smtClean="0"/>
              <a:t>programing </a:t>
            </a:r>
            <a:r>
              <a:rPr lang="en-US" dirty="0"/>
              <a:t>projects available </a:t>
            </a:r>
            <a:endParaRPr lang="en-US" dirty="0" smtClean="0"/>
          </a:p>
          <a:p>
            <a:pPr>
              <a:defRPr/>
            </a:pPr>
            <a:r>
              <a:rPr lang="en-US" dirty="0"/>
              <a:t>Exercises and projects for which answers are provided </a:t>
            </a:r>
            <a:r>
              <a:rPr lang="en-US" dirty="0" smtClean="0"/>
              <a:t>are 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marked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with 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a 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en-US" altLang="en-US" dirty="0" smtClean="0"/>
              <a:t>  </a:t>
            </a:r>
            <a:r>
              <a:rPr lang="en-US" altLang="en-US" sz="1050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icon in the book</a:t>
            </a:r>
            <a:r>
              <a:rPr lang="en-US" altLang="en-US" dirty="0" smtClean="0"/>
              <a:t>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14341" name="Picture 8" descr="http://www.knking.com/books/c2/images/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05200"/>
            <a:ext cx="304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Textbook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3810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The Linux Command Line: A Complete Introduction by William E. </a:t>
            </a:r>
            <a:r>
              <a:rPr lang="en-US" altLang="en-US" dirty="0" err="1" smtClean="0"/>
              <a:t>Shotts</a:t>
            </a:r>
            <a:r>
              <a:rPr lang="en-US" altLang="en-US" dirty="0" smtClean="0"/>
              <a:t>, Jr. 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Access the </a:t>
            </a:r>
            <a:r>
              <a:rPr lang="en-US" altLang="en-US" dirty="0" err="1" smtClean="0"/>
              <a:t>ebook</a:t>
            </a:r>
            <a:r>
              <a:rPr lang="en-US" altLang="en-US" dirty="0" smtClean="0"/>
              <a:t> on USF library’s website.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21508" name="Picture 5" descr="http://ecx.images-amazon.com/images/I/51XjnOV6TOL._SX376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47813"/>
            <a:ext cx="36004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1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autoUpdateAnimBg="0"/>
    </p:bld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44699</TotalTime>
  <Words>2217</Words>
  <Application>Microsoft Office PowerPoint</Application>
  <PresentationFormat>On-screen Show (4:3)</PresentationFormat>
  <Paragraphs>374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MS PGothic</vt:lpstr>
      <vt:lpstr>Arial</vt:lpstr>
      <vt:lpstr>Courier New</vt:lpstr>
      <vt:lpstr>Times New Roman</vt:lpstr>
      <vt:lpstr>tm2</vt:lpstr>
      <vt:lpstr>COP3514 Program Design</vt:lpstr>
      <vt:lpstr>A bit about me</vt:lpstr>
      <vt:lpstr>Communications</vt:lpstr>
      <vt:lpstr>Syllabus</vt:lpstr>
      <vt:lpstr>Prerequisite</vt:lpstr>
      <vt:lpstr>Material for Improving Preparedness</vt:lpstr>
      <vt:lpstr>Textbook</vt:lpstr>
      <vt:lpstr>Using the Textbook’s Website</vt:lpstr>
      <vt:lpstr>Textbook</vt:lpstr>
      <vt:lpstr>Highlights of Course Objectives</vt:lpstr>
      <vt:lpstr>Learning Objectives</vt:lpstr>
      <vt:lpstr>Policies on Projects</vt:lpstr>
      <vt:lpstr>Policies on Projects</vt:lpstr>
      <vt:lpstr>Materials on Canvas</vt:lpstr>
      <vt:lpstr>Practice, Practice, Practice</vt:lpstr>
      <vt:lpstr>Practice (In-class) Exercises</vt:lpstr>
      <vt:lpstr>Getting Started</vt:lpstr>
      <vt:lpstr>Getting Started</vt:lpstr>
      <vt:lpstr>Unix Account on Student Cluster</vt:lpstr>
      <vt:lpstr>Install Terminal Emulator</vt:lpstr>
      <vt:lpstr>Connection</vt:lpstr>
      <vt:lpstr>Mac Users</vt:lpstr>
      <vt:lpstr>Mac Users</vt:lpstr>
      <vt:lpstr>Today’s Topics</vt:lpstr>
      <vt:lpstr>Why Unix/Linux?</vt:lpstr>
      <vt:lpstr>Unix</vt:lpstr>
      <vt:lpstr>Shell</vt:lpstr>
      <vt:lpstr>The Unix File System</vt:lpstr>
      <vt:lpstr>The Directories</vt:lpstr>
      <vt:lpstr>Text (Program) Editor</vt:lpstr>
      <vt:lpstr>Chapter 1</vt:lpstr>
      <vt:lpstr>Origins of C</vt:lpstr>
      <vt:lpstr>Origins of C</vt:lpstr>
      <vt:lpstr>Versions of C</vt:lpstr>
      <vt:lpstr>C-Based Languages</vt:lpstr>
      <vt:lpstr>Why C?</vt:lpstr>
      <vt:lpstr>Future Courses</vt:lpstr>
      <vt:lpstr>Chapter 2</vt:lpstr>
      <vt:lpstr>Objectives</vt:lpstr>
      <vt:lpstr>Program: Printing Hello World</vt:lpstr>
      <vt:lpstr>The General Form of a Simple Program</vt:lpstr>
      <vt:lpstr>Compiling and Linking</vt:lpstr>
      <vt:lpstr>The GCC Compiler</vt:lpstr>
      <vt:lpstr>Compiling and Linking Using cc</vt:lpstr>
      <vt:lpstr>Directives</vt:lpstr>
      <vt:lpstr>The main Function</vt:lpstr>
      <vt:lpstr>Statements: Printing Strings</vt:lpstr>
      <vt:lpstr>Comments</vt:lpstr>
      <vt:lpstr>Before Next Class</vt:lpstr>
      <vt:lpstr>Code::Blocks</vt:lpstr>
      <vt:lpstr>Code::Blocks </vt:lpstr>
      <vt:lpstr>Before Next Class</vt:lpstr>
      <vt:lpstr>First Day Attendance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Wang, Jing</cp:lastModifiedBy>
  <cp:revision>1453</cp:revision>
  <cp:lastPrinted>2018-08-14T19:01:56Z</cp:lastPrinted>
  <dcterms:created xsi:type="dcterms:W3CDTF">1999-08-24T18:39:05Z</dcterms:created>
  <dcterms:modified xsi:type="dcterms:W3CDTF">2019-08-26T14:33:58Z</dcterms:modified>
</cp:coreProperties>
</file>