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0"/>
  </p:notesMasterIdLst>
  <p:sldIdLst>
    <p:sldId id="567" r:id="rId2"/>
    <p:sldId id="571" r:id="rId3"/>
    <p:sldId id="609" r:id="rId4"/>
    <p:sldId id="388" r:id="rId5"/>
    <p:sldId id="407" r:id="rId6"/>
    <p:sldId id="412" r:id="rId7"/>
    <p:sldId id="423" r:id="rId8"/>
    <p:sldId id="498" r:id="rId9"/>
    <p:sldId id="437" r:id="rId10"/>
    <p:sldId id="552" r:id="rId11"/>
    <p:sldId id="553" r:id="rId12"/>
    <p:sldId id="554" r:id="rId13"/>
    <p:sldId id="556" r:id="rId14"/>
    <p:sldId id="557" r:id="rId15"/>
    <p:sldId id="583" r:id="rId16"/>
    <p:sldId id="584" r:id="rId17"/>
    <p:sldId id="597" r:id="rId18"/>
    <p:sldId id="586" r:id="rId19"/>
    <p:sldId id="587" r:id="rId20"/>
    <p:sldId id="578" r:id="rId21"/>
    <p:sldId id="588" r:id="rId22"/>
    <p:sldId id="599" r:id="rId23"/>
    <p:sldId id="600" r:id="rId24"/>
    <p:sldId id="601" r:id="rId25"/>
    <p:sldId id="605" r:id="rId26"/>
    <p:sldId id="606" r:id="rId27"/>
    <p:sldId id="607" r:id="rId28"/>
    <p:sldId id="608" r:id="rId29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D7FA8CA4-DC70-4608-B654-E2A5046ED8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186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2AEB5-56EF-4795-BD80-3FB7F7B53222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06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CAB65-3251-4589-A8E6-E50E6DDBEDF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67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7C798-DCD2-4D2F-A8CC-CCED3AFFA678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E5A1E-01BF-47DA-B294-8058D892556F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6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1C9D7-5692-4C89-9BF7-4250EDB96B1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6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CA73F-0262-469C-B381-15A01BF9920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64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71EFC-9B04-4520-A8F2-D309586BBCFE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57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C3F57-4B18-42B5-893F-A4FFC685A33F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83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177B5-10B4-4EC6-A8C5-1043D36D55C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38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82B6B-67D3-463A-AB24-3270135A7AB3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44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F1DE9EA-BD22-4DFF-A16D-37372863B2FC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685800" y="228600"/>
            <a:ext cx="403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800" i="1" smtClean="0">
                <a:solidFill>
                  <a:srgbClr val="C6A02E"/>
                </a:solidFill>
                <a:latin typeface="Arial" panose="020B0604020202020204" pitchFamily="34" charset="0"/>
              </a:rPr>
              <a:t>Chapter 3: Formatted Input/Output</a:t>
            </a:r>
            <a:endParaRPr lang="en-US" altLang="en-US" sz="1800" smtClean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Topics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 smtClean="0"/>
              <a:t>Unix Commands: tab, up/down arrows</a:t>
            </a:r>
          </a:p>
          <a:p>
            <a:r>
              <a:rPr lang="en-US" altLang="en-US" dirty="0" smtClean="0"/>
              <a:t>Chapter 4 (Expressions)</a:t>
            </a:r>
          </a:p>
          <a:p>
            <a:pPr lvl="1"/>
            <a:r>
              <a:rPr lang="en-US" altLang="en-US" dirty="0" err="1" smtClean="0"/>
              <a:t>Lvalue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Increment and decrement operators</a:t>
            </a:r>
          </a:p>
          <a:p>
            <a:r>
              <a:rPr lang="en-US" altLang="en-US" dirty="0" smtClean="0"/>
              <a:t>Chapter 5 (Selection Statements)</a:t>
            </a:r>
          </a:p>
          <a:p>
            <a:pPr lvl="1"/>
            <a:r>
              <a:rPr lang="en-US" altLang="en-US" dirty="0" smtClean="0"/>
              <a:t>switch, if/else</a:t>
            </a:r>
          </a:p>
          <a:p>
            <a:pPr lvl="1"/>
            <a:r>
              <a:rPr lang="en-US" altLang="en-US" dirty="0" smtClean="0"/>
              <a:t>Boolean values (0 and 1) in C</a:t>
            </a:r>
          </a:p>
          <a:p>
            <a:endParaRPr lang="en-US" altLang="en-US" dirty="0" smtClean="0"/>
          </a:p>
        </p:txBody>
      </p:sp>
      <p:sp>
        <p:nvSpPr>
          <p:cNvPr id="14340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C7ED2AC6-71FD-4F62-910B-D22E5537475A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 dirty="0" smtClean="0"/>
              <a:t> Statement: Fall Through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400" smtClean="0"/>
              <a:t>Several case labels may precede a group of statements: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 (grade) {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case 4: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case 3: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case 2: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case 1:  printf("Passing");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break;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case 0:  printf("Failing");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break;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default: printf("Illegal grade");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break;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altLang="en-US" smtClean="0"/>
          </a:p>
        </p:txBody>
      </p:sp>
      <p:sp>
        <p:nvSpPr>
          <p:cNvPr id="38917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CD133D2-8FD3-4D74-B409-B3417E98274E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 smtClean="0"/>
              <a:t>The Role of the </a:t>
            </a:r>
            <a:r>
              <a:rPr lang="en-US" altLang="en-US" sz="2800" b="1" smtClean="0"/>
              <a:t>default</a:t>
            </a:r>
            <a:r>
              <a:rPr lang="en-US" altLang="en-US" sz="2800" smtClean="0"/>
              <a:t> and </a:t>
            </a:r>
            <a:r>
              <a:rPr lang="en-US" altLang="en-US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 smtClean="0"/>
              <a:t> Statement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4294967295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en-US" dirty="0" smtClean="0"/>
              <a:t>The order of the cases doesn’t matter, and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dirty="0" smtClean="0"/>
              <a:t> case doesn’t need to come last.</a:t>
            </a:r>
          </a:p>
          <a:p>
            <a:r>
              <a:rPr lang="en-US" altLang="en-US" dirty="0" smtClean="0"/>
              <a:t>If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dirty="0" smtClean="0"/>
              <a:t> case is missing and the controlling expression’s value doesn’t match any case label, control passes to the next statement after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Executing 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dirty="0" smtClean="0"/>
              <a:t> statement causes the program to “break” out of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 dirty="0" smtClean="0"/>
              <a:t> statement; execution continues at the next statement after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 dirty="0" smtClean="0"/>
              <a:t>.</a:t>
            </a:r>
          </a:p>
        </p:txBody>
      </p:sp>
      <p:sp>
        <p:nvSpPr>
          <p:cNvPr id="39941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906BDFC8-AAE3-40C5-8C7B-3526F9A0CA68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Role of the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mtClean="0"/>
              <a:t> Statement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600" dirty="0" smtClean="0"/>
              <a:t>What is the output if the value </a:t>
            </a:r>
            <a:r>
              <a:rPr lang="en-US" altLang="en-US" sz="2600" dirty="0"/>
              <a:t>of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en-US" altLang="en-US" sz="2600" dirty="0"/>
              <a:t> is </a:t>
            </a:r>
            <a:r>
              <a:rPr lang="en-US" altLang="en-US" sz="2600" dirty="0" smtClean="0"/>
              <a:t>3?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switch (grade)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case 4:  </a:t>
            </a:r>
            <a:r>
              <a:rPr lang="en-US" alt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("Excellent");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case 3:  </a:t>
            </a:r>
            <a:r>
              <a:rPr lang="en-US" alt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("Good");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case 2:  </a:t>
            </a:r>
            <a:r>
              <a:rPr lang="en-US" alt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("Average");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case 1:  </a:t>
            </a:r>
            <a:r>
              <a:rPr lang="en-US" alt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("Poor");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case 0:  </a:t>
            </a:r>
            <a:r>
              <a:rPr lang="en-US" alt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("Failing");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default: </a:t>
            </a:r>
            <a:r>
              <a:rPr lang="en-US" alt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("Illegal grade");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endParaRPr lang="en-US" altLang="en-US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dirty="0" smtClean="0"/>
              <a:t>Without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400" dirty="0"/>
              <a:t> (or some other jump statement) at the end of a case, control will flow into the next case.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en-US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6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6E6AE54-6B2C-4815-9925-E4E35B0963FD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/>
          <p:cNvSpPr>
            <a:spLocks noGrp="1"/>
          </p:cNvSpPr>
          <p:nvPr>
            <p:ph idx="4294967295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80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/* Prints a date in legal form 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int month, day, year;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printf("Enter date (mm/dd/yy): ");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scanf("%d /%d /%d", &amp;month, &amp;day, &amp;year);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printf("Dated this %d", day);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switch (day) 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1: 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 case 21: 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 case 31: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printf("st"); 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2: 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 case 22: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printf("nd"); 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en-US" smtClean="0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lang="en-US" sz="1200">
                <a:solidFill>
                  <a:srgbClr val="C6A02E"/>
                </a:solidFill>
                <a:latin typeface="+mj-lt"/>
              </a:rPr>
              <a:t>Copyright © 2008 W. W. Norton &amp; Company.</a:t>
            </a:r>
          </a:p>
          <a:p>
            <a:pPr>
              <a:defRPr/>
            </a:pPr>
            <a:r>
              <a:rPr lang="en-US" sz="1200">
                <a:solidFill>
                  <a:srgbClr val="C6A02E"/>
                </a:solidFill>
                <a:latin typeface="+mj-lt"/>
              </a:rPr>
              <a:t>All rights reserved.</a:t>
            </a:r>
            <a:endParaRPr lang="en-US" sz="1400">
              <a:latin typeface="+mn-lt"/>
            </a:endParaRPr>
          </a:p>
        </p:txBody>
      </p:sp>
      <p:sp>
        <p:nvSpPr>
          <p:cNvPr id="43012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B8E841E-DFFF-49B5-9D7D-BA461BD88306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idx="4294967295"/>
          </p:nvPr>
        </p:nvSpPr>
        <p:spPr>
          <a:xfrm>
            <a:off x="685800" y="228600"/>
            <a:ext cx="7772400" cy="6400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3: 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23: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printf("rd"); 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default: 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   printf("th"); 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printf(" day of ");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switch (month) 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1:  printf("January");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2:  printf("February");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3:  printf("March");  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4:  printf("April");  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5:  printf("May");    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6:  printf("June");   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7:  printf("July");   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8:  printf("August"); 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9:  printf("September");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10: printf("October");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11: printf("November");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12: printf("December");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printf(", %d.\n", year);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mtClean="0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lang="en-US" sz="1200">
                <a:solidFill>
                  <a:srgbClr val="C6A02E"/>
                </a:solidFill>
                <a:latin typeface="+mj-lt"/>
              </a:rPr>
              <a:t>Copyright © 2008 W. W. Norton &amp; Company.</a:t>
            </a:r>
          </a:p>
          <a:p>
            <a:pPr>
              <a:defRPr/>
            </a:pPr>
            <a:r>
              <a:rPr lang="en-US" sz="1200">
                <a:solidFill>
                  <a:srgbClr val="C6A02E"/>
                </a:solidFill>
                <a:latin typeface="+mj-lt"/>
              </a:rPr>
              <a:t>All rights reserved.</a:t>
            </a:r>
            <a:endParaRPr lang="en-US" sz="1400">
              <a:latin typeface="+mn-lt"/>
            </a:endParaRPr>
          </a:p>
        </p:txBody>
      </p:sp>
      <p:sp>
        <p:nvSpPr>
          <p:cNvPr id="44036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BA02403-D197-4B62-930B-E70FA616C60B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mtClean="0"/>
              <a:t> Statement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447800"/>
            <a:ext cx="7772400" cy="4800600"/>
          </a:xfrm>
        </p:spPr>
        <p:txBody>
          <a:bodyPr/>
          <a:lstStyle/>
          <a:p>
            <a:r>
              <a:rPr lang="en-US" altLang="en-US" dirty="0" smtClean="0"/>
              <a:t>In its simplest form,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 smtClean="0"/>
              <a:t> statement has the form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US" altLang="en-US" sz="2400" i="1" dirty="0" smtClean="0"/>
              <a:t>expression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altLang="en-US" sz="2400" i="1" dirty="0" smtClean="0"/>
              <a:t>statement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400" i="1" dirty="0" smtClean="0"/>
          </a:p>
          <a:p>
            <a:r>
              <a:rPr lang="en-US" altLang="en-US" dirty="0" smtClean="0"/>
              <a:t>When an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 smtClean="0"/>
              <a:t> statement is executed, </a:t>
            </a:r>
            <a:r>
              <a:rPr lang="en-US" altLang="en-US" i="1" dirty="0" smtClean="0"/>
              <a:t>expression</a:t>
            </a:r>
            <a:r>
              <a:rPr lang="en-US" altLang="en-US" dirty="0" smtClean="0"/>
              <a:t> is evaluated; </a:t>
            </a:r>
            <a:r>
              <a:rPr lang="en-US" altLang="en-US" dirty="0" smtClean="0">
                <a:solidFill>
                  <a:srgbClr val="800000"/>
                </a:solidFill>
              </a:rPr>
              <a:t>if its value is nonzero, </a:t>
            </a:r>
            <a:r>
              <a:rPr lang="en-US" altLang="en-US" i="1" dirty="0" smtClean="0">
                <a:solidFill>
                  <a:srgbClr val="800000"/>
                </a:solidFill>
              </a:rPr>
              <a:t>statement</a:t>
            </a:r>
            <a:r>
              <a:rPr lang="en-US" altLang="en-US" dirty="0" smtClean="0">
                <a:solidFill>
                  <a:srgbClr val="800000"/>
                </a:solidFill>
              </a:rPr>
              <a:t> is executed.</a:t>
            </a:r>
          </a:p>
          <a:p>
            <a:endParaRPr lang="en-US" altLang="en-US" dirty="0">
              <a:solidFill>
                <a:srgbClr val="800000"/>
              </a:solidFill>
            </a:endParaRPr>
          </a:p>
          <a:p>
            <a:r>
              <a:rPr lang="en-US" altLang="en-US" dirty="0" smtClean="0">
                <a:solidFill>
                  <a:srgbClr val="800000"/>
                </a:solidFill>
              </a:rPr>
              <a:t>It also applies to while, do-while, and condition for the for loop.</a:t>
            </a:r>
          </a:p>
        </p:txBody>
      </p:sp>
      <p:sp>
        <p:nvSpPr>
          <p:cNvPr id="4608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8F3750B6-2069-4390-BD0F-E55D5FC8BE39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2048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 smtClean="0"/>
              <a:t>Relational Operators and Equality Operators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en-US" dirty="0" smtClean="0"/>
              <a:t>These operators (&lt;, &gt;, &lt;=, &gt;=,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altLang="en-US" sz="2400" dirty="0" smtClean="0"/>
              <a:t> </a:t>
            </a:r>
            <a:r>
              <a:rPr lang="en-US" altLang="en-US" dirty="0" smtClean="0"/>
              <a:t>)  produce </a:t>
            </a:r>
            <a:r>
              <a:rPr lang="en-US" altLang="en-US" dirty="0" smtClean="0">
                <a:solidFill>
                  <a:srgbClr val="800000"/>
                </a:solidFill>
              </a:rPr>
              <a:t>0 (false) or 1 (true)</a:t>
            </a:r>
            <a:r>
              <a:rPr lang="en-US" altLang="en-US" dirty="0" smtClean="0"/>
              <a:t> when used in expressions.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The equality operators (==, !=) have lower precedence than the relational operators (&gt;, &lt;, &gt;=, &lt;=)</a:t>
            </a:r>
          </a:p>
          <a:p>
            <a:endParaRPr lang="en-US" altLang="en-US" dirty="0" smtClean="0"/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j == j&lt; k </a:t>
            </a:r>
            <a:r>
              <a:rPr lang="en-US" altLang="en-US" dirty="0"/>
              <a:t>is equivalent to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j) == (j &lt; k)  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 smtClean="0"/>
          </a:p>
        </p:txBody>
      </p:sp>
      <p:sp>
        <p:nvSpPr>
          <p:cNvPr id="47109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8C81A5B8-C317-4BBA-84EC-D6ED2397C4F8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88046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 dirty="0" smtClean="0"/>
              <a:t>Exercise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=3; j=2; k=1;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 smtClean="0"/>
          </a:p>
          <a:p>
            <a:r>
              <a:rPr lang="en-US" altLang="en-US" dirty="0" smtClean="0"/>
              <a:t>What’s the output produced by: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1)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i%j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k 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47109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8C81A5B8-C317-4BBA-84EC-D6ED2397C4F8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82642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Logical Operators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en-US" smtClean="0"/>
              <a:t> operator is unary, while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altLang="en-US" smtClean="0"/>
              <a:t> are binary.</a:t>
            </a:r>
          </a:p>
          <a:p>
            <a:r>
              <a:rPr lang="en-US" altLang="en-US" smtClean="0"/>
              <a:t>The logical operators produce 0 or 1 as their result.</a:t>
            </a:r>
          </a:p>
          <a:p>
            <a:r>
              <a:rPr lang="en-US" altLang="en-US" b="1" smtClean="0"/>
              <a:t>The logical operators treat any nonzero operand as a true value and any zero operand as a false value.</a:t>
            </a:r>
          </a:p>
          <a:p>
            <a:r>
              <a:rPr lang="en-US" altLang="en-US" smtClean="0"/>
              <a:t>The precedence of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altLang="en-US" smtClean="0"/>
              <a:t> is lower than that of the relational and equality operators.</a:t>
            </a:r>
          </a:p>
          <a:p>
            <a:pPr lvl="1"/>
            <a:r>
              <a:rPr lang="en-US" altLang="en-US" smtClean="0"/>
              <a:t>For example,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mtClean="0"/>
              <a:t> means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j)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(k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m)</a:t>
            </a:r>
            <a:r>
              <a:rPr lang="en-US" altLang="en-US" smtClean="0"/>
              <a:t>.</a:t>
            </a:r>
          </a:p>
          <a:p>
            <a:endParaRPr lang="en-US" altLang="en-US" b="1" smtClean="0"/>
          </a:p>
        </p:txBody>
      </p:sp>
      <p:sp>
        <p:nvSpPr>
          <p:cNvPr id="5632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C7FEE6C-9A91-40E1-A062-22B95C4EC2D1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0507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Relational Operators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>
          <a:xfrm>
            <a:off x="685800" y="1524000"/>
            <a:ext cx="8077200" cy="4800600"/>
          </a:xfrm>
        </p:spPr>
        <p:txBody>
          <a:bodyPr/>
          <a:lstStyle/>
          <a:p>
            <a:r>
              <a:rPr lang="en-US" altLang="en-US" dirty="0" smtClean="0"/>
              <a:t>Is the expression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j &lt; k</a:t>
            </a:r>
          </a:p>
          <a:p>
            <a:pPr>
              <a:buFontTx/>
              <a:buNone/>
            </a:pPr>
            <a:r>
              <a:rPr lang="en-US" altLang="en-US" dirty="0" smtClean="0"/>
              <a:t>	is legal? If so, does it test whether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dirty="0" smtClean="0"/>
              <a:t> lies between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dirty="0"/>
              <a:t>?</a:t>
            </a:r>
            <a:endParaRPr lang="en-US" altLang="en-US" dirty="0" smtClean="0"/>
          </a:p>
          <a:p>
            <a:r>
              <a:rPr lang="en-US" altLang="en-US" dirty="0" smtClean="0"/>
              <a:t>Since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smtClean="0"/>
              <a:t> operator is left associative, this expression is equivalent to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j) &lt; k</a:t>
            </a:r>
          </a:p>
          <a:p>
            <a:pPr>
              <a:buFontTx/>
              <a:buNone/>
            </a:pPr>
            <a:r>
              <a:rPr lang="en-US" altLang="en-US" dirty="0" smtClean="0"/>
              <a:t>	The 1 or 0 produced by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dirty="0" smtClean="0"/>
              <a:t> is then compared to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The correct expression to test whether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dirty="0" smtClean="0"/>
              <a:t> lies between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dirty="0" smtClean="0"/>
              <a:t> is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dirty="0" smtClean="0"/>
              <a:t>.</a:t>
            </a:r>
          </a:p>
        </p:txBody>
      </p:sp>
      <p:sp>
        <p:nvSpPr>
          <p:cNvPr id="48133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BD8FDFB-2D83-4829-8EE9-7ED62C113E74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7973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Unix </a:t>
            </a:r>
            <a:r>
              <a:rPr lang="en-US" altLang="en-US" dirty="0"/>
              <a:t>Commands: Keyboard </a:t>
            </a:r>
            <a:r>
              <a:rPr lang="en-US" altLang="en-US" dirty="0" smtClean="0"/>
              <a:t>tricks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Tab key for Completion</a:t>
            </a:r>
          </a:p>
          <a:p>
            <a:pPr lvl="1">
              <a:defRPr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co</a:t>
            </a:r>
            <a:endParaRPr lang="en-US" altLang="en-US" sz="6600" dirty="0"/>
          </a:p>
          <a:p>
            <a:pPr lvl="1">
              <a:defRPr/>
            </a:pPr>
            <a:r>
              <a:rPr lang="en-US" altLang="en-US" dirty="0" smtClean="0"/>
              <a:t>Press Tab:</a:t>
            </a:r>
          </a:p>
          <a:p>
            <a:pPr lvl="1">
              <a:defRPr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cop3514/</a:t>
            </a:r>
            <a:endParaRPr lang="en-US" altLang="en-US" sz="6600" dirty="0"/>
          </a:p>
          <a:p>
            <a:pPr lvl="1"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Up and down arrows</a:t>
            </a:r>
          </a:p>
          <a:p>
            <a:pPr lvl="1">
              <a:defRPr/>
            </a:pPr>
            <a:r>
              <a:rPr lang="en-US" altLang="en-US" dirty="0" smtClean="0"/>
              <a:t>Up arrow: Move to the previous history entry.</a:t>
            </a:r>
          </a:p>
          <a:p>
            <a:pPr lvl="1">
              <a:defRPr/>
            </a:pPr>
            <a:r>
              <a:rPr lang="en-US" altLang="en-US" dirty="0" smtClean="0"/>
              <a:t>Down arrow: Move to the next history entry.</a:t>
            </a:r>
            <a:endParaRPr lang="en-US" altLang="en-US" dirty="0"/>
          </a:p>
          <a:p>
            <a:pPr marL="857250" lvl="2" indent="0">
              <a:buFontTx/>
              <a:buNone/>
              <a:defRPr/>
            </a:pPr>
            <a:endParaRPr lang="en-US" altLang="en-US" dirty="0"/>
          </a:p>
          <a:p>
            <a:pPr lvl="2"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8436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D3D089D-A659-480A-9A03-077BC546DE88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Exercise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>
          <a:xfrm>
            <a:off x="685800" y="1524000"/>
            <a:ext cx="8077200" cy="4800600"/>
          </a:xfrm>
        </p:spPr>
        <p:txBody>
          <a:bodyPr/>
          <a:lstStyle/>
          <a:p>
            <a:r>
              <a:rPr lang="en-US" altLang="en-US" dirty="0" smtClean="0"/>
              <a:t>Is the following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 smtClean="0"/>
              <a:t> statement legal?</a:t>
            </a:r>
          </a:p>
          <a:p>
            <a:pPr marL="0" indent="0"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(n &gt;= 1 &lt;= 10)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(“A wrong condition to test that n is between 1 and 10 \n”);</a:t>
            </a:r>
          </a:p>
          <a:p>
            <a:pPr marL="0" indent="0"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/>
              <a:t>If so, what does it do when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 smtClean="0"/>
              <a:t> is equal to 5?</a:t>
            </a:r>
          </a:p>
        </p:txBody>
      </p:sp>
      <p:sp>
        <p:nvSpPr>
          <p:cNvPr id="48133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BD8FDFB-2D83-4829-8EE9-7ED62C113E74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0589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mtClean="0"/>
              <a:t> Statement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 smtClean="0"/>
              <a:t>Confusing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dirty="0" smtClean="0"/>
              <a:t> (equality) with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 smtClean="0"/>
              <a:t> (assignment) is perhaps the most common C programming error.</a:t>
            </a:r>
          </a:p>
          <a:p>
            <a:r>
              <a:rPr lang="en-US" altLang="en-US" dirty="0" smtClean="0"/>
              <a:t>The statement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0) …</a:t>
            </a:r>
          </a:p>
          <a:p>
            <a:pPr>
              <a:buFontTx/>
              <a:buNone/>
            </a:pPr>
            <a:r>
              <a:rPr lang="en-US" altLang="en-US" dirty="0" smtClean="0"/>
              <a:t>	tests whether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/>
              <a:t> is equal to 0.</a:t>
            </a:r>
          </a:p>
          <a:p>
            <a:r>
              <a:rPr lang="en-US" altLang="en-US" dirty="0" smtClean="0"/>
              <a:t>What doe the statement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0) …</a:t>
            </a:r>
          </a:p>
          <a:p>
            <a:pPr>
              <a:buFontTx/>
              <a:buNone/>
            </a:pPr>
            <a:r>
              <a:rPr lang="en-US" altLang="en-US" dirty="0" smtClean="0"/>
              <a:t>	do? </a:t>
            </a:r>
          </a:p>
          <a:p>
            <a:r>
              <a:rPr lang="en-US" altLang="en-US" dirty="0" smtClean="0"/>
              <a:t>It assigns 0 to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/>
              <a:t>, and skip the statement (since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 </a:t>
            </a:r>
            <a:r>
              <a:rPr lang="en-US" altLang="en-US" dirty="0" smtClean="0"/>
              <a:t> evaluates to be 0). </a:t>
            </a:r>
          </a:p>
        </p:txBody>
      </p:sp>
      <p:sp>
        <p:nvSpPr>
          <p:cNvPr id="49157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09D5F111-16BF-4BDD-8759-B7A49482FCF1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38279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Boolean Values in C89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many years, the C language lacked a proper Boolean type, and there is none defined in the C89 standard.</a:t>
            </a:r>
          </a:p>
          <a:p>
            <a:r>
              <a:rPr lang="en-US" altLang="en-US" dirty="0"/>
              <a:t>One way to work around this limitation is to declare an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variable and then assign it either 0 or 1: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flag;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flag = 0;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flag = 1; </a:t>
            </a:r>
          </a:p>
        </p:txBody>
      </p:sp>
      <p:sp>
        <p:nvSpPr>
          <p:cNvPr id="57349" name="Slide Number Placeholder 4"/>
          <p:cNvSpPr txBox="1">
            <a:spLocks noGrp="1"/>
          </p:cNvSpPr>
          <p:nvPr/>
        </p:nvSpPr>
        <p:spPr bwMode="auto">
          <a:xfrm>
            <a:off x="4286250" y="5657850"/>
            <a:ext cx="5143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83E86EE-1702-4385-B0CE-A01C72FC0579}" type="slidenum">
              <a:rPr lang="en-US" altLang="en-US" sz="9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350"/>
          </a:p>
        </p:txBody>
      </p:sp>
    </p:spTree>
    <p:extLst>
      <p:ext uri="{BB962C8B-B14F-4D97-AF65-F5344CB8AC3E}">
        <p14:creationId xmlns:p14="http://schemas.microsoft.com/office/powerpoint/2010/main" val="42559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Boolean Values in C89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 smtClean="0"/>
              <a:t>To test whether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en-US" altLang="en-US" dirty="0" smtClean="0"/>
              <a:t> is nonzero, we can write</a:t>
            </a:r>
          </a:p>
          <a:p>
            <a:pPr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(flag != 0) …</a:t>
            </a:r>
          </a:p>
          <a:p>
            <a:pPr>
              <a:buFontTx/>
              <a:buNone/>
            </a:pPr>
            <a:r>
              <a:rPr lang="en-US" altLang="en-US" dirty="0" smtClean="0"/>
              <a:t>	or just</a:t>
            </a:r>
          </a:p>
          <a:p>
            <a:pPr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(flag) …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It executes the statement if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en-US" altLang="en-US" dirty="0" smtClean="0"/>
              <a:t> has a value other than 0 . Why?</a:t>
            </a:r>
          </a:p>
          <a:p>
            <a:pPr lvl="1"/>
            <a:r>
              <a:rPr lang="en-US" altLang="en-US" dirty="0" smtClean="0"/>
              <a:t>When an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 smtClean="0"/>
              <a:t> statement is executed, </a:t>
            </a:r>
            <a:r>
              <a:rPr lang="en-US" altLang="en-US" i="1" dirty="0" smtClean="0"/>
              <a:t>expression</a:t>
            </a:r>
            <a:r>
              <a:rPr lang="en-US" altLang="en-US" dirty="0" smtClean="0"/>
              <a:t> is evaluated; </a:t>
            </a:r>
            <a:r>
              <a:rPr lang="en-US" altLang="en-US" dirty="0" smtClean="0">
                <a:solidFill>
                  <a:srgbClr val="800000"/>
                </a:solidFill>
              </a:rPr>
              <a:t>if its value is nonzero, </a:t>
            </a:r>
            <a:r>
              <a:rPr lang="en-US" altLang="en-US" i="1" dirty="0" smtClean="0">
                <a:solidFill>
                  <a:srgbClr val="800000"/>
                </a:solidFill>
              </a:rPr>
              <a:t>statement</a:t>
            </a:r>
            <a:r>
              <a:rPr lang="en-US" altLang="en-US" dirty="0" smtClean="0">
                <a:solidFill>
                  <a:srgbClr val="800000"/>
                </a:solidFill>
              </a:rPr>
              <a:t> is executed.</a:t>
            </a:r>
          </a:p>
        </p:txBody>
      </p:sp>
      <p:sp>
        <p:nvSpPr>
          <p:cNvPr id="59397" name="Slide Number Placeholder 4"/>
          <p:cNvSpPr txBox="1">
            <a:spLocks noGrp="1"/>
          </p:cNvSpPr>
          <p:nvPr/>
        </p:nvSpPr>
        <p:spPr bwMode="auto">
          <a:xfrm>
            <a:off x="4286250" y="5657850"/>
            <a:ext cx="5143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D447070-3B8D-4BAA-9BDA-0E3AEBC86F52}" type="slidenum">
              <a:rPr lang="en-US" altLang="en-US" sz="9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350"/>
          </a:p>
        </p:txBody>
      </p:sp>
    </p:spTree>
    <p:extLst>
      <p:ext uri="{BB962C8B-B14F-4D97-AF65-F5344CB8AC3E}">
        <p14:creationId xmlns:p14="http://schemas.microsoft.com/office/powerpoint/2010/main" val="11531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Boolean Values in C89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To test whether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en-US" altLang="en-US" dirty="0" smtClean="0"/>
              <a:t> is 0, we can write</a:t>
            </a:r>
          </a:p>
          <a:p>
            <a:pPr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(flag == 0) …</a:t>
            </a:r>
          </a:p>
          <a:p>
            <a:pPr>
              <a:buFontTx/>
              <a:buNone/>
            </a:pPr>
            <a:r>
              <a:rPr lang="en-US" altLang="en-US" dirty="0" smtClean="0"/>
              <a:t>	or</a:t>
            </a:r>
          </a:p>
          <a:p>
            <a:pPr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(!flag) …</a:t>
            </a:r>
          </a:p>
          <a:p>
            <a:endParaRPr lang="en-US" altLang="en-US" b="1" dirty="0" smtClean="0"/>
          </a:p>
          <a:p>
            <a:pPr lvl="1"/>
            <a:r>
              <a:rPr lang="en-US" altLang="en-US" dirty="0" smtClean="0"/>
              <a:t>The logical operators (in this case, !) treat any nonzero operand as a true value and any zero operand as a false value.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15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Exercise , part </a:t>
            </a:r>
            <a:r>
              <a:rPr lang="en-US" altLang="en-US" dirty="0" smtClean="0"/>
              <a:t>I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 smtClean="0"/>
              <a:t>Write a program that prompts the user to enter two dates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first date (mm/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3/6/08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second date (mm/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5/17/07</a:t>
            </a:r>
          </a:p>
          <a:p>
            <a:pPr marL="0" indent="0">
              <a:buNone/>
            </a:pP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229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199228F6-5223-4328-9EC8-5328FE9DD9FA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5163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Exercise, part II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 smtClean="0"/>
              <a:t>Add statements in the program so that it indicates which date comes earlier on the calendar</a:t>
            </a:r>
          </a:p>
          <a:p>
            <a:r>
              <a:rPr lang="en-US" altLang="en-US" dirty="0" smtClean="0"/>
              <a:t>Assume the dates are in the same century and the two dates are different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Enter first date (mm/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 3/6/08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Enter second date (mm/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 5/17/07</a:t>
            </a:r>
          </a:p>
          <a:p>
            <a:pPr marL="0" indent="0"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5/17/07 is earlier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dirty="0" smtClean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52229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199228F6-5223-4328-9EC8-5328FE9DD9FA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82520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Ordinary Characters in Format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When it encounters a non-white-space character in a format string,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/>
              <a:t> compares it with the next input character.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If they match,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ea typeface="+mn-ea"/>
                <a:cs typeface="+mn-cs"/>
              </a:rPr>
              <a:t> discards the input character and continues processing the format string.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If they don’t match,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ea typeface="+mn-ea"/>
                <a:cs typeface="+mn-cs"/>
              </a:rPr>
              <a:t> puts the offending character back into the input, then aborts.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5B9BC4-AB02-4057-82B2-88483AFD7C28}" type="slidenum">
              <a:rPr lang="en-US" altLang="en-US" sz="1200">
                <a:latin typeface="Arial" panose="020B0604020202020204" pitchFamily="34" charset="0"/>
              </a:rPr>
              <a:pPr/>
              <a:t>27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7744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Ordinary Characters in Format Strings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Examples:</a:t>
            </a:r>
          </a:p>
          <a:p>
            <a:pPr lvl="1"/>
            <a:r>
              <a:rPr lang="en-US" altLang="en-US" smtClean="0"/>
              <a:t>If the format string is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"%d/%d"</a:t>
            </a:r>
            <a:r>
              <a:rPr lang="en-US" altLang="en-US" smtClean="0"/>
              <a:t> and the input is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•5/•96</a:t>
            </a:r>
            <a:r>
              <a:rPr lang="en-US" altLang="en-US" smtClean="0">
                <a:cs typeface="Courier New" panose="02070309020205020404" pitchFamily="49" charset="0"/>
              </a:rPr>
              <a:t>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mtClean="0"/>
              <a:t> </a:t>
            </a:r>
            <a:r>
              <a:rPr lang="en-US" altLang="en-US" smtClean="0">
                <a:cs typeface="Courier New" panose="02070309020205020404" pitchFamily="49" charset="0"/>
              </a:rPr>
              <a:t>succeeds.</a:t>
            </a:r>
          </a:p>
          <a:p>
            <a:pPr lvl="1"/>
            <a:r>
              <a:rPr lang="en-US" altLang="en-US" smtClean="0"/>
              <a:t>If the input is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•5•/•96</a:t>
            </a:r>
            <a:r>
              <a:rPr lang="en-US" altLang="en-US" smtClean="0">
                <a:cs typeface="Courier New" panose="02070309020205020404" pitchFamily="49" charset="0"/>
              </a:rPr>
              <a:t> 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mtClean="0"/>
              <a:t> fails, because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mtClean="0"/>
              <a:t> in the format string doesn’t match the space in the input.</a:t>
            </a:r>
          </a:p>
          <a:p>
            <a:r>
              <a:rPr lang="en-US" altLang="en-US" smtClean="0"/>
              <a:t>To allow spaces after the first number, use the format string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"%d /%d"</a:t>
            </a:r>
            <a:r>
              <a:rPr lang="en-US" altLang="en-US" smtClean="0"/>
              <a:t> instead.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E57E04-0645-42B8-8142-19BD614359CA}" type="slidenum">
              <a:rPr lang="en-US" altLang="en-US" sz="1200">
                <a:latin typeface="Arial" panose="020B0604020202020204" pitchFamily="34" charset="0"/>
              </a:rPr>
              <a:pPr/>
              <a:t>28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0273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Use test scripts</a:t>
            </a:r>
            <a:endParaRPr lang="en-US" altLang="en-US" dirty="0" smtClean="0"/>
          </a:p>
        </p:txBody>
      </p:sp>
      <p:sp>
        <p:nvSpPr>
          <p:cNvPr id="7475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Compile your program so it creates executable </a:t>
            </a:r>
            <a:r>
              <a:rPr lang="en-US" altLang="en-US" dirty="0" err="1" smtClean="0"/>
              <a:t>a.out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Upload the script </a:t>
            </a:r>
            <a:r>
              <a:rPr lang="en-US" altLang="en-US" dirty="0" err="1" smtClean="0"/>
              <a:t>try_parking</a:t>
            </a:r>
            <a:r>
              <a:rPr lang="en-US" altLang="en-US" dirty="0" smtClean="0"/>
              <a:t>, on the terminal</a:t>
            </a:r>
          </a:p>
          <a:p>
            <a:pPr marL="0" indent="0">
              <a:buNone/>
              <a:defRPr/>
            </a:pPr>
            <a:r>
              <a:rPr lang="en-US" altLang="en-US" dirty="0" smtClean="0"/>
              <a:t>	</a:t>
            </a:r>
          </a:p>
          <a:p>
            <a:pPr marL="0" indent="0">
              <a:buNone/>
              <a:defRPr/>
            </a:pPr>
            <a:r>
              <a:rPr lang="en-US" altLang="en-US" dirty="0"/>
              <a:t>	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+x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try_parking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./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try_parking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Compare the output of your program with the expected output</a:t>
            </a:r>
          </a:p>
          <a:p>
            <a:pPr marL="0" indent="0">
              <a:buNone/>
              <a:defRPr/>
            </a:pPr>
            <a:endParaRPr lang="en-US" altLang="en-US" dirty="0" smtClean="0"/>
          </a:p>
          <a:p>
            <a:pPr marL="0" indent="0">
              <a:buNone/>
              <a:defRPr/>
            </a:pPr>
            <a:r>
              <a:rPr lang="en-US" altLang="en-US" dirty="0"/>
              <a:t>	</a:t>
            </a: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8436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D3D089D-A659-480A-9A03-077BC546DE88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28515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9C61213D-CB47-4D7A-8C80-3E59B7B34621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800"/>
          </a:p>
        </p:txBody>
      </p:sp>
      <p:sp>
        <p:nvSpPr>
          <p:cNvPr id="23555" name="Rectangle 2050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n-US" smtClean="0"/>
              <a:t>Chapter 4</a:t>
            </a:r>
          </a:p>
        </p:txBody>
      </p:sp>
      <p:sp>
        <p:nvSpPr>
          <p:cNvPr id="23556" name="Rectangle 2051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sz="3600" b="1" smtClean="0">
                <a:latin typeface="Arial" panose="020B0604020202020204" pitchFamily="34" charset="0"/>
              </a:rPr>
              <a:t>Expressions</a:t>
            </a:r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Simple Assignment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In many programming languages, assignment is a statement; </a:t>
            </a:r>
            <a:r>
              <a:rPr lang="en-US" altLang="en-US" b="1" i="1" dirty="0" smtClean="0"/>
              <a:t>in C, however, assignment is an operator, just like </a:t>
            </a:r>
            <a:r>
              <a:rPr lang="en-US" alt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b="1" i="1" dirty="0" smtClean="0"/>
              <a:t>. Its value is left operand’s value after the assignment.</a:t>
            </a:r>
          </a:p>
          <a:p>
            <a:r>
              <a:rPr lang="en-US" altLang="en-US" dirty="0"/>
              <a:t>Since assignment is an operator, several assignments can be chained together: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j = k = 0;</a:t>
            </a:r>
          </a:p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/>
              <a:t> operator is </a:t>
            </a:r>
            <a:r>
              <a:rPr lang="en-US" altLang="en-US" b="1" i="1" dirty="0"/>
              <a:t>right associative</a:t>
            </a:r>
            <a:r>
              <a:rPr lang="en-US" altLang="en-US" dirty="0"/>
              <a:t>, so this assignment is equivalent to 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(j = (k = 0));</a:t>
            </a:r>
            <a:endParaRPr lang="en-US" altLang="en-US" sz="2400" dirty="0"/>
          </a:p>
          <a:p>
            <a:pPr>
              <a:defRPr/>
            </a:pPr>
            <a:endParaRPr lang="en-US" altLang="en-US" b="1" i="1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24581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EB0BDE6-EDC7-49BE-8ED9-081154CD5B43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Lvalues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>
          <a:xfrm>
            <a:off x="685800" y="1524000"/>
            <a:ext cx="7620000" cy="4800600"/>
          </a:xfrm>
        </p:spPr>
        <p:txBody>
          <a:bodyPr/>
          <a:lstStyle/>
          <a:p>
            <a:r>
              <a:rPr lang="en-US" altLang="en-US" dirty="0" smtClean="0"/>
              <a:t>What does an error message by the compiler </a:t>
            </a:r>
            <a:r>
              <a:rPr lang="en-US" altLang="en-US" i="1" dirty="0" smtClean="0"/>
              <a:t>“</a:t>
            </a:r>
            <a:r>
              <a:rPr lang="en-US" altLang="en-US" i="1" dirty="0" err="1" smtClean="0"/>
              <a:t>lvalue</a:t>
            </a:r>
            <a:r>
              <a:rPr lang="en-US" altLang="en-US" i="1" dirty="0" smtClean="0"/>
              <a:t> required as left operand of </a:t>
            </a:r>
            <a:r>
              <a:rPr lang="en-US" altLang="en-US" i="1" dirty="0"/>
              <a:t>assignment</a:t>
            </a:r>
            <a:r>
              <a:rPr lang="en-US" altLang="en-US" i="1" dirty="0" smtClean="0"/>
              <a:t>.”</a:t>
            </a:r>
            <a:r>
              <a:rPr lang="en-US" altLang="en-US" dirty="0" smtClean="0"/>
              <a:t> mean?</a:t>
            </a:r>
          </a:p>
          <a:p>
            <a:r>
              <a:rPr lang="en-US" altLang="en-US" dirty="0" smtClean="0"/>
              <a:t>The assignment operator requires an </a:t>
            </a:r>
            <a:r>
              <a:rPr lang="en-US" altLang="en-US" b="1" i="1" dirty="0" err="1" smtClean="0"/>
              <a:t>lvalue</a:t>
            </a:r>
            <a:r>
              <a:rPr lang="en-US" altLang="en-US" dirty="0" smtClean="0"/>
              <a:t> as its left operand.</a:t>
            </a:r>
          </a:p>
          <a:p>
            <a:r>
              <a:rPr lang="en-US" altLang="en-US" dirty="0" smtClean="0"/>
              <a:t>An </a:t>
            </a:r>
            <a:r>
              <a:rPr lang="en-US" altLang="en-US" dirty="0" err="1" smtClean="0"/>
              <a:t>lvalue</a:t>
            </a:r>
            <a:r>
              <a:rPr lang="en-US" altLang="en-US" dirty="0" smtClean="0"/>
              <a:t> represents an object stored in computer memory - </a:t>
            </a:r>
            <a:r>
              <a:rPr lang="en-US" altLang="en-US" b="1" dirty="0" smtClean="0"/>
              <a:t>variables</a:t>
            </a:r>
            <a:r>
              <a:rPr lang="en-US" altLang="en-US" dirty="0" smtClean="0"/>
              <a:t>, not a constant or the result of a computation such as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dirty="0" smtClean="0"/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/>
              <a:t>.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12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/*** WRONG ***/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j = 0;   /*** WRONG ***/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j;      /*** WRONG ***/</a:t>
            </a:r>
          </a:p>
        </p:txBody>
      </p:sp>
      <p:sp>
        <p:nvSpPr>
          <p:cNvPr id="26629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5BB9EB1-B78D-40A9-B328-02331D606A21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Increment and Decrement Operators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400" smtClean="0"/>
              <a:t>When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en-US" sz="2400" smtClean="0"/>
              <a:t> or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en-US" sz="2400" smtClean="0"/>
              <a:t> is used more than once in the same expression, the result can often be hard to understand.</a:t>
            </a:r>
          </a:p>
          <a:p>
            <a:r>
              <a:rPr lang="en-US" altLang="en-US" sz="2400" smtClean="0"/>
              <a:t>Example: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en-US" sz="2200" smtClean="0"/>
              <a:t>	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i 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j = 2;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k = ++i + j++;</a:t>
            </a:r>
          </a:p>
          <a:p>
            <a:pPr>
              <a:buFontTx/>
              <a:buNone/>
            </a:pPr>
            <a:r>
              <a:rPr lang="en-US" altLang="en-US" sz="2400" smtClean="0"/>
              <a:t>	The last statement is equivalent to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en-US" sz="2000" smtClean="0"/>
              <a:t>	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i = i + 1;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k = i + j;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j = j + 1;</a:t>
            </a:r>
          </a:p>
          <a:p>
            <a:pPr>
              <a:buFontTx/>
              <a:buNone/>
            </a:pPr>
            <a:r>
              <a:rPr lang="en-US" altLang="en-US" sz="2400" smtClean="0"/>
              <a:t>	</a:t>
            </a:r>
          </a:p>
          <a:p>
            <a:endParaRPr lang="en-US" altLang="en-US" smtClean="0"/>
          </a:p>
        </p:txBody>
      </p:sp>
      <p:sp>
        <p:nvSpPr>
          <p:cNvPr id="30724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259712A-882F-489E-B392-938C75655D44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Exercise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Show the output produced by each of the following program fragments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(a)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i = 8;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j = 4;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i *= j++;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printf(“%d %d”, i, j);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(b)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i = 3; j = 2; k = 0;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i *= j *= ++k;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/>
              <a:t>	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printf(“%d %d %d”, i, j, k);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97774011-BE0A-4148-9680-02DE1D6392A0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800"/>
          </a:p>
        </p:txBody>
      </p:sp>
      <p:sp>
        <p:nvSpPr>
          <p:cNvPr id="33796" name="Rectangle 2050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n-US" smtClean="0"/>
              <a:t>Chapter 5</a:t>
            </a:r>
          </a:p>
        </p:txBody>
      </p:sp>
      <p:sp>
        <p:nvSpPr>
          <p:cNvPr id="33797" name="Rectangle 2051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sz="3600" b="1" smtClean="0">
                <a:latin typeface="Arial" panose="020B0604020202020204" pitchFamily="34" charset="0"/>
              </a:rPr>
              <a:t>Selection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21252</TotalTime>
  <Words>955</Words>
  <Application>Microsoft Office PowerPoint</Application>
  <PresentationFormat>On-screen Show (4:3)</PresentationFormat>
  <Paragraphs>277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Courier New</vt:lpstr>
      <vt:lpstr>Times New Roman</vt:lpstr>
      <vt:lpstr>tm2</vt:lpstr>
      <vt:lpstr>Topics</vt:lpstr>
      <vt:lpstr>Unix Commands: Keyboard tricks</vt:lpstr>
      <vt:lpstr>Use test scripts</vt:lpstr>
      <vt:lpstr>Chapter 4</vt:lpstr>
      <vt:lpstr>Simple Assignment</vt:lpstr>
      <vt:lpstr>Lvalues</vt:lpstr>
      <vt:lpstr>Increment and Decrement Operators</vt:lpstr>
      <vt:lpstr>Exercise</vt:lpstr>
      <vt:lpstr>Chapter 5</vt:lpstr>
      <vt:lpstr>The switch Statement: Fall Through</vt:lpstr>
      <vt:lpstr>The Role of the default and break Statement</vt:lpstr>
      <vt:lpstr>The Role of the break Statement</vt:lpstr>
      <vt:lpstr>PowerPoint Presentation</vt:lpstr>
      <vt:lpstr>PowerPoint Presentation</vt:lpstr>
      <vt:lpstr>The if Statement</vt:lpstr>
      <vt:lpstr>Relational Operators and Equality Operators</vt:lpstr>
      <vt:lpstr>Exercise</vt:lpstr>
      <vt:lpstr>Logical Operators</vt:lpstr>
      <vt:lpstr>Relational Operators</vt:lpstr>
      <vt:lpstr>Exercise</vt:lpstr>
      <vt:lpstr>The if Statement</vt:lpstr>
      <vt:lpstr>Boolean Values in C89</vt:lpstr>
      <vt:lpstr>Boolean Values in C89</vt:lpstr>
      <vt:lpstr>Boolean Values in C89</vt:lpstr>
      <vt:lpstr>Exercise , part I</vt:lpstr>
      <vt:lpstr>Exercise, part II</vt:lpstr>
      <vt:lpstr>Ordinary Characters in Format Strings</vt:lpstr>
      <vt:lpstr>Ordinary Characters in Format Strings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Jing Wang</dc:creator>
  <cp:lastModifiedBy>Jing Wang</cp:lastModifiedBy>
  <cp:revision>876</cp:revision>
  <cp:lastPrinted>1999-11-08T20:52:53Z</cp:lastPrinted>
  <dcterms:created xsi:type="dcterms:W3CDTF">1999-08-24T18:39:05Z</dcterms:created>
  <dcterms:modified xsi:type="dcterms:W3CDTF">2019-09-03T14:21:48Z</dcterms:modified>
</cp:coreProperties>
</file>