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45"/>
  </p:notesMasterIdLst>
  <p:sldIdLst>
    <p:sldId id="592" r:id="rId2"/>
    <p:sldId id="650" r:id="rId3"/>
    <p:sldId id="651" r:id="rId4"/>
    <p:sldId id="652" r:id="rId5"/>
    <p:sldId id="647" r:id="rId6"/>
    <p:sldId id="648" r:id="rId7"/>
    <p:sldId id="649" r:id="rId8"/>
    <p:sldId id="586" r:id="rId9"/>
    <p:sldId id="607" r:id="rId10"/>
    <p:sldId id="608" r:id="rId11"/>
    <p:sldId id="402" r:id="rId12"/>
    <p:sldId id="611" r:id="rId13"/>
    <p:sldId id="405" r:id="rId14"/>
    <p:sldId id="606" r:id="rId15"/>
    <p:sldId id="626" r:id="rId16"/>
    <p:sldId id="627" r:id="rId17"/>
    <p:sldId id="409" r:id="rId18"/>
    <p:sldId id="408" r:id="rId19"/>
    <p:sldId id="641" r:id="rId20"/>
    <p:sldId id="643" r:id="rId21"/>
    <p:sldId id="644" r:id="rId22"/>
    <p:sldId id="645" r:id="rId23"/>
    <p:sldId id="628" r:id="rId24"/>
    <p:sldId id="411" r:id="rId25"/>
    <p:sldId id="533" r:id="rId26"/>
    <p:sldId id="635" r:id="rId27"/>
    <p:sldId id="646" r:id="rId28"/>
    <p:sldId id="640" r:id="rId29"/>
    <p:sldId id="417" r:id="rId30"/>
    <p:sldId id="422" r:id="rId31"/>
    <p:sldId id="418" r:id="rId32"/>
    <p:sldId id="642" r:id="rId33"/>
    <p:sldId id="634" r:id="rId34"/>
    <p:sldId id="595" r:id="rId35"/>
    <p:sldId id="596" r:id="rId36"/>
    <p:sldId id="597" r:id="rId37"/>
    <p:sldId id="653" r:id="rId38"/>
    <p:sldId id="602" r:id="rId39"/>
    <p:sldId id="603" r:id="rId40"/>
    <p:sldId id="604" r:id="rId41"/>
    <p:sldId id="605" r:id="rId42"/>
    <p:sldId id="610" r:id="rId43"/>
    <p:sldId id="612" r:id="rId44"/>
  </p:sldIdLst>
  <p:sldSz cx="9144000" cy="6858000" type="screen4x3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0000"/>
    <a:srgbClr val="C6A02E"/>
    <a:srgbClr val="B82F25"/>
    <a:srgbClr val="6DBFAB"/>
    <a:srgbClr val="FF7706"/>
    <a:srgbClr val="FFA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60"/>
  </p:normalViewPr>
  <p:slideViewPr>
    <p:cSldViewPr>
      <p:cViewPr varScale="1">
        <p:scale>
          <a:sx n="83" d="100"/>
          <a:sy n="83" d="100"/>
        </p:scale>
        <p:origin x="147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3286C025-9074-441E-8B7D-2BB39EBDBD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3076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86C025-9074-441E-8B7D-2BB39EBDBDA7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0712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5937" cy="41767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43154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7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30A50-3646-4981-8252-4E235CD5DE3F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26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AD4CA-1885-4BC5-9DF5-43D67B69BCDE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35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E691A-D9E2-4869-9040-F05DFD01AB85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15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6C946-1BF0-469C-8A15-D7C76E233A70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00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31748-0446-4668-AB7B-7F943E9ECFB7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73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1CEFA-0BC2-469D-9B64-A1B572E39A20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11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1AA56-A40F-4AA3-B918-8BB3C12ED3F3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20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9BDAC-A319-40C9-8EFF-BE13E7E5EA77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20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F0A7B-5F6C-4252-9719-A474937EBFFB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51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2F3DB-9D2B-4D9D-B1F0-5E5CE35C5BC2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24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C17FF86-C966-4F51-B968-7551084C2324}" type="slidenum">
              <a:rPr lang="en-US" altLang="en-US"/>
              <a:pPr>
                <a:defRPr/>
              </a:pPr>
              <a:t>‹#›</a:t>
            </a:fld>
            <a:endParaRPr lang="en-US" altLang="en-US" sz="1800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685800" y="228600"/>
            <a:ext cx="327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1800" i="1" smtClean="0">
                <a:solidFill>
                  <a:srgbClr val="C6A02E"/>
                </a:solidFill>
                <a:latin typeface="Arial" panose="020B0604020202020204" pitchFamily="34" charset="0"/>
              </a:rPr>
              <a:t>Chapter 2: C Fundamentals</a:t>
            </a:r>
            <a:endParaRPr lang="en-US" altLang="en-US" sz="1800" smtClean="0">
              <a:solidFill>
                <a:srgbClr val="C6A02E"/>
              </a:solidFill>
            </a:endParaRPr>
          </a:p>
        </p:txBody>
      </p:sp>
      <p:pic>
        <p:nvPicPr>
          <p:cNvPr id="1031" name="Picture 8" descr="cprog2_spine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23" r:id="rId1"/>
    <p:sldLayoutId id="2147484224" r:id="rId2"/>
    <p:sldLayoutId id="2147484225" r:id="rId3"/>
    <p:sldLayoutId id="2147484226" r:id="rId4"/>
    <p:sldLayoutId id="2147484227" r:id="rId5"/>
    <p:sldLayoutId id="2147484228" r:id="rId6"/>
    <p:sldLayoutId id="2147484229" r:id="rId7"/>
    <p:sldLayoutId id="2147484230" r:id="rId8"/>
    <p:sldLayoutId id="2147484231" r:id="rId9"/>
    <p:sldLayoutId id="2147484232" r:id="rId10"/>
    <p:sldLayoutId id="214748423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Today’s Topics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Unix commands</a:t>
            </a:r>
          </a:p>
          <a:p>
            <a:r>
              <a:rPr lang="en-US" altLang="en-US" dirty="0" smtClean="0"/>
              <a:t>Printing value of a variable</a:t>
            </a:r>
          </a:p>
          <a:p>
            <a:r>
              <a:rPr lang="en-US" altLang="en-US" dirty="0" smtClean="0"/>
              <a:t>Reading input</a:t>
            </a:r>
          </a:p>
          <a:p>
            <a:r>
              <a:rPr lang="en-US" altLang="en-US" dirty="0" smtClean="0"/>
              <a:t>Macro definitions</a:t>
            </a:r>
          </a:p>
          <a:p>
            <a:r>
              <a:rPr lang="en-US" altLang="en-US" dirty="0" smtClean="0"/>
              <a:t>Formatting output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2787AC-AA23-420C-A90F-D685C9FE7477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 smtClean="0"/>
              <a:t>Identifiers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Many programmers use only lower-case letters in identifiers, with underscores inserted for legibility: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symbol_table</a:t>
            </a:r>
            <a:r>
              <a:rPr lang="en-US" alt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current_page</a:t>
            </a:r>
            <a:r>
              <a:rPr lang="en-US" alt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name_and_address</a:t>
            </a:r>
            <a:endParaRPr lang="en-US" altLang="en-US" sz="2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sz="2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smtClean="0"/>
              <a:t>Other programmers use an upper-case letter to begin each word within an identifier: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symbolTable</a:t>
            </a:r>
            <a:r>
              <a:rPr lang="en-US" alt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currentPage</a:t>
            </a:r>
            <a:r>
              <a:rPr lang="en-US" alt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nameAndAddress</a:t>
            </a:r>
            <a:endParaRPr lang="en-US" altLang="en-US" sz="2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8DDE51-DA49-4CBD-AB74-AA6AAF5E1383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305084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 smtClean="0"/>
              <a:t>Variables and Types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Most programs need to a way to store data temporarily during program execution. These storage locations are called </a:t>
            </a:r>
            <a:r>
              <a:rPr lang="en-US" altLang="en-US" b="1" i="1" dirty="0" smtClean="0"/>
              <a:t>variables.</a:t>
            </a:r>
          </a:p>
          <a:p>
            <a:r>
              <a:rPr lang="en-US" altLang="en-US" dirty="0" smtClean="0"/>
              <a:t>Every variable must have a </a:t>
            </a:r>
            <a:r>
              <a:rPr lang="en-US" altLang="en-US" b="1" i="1" dirty="0" smtClean="0"/>
              <a:t>type.</a:t>
            </a:r>
          </a:p>
          <a:p>
            <a:r>
              <a:rPr lang="en-US" altLang="en-US" dirty="0" smtClean="0"/>
              <a:t>C has a wide variety of types, including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dirty="0" smtClean="0"/>
              <a:t>.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334B99-E56F-4544-9533-181828F0F274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Numeric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type of a decimal integer constant in C is normally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. If the value of the constant is too large to store as an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the constant has type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int.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25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By default, floating constants are stored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25.83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9E691A-D9E2-4869-9040-F05DFD01AB85}" type="slidenum">
              <a:rPr lang="en-US" altLang="en-US" smtClean="0"/>
              <a:pPr>
                <a:defRPr/>
              </a:pPr>
              <a:t>12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54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 smtClean="0"/>
              <a:t>Printing the Value of a Variable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mtClean="0"/>
              <a:t> can be used to display the current value of a variable.</a:t>
            </a:r>
          </a:p>
          <a:p>
            <a:r>
              <a:rPr lang="en-US" altLang="en-US" smtClean="0"/>
              <a:t>For example, to display the current value of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altLang="en-US" smtClean="0"/>
              <a:t> variable, we’d use the following call of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mtClean="0"/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printf("Height: %d\n", height);</a:t>
            </a:r>
          </a:p>
          <a:p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altLang="en-US" b="1" smtClean="0">
                <a:solidFill>
                  <a:schemeClr val="accent2"/>
                </a:solidFill>
              </a:rPr>
              <a:t> is a placeholder for integer indicating where the value of </a:t>
            </a: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altLang="en-US" b="1" smtClean="0">
                <a:solidFill>
                  <a:schemeClr val="accent2"/>
                </a:solidFill>
              </a:rPr>
              <a:t> is to be filled in.</a:t>
            </a:r>
          </a:p>
          <a:p>
            <a:endParaRPr lang="en-US" altLang="en-US" b="1" smtClean="0">
              <a:solidFill>
                <a:schemeClr val="accent2"/>
              </a:solidFill>
            </a:endParaRP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628DCA-C283-4CAA-955B-CC13780C7066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 smtClean="0"/>
              <a:t>Printing the Value of a Variable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4294967295"/>
          </p:nvPr>
        </p:nvSpPr>
        <p:spPr>
          <a:xfrm>
            <a:off x="685800" y="1524000"/>
            <a:ext cx="8153400" cy="4800600"/>
          </a:xfrm>
        </p:spPr>
        <p:txBody>
          <a:bodyPr/>
          <a:lstStyle/>
          <a:p>
            <a:r>
              <a:rPr lang="en-US" altLang="en-US" dirty="0" smtClean="0"/>
              <a:t>There’s no limit to the number of variables that can be printed by a single call of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 smtClean="0"/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("Height: %d  Length: %d\n",</a:t>
            </a:r>
            <a:r>
              <a:rPr lang="en-US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height,</a:t>
            </a:r>
            <a:r>
              <a:rPr lang="en-US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length);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dirty="0"/>
              <a:t> works only for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/>
              <a:t> variables; to print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altLang="en-US" dirty="0">
                <a:cs typeface="Courier New" panose="02070309020205020404" pitchFamily="49" charset="0"/>
              </a:rPr>
              <a:t>or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</a:t>
            </a:r>
            <a:r>
              <a:rPr lang="en-US" altLang="en-US" dirty="0"/>
              <a:t> variable, use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</a:t>
            </a:r>
            <a:r>
              <a:rPr lang="en-US" altLang="en-US" dirty="0"/>
              <a:t> instead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 smtClean="0"/>
          </a:p>
        </p:txBody>
      </p:sp>
      <p:sp>
        <p:nvSpPr>
          <p:cNvPr id="50181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D3110A91-FEE5-440C-B43D-978AE4F1C789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64788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mtClean="0"/>
              <a:t> Function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smtClean="0"/>
              <a:t>Compilers aren’t required to check that the number of conversion specifications in a format string matches the number of output items.</a:t>
            </a:r>
          </a:p>
          <a:p>
            <a:r>
              <a:rPr lang="en-US" altLang="en-US" smtClean="0"/>
              <a:t>Too many conversion specifications: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printf("%d %d\n", i);   /*** WRONG ***/</a:t>
            </a:r>
          </a:p>
          <a:p>
            <a:r>
              <a:rPr lang="en-US" altLang="en-US" smtClean="0"/>
              <a:t>Too few conversion specifications: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printf("%d\n", i, j);   /*** WRONG ***/</a:t>
            </a:r>
          </a:p>
          <a:p>
            <a:endParaRPr lang="en-US" altLang="en-US" smtClean="0"/>
          </a:p>
        </p:txBody>
      </p:sp>
      <p:sp>
        <p:nvSpPr>
          <p:cNvPr id="59396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4D045CF-9DA7-450B-A52E-3B078BA06601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800"/>
          </a:p>
        </p:txBody>
      </p:sp>
      <p:sp>
        <p:nvSpPr>
          <p:cNvPr id="59397" name="Text Box 6"/>
          <p:cNvSpPr txBox="1">
            <a:spLocks noChangeArrowheads="1"/>
          </p:cNvSpPr>
          <p:nvPr/>
        </p:nvSpPr>
        <p:spPr bwMode="auto">
          <a:xfrm>
            <a:off x="1203325" y="5299075"/>
            <a:ext cx="642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hlink"/>
                </a:solidFill>
              </a:rPr>
              <a:t>You may get a warning: too few (many) arguments</a:t>
            </a:r>
          </a:p>
        </p:txBody>
      </p:sp>
    </p:spTree>
    <p:extLst>
      <p:ext uri="{BB962C8B-B14F-4D97-AF65-F5344CB8AC3E}">
        <p14:creationId xmlns:p14="http://schemas.microsoft.com/office/powerpoint/2010/main" val="70729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mtClean="0"/>
              <a:t> Function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dirty="0" smtClean="0"/>
              <a:t>Compilers aren’t required to check that a conversion specification is appropriate.</a:t>
            </a:r>
          </a:p>
          <a:p>
            <a:r>
              <a:rPr lang="en-US" altLang="en-US" dirty="0" smtClean="0"/>
              <a:t>If the programmer uses an incorrect specification, </a:t>
            </a:r>
            <a:r>
              <a:rPr lang="en-US" altLang="en-US" i="1" dirty="0" smtClean="0"/>
              <a:t>the program will produce meaningless output</a:t>
            </a:r>
            <a:r>
              <a:rPr lang="en-US" altLang="en-US" dirty="0" smtClean="0"/>
              <a:t>:</a:t>
            </a:r>
          </a:p>
          <a:p>
            <a:pPr>
              <a:buFontTx/>
              <a:buNone/>
            </a:pPr>
            <a:r>
              <a:rPr lang="en-US" altLang="en-US" dirty="0" smtClean="0"/>
              <a:t>	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14;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double x = 4.5;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("%f %d\n", </a:t>
            </a:r>
            <a:r>
              <a:rPr lang="en-US" alt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x);  /*** WRONG ***/</a:t>
            </a:r>
            <a:endParaRPr lang="en-US" altLang="en-US" dirty="0" smtClean="0"/>
          </a:p>
          <a:p>
            <a:r>
              <a:rPr lang="en-US" altLang="en-US" dirty="0" smtClean="0">
                <a:solidFill>
                  <a:schemeClr val="accent2"/>
                </a:solidFill>
              </a:rPr>
              <a:t>You will get a warning</a:t>
            </a:r>
            <a:r>
              <a:rPr lang="en-US" altLang="en-US" dirty="0">
                <a:solidFill>
                  <a:schemeClr val="accent2"/>
                </a:solidFill>
              </a:rPr>
              <a:t>: format ‘%d’ expects type ‘</a:t>
            </a:r>
            <a:r>
              <a:rPr lang="en-US" altLang="en-US" dirty="0" err="1">
                <a:solidFill>
                  <a:schemeClr val="accent2"/>
                </a:solidFill>
              </a:rPr>
              <a:t>int</a:t>
            </a:r>
            <a:r>
              <a:rPr lang="en-US" altLang="en-US" dirty="0">
                <a:solidFill>
                  <a:schemeClr val="accent2"/>
                </a:solidFill>
              </a:rPr>
              <a:t>’, but argument 2 has type ‘double’</a:t>
            </a:r>
            <a:endParaRPr lang="en-US" altLang="en-US" dirty="0" smtClean="0">
              <a:solidFill>
                <a:schemeClr val="accent2"/>
              </a:solidFill>
            </a:endParaRPr>
          </a:p>
        </p:txBody>
      </p:sp>
      <p:sp>
        <p:nvSpPr>
          <p:cNvPr id="60421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545796FC-4A24-41F3-BA57-6FC6BB9B723E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09929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 smtClean="0"/>
              <a:t>Initialization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en-US" altLang="en-US" dirty="0" smtClean="0"/>
              <a:t>The initial value of a variable may be included in its declaration: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height = 8;</a:t>
            </a:r>
            <a:endParaRPr lang="en-US" altLang="en-US" b="1" i="1" dirty="0" smtClean="0"/>
          </a:p>
          <a:p>
            <a:r>
              <a:rPr lang="en-US" altLang="en-US" dirty="0" smtClean="0"/>
              <a:t>Any number of variables can be initialized in the same declaration: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height = 8, length = 12, width = 10;</a:t>
            </a:r>
          </a:p>
          <a:p>
            <a:r>
              <a:rPr lang="en-US" altLang="en-US" dirty="0" smtClean="0"/>
              <a:t>Each variable requires its own initializer.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height, length, width = 10;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en-US" sz="24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initializes only width */</a:t>
            </a:r>
          </a:p>
          <a:p>
            <a:pPr>
              <a:buFontTx/>
              <a:buNone/>
            </a:pPr>
            <a:endParaRPr lang="en-US" altLang="en-US" dirty="0" smtClean="0"/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05E79A-5830-47B9-90D2-15EAFF177F6D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 smtClean="0"/>
              <a:t>Initialization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Some variables are automatically set to zero when a program begins to execute, but some are not.</a:t>
            </a:r>
          </a:p>
          <a:p>
            <a:r>
              <a:rPr lang="en-US" altLang="en-US" dirty="0" smtClean="0"/>
              <a:t>A variable that doesn’t have a default value and hasn’t yet been assigned a value by the program is said to be </a:t>
            </a:r>
            <a:r>
              <a:rPr lang="en-US" altLang="en-US" b="1" i="1" dirty="0" smtClean="0"/>
              <a:t>uninitialized.</a:t>
            </a:r>
          </a:p>
          <a:p>
            <a:pPr lvl="1"/>
            <a:r>
              <a:rPr lang="en-US" altLang="en-US" dirty="0" smtClean="0"/>
              <a:t>Attempting to access the value of an uninitialized variable may yield an unpredictable result.</a:t>
            </a:r>
          </a:p>
          <a:p>
            <a:r>
              <a:rPr lang="en-US" altLang="en-US" b="1" dirty="0" smtClean="0"/>
              <a:t>Be sure to compile with –Wall</a:t>
            </a:r>
          </a:p>
          <a:p>
            <a:pPr lvl="1"/>
            <a:r>
              <a:rPr lang="en-US" altLang="en-US" b="1" dirty="0" smtClean="0"/>
              <a:t>It will display warning for uninitialized variables</a:t>
            </a:r>
          </a:p>
          <a:p>
            <a:pPr>
              <a:buFontTx/>
              <a:buNone/>
            </a:pPr>
            <a:endParaRPr lang="en-US" altLang="en-US" dirty="0" smtClean="0"/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84F0D3-8F89-4D7F-AA73-A4E833CA356B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 idx="4294967295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 smtClean="0"/>
              <a:t>Printing the Value of a Variable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US" altLang="en-US" dirty="0" smtClean="0"/>
              <a:t>print 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altLang="en-US" dirty="0" smtClean="0">
                <a:cs typeface="Courier New" panose="02070309020205020404" pitchFamily="49" charset="0"/>
              </a:rPr>
              <a:t>or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</a:t>
            </a:r>
            <a:r>
              <a:rPr lang="en-US" altLang="en-US" dirty="0" smtClean="0"/>
              <a:t> variable, use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%f</a:t>
            </a:r>
            <a:r>
              <a:rPr lang="en-US" altLang="en-US" dirty="0" smtClean="0"/>
              <a:t> instead</a:t>
            </a:r>
          </a:p>
          <a:p>
            <a:r>
              <a:rPr lang="en-US" altLang="en-US" dirty="0" smtClean="0"/>
              <a:t>By default,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%f</a:t>
            </a:r>
            <a:r>
              <a:rPr lang="en-US" altLang="en-US" dirty="0" smtClean="0"/>
              <a:t> displays a number with six digits after the decimal point.</a:t>
            </a:r>
          </a:p>
          <a:p>
            <a:r>
              <a:rPr lang="en-US" altLang="en-US" dirty="0" smtClean="0"/>
              <a:t>To force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%f</a:t>
            </a:r>
            <a:r>
              <a:rPr lang="en-US" altLang="en-US" dirty="0" smtClean="0"/>
              <a:t> to display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 digits after the decimal point, put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 between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en-US" dirty="0" smtClean="0"/>
              <a:t>.</a:t>
            </a:r>
          </a:p>
          <a:p>
            <a:pPr lvl="1"/>
            <a:r>
              <a:rPr lang="en-US" altLang="en-US" dirty="0" smtClean="0"/>
              <a:t>For example, </a:t>
            </a:r>
            <a:r>
              <a:rPr lang="en-US" altLang="en-US" dirty="0"/>
              <a:t>t</a:t>
            </a:r>
            <a:r>
              <a:rPr lang="en-US" altLang="en-US" dirty="0" smtClean="0"/>
              <a:t>o print the line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Profit: $2150.48</a:t>
            </a:r>
          </a:p>
          <a:p>
            <a:pPr>
              <a:buFontTx/>
              <a:buNone/>
            </a:pPr>
            <a:r>
              <a:rPr lang="en-US" altLang="en-US" sz="2400" dirty="0" smtClean="0"/>
              <a:t>		use the following call of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400" dirty="0" smtClean="0"/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("Profit: $%.2f\n", profit);</a:t>
            </a:r>
            <a:endParaRPr lang="en-US" altLang="en-US" sz="2400" dirty="0" smtClean="0"/>
          </a:p>
          <a:p>
            <a:endParaRPr lang="en-US" altLang="en-US" dirty="0" smtClean="0"/>
          </a:p>
        </p:txBody>
      </p:sp>
      <p:sp>
        <p:nvSpPr>
          <p:cNvPr id="49157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CD1715C3-607B-4A84-8558-DE2DD751A9E2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18510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 dirty="0" smtClean="0"/>
              <a:t>Project 1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 smtClean="0"/>
              <a:t>Posted on Canvas/Assignments</a:t>
            </a:r>
          </a:p>
          <a:p>
            <a:r>
              <a:rPr lang="en-US" altLang="en-US" dirty="0" smtClean="0"/>
              <a:t>Turn in your source code through Canvas Assignments</a:t>
            </a:r>
          </a:p>
          <a:p>
            <a:pPr lvl="1"/>
            <a:r>
              <a:rPr lang="en-US" altLang="en-US" dirty="0" smtClean="0"/>
              <a:t>Download the program from the cluster and upload to Canvas</a:t>
            </a:r>
          </a:p>
          <a:p>
            <a:pPr lvl="1"/>
            <a:r>
              <a:rPr lang="en-US" altLang="en-US" dirty="0" smtClean="0"/>
              <a:t>Do not submit the executable file or your test results. </a:t>
            </a:r>
          </a:p>
          <a:p>
            <a:pPr>
              <a:defRPr/>
            </a:pPr>
            <a:r>
              <a:rPr lang="en-US" altLang="en-US" dirty="0"/>
              <a:t>Use </a:t>
            </a:r>
            <a:r>
              <a:rPr lang="en-US" altLang="en-US" dirty="0" smtClean="0"/>
              <a:t>shell script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to </a:t>
            </a:r>
            <a:r>
              <a:rPr lang="en-US" altLang="en-US" dirty="0"/>
              <a:t>test your program</a:t>
            </a:r>
          </a:p>
          <a:p>
            <a:pPr lvl="1">
              <a:defRPr/>
            </a:pPr>
            <a:r>
              <a:rPr lang="en-US" altLang="en-US" dirty="0"/>
              <a:t>Read the comment </a:t>
            </a:r>
            <a:r>
              <a:rPr lang="en-US" altLang="en-US" dirty="0" smtClean="0"/>
              <a:t>in the script files on how to run the script</a:t>
            </a: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 lvl="1"/>
            <a:endParaRPr lang="en-US" altLang="en-US" dirty="0" smtClean="0"/>
          </a:p>
          <a:p>
            <a:endParaRPr lang="en-US" altLang="en-US" sz="900" dirty="0" smtClean="0"/>
          </a:p>
        </p:txBody>
      </p:sp>
    </p:spTree>
    <p:extLst>
      <p:ext uri="{BB962C8B-B14F-4D97-AF65-F5344CB8AC3E}">
        <p14:creationId xmlns:p14="http://schemas.microsoft.com/office/powerpoint/2010/main" val="244931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Conversion Specifications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sz="2600" dirty="0" smtClean="0"/>
              <a:t>A conversion specification can have the form </a:t>
            </a:r>
            <a:r>
              <a:rPr lang="en-US" alt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en-US" sz="2600" i="1" dirty="0" err="1" smtClean="0"/>
              <a:t>m</a:t>
            </a:r>
            <a:r>
              <a:rPr lang="en-US" alt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600" i="1" dirty="0" err="1" smtClean="0"/>
              <a:t>p</a:t>
            </a:r>
            <a:r>
              <a:rPr lang="en-US" altLang="en-US" sz="2600" i="1" dirty="0" err="1" smtClean="0">
                <a:cs typeface="Courier New" panose="02070309020205020404" pitchFamily="49" charset="0"/>
              </a:rPr>
              <a:t>X</a:t>
            </a:r>
            <a:r>
              <a:rPr lang="en-US" altLang="en-US" sz="2600" dirty="0" smtClean="0"/>
              <a:t> or </a:t>
            </a:r>
            <a:r>
              <a:rPr lang="en-US" alt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%-</a:t>
            </a:r>
            <a:r>
              <a:rPr lang="en-US" altLang="en-US" sz="2600" i="1" dirty="0" err="1" smtClean="0"/>
              <a:t>m</a:t>
            </a:r>
            <a:r>
              <a:rPr lang="en-US" alt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600" i="1" dirty="0" err="1" smtClean="0"/>
              <a:t>pX</a:t>
            </a:r>
            <a:r>
              <a:rPr lang="en-US" altLang="en-US" sz="2600" dirty="0" smtClean="0"/>
              <a:t>, where </a:t>
            </a:r>
            <a:r>
              <a:rPr lang="en-US" altLang="en-US" sz="2600" i="1" dirty="0" smtClean="0"/>
              <a:t>m</a:t>
            </a:r>
            <a:r>
              <a:rPr lang="en-US" altLang="en-US" sz="2600" dirty="0" smtClean="0"/>
              <a:t> and </a:t>
            </a:r>
            <a:r>
              <a:rPr lang="en-US" altLang="en-US" sz="2600" i="1" dirty="0" smtClean="0"/>
              <a:t>p</a:t>
            </a:r>
            <a:r>
              <a:rPr lang="en-US" altLang="en-US" sz="2600" dirty="0" smtClean="0"/>
              <a:t> are integer constants and </a:t>
            </a:r>
            <a:r>
              <a:rPr lang="en-US" altLang="en-US" sz="2600" i="1" dirty="0" smtClean="0"/>
              <a:t>X</a:t>
            </a:r>
            <a:r>
              <a:rPr lang="en-US" altLang="en-US" sz="2600" dirty="0" smtClean="0"/>
              <a:t> is a letter. </a:t>
            </a:r>
            <a:endParaRPr lang="en-US" altLang="en-US" sz="2200" dirty="0" smtClean="0"/>
          </a:p>
          <a:p>
            <a:endParaRPr lang="en-US" altLang="en-US" sz="2600" dirty="0" smtClean="0"/>
          </a:p>
          <a:p>
            <a:r>
              <a:rPr lang="en-US" altLang="en-US" sz="2600" dirty="0" smtClean="0"/>
              <a:t>In the conversion specification </a:t>
            </a:r>
            <a:r>
              <a:rPr lang="en-US" alt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%6.2f</a:t>
            </a:r>
            <a:r>
              <a:rPr lang="en-US" altLang="en-US" sz="2600" dirty="0" smtClean="0"/>
              <a:t>, </a:t>
            </a:r>
            <a:r>
              <a:rPr lang="en-US" altLang="en-US" sz="2600" i="1" dirty="0" smtClean="0"/>
              <a:t>m</a:t>
            </a:r>
            <a:r>
              <a:rPr lang="en-US" altLang="en-US" sz="2600" dirty="0" smtClean="0"/>
              <a:t> is 6, </a:t>
            </a:r>
            <a:r>
              <a:rPr lang="en-US" altLang="en-US" sz="2600" i="1" dirty="0" smtClean="0"/>
              <a:t>p</a:t>
            </a:r>
            <a:r>
              <a:rPr lang="en-US" altLang="en-US" sz="2600" dirty="0" smtClean="0"/>
              <a:t> is 2, and </a:t>
            </a:r>
            <a:r>
              <a:rPr lang="en-US" altLang="en-US" sz="2600" i="1" dirty="0" smtClean="0"/>
              <a:t>X</a:t>
            </a:r>
            <a:r>
              <a:rPr lang="en-US" altLang="en-US" sz="2600" dirty="0" smtClean="0"/>
              <a:t> is </a:t>
            </a:r>
            <a:r>
              <a:rPr lang="en-US" alt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600" dirty="0" smtClean="0"/>
              <a:t>.</a:t>
            </a:r>
          </a:p>
          <a:p>
            <a:endParaRPr lang="en-US" altLang="en-US" dirty="0" smtClean="0"/>
          </a:p>
          <a:p>
            <a:r>
              <a:rPr lang="en-US" altLang="en-US" sz="2600" dirty="0"/>
              <a:t>Minus </a:t>
            </a:r>
            <a:r>
              <a:rPr lang="en-US" altLang="en-US" sz="2600" dirty="0" smtClean="0"/>
              <a:t>sign (-) </a:t>
            </a:r>
            <a:r>
              <a:rPr lang="en-US" altLang="en-US" sz="2600" dirty="0"/>
              <a:t>in front of </a:t>
            </a:r>
            <a:r>
              <a:rPr lang="en-US" altLang="en-US" sz="2600" i="1" dirty="0"/>
              <a:t>m</a:t>
            </a:r>
            <a:r>
              <a:rPr lang="en-US" altLang="en-US" sz="2600" dirty="0"/>
              <a:t> causes left justification.</a:t>
            </a:r>
            <a:endParaRPr lang="en-US" altLang="en-US" sz="2600" dirty="0" smtClean="0"/>
          </a:p>
        </p:txBody>
      </p:sp>
      <p:sp>
        <p:nvSpPr>
          <p:cNvPr id="61445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54838517-EA42-480F-9B7C-1B24F6D475BE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56929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Conversion Specifications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Both </a:t>
            </a:r>
            <a:r>
              <a:rPr lang="en-US" altLang="en-US" i="1" dirty="0"/>
              <a:t>m</a:t>
            </a:r>
            <a:r>
              <a:rPr lang="en-US" altLang="en-US" dirty="0"/>
              <a:t> and </a:t>
            </a:r>
            <a:r>
              <a:rPr lang="en-US" altLang="en-US" i="1" dirty="0"/>
              <a:t>p</a:t>
            </a:r>
            <a:r>
              <a:rPr lang="en-US" altLang="en-US" dirty="0"/>
              <a:t> are optional; if </a:t>
            </a:r>
            <a:r>
              <a:rPr lang="en-US" altLang="en-US" i="1" dirty="0"/>
              <a:t>p</a:t>
            </a:r>
            <a:r>
              <a:rPr lang="en-US" altLang="en-US" dirty="0"/>
              <a:t> is omitted, the period that separates </a:t>
            </a:r>
            <a:r>
              <a:rPr lang="en-US" altLang="en-US" i="1" dirty="0"/>
              <a:t>m</a:t>
            </a:r>
            <a:r>
              <a:rPr lang="en-US" altLang="en-US" dirty="0"/>
              <a:t> and </a:t>
            </a:r>
            <a:r>
              <a:rPr lang="en-US" altLang="en-US" i="1" dirty="0"/>
              <a:t>p</a:t>
            </a:r>
            <a:r>
              <a:rPr lang="en-US" altLang="en-US" dirty="0"/>
              <a:t> is also dropped.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In </a:t>
            </a:r>
            <a:r>
              <a:rPr lang="en-US" altLang="en-US" dirty="0"/>
              <a:t>the specification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%6f</a:t>
            </a:r>
            <a:r>
              <a:rPr lang="en-US" altLang="en-US" dirty="0"/>
              <a:t>, </a:t>
            </a:r>
            <a:r>
              <a:rPr lang="en-US" altLang="en-US" i="1" dirty="0"/>
              <a:t>m</a:t>
            </a:r>
            <a:r>
              <a:rPr lang="en-US" altLang="en-US" dirty="0"/>
              <a:t> is 6 and </a:t>
            </a:r>
            <a:r>
              <a:rPr lang="en-US" altLang="en-US" i="1" dirty="0"/>
              <a:t>p</a:t>
            </a:r>
            <a:r>
              <a:rPr lang="en-US" altLang="en-US" dirty="0"/>
              <a:t> (along with the period) is missing, but in the specification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%.2f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dirty="0"/>
              <a:t> is 2 and </a:t>
            </a:r>
            <a:r>
              <a:rPr lang="en-US" altLang="en-US" i="1" dirty="0"/>
              <a:t>m</a:t>
            </a:r>
            <a:r>
              <a:rPr lang="en-US" altLang="en-US" dirty="0"/>
              <a:t> is missing</a:t>
            </a:r>
            <a:r>
              <a:rPr lang="en-US" altLang="en-US" dirty="0" smtClean="0"/>
              <a:t>.</a:t>
            </a:r>
          </a:p>
          <a:p>
            <a:endParaRPr lang="en-US" altLang="en-US" dirty="0"/>
          </a:p>
          <a:p>
            <a:r>
              <a:rPr lang="en-US" altLang="en-US" dirty="0" smtClean="0"/>
              <a:t>The minimum field width, m, specifies the minimum number of characters to print.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435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celsius.c</a:t>
            </a:r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endParaRPr lang="en-US" alt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Converts a Fahrenheit temperature to Celsius */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FREEZING_PT 32.0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SCALE_FACTOR (5.0 / 9.0)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("Enter Fahrenheit temperature: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("%lf", &amp;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FREEZING_PT) * SCALE_FACTOR;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("Celsius equivalent: </a:t>
            </a: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%.1f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\n",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en-US" dirty="0" smtClean="0"/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67E4CE-F4F8-4883-B6A8-F3EBC0D9FF87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800" smtClean="0"/>
          </a:p>
        </p:txBody>
      </p:sp>
      <p:sp>
        <p:nvSpPr>
          <p:cNvPr id="52229" name="Rectangle 6"/>
          <p:cNvSpPr>
            <a:spLocks noChangeArrowheads="1"/>
          </p:cNvSpPr>
          <p:nvPr/>
        </p:nvSpPr>
        <p:spPr bwMode="auto">
          <a:xfrm>
            <a:off x="2971800" y="5867400"/>
            <a:ext cx="475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</a:rPr>
              <a:t>display with just one digit after the decimal point</a:t>
            </a:r>
            <a:r>
              <a:rPr lang="en-US" altLang="en-US" sz="24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2230" name="Line 7"/>
          <p:cNvSpPr>
            <a:spLocks noChangeShapeType="1"/>
          </p:cNvSpPr>
          <p:nvPr/>
        </p:nvSpPr>
        <p:spPr bwMode="auto">
          <a:xfrm flipV="1">
            <a:off x="4724400" y="5334000"/>
            <a:ext cx="4572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3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0"/>
            <a:ext cx="7772400" cy="685800"/>
          </a:xfrm>
        </p:spPr>
        <p:txBody>
          <a:bodyPr/>
          <a:lstStyle/>
          <a:p>
            <a:r>
              <a:rPr lang="en-US" dirty="0" smtClean="0"/>
              <a:t>Reading Input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9E691A-D9E2-4869-9040-F05DFD01AB85}" type="slidenum">
              <a:rPr lang="en-US" altLang="en-US" smtClean="0"/>
              <a:pPr>
                <a:defRPr/>
              </a:pPr>
              <a:t>23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11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 smtClean="0"/>
              <a:t>Reading Input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dirty="0" smtClean="0"/>
              <a:t> is the C library’s counterpart to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 smtClean="0"/>
              <a:t>.</a:t>
            </a:r>
          </a:p>
          <a:p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dirty="0" smtClean="0"/>
              <a:t> requires a </a:t>
            </a:r>
            <a:r>
              <a:rPr lang="en-US" altLang="en-US" b="1" i="1" dirty="0" smtClean="0"/>
              <a:t>format string </a:t>
            </a:r>
            <a:r>
              <a:rPr lang="en-US" altLang="en-US" dirty="0" smtClean="0"/>
              <a:t>to specify the appearance of the input data.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Example of using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dirty="0" smtClean="0"/>
              <a:t> to read an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 smtClean="0"/>
              <a:t> value: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("%d", </a:t>
            </a:r>
            <a:r>
              <a:rPr lang="en-US" altLang="en-US" sz="24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en-US" sz="24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/* reads an integer; stores into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smtClean="0">
                <a:solidFill>
                  <a:schemeClr val="accent2"/>
                </a:solidFill>
              </a:rPr>
              <a:t>The </a:t>
            </a:r>
            <a:r>
              <a:rPr lang="en-US" altLang="en-US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en-US" dirty="0" smtClean="0">
                <a:solidFill>
                  <a:schemeClr val="accent2"/>
                </a:solidFill>
              </a:rPr>
              <a:t> symbol (the address operator) is usually required when using </a:t>
            </a:r>
            <a:r>
              <a:rPr lang="en-US" altLang="en-US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dirty="0" smtClean="0">
                <a:solidFill>
                  <a:schemeClr val="accent2"/>
                </a:solidFill>
              </a:rPr>
              <a:t>. It provides the address of the variable in the memory.</a:t>
            </a:r>
          </a:p>
          <a:p>
            <a:endParaRPr lang="en-US" altLang="en-US" dirty="0" smtClean="0">
              <a:solidFill>
                <a:schemeClr val="accent2"/>
              </a:solidFill>
            </a:endParaRP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29A848-E6CF-454A-99D4-94C0FECEDDBB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 idx="4294967295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 dirty="0" smtClean="0"/>
              <a:t>Reading Input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sz="2400" dirty="0" smtClean="0"/>
              <a:t>Reading </a:t>
            </a:r>
            <a:r>
              <a:rPr lang="en-US" altLang="en-US" sz="2400" dirty="0"/>
              <a:t>a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value requires a </a:t>
            </a:r>
            <a:r>
              <a:rPr lang="en-US" altLang="en-US" sz="2400" dirty="0" smtClean="0"/>
              <a:t>call </a:t>
            </a:r>
            <a:r>
              <a:rPr lang="en-US" altLang="en-US" sz="2400" dirty="0"/>
              <a:t>of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2400" dirty="0"/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("%lf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&amp;x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//l stands for long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  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x is of type double</a:t>
            </a:r>
          </a:p>
          <a:p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"%lf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dirty="0" smtClean="0"/>
              <a:t> tells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2400" dirty="0" smtClean="0"/>
              <a:t> to look for an input value in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format (</a:t>
            </a:r>
            <a:r>
              <a:rPr lang="en-US" altLang="en-US" sz="2400" dirty="0" smtClean="0"/>
              <a:t>the number may contain a decimal point, but doesn’t have to).</a:t>
            </a:r>
          </a:p>
          <a:p>
            <a:endParaRPr lang="en-US" altLang="en-US" sz="2400" dirty="0" smtClean="0"/>
          </a:p>
        </p:txBody>
      </p:sp>
      <p:sp>
        <p:nvSpPr>
          <p:cNvPr id="41989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CE39E85F-9ED1-49A5-85DE-D66B96A0E44F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How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mtClean="0"/>
              <a:t> Works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2400" dirty="0" smtClean="0"/>
              <a:t> reads input according to a particular format.</a:t>
            </a:r>
          </a:p>
          <a:p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2400" dirty="0" smtClean="0"/>
              <a:t> ignores </a:t>
            </a:r>
            <a:r>
              <a:rPr lang="en-US" altLang="en-US" sz="2400" b="1" i="1" dirty="0" smtClean="0"/>
              <a:t>white-space characters </a:t>
            </a:r>
            <a:r>
              <a:rPr lang="en-US" altLang="en-US" sz="2400" dirty="0" smtClean="0"/>
              <a:t>(space, tab, and new-line).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A call of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2400" dirty="0" smtClean="0"/>
              <a:t> that reads four numbers: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d%d%lf%lf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&amp;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&amp;j, &amp;x, &amp;y);</a:t>
            </a:r>
          </a:p>
          <a:p>
            <a:endParaRPr lang="en-US" altLang="en-US" sz="2400" dirty="0" smtClean="0"/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alt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565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D5C6875D-8072-4D6E-B815-8A3A16C5F0CF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03082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celsius.c</a:t>
            </a:r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endParaRPr lang="en-US" alt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Converts a Fahrenheit temperature to Celsius */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FREEZING_PT 32.0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SCALE_FACTOR (5.0 / 9.0)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("Enter Fahrenheit temperature: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%lf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en-US" sz="18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FREEZING_PT) * SCALE_FACTOR;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("Celsius equivalent: </a:t>
            </a: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%.1f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\n",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en-US" dirty="0" smtClean="0"/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67E4CE-F4F8-4883-B6A8-F3EBC0D9FF87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800" smtClean="0"/>
          </a:p>
        </p:txBody>
      </p:sp>
      <p:sp>
        <p:nvSpPr>
          <p:cNvPr id="52229" name="Rectangle 6"/>
          <p:cNvSpPr>
            <a:spLocks noChangeArrowheads="1"/>
          </p:cNvSpPr>
          <p:nvPr/>
        </p:nvSpPr>
        <p:spPr bwMode="auto">
          <a:xfrm>
            <a:off x="2971800" y="5867400"/>
            <a:ext cx="2300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solidFill>
                  <a:schemeClr val="accent2"/>
                </a:solidFill>
              </a:rPr>
              <a:t>Read in a double value</a:t>
            </a:r>
            <a:endParaRPr lang="en-US" altLang="en-US" sz="2400" dirty="0">
              <a:solidFill>
                <a:schemeClr val="accent2"/>
              </a:solidFill>
            </a:endParaRPr>
          </a:p>
        </p:txBody>
      </p:sp>
      <p:sp>
        <p:nvSpPr>
          <p:cNvPr id="52230" name="Line 7"/>
          <p:cNvSpPr>
            <a:spLocks noChangeShapeType="1"/>
          </p:cNvSpPr>
          <p:nvPr/>
        </p:nvSpPr>
        <p:spPr bwMode="auto">
          <a:xfrm flipH="1" flipV="1">
            <a:off x="3581400" y="4419600"/>
            <a:ext cx="114300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0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19400"/>
            <a:ext cx="7772400" cy="685800"/>
          </a:xfrm>
        </p:spPr>
        <p:txBody>
          <a:bodyPr/>
          <a:lstStyle/>
          <a:p>
            <a:r>
              <a:rPr lang="en-US" dirty="0" smtClean="0"/>
              <a:t>Macro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9E691A-D9E2-4869-9040-F05DFD01AB85}" type="slidenum">
              <a:rPr lang="en-US" altLang="en-US" smtClean="0"/>
              <a:pPr>
                <a:defRPr/>
              </a:pPr>
              <a:t>28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76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 smtClean="0"/>
              <a:t>Defining Names for Constants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Some values in a program rely on the constants whose meaning may not be clear to someone reading the program.</a:t>
            </a:r>
          </a:p>
          <a:p>
            <a:r>
              <a:rPr lang="en-US" altLang="en-US" dirty="0" smtClean="0"/>
              <a:t>Using a feature known as </a:t>
            </a:r>
            <a:r>
              <a:rPr lang="en-US" altLang="en-US" b="1" i="1" dirty="0" smtClean="0"/>
              <a:t>macro definition, </a:t>
            </a:r>
            <a:r>
              <a:rPr lang="en-US" altLang="en-US" dirty="0" smtClean="0"/>
              <a:t>we can name the constant: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#define QUARTER 25</a:t>
            </a:r>
            <a:endParaRPr lang="en-US" altLang="en-US" dirty="0" smtClean="0"/>
          </a:p>
          <a:p>
            <a:endParaRPr lang="en-US" altLang="en-US" dirty="0" smtClean="0"/>
          </a:p>
          <a:p>
            <a:pPr>
              <a:buFontTx/>
              <a:buNone/>
            </a:pPr>
            <a:endParaRPr lang="en-US" altLang="en-US" dirty="0" smtClean="0"/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6B9343-76E0-45A7-9EEA-A3D047C1BA27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533400"/>
            <a:ext cx="7772400" cy="685800"/>
          </a:xfrm>
        </p:spPr>
        <p:txBody>
          <a:bodyPr/>
          <a:lstStyle/>
          <a:p>
            <a:r>
              <a:rPr lang="en-US" altLang="en-US" smtClean="0"/>
              <a:t>Some Frequently Used Unix Commands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80772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the contents of the current directory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 -l (long format)</a:t>
            </a:r>
          </a:p>
          <a:p>
            <a:pPr>
              <a:lnSpc>
                <a:spcPct val="90000"/>
              </a:lnSpc>
            </a:pP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rint name of the current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orking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irectory</a:t>
            </a:r>
          </a:p>
          <a:p>
            <a:pPr>
              <a:lnSpc>
                <a:spcPct val="90000"/>
              </a:lnSpc>
            </a:pP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cs typeface="Courier New" panose="02070309020205020404" pitchFamily="49" charset="0"/>
              </a:rPr>
              <a:t>directory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Create(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e) a directory</a:t>
            </a:r>
            <a:endParaRPr lang="en-US" altLang="en-US" sz="2000" dirty="0" smtClean="0"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altLang="en-US" sz="2400" dirty="0" smtClean="0">
                <a:cs typeface="Courier New" panose="02070309020205020404" pitchFamily="49" charset="0"/>
              </a:rPr>
              <a:t>directory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hange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irectory to the </a:t>
            </a:r>
            <a:r>
              <a:rPr lang="en-US" altLang="en-US" sz="2000" dirty="0" smtClean="0">
                <a:cs typeface="Courier New" panose="02070309020205020404" pitchFamily="49" charset="0"/>
              </a:rPr>
              <a:t>directory</a:t>
            </a: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.. return to the parent directory</a:t>
            </a:r>
            <a:endParaRPr lang="en-US" altLang="en-US" sz="2000" dirty="0" smtClean="0"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endParaRPr lang="en-US" altLang="en-US" sz="2400" dirty="0" smtClean="0"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to your home directory</a:t>
            </a:r>
          </a:p>
        </p:txBody>
      </p:sp>
    </p:spTree>
    <p:extLst>
      <p:ext uri="{BB962C8B-B14F-4D97-AF65-F5344CB8AC3E}">
        <p14:creationId xmlns:p14="http://schemas.microsoft.com/office/powerpoint/2010/main" val="48837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Defining Names for Constants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When a program is compiled, the preprocessor replaces each macro by the value that it represents.</a:t>
            </a:r>
          </a:p>
          <a:p>
            <a:endParaRPr lang="en-US" altLang="en-US" smtClean="0"/>
          </a:p>
          <a:p>
            <a:r>
              <a:rPr lang="en-US" altLang="en-US" smtClean="0"/>
              <a:t>During preprocessing, the statement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amount = amount + num_quaters * QUARTERS;</a:t>
            </a:r>
          </a:p>
          <a:p>
            <a:pPr>
              <a:buFontTx/>
              <a:buNone/>
            </a:pPr>
            <a:r>
              <a:rPr lang="en-US" altLang="en-US" smtClean="0"/>
              <a:t>	will become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amount = amount + num_quaters * 25;</a:t>
            </a:r>
            <a:endParaRPr lang="en-US" altLang="en-US" sz="1800" smtClean="0"/>
          </a:p>
          <a:p>
            <a:endParaRPr lang="en-US" altLang="en-US" smtClean="0"/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852779-4F8F-44D4-8495-7FF28F9A0774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 smtClean="0"/>
              <a:t>Defining Names for Constants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value of a macro can be an expression: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#define RECIPROCAL_OF_PI (1.0 / 3.14159)</a:t>
            </a:r>
          </a:p>
          <a:p>
            <a:r>
              <a:rPr lang="en-US" altLang="en-US" dirty="0" smtClean="0"/>
              <a:t>If it contains operators, the expression should be enclosed in parentheses.</a:t>
            </a:r>
          </a:p>
          <a:p>
            <a:r>
              <a:rPr lang="en-US" altLang="en-US" dirty="0" smtClean="0"/>
              <a:t>Using only upper-case letters in macro names is a common convention.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2BB822-6479-4270-B765-58A599F3E514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celsius.c</a:t>
            </a:r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endParaRPr lang="en-US" alt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Converts a Fahrenheit temperature to Celsius */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FREEZING_PT 32.0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SCALE_FACTOR (</a:t>
            </a: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5.0 / 9.0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("Enter Fahrenheit temperature: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%lf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en-US" sz="18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FREEZING_PT) * SCALE_FACTOR;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("Celsius equivalent: </a:t>
            </a: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%.1f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\n",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en-US" dirty="0" smtClean="0"/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67E4CE-F4F8-4883-B6A8-F3EBC0D9FF87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800" smtClean="0"/>
          </a:p>
        </p:txBody>
      </p:sp>
      <p:sp>
        <p:nvSpPr>
          <p:cNvPr id="2" name="TextBox 1"/>
          <p:cNvSpPr txBox="1"/>
          <p:nvPr/>
        </p:nvSpPr>
        <p:spPr>
          <a:xfrm>
            <a:off x="1219200" y="240268"/>
            <a:ext cx="76354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800" dirty="0">
                <a:solidFill>
                  <a:schemeClr val="accent2"/>
                </a:solidFill>
              </a:rPr>
              <a:t>Defining 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SCALE_FACTOR</a:t>
            </a:r>
            <a:r>
              <a:rPr lang="en-US" altLang="en-US" sz="1800" dirty="0">
                <a:solidFill>
                  <a:schemeClr val="accent2"/>
                </a:solidFill>
              </a:rPr>
              <a:t> to be 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(5.0</a:t>
            </a:r>
            <a:r>
              <a:rPr lang="en-US" altLang="en-US" sz="1800" dirty="0">
                <a:solidFill>
                  <a:schemeClr val="accent2"/>
                </a:solidFill>
              </a:rPr>
              <a:t> 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1800" dirty="0">
                <a:solidFill>
                  <a:schemeClr val="accent2"/>
                </a:solidFill>
              </a:rPr>
              <a:t> 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9.0)</a:t>
            </a:r>
            <a:r>
              <a:rPr lang="en-US" altLang="en-US" sz="1800" dirty="0">
                <a:solidFill>
                  <a:schemeClr val="accent2"/>
                </a:solidFill>
              </a:rPr>
              <a:t> instead of 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</a:t>
            </a:r>
            <a:r>
              <a:rPr lang="en-US" altLang="en-US" sz="1800" dirty="0">
                <a:solidFill>
                  <a:schemeClr val="accent2"/>
                </a:solidFill>
              </a:rPr>
              <a:t> 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1800" dirty="0">
                <a:solidFill>
                  <a:schemeClr val="accent2"/>
                </a:solidFill>
              </a:rPr>
              <a:t> 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9)</a:t>
            </a:r>
            <a:r>
              <a:rPr lang="en-US" altLang="en-US" sz="1800" dirty="0">
                <a:solidFill>
                  <a:schemeClr val="accent2"/>
                </a:solidFill>
              </a:rPr>
              <a:t> is important</a:t>
            </a:r>
            <a:endParaRPr lang="en-US" alt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4038600" y="685800"/>
            <a:ext cx="304800" cy="1981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9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14600"/>
            <a:ext cx="7772400" cy="685800"/>
          </a:xfrm>
        </p:spPr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9E691A-D9E2-4869-9040-F05DFD01AB85}" type="slidenum">
              <a:rPr lang="en-US" altLang="en-US" smtClean="0"/>
              <a:pPr>
                <a:defRPr/>
              </a:pPr>
              <a:t>33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8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 smtClean="0"/>
              <a:t>Exercise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/>
              <a:t>Write a program that computes the total amount of money in cents given numbers of quarters, dimes, and nickels, and pennies. </a:t>
            </a:r>
          </a:p>
          <a:p>
            <a:r>
              <a:rPr lang="en-US" altLang="en-US" smtClean="0"/>
              <a:t>Suppose we have:</a:t>
            </a:r>
          </a:p>
          <a:p>
            <a:pPr lvl="1"/>
            <a:r>
              <a:rPr lang="en-US" altLang="en-US" smtClean="0"/>
              <a:t>6 quarters, 10 dimes, 3 nickels, and 2 pennies</a:t>
            </a:r>
          </a:p>
        </p:txBody>
      </p:sp>
    </p:spTree>
    <p:extLst>
      <p:ext uri="{BB962C8B-B14F-4D97-AF65-F5344CB8AC3E}">
        <p14:creationId xmlns:p14="http://schemas.microsoft.com/office/powerpoint/2010/main" val="17496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Unix/Linux Commands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mkdir </a:t>
            </a:r>
            <a:r>
              <a:rPr lang="en-US" altLang="en-US" smtClean="0">
                <a:cs typeface="Courier New" panose="02070309020205020404" pitchFamily="49" charset="0"/>
              </a:rPr>
              <a:t>COP3514</a:t>
            </a:r>
          </a:p>
          <a:p>
            <a:pPr lvl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Make a directory called COP3514</a:t>
            </a:r>
          </a:p>
          <a:p>
            <a:pPr lvl="1"/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altLang="en-US" smtClean="0">
                <a:cs typeface="Courier New" panose="02070309020205020404" pitchFamily="49" charset="0"/>
              </a:rPr>
              <a:t>COP3514</a:t>
            </a:r>
          </a:p>
          <a:p>
            <a:pPr lvl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Change directory to COP3514</a:t>
            </a:r>
          </a:p>
          <a:p>
            <a:pPr lvl="1"/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cd .. return to the parent directory</a:t>
            </a:r>
            <a:endParaRPr lang="en-US" altLang="en-US" smtClean="0">
              <a:cs typeface="Courier New" panose="02070309020205020404" pitchFamily="49" charset="0"/>
            </a:endParaRPr>
          </a:p>
          <a:p>
            <a:pPr lvl="1"/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37E8D9-FDAC-4D87-BEDF-549D6386DBC2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84962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 dirty="0" err="1" smtClean="0"/>
              <a:t>nano</a:t>
            </a:r>
            <a:r>
              <a:rPr lang="en-US" altLang="en-US" dirty="0" smtClean="0"/>
              <a:t>: Creating a Program File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If you use </a:t>
            </a:r>
            <a:r>
              <a:rPr lang="en-US" altLang="en-US" dirty="0" err="1" smtClean="0"/>
              <a:t>nano</a:t>
            </a:r>
            <a:r>
              <a:rPr lang="en-US" altLang="en-US" dirty="0" smtClean="0"/>
              <a:t> (text editor on Unix) to create the source file: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amount.c</a:t>
            </a: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Type in the program</a:t>
            </a:r>
          </a:p>
          <a:p>
            <a:pPr>
              <a:defRPr/>
            </a:pPr>
            <a:r>
              <a:rPr lang="en-US" altLang="en-US" dirty="0" smtClean="0"/>
              <a:t>Commands on the bottom:</a:t>
            </a:r>
          </a:p>
          <a:p>
            <a:pPr>
              <a:defRPr/>
            </a:pPr>
            <a:r>
              <a:rPr lang="en-US" altLang="en-US" dirty="0" smtClean="0"/>
              <a:t>Ctrl + O to </a:t>
            </a:r>
            <a:r>
              <a:rPr lang="en-US" altLang="en-US" dirty="0" err="1"/>
              <a:t>W</a:t>
            </a:r>
            <a:r>
              <a:rPr lang="en-US" altLang="en-US" dirty="0" err="1" smtClean="0"/>
              <a:t>riteOut</a:t>
            </a: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Ctrl + X to exit</a:t>
            </a:r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446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Nano: display line numbers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T</a:t>
            </a:r>
            <a:r>
              <a:rPr lang="en-US" altLang="en-US" dirty="0" smtClean="0"/>
              <a:t>o display line numbers in </a:t>
            </a:r>
            <a:r>
              <a:rPr lang="en-US" altLang="en-US" dirty="0" err="1" smtClean="0"/>
              <a:t>nano</a:t>
            </a:r>
            <a:r>
              <a:rPr lang="en-US" altLang="en-US" dirty="0" smtClean="0"/>
              <a:t>, use -c parameter when  you launch </a:t>
            </a:r>
            <a:r>
              <a:rPr lang="en-US" altLang="en-US" dirty="0" err="1" smtClean="0"/>
              <a:t>nano</a:t>
            </a:r>
            <a:endParaRPr lang="en-US" altLang="en-US" dirty="0" smtClean="0"/>
          </a:p>
          <a:p>
            <a:pPr marL="0" indent="0">
              <a:buNone/>
              <a:defRPr/>
            </a:pP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	nano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celsius.c</a:t>
            </a:r>
            <a:endParaRPr lang="en-US" altLang="en-US" dirty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If you did not use -c parameter, you can view the line number of the current cursor position using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Ctrl+c</a:t>
            </a: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5405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Compile and Run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Compile: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amount.c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  <a:defRPr/>
            </a:pP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dirty="0" smtClean="0"/>
              <a:t>Run: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  <a:defRPr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altLang="en-US" dirty="0" smtClean="0"/>
          </a:p>
          <a:p>
            <a:pPr>
              <a:defRPr/>
            </a:pP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dirty="0" smtClean="0"/>
              <a:t>To display warnings by the compiler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-Wall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amount.c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lang="en-US" altLang="en-US" dirty="0" smtClean="0"/>
              <a:t>The –Wall option of </a:t>
            </a:r>
            <a:r>
              <a:rPr lang="en-US" altLang="en-US" dirty="0" err="1" smtClean="0"/>
              <a:t>gcc</a:t>
            </a:r>
            <a:r>
              <a:rPr lang="en-US" altLang="en-US" dirty="0" smtClean="0"/>
              <a:t> specified that you want all warning messages to be reported to you.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858313-0672-4198-80F9-6B9BE0088192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294826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 smtClean="0"/>
              <a:t>Output file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/>
              <a:t>By default, the compiler (or linker) writes an executable output file called </a:t>
            </a:r>
            <a:r>
              <a:rPr lang="en-US" altLang="en-US" i="1" smtClean="0"/>
              <a:t>a.out</a:t>
            </a:r>
            <a:r>
              <a:rPr lang="en-US" altLang="en-US" smtClean="0"/>
              <a:t>.  </a:t>
            </a:r>
          </a:p>
          <a:p>
            <a:r>
              <a:rPr lang="en-US" altLang="en-US" smtClean="0"/>
              <a:t>Type </a:t>
            </a:r>
            <a:r>
              <a:rPr lang="en-US" altLang="en-US" i="1" smtClean="0"/>
              <a:t>./a.out</a:t>
            </a:r>
            <a:r>
              <a:rPr lang="en-US" altLang="en-US" smtClean="0"/>
              <a:t> at the command line to run the program.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4357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Some Frequently Used Unix Commands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 </a:t>
            </a:r>
            <a:r>
              <a:rPr lang="en-US" altLang="en-US" sz="2000" dirty="0" smtClean="0">
                <a:cs typeface="Courier New" panose="02070309020205020404" pitchFamily="49" charset="0"/>
              </a:rPr>
              <a:t>file1 file2(directory)</a:t>
            </a: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a file or rename</a:t>
            </a:r>
          </a:p>
          <a:p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cs typeface="Courier New" panose="02070309020205020404" pitchFamily="49" charset="0"/>
              </a:rPr>
              <a:t>file(s)</a:t>
            </a: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 a file </a:t>
            </a:r>
          </a:p>
          <a:p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cs typeface="Courier New" panose="02070309020205020404" pitchFamily="49" charset="0"/>
              </a:rPr>
              <a:t>file1 file2(directory)</a:t>
            </a: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file(s)</a:t>
            </a:r>
          </a:p>
          <a:p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en-US" altLang="en-US" sz="2000" dirty="0" smtClean="0">
                <a:cs typeface="Courier New" panose="02070309020205020404" pitchFamily="49" charset="0"/>
              </a:rPr>
              <a:t>command</a:t>
            </a: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ual page describing a given command</a:t>
            </a:r>
          </a:p>
          <a:p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pPr lvl="1"/>
            <a:r>
              <a:rPr lang="en-US" altLang="en-US" sz="2000" dirty="0" smtClean="0">
                <a:latin typeface="Courier New" panose="02070309020205020404" pitchFamily="49" charset="0"/>
              </a:rPr>
              <a:t>Terminate your current terminal session</a:t>
            </a:r>
          </a:p>
        </p:txBody>
      </p:sp>
    </p:spTree>
    <p:extLst>
      <p:ext uri="{BB962C8B-B14F-4D97-AF65-F5344CB8AC3E}">
        <p14:creationId xmlns:p14="http://schemas.microsoft.com/office/powerpoint/2010/main" val="2334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 sz="2800" smtClean="0"/>
              <a:t>Specifying the Output File Name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 smtClean="0"/>
              <a:t>What if we don’t want to call the executable file </a:t>
            </a:r>
            <a:r>
              <a:rPr lang="en-US" altLang="en-US" dirty="0" err="1" smtClean="0"/>
              <a:t>a.out</a:t>
            </a:r>
            <a:r>
              <a:rPr lang="en-US" altLang="en-US" dirty="0" smtClean="0"/>
              <a:t>?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Use “-o filename” in the command line.</a:t>
            </a:r>
          </a:p>
          <a:p>
            <a:pPr lvl="1"/>
            <a:r>
              <a:rPr lang="en-US" altLang="en-US" dirty="0" smtClean="0"/>
              <a:t>Example:</a:t>
            </a:r>
          </a:p>
          <a:p>
            <a:pPr>
              <a:buFontTx/>
              <a:buNone/>
            </a:pPr>
            <a:r>
              <a:rPr lang="en-US" altLang="en-US" dirty="0" smtClean="0"/>
              <a:t>		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 hello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dirty="0" smtClean="0"/>
          </a:p>
          <a:p>
            <a:r>
              <a:rPr lang="en-US" altLang="en-US" dirty="0" smtClean="0"/>
              <a:t>To run:</a:t>
            </a:r>
          </a:p>
          <a:p>
            <a:pPr lvl="2"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./hello</a:t>
            </a:r>
          </a:p>
          <a:p>
            <a:pPr lvl="2">
              <a:buFontTx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208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 smtClean="0"/>
              <a:t>Exercise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en-US" smtClean="0"/>
              <a:t>Modify your previous program so that the number of quarters, dimes, nickels, and pennies are entered by the user.</a:t>
            </a:r>
          </a:p>
          <a:p>
            <a:r>
              <a:rPr lang="en-US" altLang="en-US" smtClean="0"/>
              <a:t>Save the file as </a:t>
            </a:r>
            <a:r>
              <a:rPr lang="en-US" altLang="en-US" i="1" smtClean="0"/>
              <a:t>amount2.c</a:t>
            </a:r>
          </a:p>
          <a:p>
            <a:r>
              <a:rPr lang="en-US" altLang="en-US" smtClean="0"/>
              <a:t> Each call of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mtClean="0"/>
              <a:t> should be immediately preceded by a call of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mtClean="0"/>
              <a:t> that displays a </a:t>
            </a:r>
            <a:r>
              <a:rPr lang="en-US" altLang="en-US" b="1" i="1" smtClean="0"/>
              <a:t>prompt.</a:t>
            </a:r>
          </a:p>
          <a:p>
            <a:endParaRPr lang="en-US" altLang="en-US" smtClean="0"/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E53ACE-88A2-49D8-ABF5-044861681ED7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970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 smtClean="0"/>
              <a:t>Exercise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/>
              <a:t>Modify your previous program so that 25, 10, 5, and 1 are replaced by macro definitions.</a:t>
            </a:r>
          </a:p>
          <a:p>
            <a:endParaRPr lang="en-US" altLang="en-US" smtClean="0"/>
          </a:p>
          <a:p>
            <a:r>
              <a:rPr lang="en-US" altLang="en-US" smtClean="0"/>
              <a:t>Save the file as </a:t>
            </a:r>
            <a:r>
              <a:rPr lang="en-US" altLang="en-US" i="1" smtClean="0"/>
              <a:t>amount3.c</a:t>
            </a:r>
          </a:p>
        </p:txBody>
      </p:sp>
    </p:spTree>
    <p:extLst>
      <p:ext uri="{BB962C8B-B14F-4D97-AF65-F5344CB8AC3E}">
        <p14:creationId xmlns:p14="http://schemas.microsoft.com/office/powerpoint/2010/main" val="242282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 smtClean="0"/>
              <a:t>Exercise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 smtClean="0"/>
              <a:t>Modify your previous program with format </a:t>
            </a:r>
            <a:r>
              <a:rPr lang="en-US" altLang="en-US" smtClean="0"/>
              <a:t>specifiers so </a:t>
            </a:r>
            <a:r>
              <a:rPr lang="en-US" altLang="en-US" dirty="0" smtClean="0"/>
              <a:t>that the output is in dollars with two decimal digits. For example, $1.23.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Save the file as </a:t>
            </a:r>
            <a:r>
              <a:rPr lang="en-US" altLang="en-US" i="1" dirty="0" smtClean="0"/>
              <a:t>amount4.c</a:t>
            </a:r>
          </a:p>
        </p:txBody>
      </p:sp>
    </p:spTree>
    <p:extLst>
      <p:ext uri="{BB962C8B-B14F-4D97-AF65-F5344CB8AC3E}">
        <p14:creationId xmlns:p14="http://schemas.microsoft.com/office/powerpoint/2010/main" val="15747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Unix File Permission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Access rights to files and directories are defined in terms of read access, write access, and execution access. </a:t>
            </a:r>
          </a:p>
          <a:p>
            <a:pPr>
              <a:defRPr/>
            </a:pPr>
            <a:endParaRPr lang="en-US" altLang="en-US" dirty="0"/>
          </a:p>
          <a:p>
            <a:pPr marL="0" indent="0">
              <a:buFontTx/>
              <a:buNone/>
              <a:defRPr/>
            </a:pPr>
            <a:r>
              <a:rPr lang="en-US" altLang="en-US" dirty="0" smtClean="0"/>
              <a:t>   ls -l foo.txt </a:t>
            </a:r>
          </a:p>
          <a:p>
            <a:pPr marL="0" indent="0">
              <a:buFontTx/>
              <a:buNone/>
              <a:defRPr/>
            </a:pPr>
            <a:r>
              <a:rPr lang="en-US" altLang="en-US" dirty="0" smtClean="0"/>
              <a:t>    -</a:t>
            </a:r>
            <a:r>
              <a:rPr lang="en-US" altLang="en-US" dirty="0" err="1" smtClean="0"/>
              <a:t>rw</a:t>
            </a:r>
            <a:r>
              <a:rPr lang="en-US" altLang="en-US" dirty="0" smtClean="0"/>
              <a:t>-r--r--1 </a:t>
            </a:r>
            <a:r>
              <a:rPr lang="en-US" altLang="en-US" dirty="0" err="1" smtClean="0"/>
              <a:t>jw</a:t>
            </a:r>
            <a:r>
              <a:rPr lang="en-US" altLang="en-US" dirty="0"/>
              <a:t> </a:t>
            </a:r>
            <a:r>
              <a:rPr lang="en-US" altLang="en-US" dirty="0" err="1" smtClean="0"/>
              <a:t>usfuser</a:t>
            </a:r>
            <a:r>
              <a:rPr lang="en-US" altLang="en-US" dirty="0" smtClean="0"/>
              <a:t> 0131 June 22 2012 foo.txt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CF2038-F72E-483E-9AC8-33C4407667BF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800" smtClean="0"/>
          </a:p>
        </p:txBody>
      </p:sp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1752600" y="4038600"/>
            <a:ext cx="355600" cy="3048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cxnSp>
        <p:nvCxnSpPr>
          <p:cNvPr id="17414" name="Straight Arrow Connector 4"/>
          <p:cNvCxnSpPr>
            <a:cxnSpLocks noChangeShapeType="1"/>
          </p:cNvCxnSpPr>
          <p:nvPr/>
        </p:nvCxnSpPr>
        <p:spPr bwMode="auto">
          <a:xfrm flipV="1">
            <a:off x="1524000" y="4343400"/>
            <a:ext cx="0" cy="533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5" name="TextBox 5"/>
          <p:cNvSpPr txBox="1">
            <a:spLocks noChangeArrowheads="1"/>
          </p:cNvSpPr>
          <p:nvPr/>
        </p:nvSpPr>
        <p:spPr bwMode="auto">
          <a:xfrm>
            <a:off x="330200" y="4889500"/>
            <a:ext cx="1778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Owner permissions</a:t>
            </a:r>
          </a:p>
        </p:txBody>
      </p:sp>
      <p:cxnSp>
        <p:nvCxnSpPr>
          <p:cNvPr id="17416" name="Straight Arrow Connector 9"/>
          <p:cNvCxnSpPr>
            <a:cxnSpLocks noChangeShapeType="1"/>
          </p:cNvCxnSpPr>
          <p:nvPr/>
        </p:nvCxnSpPr>
        <p:spPr bwMode="auto">
          <a:xfrm flipV="1">
            <a:off x="1905000" y="4356100"/>
            <a:ext cx="0" cy="10541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7" name="TextBox 11"/>
          <p:cNvSpPr txBox="1">
            <a:spLocks noChangeArrowheads="1"/>
          </p:cNvSpPr>
          <p:nvPr/>
        </p:nvSpPr>
        <p:spPr bwMode="auto">
          <a:xfrm>
            <a:off x="863600" y="5367338"/>
            <a:ext cx="17002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group permissions</a:t>
            </a:r>
          </a:p>
        </p:txBody>
      </p:sp>
      <p:sp>
        <p:nvSpPr>
          <p:cNvPr id="17418" name="Rectangle 12"/>
          <p:cNvSpPr>
            <a:spLocks noChangeArrowheads="1"/>
          </p:cNvSpPr>
          <p:nvPr/>
        </p:nvSpPr>
        <p:spPr bwMode="auto">
          <a:xfrm>
            <a:off x="2101850" y="4041775"/>
            <a:ext cx="355600" cy="3048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419" name="Rectangle 13"/>
          <p:cNvSpPr>
            <a:spLocks noChangeArrowheads="1"/>
          </p:cNvSpPr>
          <p:nvPr/>
        </p:nvSpPr>
        <p:spPr bwMode="auto">
          <a:xfrm>
            <a:off x="1246188" y="4040188"/>
            <a:ext cx="506412" cy="30321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cxnSp>
        <p:nvCxnSpPr>
          <p:cNvPr id="17420" name="Straight Arrow Connector 14"/>
          <p:cNvCxnSpPr>
            <a:cxnSpLocks noChangeShapeType="1"/>
          </p:cNvCxnSpPr>
          <p:nvPr/>
        </p:nvCxnSpPr>
        <p:spPr bwMode="auto">
          <a:xfrm flipV="1">
            <a:off x="2279650" y="4356100"/>
            <a:ext cx="0" cy="70326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1" name="TextBox 16"/>
          <p:cNvSpPr txBox="1">
            <a:spLocks noChangeArrowheads="1"/>
          </p:cNvSpPr>
          <p:nvPr/>
        </p:nvSpPr>
        <p:spPr bwMode="auto">
          <a:xfrm>
            <a:off x="2057400" y="5029200"/>
            <a:ext cx="1728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World permissions</a:t>
            </a:r>
          </a:p>
        </p:txBody>
      </p:sp>
    </p:spTree>
    <p:extLst>
      <p:ext uri="{BB962C8B-B14F-4D97-AF65-F5344CB8AC3E}">
        <p14:creationId xmlns:p14="http://schemas.microsoft.com/office/powerpoint/2010/main" val="268228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Unix File Permission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Permission attributes: r- read, w-write</a:t>
            </a:r>
          </a:p>
          <a:p>
            <a:pPr>
              <a:defRPr/>
            </a:pPr>
            <a:r>
              <a:rPr lang="en-US" dirty="0" smtClean="0"/>
              <a:t>x-Allows a file to be treated as a program and executed.</a:t>
            </a:r>
          </a:p>
          <a:p>
            <a:pPr marL="0" indent="0">
              <a:buNone/>
              <a:defRPr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 -l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try_dollar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rwxr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-x 1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usfuser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2357 May 15  2009</a:t>
            </a:r>
          </a:p>
          <a:p>
            <a:pPr marL="0" indent="0">
              <a:buFontTx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To change the mode (permissions) of a file or directory, the </a:t>
            </a:r>
            <a:r>
              <a:rPr lang="en-US" i="1" dirty="0" err="1" smtClean="0"/>
              <a:t>chmod</a:t>
            </a:r>
            <a:r>
              <a:rPr lang="en-US" dirty="0" smtClean="0"/>
              <a:t> command is used. </a:t>
            </a:r>
          </a:p>
          <a:p>
            <a:pPr>
              <a:defRPr/>
            </a:pPr>
            <a:r>
              <a:rPr lang="en-US" i="1" dirty="0" err="1" smtClean="0"/>
              <a:t>chmod</a:t>
            </a:r>
            <a:r>
              <a:rPr lang="en-US" i="1" dirty="0" smtClean="0"/>
              <a:t> +x</a:t>
            </a:r>
            <a:r>
              <a:rPr lang="en-US" dirty="0" smtClean="0"/>
              <a:t>: add execute permissions to all users</a:t>
            </a:r>
          </a:p>
          <a:p>
            <a:pPr>
              <a:defRPr/>
            </a:pPr>
            <a:endParaRPr lang="en-US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98A08F-61A5-4554-9EDF-5613493BEBEB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426520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chmod command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371600" y="2670175"/>
          <a:ext cx="5440363" cy="3257550"/>
        </p:xfrm>
        <a:graphic>
          <a:graphicData uri="http://schemas.openxmlformats.org/drawingml/2006/table">
            <a:tbl>
              <a:tblPr/>
              <a:tblGrid>
                <a:gridCol w="168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5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, Arial, Helvetica, sans"/>
                        </a:rPr>
                        <a:t>r, w, x Permissions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, Arial, Helvetica, sans"/>
                        </a:rPr>
                        <a:t>Binary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, Arial, Helvetica, sans"/>
                        </a:rPr>
                        <a:t>Octal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, Arial, Helvetica, sans"/>
                        </a:rPr>
                        <a:t>---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, Arial, Helvetica, sans"/>
                        </a:rPr>
                        <a:t>000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, Arial, Helvetica, sans"/>
                        </a:rPr>
                        <a:t>0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, Arial, Helvetica, sans"/>
                        </a:rPr>
                        <a:t>--x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, Arial, Helvetica, sans"/>
                        </a:rPr>
                        <a:t>001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, Arial, Helvetica, sans"/>
                        </a:rPr>
                        <a:t>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, Arial, Helvetica, sans"/>
                        </a:rPr>
                        <a:t>-w-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, Arial, Helvetica, sans"/>
                        </a:rPr>
                        <a:t>010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, Arial, Helvetica, sans"/>
                        </a:rPr>
                        <a:t>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, Arial, Helvetica, sans"/>
                        </a:rPr>
                        <a:t>-wx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, Arial, Helvetica, sans"/>
                        </a:rPr>
                        <a:t>011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, Arial, Helvetica, sans"/>
                        </a:rPr>
                        <a:t>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, Arial, Helvetica, sans"/>
                        </a:rPr>
                        <a:t>r--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, Arial, Helvetica, sans"/>
                        </a:rPr>
                        <a:t>100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, Arial, Helvetica, sans"/>
                        </a:rPr>
                        <a:t>4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, Arial, Helvetica, sans"/>
                        </a:rPr>
                        <a:t>r-x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, Arial, Helvetica, sans"/>
                        </a:rPr>
                        <a:t>101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, Arial, Helvetica, sans"/>
                        </a:rPr>
                        <a:t>5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, Arial, Helvetica, sans"/>
                        </a:rPr>
                        <a:t>rw-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, Arial, Helvetica, sans"/>
                        </a:rPr>
                        <a:t>110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, Arial, Helvetica, sans"/>
                        </a:rPr>
                        <a:t>6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, Arial, Helvetica, sans"/>
                        </a:rPr>
                        <a:t>rwx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, Arial, Helvetica, sans"/>
                        </a:rPr>
                        <a:t>111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, Arial, Helvetica, sans"/>
                        </a:rPr>
                        <a:t>7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28575" marB="285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487" name="Rectangle 6"/>
          <p:cNvSpPr>
            <a:spLocks noChangeArrowheads="1"/>
          </p:cNvSpPr>
          <p:nvPr/>
        </p:nvSpPr>
        <p:spPr bwMode="auto">
          <a:xfrm>
            <a:off x="533400" y="6027738"/>
            <a:ext cx="84153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More information on file permission: Page 79-84, Shotts, William E.. Linux Command Line : A Complete Introduction </a:t>
            </a:r>
          </a:p>
        </p:txBody>
      </p:sp>
      <p:sp>
        <p:nvSpPr>
          <p:cNvPr id="19488" name="Rectangle 7"/>
          <p:cNvSpPr>
            <a:spLocks noChangeArrowheads="1"/>
          </p:cNvSpPr>
          <p:nvPr/>
        </p:nvSpPr>
        <p:spPr bwMode="auto">
          <a:xfrm>
            <a:off x="762000" y="1439863"/>
            <a:ext cx="7543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chmod supports two distinct ways of specifying mode changes: octal number representation and symbolic representation.</a:t>
            </a:r>
          </a:p>
        </p:txBody>
      </p:sp>
      <p:sp>
        <p:nvSpPr>
          <p:cNvPr id="19489" name="TextBox 8"/>
          <p:cNvSpPr txBox="1">
            <a:spLocks noChangeArrowheads="1"/>
          </p:cNvSpPr>
          <p:nvPr/>
        </p:nvSpPr>
        <p:spPr bwMode="auto">
          <a:xfrm>
            <a:off x="6570663" y="3995738"/>
            <a:ext cx="23749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990000"/>
                </a:solidFill>
              </a:rPr>
              <a:t>What does chmod 600 do?</a:t>
            </a:r>
          </a:p>
        </p:txBody>
      </p:sp>
    </p:spTree>
    <p:extLst>
      <p:ext uri="{BB962C8B-B14F-4D97-AF65-F5344CB8AC3E}">
        <p14:creationId xmlns:p14="http://schemas.microsoft.com/office/powerpoint/2010/main" val="242377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5E3926-1CE1-4B72-AB30-801F1836FE16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800" smtClean="0"/>
          </a:p>
        </p:txBody>
      </p:sp>
      <p:sp>
        <p:nvSpPr>
          <p:cNvPr id="20483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Chapter 2&amp; Chapter 3</a:t>
            </a:r>
          </a:p>
        </p:txBody>
      </p:sp>
      <p:sp>
        <p:nvSpPr>
          <p:cNvPr id="20484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581400"/>
            <a:ext cx="7924800" cy="2057400"/>
          </a:xfrm>
        </p:spPr>
        <p:txBody>
          <a:bodyPr/>
          <a:lstStyle/>
          <a:p>
            <a:r>
              <a:rPr lang="en-US" altLang="en-US" sz="3600" b="1" dirty="0" smtClean="0">
                <a:latin typeface="Arial" panose="020B0604020202020204" pitchFamily="34" charset="0"/>
              </a:rPr>
              <a:t>C Fundamentals</a:t>
            </a:r>
          </a:p>
          <a:p>
            <a:r>
              <a:rPr lang="en-US" altLang="en-US" sz="3600" b="1" dirty="0">
                <a:latin typeface="Arial" panose="020B0604020202020204" pitchFamily="34" charset="0"/>
              </a:rPr>
              <a:t>Formatted </a:t>
            </a:r>
            <a:r>
              <a:rPr lang="en-US" altLang="en-US" sz="3600" b="1" dirty="0" err="1">
                <a:latin typeface="Arial" panose="020B0604020202020204" pitchFamily="34" charset="0"/>
              </a:rPr>
              <a:t>Input/Output</a:t>
            </a:r>
            <a:endParaRPr lang="en-US" altLang="en-US" sz="3600" b="1" dirty="0">
              <a:latin typeface="Arial" panose="020B0604020202020204" pitchFamily="34" charset="0"/>
            </a:endParaRPr>
          </a:p>
          <a:p>
            <a:endParaRPr lang="en-US" altLang="en-US" sz="3600" b="1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 smtClean="0"/>
              <a:t>Identifiers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Names for variables, functions, macros, and other entities are called </a:t>
            </a:r>
            <a:r>
              <a:rPr lang="en-US" altLang="en-US" b="1" i="1" dirty="0" smtClean="0"/>
              <a:t>identifiers. </a:t>
            </a:r>
            <a:r>
              <a:rPr lang="en-US" altLang="en-US" dirty="0" smtClean="0"/>
              <a:t>An identifier may contain letters, digits, and underscores, but must begin with a letter or underscore: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times10 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get_next_char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_done</a:t>
            </a:r>
          </a:p>
          <a:p>
            <a:pPr>
              <a:buFontTx/>
              <a:buNone/>
            </a:pPr>
            <a:r>
              <a:rPr lang="en-US" altLang="en-US" dirty="0" smtClean="0"/>
              <a:t>	It’s usually best to avoid identifiers that begin with an underscore.</a:t>
            </a:r>
          </a:p>
          <a:p>
            <a:r>
              <a:rPr lang="en-US" altLang="en-US" dirty="0" smtClean="0"/>
              <a:t>Examples of illegal identifiers: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10times  get-next-char</a:t>
            </a:r>
          </a:p>
          <a:p>
            <a:r>
              <a:rPr lang="en-US" altLang="en-US" dirty="0" smtClean="0"/>
              <a:t>C is </a:t>
            </a:r>
            <a:r>
              <a:rPr lang="en-US" altLang="en-US" b="1" i="1" dirty="0" smtClean="0"/>
              <a:t>case-sensitive:</a:t>
            </a:r>
            <a:r>
              <a:rPr lang="en-US" altLang="en-US" dirty="0" smtClean="0"/>
              <a:t> it distinguishes between upper-case and lower-case letters in identifiers.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177066-5078-44A0-BF96-531E244C6BBC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424933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32070</TotalTime>
  <Words>1518</Words>
  <Application>Microsoft Office PowerPoint</Application>
  <PresentationFormat>On-screen Show (4:3)</PresentationFormat>
  <Paragraphs>375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Verdana, Arial, Helvetica, sans</vt:lpstr>
      <vt:lpstr>Arial</vt:lpstr>
      <vt:lpstr>Courier New</vt:lpstr>
      <vt:lpstr>Times New Roman</vt:lpstr>
      <vt:lpstr>tm2</vt:lpstr>
      <vt:lpstr>Today’s Topics</vt:lpstr>
      <vt:lpstr>Project 1</vt:lpstr>
      <vt:lpstr>Some Frequently Used Unix Commands</vt:lpstr>
      <vt:lpstr>Some Frequently Used Unix Commands</vt:lpstr>
      <vt:lpstr>Unix File Permission</vt:lpstr>
      <vt:lpstr>Unix File Permission</vt:lpstr>
      <vt:lpstr>chmod command</vt:lpstr>
      <vt:lpstr>Chapter 2&amp; Chapter 3</vt:lpstr>
      <vt:lpstr>Identifiers</vt:lpstr>
      <vt:lpstr>Identifiers</vt:lpstr>
      <vt:lpstr>Variables and Types</vt:lpstr>
      <vt:lpstr>Types of Numeric Constants</vt:lpstr>
      <vt:lpstr>Printing the Value of a Variable</vt:lpstr>
      <vt:lpstr>Printing the Value of a Variable</vt:lpstr>
      <vt:lpstr>The printf Function</vt:lpstr>
      <vt:lpstr>The printf Function</vt:lpstr>
      <vt:lpstr>Initialization</vt:lpstr>
      <vt:lpstr>Initialization</vt:lpstr>
      <vt:lpstr>Printing the Value of a Variable</vt:lpstr>
      <vt:lpstr>Conversion Specifications</vt:lpstr>
      <vt:lpstr>Conversion Specifications</vt:lpstr>
      <vt:lpstr>PowerPoint Presentation</vt:lpstr>
      <vt:lpstr>Reading Input</vt:lpstr>
      <vt:lpstr>Reading Input</vt:lpstr>
      <vt:lpstr>Reading Input</vt:lpstr>
      <vt:lpstr>How scanf Works</vt:lpstr>
      <vt:lpstr>PowerPoint Presentation</vt:lpstr>
      <vt:lpstr>Macro Definition</vt:lpstr>
      <vt:lpstr>Defining Names for Constants</vt:lpstr>
      <vt:lpstr>Defining Names for Constants</vt:lpstr>
      <vt:lpstr>Defining Names for Constants</vt:lpstr>
      <vt:lpstr>PowerPoint Presentation</vt:lpstr>
      <vt:lpstr>Exercises</vt:lpstr>
      <vt:lpstr>Exercise</vt:lpstr>
      <vt:lpstr>Unix/Linux Commands</vt:lpstr>
      <vt:lpstr>nano: Creating a Program File</vt:lpstr>
      <vt:lpstr>Nano: display line numbers</vt:lpstr>
      <vt:lpstr>Compile and Run</vt:lpstr>
      <vt:lpstr>Output file</vt:lpstr>
      <vt:lpstr>Specifying the Output File Name</vt:lpstr>
      <vt:lpstr>Exercise</vt:lpstr>
      <vt:lpstr>Exercise</vt:lpstr>
      <vt:lpstr>Exercise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Jing Wang</dc:creator>
  <cp:lastModifiedBy>Jing Wang</cp:lastModifiedBy>
  <cp:revision>1294</cp:revision>
  <cp:lastPrinted>1999-11-08T20:52:53Z</cp:lastPrinted>
  <dcterms:created xsi:type="dcterms:W3CDTF">1999-08-24T18:39:05Z</dcterms:created>
  <dcterms:modified xsi:type="dcterms:W3CDTF">2019-08-28T00:14:09Z</dcterms:modified>
</cp:coreProperties>
</file>