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h1mxpkpCJbzmO3GZyw2BEWJN/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ezim, David Henry (Cognizant)" userId="7ab01fe7-f121-42b7-b71d-18f678cd276a" providerId="ADAL" clId="{F09C6981-A43D-4419-BBD3-3CF68510E60E}"/>
    <pc:docChg chg="undo custSel modSld">
      <pc:chgData name="Ibezim, David Henry (Cognizant)" userId="7ab01fe7-f121-42b7-b71d-18f678cd276a" providerId="ADAL" clId="{F09C6981-A43D-4419-BBD3-3CF68510E60E}" dt="2024-04-20T02:43:42.438" v="50" actId="20577"/>
      <pc:docMkLst>
        <pc:docMk/>
      </pc:docMkLst>
      <pc:sldChg chg="modSp mod">
        <pc:chgData name="Ibezim, David Henry (Cognizant)" userId="7ab01fe7-f121-42b7-b71d-18f678cd276a" providerId="ADAL" clId="{F09C6981-A43D-4419-BBD3-3CF68510E60E}" dt="2024-04-20T02:43:42.438" v="50" actId="20577"/>
        <pc:sldMkLst>
          <pc:docMk/>
          <pc:sldMk cId="0" sldId="259"/>
        </pc:sldMkLst>
        <pc:spChg chg="mod">
          <ac:chgData name="Ibezim, David Henry (Cognizant)" userId="7ab01fe7-f121-42b7-b71d-18f678cd276a" providerId="ADAL" clId="{F09C6981-A43D-4419-BBD3-3CF68510E60E}" dt="2024-04-20T02:42:08.478" v="1" actId="1076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Ibezim, David Henry (Cognizant)" userId="7ab01fe7-f121-42b7-b71d-18f678cd276a" providerId="ADAL" clId="{F09C6981-A43D-4419-BBD3-3CF68510E60E}" dt="2024-04-20T02:43:42.438" v="50" actId="20577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Ibezim, David Henry (Cognizant)" userId="7ab01fe7-f121-42b7-b71d-18f678cd276a" providerId="ADAL" clId="{F09C6981-A43D-4419-BBD3-3CF68510E60E}" dt="2024-04-20T02:42:15.707" v="3" actId="1076"/>
          <ac:spMkLst>
            <pc:docMk/>
            <pc:sldMk cId="0" sldId="259"/>
            <ac:spMk id="206" creationId="{00000000-0000-0000-0000-000000000000}"/>
          </ac:spMkLst>
        </pc:spChg>
        <pc:picChg chg="mod">
          <ac:chgData name="Ibezim, David Henry (Cognizant)" userId="7ab01fe7-f121-42b7-b71d-18f678cd276a" providerId="ADAL" clId="{F09C6981-A43D-4419-BBD3-3CF68510E60E}" dt="2024-04-20T02:42:33.305" v="5" actId="1076"/>
          <ac:picMkLst>
            <pc:docMk/>
            <pc:sldMk cId="0" sldId="259"/>
            <ac:picMk id="2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a8316011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5a8316011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a8316011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5a8316011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a831601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5a831601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a8316011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5a8316011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8316011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5a8316011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a8316011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5a8316011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a831601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5a831601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a8316011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5a8316011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8316011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5a8316011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a8316011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5a8316011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a8316011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5a8316011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a83160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5a83160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a8316011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5a8316011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a8316011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5a8316011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a83160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5a83160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8316011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5a831601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83160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5a83160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Graphic Single Line Title">
  <p:cSld name="Blue Graphic Single Line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 descr="A picture containing animal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C67FF">
                  <a:alpha val="0"/>
                </a:srgbClr>
              </a:gs>
              <a:gs pos="25000">
                <a:srgbClr val="2C67FF">
                  <a:alpha val="0"/>
                </a:srgbClr>
              </a:gs>
              <a:gs pos="58999">
                <a:srgbClr val="000063">
                  <a:alpha val="95686"/>
                </a:srgbClr>
              </a:gs>
              <a:gs pos="100000">
                <a:srgbClr val="000063">
                  <a:alpha val="95686"/>
                </a:srgbClr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19" y="382876"/>
            <a:ext cx="2624563" cy="5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9"/>
          <p:cNvSpPr txBox="1">
            <a:spLocks noGrp="1"/>
          </p:cNvSpPr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49"/>
          <p:cNvCxnSpPr/>
          <p:nvPr/>
        </p:nvCxnSpPr>
        <p:spPr>
          <a:xfrm rot="10800000">
            <a:off x="392897" y="3087443"/>
            <a:ext cx="216946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49"/>
          <p:cNvSpPr txBox="1">
            <a:spLocks noGrp="1"/>
          </p:cNvSpPr>
          <p:nvPr>
            <p:ph type="body" idx="1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  <a:defRPr>
                <a:solidFill>
                  <a:schemeClr val="lt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body" idx="2"/>
          </p:nvPr>
        </p:nvSpPr>
        <p:spPr>
          <a:xfrm>
            <a:off x="414163" y="3206949"/>
            <a:ext cx="8324523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ftr" idx="11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300" y="4693634"/>
            <a:ext cx="1029775" cy="2210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0"/>
          <p:cNvSpPr txBox="1">
            <a:spLocks noGrp="1"/>
          </p:cNvSpPr>
          <p:nvPr>
            <p:ph type="ctrTitle"/>
          </p:nvPr>
        </p:nvSpPr>
        <p:spPr>
          <a:xfrm>
            <a:off x="821799" y="1709543"/>
            <a:ext cx="6731000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0"/>
          <p:cNvCxnSpPr/>
          <p:nvPr/>
        </p:nvCxnSpPr>
        <p:spPr>
          <a:xfrm>
            <a:off x="821799" y="1507618"/>
            <a:ext cx="6720840" cy="0"/>
          </a:xfrm>
          <a:prstGeom prst="straightConnector1">
            <a:avLst/>
          </a:prstGeom>
          <a:noFill/>
          <a:ln w="9525" cap="flat" cmpd="sng">
            <a:solidFill>
              <a:srgbClr val="2D66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Layout_White Background">
  <p:cSld name="Main Layout_White Background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381000" y="1162050"/>
            <a:ext cx="8417052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bg>
      <p:bgPr>
        <a:gradFill>
          <a:gsLst>
            <a:gs pos="0">
              <a:schemeClr val="accent3"/>
            </a:gs>
            <a:gs pos="65000">
              <a:schemeClr val="accent1"/>
            </a:gs>
            <a:gs pos="100000">
              <a:schemeClr val="accent1"/>
            </a:gs>
          </a:gsLst>
          <a:lin ang="1350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8551" y="4351664"/>
            <a:ext cx="2024449" cy="43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8"/>
          <p:cNvSpPr txBox="1">
            <a:spLocks noGrp="1"/>
          </p:cNvSpPr>
          <p:nvPr>
            <p:ph type="body" idx="1"/>
          </p:nvPr>
        </p:nvSpPr>
        <p:spPr>
          <a:xfrm>
            <a:off x="391633" y="2704549"/>
            <a:ext cx="8207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2"/>
          </p:nvPr>
        </p:nvSpPr>
        <p:spPr>
          <a:xfrm>
            <a:off x="391633" y="3147679"/>
            <a:ext cx="82075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0">
                <a:solidFill>
                  <a:schemeClr val="accent4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ctrTitle"/>
          </p:nvPr>
        </p:nvSpPr>
        <p:spPr>
          <a:xfrm>
            <a:off x="391633" y="1665888"/>
            <a:ext cx="40697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68"/>
          <p:cNvCxnSpPr/>
          <p:nvPr/>
        </p:nvCxnSpPr>
        <p:spPr>
          <a:xfrm>
            <a:off x="391633" y="2543316"/>
            <a:ext cx="6720840" cy="0"/>
          </a:xfrm>
          <a:prstGeom prst="straightConnector1">
            <a:avLst/>
          </a:prstGeom>
          <a:noFill/>
          <a:ln w="9525" cap="flat" cmpd="sng">
            <a:solidFill>
              <a:srgbClr val="2D66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 Background 3">
  <p:cSld name="Tech Background 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3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73" descr="A picture containing animal, bed, computer, sitt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"/>
            <a:ext cx="9144000" cy="514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 Background 4">
  <p:cSld name="Tech Background 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Gradient Background">
  <p:cSld name="Blue Gradient Background">
    <p:bg>
      <p:bgPr>
        <a:gradFill>
          <a:gsLst>
            <a:gs pos="0">
              <a:schemeClr val="accent3"/>
            </a:gs>
            <a:gs pos="65000">
              <a:schemeClr val="accent1"/>
            </a:gs>
            <a:gs pos="100000">
              <a:schemeClr val="accent1"/>
            </a:gs>
          </a:gsLst>
          <a:lin ang="13500000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9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Courier New"/>
              <a:buChar char="o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23969" y="4742066"/>
            <a:ext cx="1039031" cy="2229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8" r:id="rId4"/>
    <p:sldLayoutId id="2147483673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40">
          <p15:clr>
            <a:srgbClr val="F26B43"/>
          </p15:clr>
        </p15:guide>
        <p15:guide id="2" pos="5520">
          <p15:clr>
            <a:srgbClr val="F26B43"/>
          </p15:clr>
        </p15:guide>
        <p15:guide id="3" orient="horz" pos="2988">
          <p15:clr>
            <a:srgbClr val="F26B43"/>
          </p15:clr>
        </p15:guide>
        <p15:guide id="4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ftr" idx="11"/>
          </p:nvPr>
        </p:nvSpPr>
        <p:spPr>
          <a:xfrm>
            <a:off x="392897" y="4611638"/>
            <a:ext cx="4572000" cy="1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414163" y="1838266"/>
            <a:ext cx="83488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FIFA World Cup 2022 Simulation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1"/>
          </p:nvPr>
        </p:nvSpPr>
        <p:spPr>
          <a:xfrm>
            <a:off x="414163" y="2452017"/>
            <a:ext cx="8327698" cy="40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David Henry Ibezim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3160115_0_181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59" name="Google Shape;259;g15a83160115_0_181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60" name="Google Shape;260;g15a83160115_0_181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1" name="Google Shape;261;g15a83160115_0_181"/>
          <p:cNvSpPr/>
          <p:nvPr/>
        </p:nvSpPr>
        <p:spPr>
          <a:xfrm>
            <a:off x="289112" y="875586"/>
            <a:ext cx="824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404040"/>
                </a:solidFill>
                <a:highlight>
                  <a:srgbClr val="FFFFFE"/>
                </a:highlight>
              </a:rPr>
              <a:t>Created integer representation of categorical column “home_result” using pyspark sql </a:t>
            </a:r>
            <a:endParaRPr sz="1650">
              <a:solidFill>
                <a:srgbClr val="404040"/>
              </a:solidFill>
              <a:highlight>
                <a:srgbClr val="FFFFFE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</p:txBody>
      </p:sp>
      <p:pic>
        <p:nvPicPr>
          <p:cNvPr id="262" name="Google Shape;262;g15a83160115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0" y="2275436"/>
            <a:ext cx="8839203" cy="135882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5a83160115_0_181"/>
          <p:cNvSpPr txBox="1"/>
          <p:nvPr/>
        </p:nvSpPr>
        <p:spPr>
          <a:xfrm>
            <a:off x="173000" y="1352300"/>
            <a:ext cx="897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matchesp = matchesp.withColumn(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"home_result"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F.when(F.col(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"home_result"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"Win"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).when(F.col(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"home_result"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"Draw"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).otherwise(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matchesp.show(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chemeClr val="dk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a83160115_0_173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69" name="Google Shape;269;g15a83160115_0_173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70" name="Google Shape;270;g15a83160115_0_173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1" name="Google Shape;271;g15a83160115_0_173"/>
          <p:cNvSpPr/>
          <p:nvPr/>
        </p:nvSpPr>
        <p:spPr>
          <a:xfrm>
            <a:off x="289112" y="875586"/>
            <a:ext cx="824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Correlation of international matches dataset</a:t>
            </a:r>
            <a:endParaRPr/>
          </a:p>
        </p:txBody>
      </p:sp>
      <p:pic>
        <p:nvPicPr>
          <p:cNvPr id="272" name="Google Shape;272;g15a83160115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63" y="1366686"/>
            <a:ext cx="6230484" cy="31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a83160115_0_140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Features and Importance</a:t>
            </a:r>
            <a:endParaRPr/>
          </a:p>
        </p:txBody>
      </p:sp>
      <p:sp>
        <p:nvSpPr>
          <p:cNvPr id="278" name="Google Shape;278;g15a83160115_0_140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79" name="Google Shape;279;g15a83160115_0_140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0" name="Google Shape;280;g15a83160115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547599"/>
            <a:ext cx="42862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5a83160115_0_140"/>
          <p:cNvSpPr txBox="1"/>
          <p:nvPr/>
        </p:nvSpPr>
        <p:spPr>
          <a:xfrm>
            <a:off x="613700" y="1547600"/>
            <a:ext cx="33969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+----------------+-------------------+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feature|         importance|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+----------------+-------------------+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rank_diff|  0.605817437171936|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|neutral_location|0.16039200127124786|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stake|0.11861906200647354|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rank_avg|0.06842592358589172|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point_diff|0.04674556851387024|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+----------------+-------------------+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a83160115_0_79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Project Model</a:t>
            </a:r>
            <a:endParaRPr/>
          </a:p>
        </p:txBody>
      </p:sp>
      <p:sp>
        <p:nvSpPr>
          <p:cNvPr id="287" name="Google Shape;287;g15a83160115_0_79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88" name="Google Shape;288;g15a83160115_0_79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9" name="Google Shape;289;g15a83160115_0_79"/>
          <p:cNvSpPr/>
          <p:nvPr/>
        </p:nvSpPr>
        <p:spPr>
          <a:xfrm>
            <a:off x="289100" y="875483"/>
            <a:ext cx="82422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Using scikit-learn model selection, a split of 70/30  was used for the training and testing data.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XGBoost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	Initial training score was 56%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	Hyper-parameter tuning increased it to 58.54%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</a:rPr>
              <a:t>Random Forest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	Initial training score was 50.48%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	Hyper-parameter tuning increased it to 55.46%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a83160115_0_90"/>
          <p:cNvSpPr txBox="1">
            <a:spLocks noGrp="1"/>
          </p:cNvSpPr>
          <p:nvPr>
            <p:ph type="ctrTitle"/>
          </p:nvPr>
        </p:nvSpPr>
        <p:spPr>
          <a:xfrm>
            <a:off x="821799" y="1709543"/>
            <a:ext cx="6731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a83160115_0_148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Participant Ranking</a:t>
            </a:r>
            <a:endParaRPr/>
          </a:p>
        </p:txBody>
      </p:sp>
      <p:sp>
        <p:nvSpPr>
          <p:cNvPr id="300" name="Google Shape;300;g15a83160115_0_148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301" name="Google Shape;301;g15a83160115_0_148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2" name="Google Shape;302;g15a83160115_0_148"/>
          <p:cNvSpPr/>
          <p:nvPr/>
        </p:nvSpPr>
        <p:spPr>
          <a:xfrm>
            <a:off x="289112" y="875586"/>
            <a:ext cx="824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Number of participants = 32</a:t>
            </a:r>
            <a:endParaRPr/>
          </a:p>
        </p:txBody>
      </p:sp>
      <p:pic>
        <p:nvPicPr>
          <p:cNvPr id="303" name="Google Shape;303;g15a83160115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686"/>
            <a:ext cx="8839204" cy="251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a83160115_0_94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Group Stage Simulation</a:t>
            </a:r>
            <a:endParaRPr/>
          </a:p>
        </p:txBody>
      </p:sp>
      <p:sp>
        <p:nvSpPr>
          <p:cNvPr id="309" name="Google Shape;309;g15a83160115_0_94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310" name="Google Shape;310;g15a83160115_0_94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11" name="Google Shape;311;g15a83160115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600" y="1469475"/>
            <a:ext cx="3021700" cy="3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5a83160115_0_94"/>
          <p:cNvSpPr txBox="1"/>
          <p:nvPr/>
        </p:nvSpPr>
        <p:spPr>
          <a:xfrm>
            <a:off x="0" y="1873400"/>
            <a:ext cx="60576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___Starting group H:___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Portugal vs. Ghana: Portugal wins with a probability of 0.69%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Portugal vs. Uruguay: Portugal wins with a probability of 0.45%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Portugal vs. Korea Republic: Portugal wins with a probability of 0.53%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Ghana vs. Uruguay: Uruguay wins with a probability of 0.59%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Ghana vs. Korea Republic: Korea Republic wins with a probability of 0.51%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Uruguay vs. Korea Republic: Uruguay wins with a probability of 0.53%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a83160115_0_105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Knock-out Rounds Simulation</a:t>
            </a:r>
            <a:endParaRPr/>
          </a:p>
        </p:txBody>
      </p:sp>
      <p:sp>
        <p:nvSpPr>
          <p:cNvPr id="318" name="Google Shape;318;g15a83160115_0_105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319" name="Google Shape;319;g15a83160115_0_105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20" name="Google Shape;320;g15a83160115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650" y="720524"/>
            <a:ext cx="4220276" cy="4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a83160115_0_116"/>
          <p:cNvSpPr txBox="1">
            <a:spLocks noGrp="1"/>
          </p:cNvSpPr>
          <p:nvPr>
            <p:ph type="ctrTitle"/>
          </p:nvPr>
        </p:nvSpPr>
        <p:spPr>
          <a:xfrm>
            <a:off x="821799" y="1709543"/>
            <a:ext cx="6731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a83160115_0_120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1" name="Google Shape;331;g15a83160115_0_120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332" name="Google Shape;332;g15a83160115_0_120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3" name="Google Shape;333;g15a83160115_0_120"/>
          <p:cNvSpPr/>
          <p:nvPr/>
        </p:nvSpPr>
        <p:spPr>
          <a:xfrm>
            <a:off x="289100" y="822643"/>
            <a:ext cx="82422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Hyper-parameter tuning was computing intensive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Insight to what features drive the training of the model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Probability of a draw was very low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</p:txBody>
      </p:sp>
      <p:sp>
        <p:nvSpPr>
          <p:cNvPr id="334" name="Google Shape;334;g15a83160115_0_120"/>
          <p:cNvSpPr/>
          <p:nvPr/>
        </p:nvSpPr>
        <p:spPr>
          <a:xfrm>
            <a:off x="300050" y="2889874"/>
            <a:ext cx="82203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Exercising better data manipulation and refining the features 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Incorporating Kafka into the pipeline to streamline live statistics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Predicting actual scores of a match simulation </a:t>
            </a:r>
            <a:endParaRPr/>
          </a:p>
        </p:txBody>
      </p:sp>
      <p:sp>
        <p:nvSpPr>
          <p:cNvPr id="335" name="Google Shape;335;g15a83160115_0_120"/>
          <p:cNvSpPr txBox="1">
            <a:spLocks noGrp="1"/>
          </p:cNvSpPr>
          <p:nvPr>
            <p:ph type="title"/>
          </p:nvPr>
        </p:nvSpPr>
        <p:spPr>
          <a:xfrm>
            <a:off x="384050" y="2339249"/>
            <a:ext cx="8417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Future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849849" y="798568"/>
            <a:ext cx="6731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849850" y="168847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a83160115_0_132"/>
          <p:cNvSpPr txBox="1">
            <a:spLocks noGrp="1"/>
          </p:cNvSpPr>
          <p:nvPr>
            <p:ph type="ctrTitle"/>
          </p:nvPr>
        </p:nvSpPr>
        <p:spPr>
          <a:xfrm>
            <a:off x="391633" y="1665888"/>
            <a:ext cx="406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ctrTitle"/>
          </p:nvPr>
        </p:nvSpPr>
        <p:spPr>
          <a:xfrm>
            <a:off x="821799" y="1709543"/>
            <a:ext cx="6731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a83160115_0_0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202" name="Google Shape;202;g15a83160115_0_0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03" name="Google Shape;203;g15a83160115_0_0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4" name="Google Shape;204;g15a83160115_0_0"/>
          <p:cNvSpPr/>
          <p:nvPr/>
        </p:nvSpPr>
        <p:spPr>
          <a:xfrm>
            <a:off x="0" y="955384"/>
            <a:ext cx="8220300" cy="27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Role: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         Data Engineer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Tech Interests: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         Cloud Computing &amp; Cybersecurity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         Machine Learning &amp; Data Visualization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Fun Fact: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        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>
                <a:solidFill>
                  <a:srgbClr val="3F3F3F"/>
                </a:solidFill>
              </a:rPr>
              <a:t>A </a:t>
            </a:r>
            <a:r>
              <a:rPr lang="en-US" sz="1600" dirty="0">
                <a:solidFill>
                  <a:srgbClr val="3F3F3F"/>
                </a:solidFill>
              </a:rPr>
              <a:t>die-hard football fan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</a:rPr>
              <a:t>	</a:t>
            </a:r>
            <a:endParaRPr sz="16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</a:endParaRPr>
          </a:p>
        </p:txBody>
      </p:sp>
      <p:pic>
        <p:nvPicPr>
          <p:cNvPr id="205" name="Google Shape;205;g15a831601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650" y="588625"/>
            <a:ext cx="4053499" cy="39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5a83160115_0_0"/>
          <p:cNvSpPr/>
          <p:nvPr/>
        </p:nvSpPr>
        <p:spPr>
          <a:xfrm>
            <a:off x="4384900" y="207600"/>
            <a:ext cx="4779000" cy="4728300"/>
          </a:xfrm>
          <a:prstGeom prst="donut">
            <a:avLst>
              <a:gd name="adj" fmla="val 1422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5a83160115_0_0"/>
          <p:cNvSpPr/>
          <p:nvPr/>
        </p:nvSpPr>
        <p:spPr>
          <a:xfrm>
            <a:off x="4751075" y="3784212"/>
            <a:ext cx="770700" cy="7986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a83160115_0_42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13" name="Google Shape;213;g15a83160115_0_42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14" name="Google Shape;214;g15a83160115_0_42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5" name="Google Shape;215;g15a83160115_0_42"/>
          <p:cNvSpPr/>
          <p:nvPr/>
        </p:nvSpPr>
        <p:spPr>
          <a:xfrm flipH="1">
            <a:off x="140275" y="971950"/>
            <a:ext cx="32934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Globally recognized sporting event.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Occurs every 4 years since its inception from 1930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Contested by senior national football teams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Consists of a group stage and single elimination rounds 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216" name="Google Shape;216;g15a8316011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800" y="895325"/>
            <a:ext cx="5521901" cy="3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a83160115_0_53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Business Impact</a:t>
            </a:r>
            <a:endParaRPr/>
          </a:p>
        </p:txBody>
      </p:sp>
      <p:sp>
        <p:nvSpPr>
          <p:cNvPr id="222" name="Google Shape;222;g15a83160115_0_53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23" name="Google Shape;223;g15a83160115_0_53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4" name="Google Shape;224;g15a83160115_0_53"/>
          <p:cNvSpPr/>
          <p:nvPr/>
        </p:nvSpPr>
        <p:spPr>
          <a:xfrm>
            <a:off x="154175" y="875475"/>
            <a:ext cx="3153300" cy="3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Estimated global betting volume of $30B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$5.3B projected for 2018, an 8% increase over 2014. Actual revenue was $5.36B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Identifying favorites and potential dark horse teams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225" name="Google Shape;225;g15a83160115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50" y="875463"/>
            <a:ext cx="5648051" cy="3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a83160115_0_64"/>
          <p:cNvSpPr txBox="1">
            <a:spLocks noGrp="1"/>
          </p:cNvSpPr>
          <p:nvPr>
            <p:ph type="ctrTitle"/>
          </p:nvPr>
        </p:nvSpPr>
        <p:spPr>
          <a:xfrm>
            <a:off x="821799" y="1709543"/>
            <a:ext cx="6731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a83160115_0_12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36" name="Google Shape;236;g15a83160115_0_12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7" name="Google Shape;237;g15a83160115_0_12"/>
          <p:cNvSpPr/>
          <p:nvPr/>
        </p:nvSpPr>
        <p:spPr>
          <a:xfrm>
            <a:off x="289112" y="875586"/>
            <a:ext cx="824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g15a83160115_0_12"/>
          <p:cNvGrpSpPr/>
          <p:nvPr/>
        </p:nvGrpSpPr>
        <p:grpSpPr>
          <a:xfrm>
            <a:off x="289112" y="1481551"/>
            <a:ext cx="8220300" cy="2800758"/>
            <a:chOff x="289112" y="1359420"/>
            <a:chExt cx="8220300" cy="2800758"/>
          </a:xfrm>
        </p:grpSpPr>
        <p:sp>
          <p:nvSpPr>
            <p:cNvPr id="239" name="Google Shape;239;g15a83160115_0_12"/>
            <p:cNvSpPr/>
            <p:nvPr/>
          </p:nvSpPr>
          <p:spPr>
            <a:xfrm>
              <a:off x="289112" y="1359420"/>
              <a:ext cx="780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g15a83160115_0_12"/>
            <p:cNvSpPr/>
            <p:nvPr/>
          </p:nvSpPr>
          <p:spPr>
            <a:xfrm>
              <a:off x="289112" y="2172053"/>
              <a:ext cx="7807200" cy="12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g15a83160115_0_12"/>
            <p:cNvSpPr/>
            <p:nvPr/>
          </p:nvSpPr>
          <p:spPr>
            <a:xfrm>
              <a:off x="289112" y="3575478"/>
              <a:ext cx="82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2" name="Google Shape;242;g15a8316011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75" y="311538"/>
            <a:ext cx="4971051" cy="4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a83160115_0_68"/>
          <p:cNvSpPr txBox="1">
            <a:spLocks noGrp="1"/>
          </p:cNvSpPr>
          <p:nvPr>
            <p:ph type="title"/>
          </p:nvPr>
        </p:nvSpPr>
        <p:spPr>
          <a:xfrm>
            <a:off x="384048" y="274321"/>
            <a:ext cx="8417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48" name="Google Shape;248;g15a83160115_0_68"/>
          <p:cNvSpPr txBox="1">
            <a:spLocks noGrp="1"/>
          </p:cNvSpPr>
          <p:nvPr>
            <p:ph type="ftr" idx="11"/>
          </p:nvPr>
        </p:nvSpPr>
        <p:spPr>
          <a:xfrm>
            <a:off x="660386" y="4695411"/>
            <a:ext cx="45720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 Cognizant</a:t>
            </a:r>
            <a:endParaRPr/>
          </a:p>
        </p:txBody>
      </p:sp>
      <p:sp>
        <p:nvSpPr>
          <p:cNvPr id="249" name="Google Shape;249;g15a83160115_0_68"/>
          <p:cNvSpPr txBox="1">
            <a:spLocks noGrp="1"/>
          </p:cNvSpPr>
          <p:nvPr>
            <p:ph type="sldNum" idx="12"/>
          </p:nvPr>
        </p:nvSpPr>
        <p:spPr>
          <a:xfrm>
            <a:off x="385100" y="4759541"/>
            <a:ext cx="228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50" name="Google Shape;250;g15a8316011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86" y="1771988"/>
            <a:ext cx="1815848" cy="28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5a83160115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25" y="2056440"/>
            <a:ext cx="4572000" cy="9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5a83160115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7" y="895332"/>
            <a:ext cx="4444750" cy="48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5a83160115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3045" y="936407"/>
            <a:ext cx="4444750" cy="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501</Words>
  <Application>Microsoft Office PowerPoint</Application>
  <PresentationFormat>On-screen Show (16:9)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Cognizantnewbrand</vt:lpstr>
      <vt:lpstr>FIFA World Cup 2022 Simulation</vt:lpstr>
      <vt:lpstr>Table Of Contents</vt:lpstr>
      <vt:lpstr>Introduction</vt:lpstr>
      <vt:lpstr>About Me</vt:lpstr>
      <vt:lpstr>Background</vt:lpstr>
      <vt:lpstr>Business Impact</vt:lpstr>
      <vt:lpstr>Design</vt:lpstr>
      <vt:lpstr>PowerPoint Presentation</vt:lpstr>
      <vt:lpstr>Exploratory Data Analysis</vt:lpstr>
      <vt:lpstr>Exploratory Data Analysis</vt:lpstr>
      <vt:lpstr>Exploratory Data Analysis</vt:lpstr>
      <vt:lpstr>Features and Importance</vt:lpstr>
      <vt:lpstr>Project Model</vt:lpstr>
      <vt:lpstr>Results</vt:lpstr>
      <vt:lpstr>Participant Ranking</vt:lpstr>
      <vt:lpstr>Group Stage Simulation</vt:lpstr>
      <vt:lpstr>Knock-out Rounds Simulation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2022 Simulation</dc:title>
  <dc:creator>Ibezim, David Henry (Cognizant)</dc:creator>
  <cp:lastModifiedBy>Ibezim, David Henry (Cognizant)</cp:lastModifiedBy>
  <cp:revision>1</cp:revision>
  <dcterms:created xsi:type="dcterms:W3CDTF">2018-08-01T04:55:58Z</dcterms:created>
  <dcterms:modified xsi:type="dcterms:W3CDTF">2024-04-20T02:43:44Z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0x010100AFC59A549CE48541B951632D4196BCA1</vt:lpwstr>
  </property>
</Properties>
</file>